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765" r:id="rId2"/>
    <p:sldId id="763" r:id="rId3"/>
    <p:sldId id="732" r:id="rId4"/>
    <p:sldId id="756" r:id="rId5"/>
    <p:sldId id="757" r:id="rId6"/>
    <p:sldId id="762" r:id="rId7"/>
    <p:sldId id="260" r:id="rId8"/>
    <p:sldId id="764" r:id="rId9"/>
    <p:sldId id="761" r:id="rId10"/>
    <p:sldId id="278" r:id="rId11"/>
    <p:sldId id="75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  <a:srgbClr val="0432FF"/>
    <a:srgbClr val="E57F01"/>
    <a:srgbClr val="941100"/>
    <a:srgbClr val="FF7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5" autoAdjust="0"/>
    <p:restoredTop sz="93171"/>
  </p:normalViewPr>
  <p:slideViewPr>
    <p:cSldViewPr snapToGrid="0">
      <p:cViewPr varScale="1">
        <p:scale>
          <a:sx n="80" d="100"/>
          <a:sy n="80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EB6AC-3C6D-7949-8B37-1C4159DA0FC0}" type="datetimeFigureOut">
              <a:rPr lang="en-US" smtClean="0"/>
              <a:t>8/16/24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D111-F6E0-1D44-835A-827F84B2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7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2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69F3-054A-0F11-5F29-0F7911792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D9CED-37A5-7D86-AB5E-305C1550B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D40E-9539-55D4-BF79-0BC08F6E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9A0FC-C271-C180-60CF-96E1104A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0953B-B7D6-FBA1-DAB3-5C7D81DD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A7ED-B285-5F79-7C61-172E675A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46CDA-8961-8702-0988-1B6F827CD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046B9-45C6-B949-784A-28262522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9E021-5B59-B96C-AE37-E7B9C926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22011-0308-E132-005B-3B0CDE22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D7DE23-3EB1-72A3-B235-87E520436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962FA-E946-F9BB-8B23-99A6D06FB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76D5-A260-AD65-BEEA-C017C4D9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BB3B1-91A4-2922-2F92-844D54D7A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3ACE5-076B-E267-8BCA-B542C563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0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B26C-E5C5-177D-78B0-5BD3058E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9298-F8C1-41C1-372B-C3B764A2C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1E407-A234-4881-93CD-76BFE43A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C17C7-B57E-A93D-8A2F-9DCD80D7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F7B85-5B87-6FE1-7497-5248914B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1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4101-9E63-F62A-1A82-0A56BD62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70798-879C-DDAA-FE4B-8280F0A6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6E466-1C20-7BB9-A6B4-40B5AC81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4BD-362E-7F4A-C3A0-067DDC871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A77B-B97C-971A-8E9E-8BF524AA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4FEC-C906-D0BE-FAA4-7580872E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8D83-4765-488B-5F70-996DC5E35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47421-05FF-26BC-5E75-634E8EAC9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1267-7ED3-3491-1C50-DD80382E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246A-E838-3C8B-4F59-0DCD022C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A641A-BC5D-20FB-A5C0-9F6E68BE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73E3-23D7-8332-FFA0-35B8CCAF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A73A3-34C2-06CC-4A14-9FF6AC68D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CB06D-9131-8B8B-CD5E-B8B850666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B23D0-59D7-A682-1FEB-F8BCD54AF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DD5DD0-4C0C-43D7-0CAB-6C8EEEE5B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E2661-B958-B070-F231-C29D8561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36B97-C37E-5CE9-3802-B8DA5F06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F052A8-D371-30D5-6897-022CB20E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1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E1B0-6A8D-D297-631D-7ADDEEB4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D1967-682A-FCB8-F8EE-9E125AFC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58152-81BE-B113-9284-E078E44E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5F48A-23A1-F4E8-A850-C2FD86DB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4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BBE21-9C33-788A-1CAC-4BBC1275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03219-7DA6-EA3B-BEAA-4EBECE7A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6246F-8905-B1CF-382A-B842904A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4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A174-2CCC-9797-98D9-821CCD96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4D5BB-AFB9-99A2-A0D1-9B671813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98BE6-3D9F-7786-219D-F7BAF1195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524F8-13F8-DCC0-6D6A-A04B0662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79B19-CB58-25D4-20F0-F5889B56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EED14-7D2A-B344-EB4F-B6C5EA02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0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DFE6-A95F-3039-BBB1-D3FF20F5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286A5-9145-6640-6A19-CF20D727F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92EC1-9A87-366A-8441-AEEEE893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73B3E-4AC2-2351-FB4B-7CE1C0C4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A42C0-15B1-3CB7-FC2A-4DE76ABB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89BC0-3523-D4FD-746C-9E8E91D9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8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6A18BF-FFC4-04F8-1E68-10CB084E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0388-9A10-DC29-E68C-F4D1953A0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C799D-2563-AB8E-8E5E-BE15CA170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BE57A-DB54-974D-B88D-A41119BFC0B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9A0B6-F9A5-4D8B-07A1-2EE616C9E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3C3B2-D3AB-FF97-E175-B8A96BD4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.gov.bc.ca/hfd/pubs/SSIntroworkbook/varshel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commons.wikimedia.org/wiki/Main_P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bccampus.ca/environmentalissues/front-matter/introducti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sv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sv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ountain in the distance&#10;&#10;Description automatically generated">
            <a:extLst>
              <a:ext uri="{FF2B5EF4-FFF2-40B4-BE49-F238E27FC236}">
                <a16:creationId xmlns:a16="http://schemas.microsoft.com/office/drawing/2014/main" id="{96BA46AF-4191-9E5A-4BC9-D212471A0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476" y="354533"/>
            <a:ext cx="8966919" cy="598326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E6F358-AB67-0D9B-CDAE-02A094CEB3A9}"/>
              </a:ext>
            </a:extLst>
          </p:cNvPr>
          <p:cNvSpPr txBox="1"/>
          <p:nvPr/>
        </p:nvSpPr>
        <p:spPr>
          <a:xfrm>
            <a:off x="2418193" y="1846780"/>
            <a:ext cx="7904674" cy="113877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Terrestrial Biomes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8FCDF5-AD6B-87F4-1902-986235989E51}"/>
              </a:ext>
            </a:extLst>
          </p:cNvPr>
          <p:cNvSpPr txBox="1"/>
          <p:nvPr/>
        </p:nvSpPr>
        <p:spPr>
          <a:xfrm>
            <a:off x="7693572" y="6337856"/>
            <a:ext cx="313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Pedernal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” by Georgia O’Keeffe</a:t>
            </a:r>
          </a:p>
        </p:txBody>
      </p:sp>
    </p:spTree>
    <p:extLst>
      <p:ext uri="{BB962C8B-B14F-4D97-AF65-F5344CB8AC3E}">
        <p14:creationId xmlns:p14="http://schemas.microsoft.com/office/powerpoint/2010/main" val="262383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6350000"/>
            <a:ext cx="11557000" cy="603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Image downloaded from the government of British Columbia, Canada: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https://www.for.gov.bc.ca/hfd/pubs/SSIntroworkbook/varshel.htm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close up of a tree&#10;&#10;Description automatically generated">
            <a:extLst>
              <a:ext uri="{FF2B5EF4-FFF2-40B4-BE49-F238E27FC236}">
                <a16:creationId xmlns:a16="http://schemas.microsoft.com/office/drawing/2014/main" id="{15EAB810-FE72-1945-ABB1-2E5CE77D7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130" y="2154605"/>
            <a:ext cx="10025739" cy="40298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2C48DF-FB50-3BD4-76E3-47DD217597E2}"/>
              </a:ext>
            </a:extLst>
          </p:cNvPr>
          <p:cNvSpPr txBox="1"/>
          <p:nvPr/>
        </p:nvSpPr>
        <p:spPr>
          <a:xfrm>
            <a:off x="431800" y="508000"/>
            <a:ext cx="1109979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Strip logging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strikes a balance between the environmental expense of clearcutting and the financial expense of selective cutting.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Cutting in thin strips minimizes the damage of erosion while facilitating the natural process of succession.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44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FDFBA2E-B1EF-462D-A5FD-3BCFDCFD35C8}"/>
              </a:ext>
            </a:extLst>
          </p:cNvPr>
          <p:cNvSpPr txBox="1"/>
          <p:nvPr/>
        </p:nvSpPr>
        <p:spPr>
          <a:xfrm>
            <a:off x="790459" y="5582141"/>
            <a:ext cx="101603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Unless otherwise indicated, all images in this presentation were downloaded from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Wikimedia Commons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https://commons.wikimedia.org/wiki/Main_Page</a:t>
            </a:r>
            <a:endParaRPr lang="en-US" sz="1600" dirty="0"/>
          </a:p>
        </p:txBody>
      </p:sp>
      <p:pic>
        <p:nvPicPr>
          <p:cNvPr id="11" name="Picture 10" descr="A blue and red logo with arrows&#10;&#10;Description automatically generated">
            <a:extLst>
              <a:ext uri="{FF2B5EF4-FFF2-40B4-BE49-F238E27FC236}">
                <a16:creationId xmlns:a16="http://schemas.microsoft.com/office/drawing/2014/main" id="{DE3CF24E-DE08-B0B4-A5E0-26567F16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327" y="1089442"/>
            <a:ext cx="3441336" cy="3958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1DED42-8297-90D0-2750-BBE1A1B58495}"/>
              </a:ext>
            </a:extLst>
          </p:cNvPr>
          <p:cNvSpPr txBox="1"/>
          <p:nvPr/>
        </p:nvSpPr>
        <p:spPr>
          <a:xfrm>
            <a:off x="625206" y="399228"/>
            <a:ext cx="3073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Acknowledgement:</a:t>
            </a:r>
          </a:p>
        </p:txBody>
      </p:sp>
    </p:spTree>
    <p:extLst>
      <p:ext uri="{BB962C8B-B14F-4D97-AF65-F5344CB8AC3E}">
        <p14:creationId xmlns:p14="http://schemas.microsoft.com/office/powerpoint/2010/main" val="279960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world with different colors&#10;&#10;Description automatically generated">
            <a:extLst>
              <a:ext uri="{FF2B5EF4-FFF2-40B4-BE49-F238E27FC236}">
                <a16:creationId xmlns:a16="http://schemas.microsoft.com/office/drawing/2014/main" id="{A8A73148-C637-4849-8219-5E9E06D0A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38" y="977495"/>
            <a:ext cx="10435591" cy="4874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7C2548-29F9-E0AD-D12D-8E446E114E47}"/>
              </a:ext>
            </a:extLst>
          </p:cNvPr>
          <p:cNvSpPr txBox="1"/>
          <p:nvPr/>
        </p:nvSpPr>
        <p:spPr>
          <a:xfrm>
            <a:off x="804837" y="5976780"/>
            <a:ext cx="10435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From “Environmental Issues” by Andrew Frank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https://pressbooks.bccampus.ca/environmentalissues/front-matter/introduction/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A2591-B999-7DDB-6A4C-8D66AE0E79AE}"/>
              </a:ext>
            </a:extLst>
          </p:cNvPr>
          <p:cNvSpPr txBox="1"/>
          <p:nvPr/>
        </p:nvSpPr>
        <p:spPr>
          <a:xfrm>
            <a:off x="3101988" y="421431"/>
            <a:ext cx="5562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Worldwide Distribution of Terrestrial Biomes</a:t>
            </a:r>
          </a:p>
        </p:txBody>
      </p:sp>
    </p:spTree>
    <p:extLst>
      <p:ext uri="{BB962C8B-B14F-4D97-AF65-F5344CB8AC3E}">
        <p14:creationId xmlns:p14="http://schemas.microsoft.com/office/powerpoint/2010/main" val="116831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72CCCE-61FA-4086-78B1-066132EC4195}"/>
              </a:ext>
            </a:extLst>
          </p:cNvPr>
          <p:cNvSpPr txBox="1"/>
          <p:nvPr/>
        </p:nvSpPr>
        <p:spPr>
          <a:xfrm>
            <a:off x="388580" y="233382"/>
            <a:ext cx="3148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Tropical and Subtropical</a:t>
            </a:r>
          </a:p>
        </p:txBody>
      </p:sp>
      <p:pic>
        <p:nvPicPr>
          <p:cNvPr id="2" name="Picture 1" descr="A desert with sand dunes and bushes&#10;&#10;Description automatically generated">
            <a:extLst>
              <a:ext uri="{FF2B5EF4-FFF2-40B4-BE49-F238E27FC236}">
                <a16:creationId xmlns:a16="http://schemas.microsoft.com/office/drawing/2014/main" id="{5D147778-2BB2-9359-A089-C49C9F605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882" y="3593805"/>
            <a:ext cx="3346359" cy="17567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A close-up of a forest&#10;&#10;Description automatically generated">
            <a:extLst>
              <a:ext uri="{FF2B5EF4-FFF2-40B4-BE49-F238E27FC236}">
                <a16:creationId xmlns:a16="http://schemas.microsoft.com/office/drawing/2014/main" id="{92CF30D4-A9B3-F90F-F197-D993624D9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66" y="3593805"/>
            <a:ext cx="3386364" cy="1733550"/>
          </a:xfrm>
          <a:prstGeom prst="rect">
            <a:avLst/>
          </a:prstGeom>
        </p:spPr>
      </p:pic>
      <p:pic>
        <p:nvPicPr>
          <p:cNvPr id="4" name="Picture 3" descr="A green field with trees and clouds&#10;&#10;Description automatically generated">
            <a:extLst>
              <a:ext uri="{FF2B5EF4-FFF2-40B4-BE49-F238E27FC236}">
                <a16:creationId xmlns:a16="http://schemas.microsoft.com/office/drawing/2014/main" id="{41B48615-A399-EDD6-E0AB-EB4710575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818" y="3593805"/>
            <a:ext cx="3386363" cy="17233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987F68-C11B-7809-8F74-668AA0D2A51F}"/>
              </a:ext>
            </a:extLst>
          </p:cNvPr>
          <p:cNvSpPr txBox="1"/>
          <p:nvPr/>
        </p:nvSpPr>
        <p:spPr>
          <a:xfrm>
            <a:off x="388580" y="5333033"/>
            <a:ext cx="3566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Broadleaf trees with spreading roots. Poor soils due to leaching of nutrients by rain. Most biodiverse of all biomes on land.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2F973-3009-1F2C-7C6A-A990F926DD53}"/>
              </a:ext>
            </a:extLst>
          </p:cNvPr>
          <p:cNvSpPr txBox="1"/>
          <p:nvPr/>
        </p:nvSpPr>
        <p:spPr>
          <a:xfrm>
            <a:off x="4312919" y="5316313"/>
            <a:ext cx="3566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Grasses with scattered trees. Extensive root system to survive the extensive dry season and occasional fires.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FF17D-7B3C-2060-F3A3-EF2684718BDE}"/>
              </a:ext>
            </a:extLst>
          </p:cNvPr>
          <p:cNvSpPr txBox="1"/>
          <p:nvPr/>
        </p:nvSpPr>
        <p:spPr>
          <a:xfrm>
            <a:off x="8261984" y="5314923"/>
            <a:ext cx="3566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Low diversity and low vegetation density. The few perennials have reduced foliage and the stems are adapted for water storage.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477A2-4D3E-5AA7-204B-7803044B3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58" y="789793"/>
            <a:ext cx="11204484" cy="1274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13EC26-47D3-803F-0573-DD46707CC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758" y="2069908"/>
            <a:ext cx="11204483" cy="7161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8E08F5-09A5-3E2D-4B6A-EDB4DC21C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759" y="2755602"/>
            <a:ext cx="11204482" cy="655423"/>
          </a:xfrm>
          <a:prstGeom prst="rect">
            <a:avLst/>
          </a:prstGeom>
        </p:spPr>
      </p:pic>
      <p:pic>
        <p:nvPicPr>
          <p:cNvPr id="20" name="Picture 19" descr="A black and white palm trees&#10;&#10;Description automatically generated">
            <a:extLst>
              <a:ext uri="{FF2B5EF4-FFF2-40B4-BE49-F238E27FC236}">
                <a16:creationId xmlns:a16="http://schemas.microsoft.com/office/drawing/2014/main" id="{21951829-6B82-B7C1-34B8-1A50B4EBC0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6847" y="219830"/>
            <a:ext cx="668885" cy="4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3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72CCCE-61FA-4086-78B1-066132EC4195}"/>
              </a:ext>
            </a:extLst>
          </p:cNvPr>
          <p:cNvSpPr txBox="1"/>
          <p:nvPr/>
        </p:nvSpPr>
        <p:spPr>
          <a:xfrm>
            <a:off x="421577" y="232321"/>
            <a:ext cx="1505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A6DB66-A753-FA4B-FEE0-47C8E063ADB7}"/>
              </a:ext>
            </a:extLst>
          </p:cNvPr>
          <p:cNvSpPr txBox="1"/>
          <p:nvPr/>
        </p:nvSpPr>
        <p:spPr>
          <a:xfrm>
            <a:off x="421577" y="5286580"/>
            <a:ext cx="3616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Mostly shrubs, some depend on fires to release nutrients and some species have seeds that germinate only after a fire.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E82F8-8575-AB04-DFFF-FADF60423107}"/>
              </a:ext>
            </a:extLst>
          </p:cNvPr>
          <p:cNvSpPr txBox="1"/>
          <p:nvPr/>
        </p:nvSpPr>
        <p:spPr>
          <a:xfrm>
            <a:off x="4331864" y="5286580"/>
            <a:ext cx="3616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Grasses with deep roots and deep rich soil. The lack of trees is attributed to low rainfall, grazing, and occasional fires.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49CEB-3B40-4105-7496-7D590A75DB21}"/>
              </a:ext>
            </a:extLst>
          </p:cNvPr>
          <p:cNvSpPr txBox="1"/>
          <p:nvPr/>
        </p:nvSpPr>
        <p:spPr>
          <a:xfrm>
            <a:off x="8244928" y="5267984"/>
            <a:ext cx="3566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Broadleaf deciduous trees with some conifers. Rich soil due to thick leaf litter that minimizes leaching of nutrients.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703443-19A3-8383-2360-583A0C7D9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521" y="3550059"/>
            <a:ext cx="3375835" cy="1663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18A0A9-033E-4BFA-0E77-CDBA7DC65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954" y="3550059"/>
            <a:ext cx="3356972" cy="16912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A green bushes and trees on a hill&#10;&#10;Description automatically generated">
            <a:extLst>
              <a:ext uri="{FF2B5EF4-FFF2-40B4-BE49-F238E27FC236}">
                <a16:creationId xmlns:a16="http://schemas.microsoft.com/office/drawing/2014/main" id="{D46426D4-E572-B5AB-8592-D886241F8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63" y="3550059"/>
            <a:ext cx="3466375" cy="1663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D27F79-D3A6-0729-9D4A-58B1E5EB6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89" y="735942"/>
            <a:ext cx="11261634" cy="12534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D0018-3D59-85F0-C50C-DD59F346AC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789" y="2003864"/>
            <a:ext cx="11261634" cy="6628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7C38AE-1FBD-D66E-FAE9-507A5795F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789" y="2681240"/>
            <a:ext cx="11261634" cy="626702"/>
          </a:xfrm>
          <a:prstGeom prst="rect">
            <a:avLst/>
          </a:prstGeom>
        </p:spPr>
      </p:pic>
      <p:pic>
        <p:nvPicPr>
          <p:cNvPr id="10" name="Graphic 9" descr="Deciduous tree outline">
            <a:extLst>
              <a:ext uri="{FF2B5EF4-FFF2-40B4-BE49-F238E27FC236}">
                <a16:creationId xmlns:a16="http://schemas.microsoft.com/office/drawing/2014/main" id="{6E5AF1D2-A6FE-A3A8-C705-BC36358BD7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96539" y="155527"/>
            <a:ext cx="734365" cy="47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9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72CCCE-61FA-4086-78B1-066132EC4195}"/>
              </a:ext>
            </a:extLst>
          </p:cNvPr>
          <p:cNvSpPr txBox="1"/>
          <p:nvPr/>
        </p:nvSpPr>
        <p:spPr>
          <a:xfrm>
            <a:off x="408530" y="285467"/>
            <a:ext cx="2540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Arctic and Subarctic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48A02A-1D6F-FE06-F68D-055F6740FB72}"/>
              </a:ext>
            </a:extLst>
          </p:cNvPr>
          <p:cNvSpPr txBox="1"/>
          <p:nvPr/>
        </p:nvSpPr>
        <p:spPr>
          <a:xfrm>
            <a:off x="408530" y="5360105"/>
            <a:ext cx="5249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Low biodiversity with mostly needle-leaf evergreens. Soils are acidic and nitrogen-poor due to slow decomposition of leaf litter.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29055-C354-857E-ABD2-E14464AA0772}"/>
              </a:ext>
            </a:extLst>
          </p:cNvPr>
          <p:cNvSpPr txBox="1"/>
          <p:nvPr/>
        </p:nvSpPr>
        <p:spPr>
          <a:xfrm>
            <a:off x="6389370" y="5336821"/>
            <a:ext cx="5404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Low biodiversity with no trees due to permafrost layer beneath the soil. Plant growth is rapid during summer due to 24 hours of sunlight. Low precipitation and low evaporation.</a:t>
            </a:r>
          </a:p>
        </p:txBody>
      </p:sp>
      <p:pic>
        <p:nvPicPr>
          <p:cNvPr id="6" name="Picture 5" descr="A rocky landscape with a hill and rocks&#10;&#10;Description automatically generated with medium confidence">
            <a:extLst>
              <a:ext uri="{FF2B5EF4-FFF2-40B4-BE49-F238E27FC236}">
                <a16:creationId xmlns:a16="http://schemas.microsoft.com/office/drawing/2014/main" id="{C6935BFC-E634-9367-81E2-76537B16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380" y="3025871"/>
            <a:ext cx="5234080" cy="2310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A forest of trees and rocks&#10;&#10;Description automatically generated">
            <a:extLst>
              <a:ext uri="{FF2B5EF4-FFF2-40B4-BE49-F238E27FC236}">
                <a16:creationId xmlns:a16="http://schemas.microsoft.com/office/drawing/2014/main" id="{58FFED2D-F099-90FC-F1EC-F925E800F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40" y="3051612"/>
            <a:ext cx="5077870" cy="22921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0BBC9E-F310-84B6-9EC8-324AE346E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58" y="842949"/>
            <a:ext cx="11214919" cy="12689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48C5A2-F703-E666-B250-8E48610C1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40" y="2086917"/>
            <a:ext cx="11214919" cy="665464"/>
          </a:xfrm>
          <a:prstGeom prst="rect">
            <a:avLst/>
          </a:prstGeom>
        </p:spPr>
      </p:pic>
      <p:pic>
        <p:nvPicPr>
          <p:cNvPr id="8" name="Graphic 7" descr="Forest scene outline">
            <a:extLst>
              <a:ext uri="{FF2B5EF4-FFF2-40B4-BE49-F238E27FC236}">
                <a16:creationId xmlns:a16="http://schemas.microsoft.com/office/drawing/2014/main" id="{D2FF4DE6-4628-114C-8C79-7AEFA25942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49074" y="143061"/>
            <a:ext cx="582402" cy="58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e chart with different colored bars&#10;&#10;Description automatically generated">
            <a:extLst>
              <a:ext uri="{FF2B5EF4-FFF2-40B4-BE49-F238E27FC236}">
                <a16:creationId xmlns:a16="http://schemas.microsoft.com/office/drawing/2014/main" id="{42F9B4F6-0ED6-DDCD-2DD0-B3F21336AB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666" y="1127126"/>
            <a:ext cx="7772149" cy="553137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55621D-FB88-E14E-F425-1D43D1AD683A}"/>
              </a:ext>
            </a:extLst>
          </p:cNvPr>
          <p:cNvSpPr txBox="1"/>
          <p:nvPr/>
        </p:nvSpPr>
        <p:spPr>
          <a:xfrm>
            <a:off x="884451" y="357685"/>
            <a:ext cx="10423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According to the US Geological Survey, as of 2016, slightly over 28% of terrestrial biomes in the US have been developed for agriculture and other purposes.</a:t>
            </a:r>
          </a:p>
        </p:txBody>
      </p:sp>
    </p:spTree>
    <p:extLst>
      <p:ext uri="{BB962C8B-B14F-4D97-AF65-F5344CB8AC3E}">
        <p14:creationId xmlns:p14="http://schemas.microsoft.com/office/powerpoint/2010/main" val="99156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247650" y="212480"/>
            <a:ext cx="11766550" cy="8162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The biggest ongoing threat to terrestrial ecosystems is 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deforestation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 Even though tropical forests are most at risk, Canadian and Russian forests face ongoing pressures </a:t>
            </a:r>
            <a:r>
              <a:rPr lang="en-US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due to</a:t>
            </a:r>
            <a:r>
              <a:rPr lang="en-US" sz="22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worldwide </a:t>
            </a: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lumber demand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  <a:endParaRPr lang="en-US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map of the world with different colored continents&#10;&#10;Description automatically generated">
            <a:extLst>
              <a:ext uri="{FF2B5EF4-FFF2-40B4-BE49-F238E27FC236}">
                <a16:creationId xmlns:a16="http://schemas.microsoft.com/office/drawing/2014/main" id="{506C01FC-E5A4-7677-89CB-459CDA398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" y="1028701"/>
            <a:ext cx="10024110" cy="54990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945E6D-30D5-EF94-2522-D1536AC5D23F}"/>
              </a:ext>
            </a:extLst>
          </p:cNvPr>
          <p:cNvSpPr txBox="1"/>
          <p:nvPr/>
        </p:nvSpPr>
        <p:spPr>
          <a:xfrm>
            <a:off x="249144" y="365762"/>
            <a:ext cx="5057537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Most deforestation takes place in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Latin America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Southeast Asia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This is driven largely by the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beef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palm oil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production.</a:t>
            </a:r>
          </a:p>
        </p:txBody>
      </p:sp>
      <p:pic>
        <p:nvPicPr>
          <p:cNvPr id="3" name="Picture 2" descr="A graph of different regions&#10;&#10;Description automatically generated">
            <a:extLst>
              <a:ext uri="{FF2B5EF4-FFF2-40B4-BE49-F238E27FC236}">
                <a16:creationId xmlns:a16="http://schemas.microsoft.com/office/drawing/2014/main" id="{0930FE73-230E-6AFD-4452-8DF37C903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23" y="508771"/>
            <a:ext cx="6360094" cy="59274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A white cow in a field&#10;&#10;Description automatically generated">
            <a:extLst>
              <a:ext uri="{FF2B5EF4-FFF2-40B4-BE49-F238E27FC236}">
                <a16:creationId xmlns:a16="http://schemas.microsoft.com/office/drawing/2014/main" id="{21B5EEDD-4466-9287-5C36-EC4766761E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63" y="1999280"/>
            <a:ext cx="4802053" cy="2163473"/>
          </a:xfrm>
          <a:prstGeom prst="rect">
            <a:avLst/>
          </a:prstGeom>
        </p:spPr>
      </p:pic>
      <p:pic>
        <p:nvPicPr>
          <p:cNvPr id="8" name="Picture 7" descr="A close-up of a stamp&#10;&#10;Description automatically generated">
            <a:extLst>
              <a:ext uri="{FF2B5EF4-FFF2-40B4-BE49-F238E27FC236}">
                <a16:creationId xmlns:a16="http://schemas.microsoft.com/office/drawing/2014/main" id="{DD4E5786-5FF4-FEDC-4196-644C06E889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63" y="4272777"/>
            <a:ext cx="3114865" cy="2163473"/>
          </a:xfrm>
          <a:prstGeom prst="rect">
            <a:avLst/>
          </a:prstGeom>
        </p:spPr>
      </p:pic>
      <p:pic>
        <p:nvPicPr>
          <p:cNvPr id="10" name="Picture 9" descr="A close up of a plant&#10;&#10;Description automatically generated">
            <a:extLst>
              <a:ext uri="{FF2B5EF4-FFF2-40B4-BE49-F238E27FC236}">
                <a16:creationId xmlns:a16="http://schemas.microsoft.com/office/drawing/2014/main" id="{6C30CF53-3A79-C269-52FB-09A1445236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370" y="4272777"/>
            <a:ext cx="1559347" cy="216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4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465513" y="542240"/>
            <a:ext cx="11111027" cy="27393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3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Clear-cutting</a:t>
            </a:r>
            <a:r>
              <a:rPr lang="en-US" sz="23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for lumber is the fastest and cheapest way to </a:t>
            </a:r>
            <a:r>
              <a:rPr lang="en-US" sz="23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harvest wood</a:t>
            </a:r>
            <a:r>
              <a:rPr lang="en-US" sz="23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but it increases erosion and destroys habitats.</a:t>
            </a:r>
            <a:endParaRPr lang="en-US" sz="23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3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When clear-cutting is followed by tree-planting, the resulting even-aged “</a:t>
            </a:r>
            <a:r>
              <a:rPr lang="en-US" sz="23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plantation forest</a:t>
            </a:r>
            <a:r>
              <a:rPr lang="en-US" sz="23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” fails to provide the wide range of micro-habitats found in </a:t>
            </a:r>
            <a:r>
              <a:rPr lang="en-US" sz="23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old-growth</a:t>
            </a:r>
            <a:r>
              <a:rPr lang="en-US" sz="23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forests of different species and uneven-aged trees.</a:t>
            </a:r>
            <a:endParaRPr lang="en-US" sz="23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en-US" sz="23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Selective cutting </a:t>
            </a:r>
            <a:r>
              <a:rPr lang="en-US" sz="23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of trees minimizes environmental impacts, but this strategy is expensive because it is time-consuming for the small amount of lumber harvested.</a:t>
            </a:r>
            <a:endParaRPr lang="en-US" sz="23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large field of cut down trees&#10;&#10;Description automatically generated">
            <a:extLst>
              <a:ext uri="{FF2B5EF4-FFF2-40B4-BE49-F238E27FC236}">
                <a16:creationId xmlns:a16="http://schemas.microsoft.com/office/drawing/2014/main" id="{CE2F7B55-AF5A-1039-865B-92CFDE22D1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0" y="3576427"/>
            <a:ext cx="3429667" cy="2372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A group of trees in a field&#10;&#10;Description automatically generated">
            <a:extLst>
              <a:ext uri="{FF2B5EF4-FFF2-40B4-BE49-F238E27FC236}">
                <a16:creationId xmlns:a16="http://schemas.microsoft.com/office/drawing/2014/main" id="{5403A049-CF15-BD06-E229-803281336A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928" y="3600666"/>
            <a:ext cx="3441294" cy="23606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A person cutting down a tree&#10;&#10;Description automatically generated">
            <a:extLst>
              <a:ext uri="{FF2B5EF4-FFF2-40B4-BE49-F238E27FC236}">
                <a16:creationId xmlns:a16="http://schemas.microsoft.com/office/drawing/2014/main" id="{175D94DE-2C58-C1DC-DA50-C9A63CBE40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651" y="3588546"/>
            <a:ext cx="3541889" cy="237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6375</TotalTime>
  <Words>491</Words>
  <Application>Microsoft Macintosh PowerPoint</Application>
  <PresentationFormat>Widescreen</PresentationFormat>
  <Paragraphs>30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Chaves</dc:creator>
  <cp:lastModifiedBy>Antonio Chaves</cp:lastModifiedBy>
  <cp:revision>399</cp:revision>
  <dcterms:created xsi:type="dcterms:W3CDTF">2024-05-22T00:31:23Z</dcterms:created>
  <dcterms:modified xsi:type="dcterms:W3CDTF">2024-08-16T22:00:04Z</dcterms:modified>
</cp:coreProperties>
</file>