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753" r:id="rId5"/>
    <p:sldId id="752" r:id="rId6"/>
    <p:sldId id="257" r:id="rId7"/>
    <p:sldId id="258" r:id="rId8"/>
    <p:sldId id="261" r:id="rId9"/>
    <p:sldId id="551" r:id="rId10"/>
    <p:sldId id="750" r:id="rId11"/>
    <p:sldId id="569" r:id="rId12"/>
    <p:sldId id="558" r:id="rId13"/>
    <p:sldId id="568" r:id="rId14"/>
    <p:sldId id="751" r:id="rId15"/>
    <p:sldId id="75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/>
    <p:restoredTop sz="94436"/>
  </p:normalViewPr>
  <p:slideViewPr>
    <p:cSldViewPr snapToGrid="0">
      <p:cViewPr varScale="1">
        <p:scale>
          <a:sx n="112" d="100"/>
          <a:sy n="112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C2868-3451-8D44-9723-5EAA747CEBE8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8DE3D-C48E-7E4E-B921-2C128B388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8DE3D-C48E-7E4E-B921-2C128B3881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05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8DE3D-C48E-7E4E-B921-2C128B3881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43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8DE3D-C48E-7E4E-B921-2C128B3881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06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4D6FF-E221-483E-820C-74FE91E68CE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52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90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80C9B-E63C-C14B-8D8B-69F3509FFE7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06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80C9B-E63C-C14B-8D8B-69F3509FFE7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1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E3439-177F-78D8-C46D-618334166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815759-E68A-961A-F477-FEF36517C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B740E-8441-54F9-0D76-591A2C99A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5645-BB76-CD4B-B2C4-7FB7BC6C757C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80CF2-F28B-EB15-4655-32933A02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EC3EB-801D-0397-1B06-ECFCA8F9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87D6-1CF9-0840-8812-A9C551AAC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7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B872-B609-270E-FDA4-D452FA4D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3292AE-CA77-E3AF-79C2-0BA980542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40723-67E9-98CC-84EE-549084B5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5645-BB76-CD4B-B2C4-7FB7BC6C757C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F821B-23D1-37B4-F66D-8A70C53FD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DC9F4-9F2B-C5C5-730D-7E337650B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87D6-1CF9-0840-8812-A9C551AAC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6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7A5E52-B353-669E-9E00-6B9C16EB9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24277-FC73-580B-7008-8DD69347C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28C3E-87AF-2923-292C-A18DB257B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5645-BB76-CD4B-B2C4-7FB7BC6C757C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EB1E7-0E9C-25A3-017E-18C4F151B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51D13-15F1-F947-0C93-48DDE156D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87D6-1CF9-0840-8812-A9C551AAC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8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474B-2AD4-B1D4-C963-E862F484E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835F9-2211-787C-193C-AA77D0DE0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229BA-5E37-16D8-8FF9-4788AFFB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5645-BB76-CD4B-B2C4-7FB7BC6C757C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BA2FB-A33A-0051-F07B-204EA18B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E6D84-E1D9-A15C-2462-292A27DF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87D6-1CF9-0840-8812-A9C551AAC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8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A9927-C07C-68DF-AD85-15CCEABC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52242-DCE9-06A7-58FC-08B24E9D3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86F2-B0F8-9408-3699-018466A6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5645-BB76-CD4B-B2C4-7FB7BC6C757C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6BF63-7FB2-B072-F515-360A957A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88386-E4ED-3C1D-428E-6BB582DC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87D6-1CF9-0840-8812-A9C551AAC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4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2AE21-1BBE-D03D-3732-EBA28CDB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AAA1B-D400-8117-1556-EDC14661C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E0C7B-668B-164D-1D53-776F7915D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D7A04-705C-FC79-5A8D-B8B7DB7B6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5645-BB76-CD4B-B2C4-7FB7BC6C757C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32195-4DAD-1618-F2B0-BB7441B3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85D51-7623-F154-0B44-64F51B4E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87D6-1CF9-0840-8812-A9C551AAC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6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0F486-BA8B-AA03-1484-F3B75FAF9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8BD75-32E6-369A-82F1-3FDDF688C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A150D-F8AB-33C9-4A67-99D590F30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45265F-E118-51FC-67CC-7548868770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A5ABD-D684-4679-3699-E34D3DE33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C1C8E3-7AF5-9605-5892-25D8304F4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5645-BB76-CD4B-B2C4-7FB7BC6C757C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9879F3-2382-777C-CB93-99ED4436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6A2554-9423-DEBF-3F68-7C59236F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87D6-1CF9-0840-8812-A9C551AAC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9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2F32-0A85-93BE-4872-7E21591A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3EC48-3979-D56B-DD42-86773BC91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5645-BB76-CD4B-B2C4-7FB7BC6C757C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17EB48-FA71-82B1-07CA-72CFB16D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18BAC-838A-CF8B-BA5B-FACE8A37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87D6-1CF9-0840-8812-A9C551AAC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4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3B1CEC-AED0-CD90-9A12-E3524B99B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5645-BB76-CD4B-B2C4-7FB7BC6C757C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0769D8-D668-92AF-2DA0-53D4A308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4A3DE-C812-CE07-D0E1-C137440C7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87D6-1CF9-0840-8812-A9C551AAC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4CFCF-CE41-01A7-97ED-ED083B046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B8EF2-CAFD-6E49-B4B1-975FB0973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3E3CD-93CE-2C0F-2526-84F622A95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D8D1A-2F23-8F88-2706-8A8B38AE2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5645-BB76-CD4B-B2C4-7FB7BC6C757C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5BFA3-25CB-D1B8-9E7A-19B52DEF7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2E56E-D8F9-40A1-BF39-C5283348C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87D6-1CF9-0840-8812-A9C551AAC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1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44018-6008-5975-0FCC-BE5C75B24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A72F75-64DA-64DC-B754-62941EF79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9354C-EDE0-8AD0-C77B-DEA3E8568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C7B75-839C-2E3A-7285-4BA19729D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5645-BB76-CD4B-B2C4-7FB7BC6C757C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6D00B-4238-12DD-FC7A-BC39627D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9DE21-D229-FA7C-0880-C98C232D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87D6-1CF9-0840-8812-A9C551AAC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9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45BF4-309A-B3FB-78E0-64B81AB2B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85C5F-6547-B465-A11D-EC72578B5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CF921-4E9F-56AA-C38B-8000773FD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95645-BB76-CD4B-B2C4-7FB7BC6C757C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46F0A-DEBD-E154-6A8E-8DAB6017F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5BF27-2435-6C1F-90EA-F6C4358B5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4987D6-1CF9-0840-8812-A9C551AAC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3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ahrp.org/the-lancet-published-a-fraudulent-study-editor-calls-it-department-of-error/" TargetMode="External"/><Relationship Id="rId3" Type="http://schemas.openxmlformats.org/officeDocument/2006/relationships/hyperlink" Target="https://www.thelancet.com/journals/lancet/article/PIIS0140-6736(20)31324-6/fulltext" TargetMode="External"/><Relationship Id="rId7" Type="http://schemas.openxmlformats.org/officeDocument/2006/relationships/hyperlink" Target="https://www.theguardian.com/world/2020/jun/03/covid-19-surgisphere-who-world-health-organization-hydroxychloroquin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atnews.com/2020/06/02/top-medical-journals-raise-concerns-about-data-in-two-studies-related-to-covid-19/" TargetMode="External"/><Relationship Id="rId5" Type="http://schemas.openxmlformats.org/officeDocument/2006/relationships/hyperlink" Target="https://science.thewire.in/the-sciences/covid-19-hydroxychloroquine-the-lancet-observational-study-surgisphere/" TargetMode="Externa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18" Type="http://schemas.openxmlformats.org/officeDocument/2006/relationships/image" Target="../media/image4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6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svg"/><Relationship Id="rId19" Type="http://schemas.openxmlformats.org/officeDocument/2006/relationships/image" Target="../media/image20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png"/><Relationship Id="rId3" Type="http://schemas.openxmlformats.org/officeDocument/2006/relationships/hyperlink" Target="https://sharylattkisson.com/2016/07/top-10-astroturfers/" TargetMode="External"/><Relationship Id="rId7" Type="http://schemas.openxmlformats.org/officeDocument/2006/relationships/image" Target="../media/image52.jpe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png"/><Relationship Id="rId5" Type="http://schemas.openxmlformats.org/officeDocument/2006/relationships/image" Target="../media/image50.jpeg"/><Relationship Id="rId10" Type="http://schemas.openxmlformats.org/officeDocument/2006/relationships/image" Target="../media/image55.pn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hyperlink" Target="https://papermister.wordpress.com/2018/03/12/wiley-pulls-no-punche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commons.wikimedia.org/wiki/Main_P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gif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ugawareness.org/editor-of-lancet-medical-research-is-unreliable-at-best-or-completely-fraudulen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images/create?FORM=GENILP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DDFD22A-E3A8-DDFA-F909-6BD4FC34BD40}"/>
              </a:ext>
            </a:extLst>
          </p:cNvPr>
          <p:cNvSpPr txBox="1">
            <a:spLocks/>
          </p:cNvSpPr>
          <p:nvPr/>
        </p:nvSpPr>
        <p:spPr>
          <a:xfrm>
            <a:off x="18405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Process of Science</a:t>
            </a:r>
          </a:p>
        </p:txBody>
      </p:sp>
      <p:pic>
        <p:nvPicPr>
          <p:cNvPr id="28" name="Picture 27" descr="Students conducting scientific experiment">
            <a:extLst>
              <a:ext uri="{FF2B5EF4-FFF2-40B4-BE49-F238E27FC236}">
                <a16:creationId xmlns:a16="http://schemas.microsoft.com/office/drawing/2014/main" id="{96B621E3-04B2-C498-2F5E-E9140BB4D8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192521"/>
            <a:ext cx="7772400" cy="518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0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24426" y="236686"/>
            <a:ext cx="10858837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Five years later, the Lancet fell victim a major instance of fraud!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7743" y="976096"/>
            <a:ext cx="11336533" cy="132038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Tx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May 2020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The Lancet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published a study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showing COVID-19 patients treated with hydroxychloroquine dying at a higher rate than patients not receiving this drug.</a:t>
            </a:r>
          </a:p>
          <a:p>
            <a:pPr marL="0" indent="0" algn="just">
              <a:buClrTx/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erson in a suit smiling&#10;&#10;Description automatically generated with low confidence">
            <a:extLst>
              <a:ext uri="{FF2B5EF4-FFF2-40B4-BE49-F238E27FC236}">
                <a16:creationId xmlns:a16="http://schemas.microsoft.com/office/drawing/2014/main" id="{CBD2AA7F-08B1-82A3-BF66-00DBD7C9AF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338" y="1902426"/>
            <a:ext cx="2751913" cy="25270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96AE22-C9E0-A72F-0565-27E292C7004E}"/>
              </a:ext>
            </a:extLst>
          </p:cNvPr>
          <p:cNvSpPr txBox="1"/>
          <p:nvPr/>
        </p:nvSpPr>
        <p:spPr>
          <a:xfrm>
            <a:off x="8804941" y="4396378"/>
            <a:ext cx="2986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Sapan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Desai, head of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Surgisphere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4BB095-4207-EB16-FDB9-EC0074FF53FD}"/>
              </a:ext>
            </a:extLst>
          </p:cNvPr>
          <p:cNvSpPr txBox="1"/>
          <p:nvPr/>
        </p:nvSpPr>
        <p:spPr>
          <a:xfrm>
            <a:off x="518748" y="3136791"/>
            <a:ext cx="798375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This study was retracted when readers started reporting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glaring inconsistencies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 the hospital data, and the third party providing the data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suddenly became unavailable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3AB5E6-33EC-BC89-6D62-338C9D1D2FA5}"/>
              </a:ext>
            </a:extLst>
          </p:cNvPr>
          <p:cNvSpPr txBox="1"/>
          <p:nvPr/>
        </p:nvSpPr>
        <p:spPr>
          <a:xfrm>
            <a:off x="518748" y="2064526"/>
            <a:ext cx="786891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The WHO and governments all over the world responded by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limiting access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to this commonly used generic drug.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BE8491-C294-B0A4-723E-B04C0540F724}"/>
              </a:ext>
            </a:extLst>
          </p:cNvPr>
          <p:cNvSpPr txBox="1"/>
          <p:nvPr/>
        </p:nvSpPr>
        <p:spPr>
          <a:xfrm>
            <a:off x="5128261" y="552196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03B20D-25D4-F105-AB25-96205A085CDE}"/>
              </a:ext>
            </a:extLst>
          </p:cNvPr>
          <p:cNvSpPr txBox="1"/>
          <p:nvPr/>
        </p:nvSpPr>
        <p:spPr>
          <a:xfrm>
            <a:off x="533735" y="4643823"/>
            <a:ext cx="1064952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At the time of publication, one of two lead co-authors was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conducting trials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with the far more profitable COVID treatment, Remdesivir.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57C0AE-74B0-8146-B5C0-448800D8DE50}"/>
              </a:ext>
            </a:extLst>
          </p:cNvPr>
          <p:cNvSpPr txBox="1"/>
          <p:nvPr/>
        </p:nvSpPr>
        <p:spPr>
          <a:xfrm>
            <a:off x="550668" y="5673442"/>
            <a:ext cx="1048019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Disclaimer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This is not medical advice!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The antiviral properties of hydroxychloroquine are still disputed.</a:t>
            </a:r>
          </a:p>
        </p:txBody>
      </p:sp>
    </p:spTree>
    <p:extLst>
      <p:ext uri="{BB962C8B-B14F-4D97-AF65-F5344CB8AC3E}">
        <p14:creationId xmlns:p14="http://schemas.microsoft.com/office/powerpoint/2010/main" val="173511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3" grpId="0"/>
      <p:bldP spid="14" grpId="0"/>
      <p:bldP spid="1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199" y="404677"/>
            <a:ext cx="5359235" cy="39846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Red Flags for Discerning Fraud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55275" y="1084775"/>
            <a:ext cx="10412247" cy="1195031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Is it corroborated? </a:t>
            </a:r>
            <a:r>
              <a:rPr 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Does it concur with raw data?  Does it concur with independent sources? </a:t>
            </a:r>
          </a:p>
          <a:p>
            <a:pPr lvl="1"/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 descr="Bar graph with downward trend with solid fill">
            <a:extLst>
              <a:ext uri="{FF2B5EF4-FFF2-40B4-BE49-F238E27FC236}">
                <a16:creationId xmlns:a16="http://schemas.microsoft.com/office/drawing/2014/main" id="{FF0E3670-BC98-EE04-9263-3679818654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46747" y="1506218"/>
            <a:ext cx="883547" cy="883547"/>
          </a:xfrm>
          <a:prstGeom prst="rect">
            <a:avLst/>
          </a:prstGeom>
        </p:spPr>
      </p:pic>
      <p:pic>
        <p:nvPicPr>
          <p:cNvPr id="3" name="Graphic 2" descr="Bar graph with upward trend outline">
            <a:extLst>
              <a:ext uri="{FF2B5EF4-FFF2-40B4-BE49-F238E27FC236}">
                <a16:creationId xmlns:a16="http://schemas.microsoft.com/office/drawing/2014/main" id="{F7509E88-1065-F79F-FCDE-160A5B1B5E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17500" y="1500561"/>
            <a:ext cx="883547" cy="883547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1E29BC0-3874-470F-E1B2-B6964FA3EC88}"/>
              </a:ext>
            </a:extLst>
          </p:cNvPr>
          <p:cNvSpPr txBox="1">
            <a:spLocks noChangeArrowheads="1"/>
          </p:cNvSpPr>
          <p:nvPr/>
        </p:nvSpPr>
        <p:spPr>
          <a:xfrm>
            <a:off x="855275" y="2347823"/>
            <a:ext cx="9260171" cy="10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Who benefits? </a:t>
            </a:r>
            <a:r>
              <a:rPr 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Do any of the authors have a conflict of interest?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1E0F990-CD0A-2C0B-062B-F3333392A1DA}"/>
              </a:ext>
            </a:extLst>
          </p:cNvPr>
          <p:cNvSpPr txBox="1">
            <a:spLocks noChangeArrowheads="1"/>
          </p:cNvSpPr>
          <p:nvPr/>
        </p:nvSpPr>
        <p:spPr>
          <a:xfrm>
            <a:off x="861905" y="3218454"/>
            <a:ext cx="9772228" cy="1275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How do the authors and their supporters react when confronted with contrary evidence? 							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08D3B9B-7310-8924-6700-6EE54AA274F1}"/>
              </a:ext>
            </a:extLst>
          </p:cNvPr>
          <p:cNvSpPr txBox="1">
            <a:spLocks noChangeArrowheads="1"/>
          </p:cNvSpPr>
          <p:nvPr/>
        </p:nvSpPr>
        <p:spPr>
          <a:xfrm>
            <a:off x="653446" y="4193365"/>
            <a:ext cx="11963630" cy="91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ü"/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Legitimate: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Criticism that focuses on specific details of the science (itemized)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D08DB93-3B5E-1A7F-B270-E8855AD65A1B}"/>
              </a:ext>
            </a:extLst>
          </p:cNvPr>
          <p:cNvSpPr txBox="1">
            <a:spLocks noChangeArrowheads="1"/>
          </p:cNvSpPr>
          <p:nvPr/>
        </p:nvSpPr>
        <p:spPr>
          <a:xfrm>
            <a:off x="653446" y="5194734"/>
            <a:ext cx="10815904" cy="101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ü"/>
            </a:pPr>
            <a:r>
              <a:rPr lang="en-US" b="1" i="1" dirty="0"/>
              <a:t>Evasive: </a:t>
            </a:r>
            <a:r>
              <a:rPr lang="en-US" i="1" dirty="0"/>
              <a:t>ad hominem attacks, straw manning, gaslighting, censorship</a:t>
            </a:r>
            <a:endParaRPr lang="en-US" dirty="0"/>
          </a:p>
        </p:txBody>
      </p:sp>
      <p:pic>
        <p:nvPicPr>
          <p:cNvPr id="10" name="Graphic 9" descr="Loan outline">
            <a:extLst>
              <a:ext uri="{FF2B5EF4-FFF2-40B4-BE49-F238E27FC236}">
                <a16:creationId xmlns:a16="http://schemas.microsoft.com/office/drawing/2014/main" id="{5657DA53-2ABF-C3FE-67DF-715DE8DCBE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43481" y="1908471"/>
            <a:ext cx="1236835" cy="1236835"/>
          </a:xfrm>
          <a:prstGeom prst="rect">
            <a:avLst/>
          </a:prstGeom>
        </p:spPr>
      </p:pic>
      <p:pic>
        <p:nvPicPr>
          <p:cNvPr id="13" name="Graphic 12" descr="Puppet outline">
            <a:extLst>
              <a:ext uri="{FF2B5EF4-FFF2-40B4-BE49-F238E27FC236}">
                <a16:creationId xmlns:a16="http://schemas.microsoft.com/office/drawing/2014/main" id="{14770C4A-E271-00FC-F099-050ABF77DC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75184" y="5718626"/>
            <a:ext cx="739983" cy="739983"/>
          </a:xfrm>
          <a:prstGeom prst="rect">
            <a:avLst/>
          </a:prstGeom>
        </p:spPr>
      </p:pic>
      <p:pic>
        <p:nvPicPr>
          <p:cNvPr id="14" name="Graphic 13" descr="Target Audience outline">
            <a:extLst>
              <a:ext uri="{FF2B5EF4-FFF2-40B4-BE49-F238E27FC236}">
                <a16:creationId xmlns:a16="http://schemas.microsoft.com/office/drawing/2014/main" id="{5FF1C4C4-BA68-BE57-2F49-A8D36AA3DE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94180" y="5541945"/>
            <a:ext cx="992017" cy="1015755"/>
          </a:xfrm>
          <a:prstGeom prst="rect">
            <a:avLst/>
          </a:prstGeom>
        </p:spPr>
      </p:pic>
      <p:pic>
        <p:nvPicPr>
          <p:cNvPr id="15" name="Graphic 14" descr="Scarecrow outline">
            <a:extLst>
              <a:ext uri="{FF2B5EF4-FFF2-40B4-BE49-F238E27FC236}">
                <a16:creationId xmlns:a16="http://schemas.microsoft.com/office/drawing/2014/main" id="{00CA2AB8-45D2-B006-557F-882901EAB9C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927632" y="5735558"/>
            <a:ext cx="739983" cy="739983"/>
          </a:xfrm>
          <a:prstGeom prst="rect">
            <a:avLst/>
          </a:prstGeom>
        </p:spPr>
      </p:pic>
      <p:pic>
        <p:nvPicPr>
          <p:cNvPr id="5" name="Graphic 4" descr="Bug under magnifying glass outline">
            <a:extLst>
              <a:ext uri="{FF2B5EF4-FFF2-40B4-BE49-F238E27FC236}">
                <a16:creationId xmlns:a16="http://schemas.microsoft.com/office/drawing/2014/main" id="{4D935797-27E2-C38A-CE19-CFAE54F254D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9014239" flipH="1">
            <a:off x="5758301" y="4558454"/>
            <a:ext cx="753545" cy="753541"/>
          </a:xfrm>
          <a:prstGeom prst="rect">
            <a:avLst/>
          </a:prstGeom>
        </p:spPr>
      </p:pic>
      <p:pic>
        <p:nvPicPr>
          <p:cNvPr id="4" name="Graphic 60" descr="Comment Slash Silence outline">
            <a:extLst>
              <a:ext uri="{FF2B5EF4-FFF2-40B4-BE49-F238E27FC236}">
                <a16:creationId xmlns:a16="http://schemas.microsoft.com/office/drawing/2014/main" id="{7AADF012-E50C-D157-006A-937103094A30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989384" y="5735558"/>
            <a:ext cx="739983" cy="739983"/>
          </a:xfrm>
          <a:prstGeom prst="rect">
            <a:avLst/>
          </a:prstGeom>
        </p:spPr>
      </p:pic>
      <p:pic>
        <p:nvPicPr>
          <p:cNvPr id="12" name="Graphic 11" descr="Classroom outline">
            <a:extLst>
              <a:ext uri="{FF2B5EF4-FFF2-40B4-BE49-F238E27FC236}">
                <a16:creationId xmlns:a16="http://schemas.microsoft.com/office/drawing/2014/main" id="{39F68B96-AF53-E65F-99A2-72092E87A800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V="1">
            <a:off x="6433434" y="213489"/>
            <a:ext cx="843014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5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02" y="336361"/>
            <a:ext cx="8371731" cy="60258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Be wary of “astroturfing.”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637" y="1021782"/>
            <a:ext cx="9423166" cy="8754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whole point of astroturf is to try to convince you there’s widespread support for or against an agenda when there’s not. 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Sharyl Attkisson, investigative reporter</a:t>
            </a:r>
            <a:endParaRPr lang="en-US" sz="2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A70002-5C3C-1E2D-4033-AC1E24BFBEDA}"/>
              </a:ext>
            </a:extLst>
          </p:cNvPr>
          <p:cNvSpPr txBox="1"/>
          <p:nvPr/>
        </p:nvSpPr>
        <p:spPr>
          <a:xfrm>
            <a:off x="1631144" y="2099015"/>
            <a:ext cx="71463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https://sharylattkisson.com/2016/07/top-10-astroturfers/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FEF090-42E9-7DCD-38D2-C306BCB17CDD}"/>
              </a:ext>
            </a:extLst>
          </p:cNvPr>
          <p:cNvSpPr txBox="1">
            <a:spLocks/>
          </p:cNvSpPr>
          <p:nvPr/>
        </p:nvSpPr>
        <p:spPr>
          <a:xfrm>
            <a:off x="614334" y="2583340"/>
            <a:ext cx="10746238" cy="238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You choose to “do your own research” on the efficacy of a given drug, not knowing that your search engine was rigged (via bots &amp; algorithms), your primary care doctor was nudged (via free samples &amp; workshops) and your other mainstream sources like media and “authoritative” sources were captured (via sponsors, donations, job offers, &amp; partnerships).</a:t>
            </a:r>
          </a:p>
        </p:txBody>
      </p:sp>
      <p:pic>
        <p:nvPicPr>
          <p:cNvPr id="6" name="Picture 5" descr="A picture containing green, plant, close&#10;&#10;Description automatically generated">
            <a:extLst>
              <a:ext uri="{FF2B5EF4-FFF2-40B4-BE49-F238E27FC236}">
                <a16:creationId xmlns:a16="http://schemas.microsoft.com/office/drawing/2014/main" id="{9961B14C-7C60-8A43-4C56-61B6C0079E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85" y="1005005"/>
            <a:ext cx="1249207" cy="1507228"/>
          </a:xfrm>
          <a:prstGeom prst="rect">
            <a:avLst/>
          </a:prstGeom>
        </p:spPr>
      </p:pic>
      <p:pic>
        <p:nvPicPr>
          <p:cNvPr id="15" name="Picture 14" descr="A person holding a phone&#10;&#10;Description automatically generated with medium confidence">
            <a:extLst>
              <a:ext uri="{FF2B5EF4-FFF2-40B4-BE49-F238E27FC236}">
                <a16:creationId xmlns:a16="http://schemas.microsoft.com/office/drawing/2014/main" id="{A0C74F92-BBF6-AD7F-F088-6C90AF913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05" y="4739653"/>
            <a:ext cx="1916610" cy="1757240"/>
          </a:xfrm>
          <a:prstGeom prst="rect">
            <a:avLst/>
          </a:prstGeom>
        </p:spPr>
      </p:pic>
      <p:pic>
        <p:nvPicPr>
          <p:cNvPr id="17" name="Picture 16" descr="A person wearing a stethoscope around his neck&#10;&#10;Description automatically generated with medium confidence">
            <a:extLst>
              <a:ext uri="{FF2B5EF4-FFF2-40B4-BE49-F238E27FC236}">
                <a16:creationId xmlns:a16="http://schemas.microsoft.com/office/drawing/2014/main" id="{42AE41C4-7865-48DD-B6F3-DF49E841B65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056" y="4723515"/>
            <a:ext cx="1364707" cy="178667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5D3E044-1BFE-45EA-1708-1A294371D6A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874" y="4893885"/>
            <a:ext cx="1249944" cy="527710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13276C34-1A2A-944C-F2DD-E8E2C8B2200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188" y="4921564"/>
            <a:ext cx="634396" cy="661663"/>
          </a:xfrm>
          <a:prstGeom prst="rect">
            <a:avLst/>
          </a:prstGeom>
        </p:spPr>
      </p:pic>
      <p:pic>
        <p:nvPicPr>
          <p:cNvPr id="13" name="Picture 12" descr="A logo with different colored letters&#10;&#10;Description automatically generated with medium confidence">
            <a:extLst>
              <a:ext uri="{FF2B5EF4-FFF2-40B4-BE49-F238E27FC236}">
                <a16:creationId xmlns:a16="http://schemas.microsoft.com/office/drawing/2014/main" id="{250F96CD-53ED-BD57-5BE9-9A98495D1BD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733" y="4868299"/>
            <a:ext cx="1759342" cy="696273"/>
          </a:xfrm>
          <a:prstGeom prst="rect">
            <a:avLst/>
          </a:prstGeom>
        </p:spPr>
      </p:pic>
      <p:pic>
        <p:nvPicPr>
          <p:cNvPr id="14" name="Picture 13" descr="Black text on a white background&#10;&#10;Description automatically generated">
            <a:extLst>
              <a:ext uri="{FF2B5EF4-FFF2-40B4-BE49-F238E27FC236}">
                <a16:creationId xmlns:a16="http://schemas.microsoft.com/office/drawing/2014/main" id="{577D01C4-5ECB-F213-A175-213FFE07BC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646" y="4921564"/>
            <a:ext cx="1843637" cy="568109"/>
          </a:xfrm>
          <a:prstGeom prst="rect">
            <a:avLst/>
          </a:prstGeom>
        </p:spPr>
      </p:pic>
      <p:pic>
        <p:nvPicPr>
          <p:cNvPr id="22" name="Picture 21" descr="A close-up of a logo&#10;&#10;Description automatically generated">
            <a:extLst>
              <a:ext uri="{FF2B5EF4-FFF2-40B4-BE49-F238E27FC236}">
                <a16:creationId xmlns:a16="http://schemas.microsoft.com/office/drawing/2014/main" id="{C6D78B3B-1688-6A11-8CA4-E18E0E9145B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759" y="5653631"/>
            <a:ext cx="2996118" cy="696982"/>
          </a:xfrm>
          <a:prstGeom prst="rect">
            <a:avLst/>
          </a:prstGeom>
        </p:spPr>
      </p:pic>
      <p:pic>
        <p:nvPicPr>
          <p:cNvPr id="24" name="Picture 23" descr="A blue and white logo&#10;&#10;Description automatically generated">
            <a:extLst>
              <a:ext uri="{FF2B5EF4-FFF2-40B4-BE49-F238E27FC236}">
                <a16:creationId xmlns:a16="http://schemas.microsoft.com/office/drawing/2014/main" id="{5EC0AC3A-4221-C15F-513E-BAB9E437DA4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467" y="5727185"/>
            <a:ext cx="1607911" cy="595079"/>
          </a:xfrm>
          <a:prstGeom prst="rect">
            <a:avLst/>
          </a:prstGeom>
        </p:spPr>
      </p:pic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8220D2E2-6430-23A0-0B1D-A08D9933F5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82460" y="5611427"/>
            <a:ext cx="1550556" cy="84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7C340798-AC9D-D6AE-41FD-EF39C21B7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4" y="1348859"/>
            <a:ext cx="3937672" cy="5175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C2BCD99-7672-B564-ADCD-6C421392A8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349043"/>
            <a:ext cx="4192459" cy="51573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phic 5" descr="Close with solid fill">
            <a:extLst>
              <a:ext uri="{FF2B5EF4-FFF2-40B4-BE49-F238E27FC236}">
                <a16:creationId xmlns:a16="http://schemas.microsoft.com/office/drawing/2014/main" id="{BDCAEAC4-C0A7-6583-1814-76D0CD01D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53461" y="2194518"/>
            <a:ext cx="533582" cy="538972"/>
          </a:xfrm>
          <a:prstGeom prst="rect">
            <a:avLst/>
          </a:prstGeom>
        </p:spPr>
      </p:pic>
      <p:pic>
        <p:nvPicPr>
          <p:cNvPr id="9" name="Graphic 8" descr="Close with solid fill">
            <a:extLst>
              <a:ext uri="{FF2B5EF4-FFF2-40B4-BE49-F238E27FC236}">
                <a16:creationId xmlns:a16="http://schemas.microsoft.com/office/drawing/2014/main" id="{3CEBCA6B-C1D2-6920-B314-37B18990E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13610" y="3231157"/>
            <a:ext cx="533582" cy="538972"/>
          </a:xfrm>
          <a:prstGeom prst="rect">
            <a:avLst/>
          </a:prstGeom>
        </p:spPr>
      </p:pic>
      <p:pic>
        <p:nvPicPr>
          <p:cNvPr id="11" name="Graphic 10" descr="Close with solid fill">
            <a:extLst>
              <a:ext uri="{FF2B5EF4-FFF2-40B4-BE49-F238E27FC236}">
                <a16:creationId xmlns:a16="http://schemas.microsoft.com/office/drawing/2014/main" id="{6325451D-D7C1-4780-B3CD-33E2E8104F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29132" y="4143776"/>
            <a:ext cx="533582" cy="538972"/>
          </a:xfrm>
          <a:prstGeom prst="rect">
            <a:avLst/>
          </a:prstGeom>
        </p:spPr>
      </p:pic>
      <p:pic>
        <p:nvPicPr>
          <p:cNvPr id="12" name="Graphic 11" descr="Close with solid fill">
            <a:extLst>
              <a:ext uri="{FF2B5EF4-FFF2-40B4-BE49-F238E27FC236}">
                <a16:creationId xmlns:a16="http://schemas.microsoft.com/office/drawing/2014/main" id="{965B2A4E-3827-A4CE-DAC5-487153BCB4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46882" y="5009532"/>
            <a:ext cx="533582" cy="538972"/>
          </a:xfrm>
          <a:prstGeom prst="rect">
            <a:avLst/>
          </a:prstGeom>
        </p:spPr>
      </p:pic>
      <p:pic>
        <p:nvPicPr>
          <p:cNvPr id="13" name="Graphic 12" descr="Close with solid fill">
            <a:extLst>
              <a:ext uri="{FF2B5EF4-FFF2-40B4-BE49-F238E27FC236}">
                <a16:creationId xmlns:a16="http://schemas.microsoft.com/office/drawing/2014/main" id="{1A4CCD7C-0120-429B-62E9-42445CB85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46882" y="5897516"/>
            <a:ext cx="533582" cy="538972"/>
          </a:xfrm>
          <a:prstGeom prst="rect">
            <a:avLst/>
          </a:prstGeom>
        </p:spPr>
      </p:pic>
      <p:pic>
        <p:nvPicPr>
          <p:cNvPr id="24" name="Graphic 23" descr="Checkmark with solid fill">
            <a:extLst>
              <a:ext uri="{FF2B5EF4-FFF2-40B4-BE49-F238E27FC236}">
                <a16:creationId xmlns:a16="http://schemas.microsoft.com/office/drawing/2014/main" id="{67FDA262-8AFE-9608-DE7B-69C71B9E2A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48284" y="2263849"/>
            <a:ext cx="527392" cy="492402"/>
          </a:xfrm>
          <a:prstGeom prst="rect">
            <a:avLst/>
          </a:prstGeom>
        </p:spPr>
      </p:pic>
      <p:pic>
        <p:nvPicPr>
          <p:cNvPr id="25" name="Graphic 24" descr="Checkmark with solid fill">
            <a:extLst>
              <a:ext uri="{FF2B5EF4-FFF2-40B4-BE49-F238E27FC236}">
                <a16:creationId xmlns:a16="http://schemas.microsoft.com/office/drawing/2014/main" id="{83F3A183-0BFD-4898-EE9A-4215607A2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4649" y="3316373"/>
            <a:ext cx="527392" cy="492402"/>
          </a:xfrm>
          <a:prstGeom prst="rect">
            <a:avLst/>
          </a:prstGeom>
        </p:spPr>
      </p:pic>
      <p:pic>
        <p:nvPicPr>
          <p:cNvPr id="26" name="Graphic 25" descr="Checkmark with solid fill">
            <a:extLst>
              <a:ext uri="{FF2B5EF4-FFF2-40B4-BE49-F238E27FC236}">
                <a16:creationId xmlns:a16="http://schemas.microsoft.com/office/drawing/2014/main" id="{15BB8717-E152-B2BC-4C6D-DE4469520B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64931" y="4151328"/>
            <a:ext cx="527392" cy="492402"/>
          </a:xfrm>
          <a:prstGeom prst="rect">
            <a:avLst/>
          </a:prstGeom>
        </p:spPr>
      </p:pic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A342342C-DA2B-A9AF-3D39-1B6868F3F2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72503" y="5033049"/>
            <a:ext cx="527392" cy="492402"/>
          </a:xfrm>
          <a:prstGeom prst="rect">
            <a:avLst/>
          </a:prstGeom>
        </p:spPr>
      </p:pic>
      <p:pic>
        <p:nvPicPr>
          <p:cNvPr id="28" name="Graphic 27" descr="Checkmark with solid fill">
            <a:extLst>
              <a:ext uri="{FF2B5EF4-FFF2-40B4-BE49-F238E27FC236}">
                <a16:creationId xmlns:a16="http://schemas.microsoft.com/office/drawing/2014/main" id="{7B35078F-5114-4F48-29DB-05CC7C7950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86508" y="5897297"/>
            <a:ext cx="527392" cy="4924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F17639-54BC-AA76-7646-0AD235FDE085}"/>
              </a:ext>
            </a:extLst>
          </p:cNvPr>
          <p:cNvSpPr txBox="1"/>
          <p:nvPr/>
        </p:nvSpPr>
        <p:spPr>
          <a:xfrm>
            <a:off x="279406" y="354268"/>
            <a:ext cx="1173775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 real-life example of a rigged algorithm: The same search terms display totally different results.</a:t>
            </a:r>
          </a:p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search engine “Yandex” displays lawsuits over misuse of Remdesivir while Google buries them. </a:t>
            </a:r>
          </a:p>
        </p:txBody>
      </p:sp>
    </p:spTree>
    <p:extLst>
      <p:ext uri="{BB962C8B-B14F-4D97-AF65-F5344CB8AC3E}">
        <p14:creationId xmlns:p14="http://schemas.microsoft.com/office/powerpoint/2010/main" val="272445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F59D21-A79D-A741-B00F-0C3B415FEDF9}"/>
              </a:ext>
            </a:extLst>
          </p:cNvPr>
          <p:cNvSpPr txBox="1"/>
          <p:nvPr/>
        </p:nvSpPr>
        <p:spPr>
          <a:xfrm>
            <a:off x="719623" y="5390592"/>
            <a:ext cx="893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Downloaded from: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https://papermister.wordpress.com/2018/03/12/wiley-pulls-no-punches/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Cartoon of people standing in front of a booth&#10;&#10;Description automatically generated">
            <a:extLst>
              <a:ext uri="{FF2B5EF4-FFF2-40B4-BE49-F238E27FC236}">
                <a16:creationId xmlns:a16="http://schemas.microsoft.com/office/drawing/2014/main" id="{355114E5-AE12-6B10-6C88-AA528A767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22" y="1772067"/>
            <a:ext cx="10557755" cy="36185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56465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FDFBA2E-B1EF-462D-A5FD-3BCFDCFD35C8}"/>
              </a:ext>
            </a:extLst>
          </p:cNvPr>
          <p:cNvSpPr txBox="1"/>
          <p:nvPr/>
        </p:nvSpPr>
        <p:spPr>
          <a:xfrm>
            <a:off x="790459" y="5582141"/>
            <a:ext cx="101603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Unless otherwise indicated, all images in this presentation were downloaded from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Wikimedia Commons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https://commons.wikimedia.org/wiki/Main_Page</a:t>
            </a:r>
            <a:endParaRPr lang="en-US" sz="1600" dirty="0"/>
          </a:p>
        </p:txBody>
      </p:sp>
      <p:pic>
        <p:nvPicPr>
          <p:cNvPr id="11" name="Picture 10" descr="A blue and red logo with arrows&#10;&#10;Description automatically generated">
            <a:extLst>
              <a:ext uri="{FF2B5EF4-FFF2-40B4-BE49-F238E27FC236}">
                <a16:creationId xmlns:a16="http://schemas.microsoft.com/office/drawing/2014/main" id="{DE3CF24E-DE08-B0B4-A5E0-26567F16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327" y="1089442"/>
            <a:ext cx="3441336" cy="3958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1DED42-8297-90D0-2750-BBE1A1B58495}"/>
              </a:ext>
            </a:extLst>
          </p:cNvPr>
          <p:cNvSpPr txBox="1"/>
          <p:nvPr/>
        </p:nvSpPr>
        <p:spPr>
          <a:xfrm>
            <a:off x="625206" y="399228"/>
            <a:ext cx="3073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Acknowledgement:</a:t>
            </a:r>
          </a:p>
        </p:txBody>
      </p:sp>
    </p:spTree>
    <p:extLst>
      <p:ext uri="{BB962C8B-B14F-4D97-AF65-F5344CB8AC3E}">
        <p14:creationId xmlns:p14="http://schemas.microsoft.com/office/powerpoint/2010/main" val="279960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347F0F-FDC5-ABA8-86A4-37F8DFA71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868" y="226958"/>
            <a:ext cx="8960288" cy="5281513"/>
          </a:xfrm>
        </p:spPr>
        <p:txBody>
          <a:bodyPr>
            <a:noAutofit/>
          </a:bodyPr>
          <a:lstStyle/>
          <a:p>
            <a:pPr algn="just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Descriptive science: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Gathering information on a given subject or phenomenon without expectation of a given outcome. A good example of descriptive science is the tagging animals to explore migratory patterns.</a:t>
            </a:r>
          </a:p>
          <a:p>
            <a:pPr algn="just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Hypothesis-driven science: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Using the scientific method to address questions about a given phenomenon. This includes: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Manipulative experiments: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Experiments that involve controlled settings where the experimenter manipulates of the variables of interest. Drug trials and lab experiments are examples of manipulative experiments.</a:t>
            </a: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Natural experiments: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Experiments that involve the hypothesis-driven collection of data from existing conditions. A good example of a natural experiment is the collection of medical data from people accidentally exposed to an agent that may or may not cause harm.</a:t>
            </a:r>
          </a:p>
          <a:p>
            <a:pPr lvl="1" algn="just">
              <a:buFont typeface="Wingdings" pitchFamily="2" charset="2"/>
              <a:buChar char="ü"/>
            </a:pP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rodent, mammal, cat, indoor&#10;&#10;Description automatically generated">
            <a:extLst>
              <a:ext uri="{FF2B5EF4-FFF2-40B4-BE49-F238E27FC236}">
                <a16:creationId xmlns:a16="http://schemas.microsoft.com/office/drawing/2014/main" id="{94FACAAE-7BCA-1991-1EE3-551136F7F7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947" y="2659818"/>
            <a:ext cx="2431682" cy="1927680"/>
          </a:xfrm>
          <a:prstGeom prst="rect">
            <a:avLst/>
          </a:prstGeom>
        </p:spPr>
      </p:pic>
      <p:pic>
        <p:nvPicPr>
          <p:cNvPr id="6" name="Picture 5" descr="A butterfly on a plant&#10;&#10;Description automatically generated with medium confidence">
            <a:extLst>
              <a:ext uri="{FF2B5EF4-FFF2-40B4-BE49-F238E27FC236}">
                <a16:creationId xmlns:a16="http://schemas.microsoft.com/office/drawing/2014/main" id="{CA0E4B04-27C4-5527-CB63-DF5B200F8C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947" y="325466"/>
            <a:ext cx="2431682" cy="2197804"/>
          </a:xfrm>
          <a:prstGeom prst="rect">
            <a:avLst/>
          </a:prstGeom>
        </p:spPr>
      </p:pic>
      <p:pic>
        <p:nvPicPr>
          <p:cNvPr id="3" name="Picture 2" descr="A person examining a child with a stethoscope&#10;&#10;Description automatically generated">
            <a:extLst>
              <a:ext uri="{FF2B5EF4-FFF2-40B4-BE49-F238E27FC236}">
                <a16:creationId xmlns:a16="http://schemas.microsoft.com/office/drawing/2014/main" id="{1A8FAD40-33EF-7F7A-FD66-8B4CD09C28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947" y="4726912"/>
            <a:ext cx="2431682" cy="180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diagram of scientific method flow chart&#10;&#10;Description automatically generated">
            <a:extLst>
              <a:ext uri="{FF2B5EF4-FFF2-40B4-BE49-F238E27FC236}">
                <a16:creationId xmlns:a16="http://schemas.microsoft.com/office/drawing/2014/main" id="{BC99CB23-6636-522E-ADC9-1E1D0CDE2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2"/>
            <a:ext cx="12195300" cy="685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8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cientific method&#10;&#10;Description automatically generated">
            <a:extLst>
              <a:ext uri="{FF2B5EF4-FFF2-40B4-BE49-F238E27FC236}">
                <a16:creationId xmlns:a16="http://schemas.microsoft.com/office/drawing/2014/main" id="{EBAC42BB-9450-7432-8882-AB57A67C4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" y="0"/>
            <a:ext cx="12190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2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diagram of a scientific method&#10;&#10;Description automatically generated">
            <a:extLst>
              <a:ext uri="{FF2B5EF4-FFF2-40B4-BE49-F238E27FC236}">
                <a16:creationId xmlns:a16="http://schemas.microsoft.com/office/drawing/2014/main" id="{417EE099-F96B-435C-77A2-9AD5B766E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9"/>
            <a:ext cx="12205236" cy="68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14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C70790-F999-F394-9979-88A1A9FC3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44" y="1396940"/>
            <a:ext cx="9121767" cy="4464824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3000" u="sng" dirty="0">
                <a:latin typeface="Calibri" panose="020F0502020204030204" pitchFamily="34" charset="0"/>
                <a:cs typeface="Calibri" panose="020F0502020204030204" pitchFamily="34" charset="0"/>
              </a:rPr>
              <a:t>Independent variable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: the probable cause (x-axis)</a:t>
            </a:r>
          </a:p>
          <a:p>
            <a:pPr algn="just">
              <a:defRPr/>
            </a:pPr>
            <a:r>
              <a:rPr lang="en-US" sz="3000" u="sng" dirty="0">
                <a:latin typeface="Calibri" panose="020F0502020204030204" pitchFamily="34" charset="0"/>
                <a:cs typeface="Calibri" panose="020F0502020204030204" pitchFamily="34" charset="0"/>
              </a:rPr>
              <a:t>Dependent variable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: the probable effect (y-axis)</a:t>
            </a:r>
          </a:p>
          <a:p>
            <a:pPr algn="just">
              <a:defRPr/>
            </a:pPr>
            <a:r>
              <a:rPr lang="en-US" sz="3000" u="sng" dirty="0">
                <a:latin typeface="Calibri" panose="020F0502020204030204" pitchFamily="34" charset="0"/>
                <a:cs typeface="Calibri" panose="020F0502020204030204" pitchFamily="34" charset="0"/>
              </a:rPr>
              <a:t>Negative control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: produces a (-) result when a (-) result is expected </a:t>
            </a:r>
          </a:p>
          <a:p>
            <a:pPr algn="just">
              <a:defRPr/>
            </a:pPr>
            <a:r>
              <a:rPr lang="en-US" sz="3000" u="sng" dirty="0">
                <a:latin typeface="Calibri" panose="020F0502020204030204" pitchFamily="34" charset="0"/>
                <a:cs typeface="Calibri" panose="020F0502020204030204" pitchFamily="34" charset="0"/>
              </a:rPr>
              <a:t>Positive control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: produces a (+) result when a (+) result is expected </a:t>
            </a:r>
          </a:p>
          <a:p>
            <a:pPr algn="just">
              <a:defRPr/>
            </a:pPr>
            <a:r>
              <a:rPr lang="en-US" sz="3000" u="sng" dirty="0">
                <a:latin typeface="Calibri" panose="020F0502020204030204" pitchFamily="34" charset="0"/>
                <a:cs typeface="Calibri" panose="020F0502020204030204" pitchFamily="34" charset="0"/>
              </a:rPr>
              <a:t>Experimental group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: group subjected to the novel treatment </a:t>
            </a:r>
          </a:p>
          <a:p>
            <a:pPr algn="just">
              <a:defRPr/>
            </a:pPr>
            <a:r>
              <a:rPr lang="en-US" sz="3000" u="sng" dirty="0">
                <a:latin typeface="Calibri" panose="020F0502020204030204" pitchFamily="34" charset="0"/>
                <a:cs typeface="Calibri" panose="020F0502020204030204" pitchFamily="34" charset="0"/>
              </a:rPr>
              <a:t>Confounding variables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: variables not under observation that can affect the data</a:t>
            </a:r>
            <a:endParaRPr lang="en-US" sz="3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A904748-0B7C-CF2B-A4EB-BAFA7D82BCE6}"/>
              </a:ext>
            </a:extLst>
          </p:cNvPr>
          <p:cNvCxnSpPr>
            <a:cxnSpLocks/>
          </p:cNvCxnSpPr>
          <p:nvPr/>
        </p:nvCxnSpPr>
        <p:spPr>
          <a:xfrm>
            <a:off x="9839682" y="2087039"/>
            <a:ext cx="76392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DE778E1-B8C5-E8B0-350E-A661E91FD97E}"/>
              </a:ext>
            </a:extLst>
          </p:cNvPr>
          <p:cNvCxnSpPr>
            <a:cxnSpLocks/>
          </p:cNvCxnSpPr>
          <p:nvPr/>
        </p:nvCxnSpPr>
        <p:spPr>
          <a:xfrm flipV="1">
            <a:off x="9839682" y="1481828"/>
            <a:ext cx="0" cy="6052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F4C949-F58C-BEA2-F1B9-73312EAEFC1D}"/>
              </a:ext>
            </a:extLst>
          </p:cNvPr>
          <p:cNvCxnSpPr>
            <a:cxnSpLocks/>
          </p:cNvCxnSpPr>
          <p:nvPr/>
        </p:nvCxnSpPr>
        <p:spPr>
          <a:xfrm>
            <a:off x="10899767" y="2127236"/>
            <a:ext cx="76392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6652D3F-D066-662E-935E-3886FD8B7CD9}"/>
              </a:ext>
            </a:extLst>
          </p:cNvPr>
          <p:cNvCxnSpPr>
            <a:cxnSpLocks/>
          </p:cNvCxnSpPr>
          <p:nvPr/>
        </p:nvCxnSpPr>
        <p:spPr>
          <a:xfrm flipV="1">
            <a:off x="10899739" y="1441629"/>
            <a:ext cx="0" cy="68560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8DCC744-6AA8-E095-321E-FBA0F7DB19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0711" y="5093553"/>
            <a:ext cx="1313724" cy="1118131"/>
          </a:xfrm>
          <a:prstGeom prst="rect">
            <a:avLst/>
          </a:prstGeom>
        </p:spPr>
      </p:pic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BA79030D-F59D-C2CC-DD63-6C9A2EEACE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2921" y="3362605"/>
            <a:ext cx="1035637" cy="48155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128F8A7-4389-D839-1FFA-E5FFB7DAC4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2921" y="4296308"/>
            <a:ext cx="1035638" cy="481557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68E43225-327C-341E-4206-0D58C8264B4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0711" y="2479091"/>
            <a:ext cx="1006362" cy="4679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F094C3-28B7-836D-35E1-2CFC35E369FF}"/>
              </a:ext>
            </a:extLst>
          </p:cNvPr>
          <p:cNvSpPr txBox="1"/>
          <p:nvPr/>
        </p:nvSpPr>
        <p:spPr>
          <a:xfrm>
            <a:off x="664845" y="514637"/>
            <a:ext cx="38916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Experimental Design</a:t>
            </a:r>
          </a:p>
        </p:txBody>
      </p:sp>
      <p:pic>
        <p:nvPicPr>
          <p:cNvPr id="82" name="Graphic 81" descr="Flask outline">
            <a:extLst>
              <a:ext uri="{FF2B5EF4-FFF2-40B4-BE49-F238E27FC236}">
                <a16:creationId xmlns:a16="http://schemas.microsoft.com/office/drawing/2014/main" id="{DDC131C4-BE74-5426-6DF9-A3F17BB03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77124" y="244961"/>
            <a:ext cx="1155935" cy="93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8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aph of algae density&#10;&#10;Description automatically generated">
            <a:extLst>
              <a:ext uri="{FF2B5EF4-FFF2-40B4-BE49-F238E27FC236}">
                <a16:creationId xmlns:a16="http://schemas.microsoft.com/office/drawing/2014/main" id="{A989162F-4C92-5D09-9ECB-EA7D8B5FC9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026" y="3279426"/>
            <a:ext cx="4643024" cy="34611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graph with a line&#10;&#10;Description automatically generated">
            <a:extLst>
              <a:ext uri="{FF2B5EF4-FFF2-40B4-BE49-F238E27FC236}">
                <a16:creationId xmlns:a16="http://schemas.microsoft.com/office/drawing/2014/main" id="{29BE7657-5CAC-C072-6147-36AF0F7DFE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1196" y="3290856"/>
            <a:ext cx="3533665" cy="3430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286A9F65-D18B-EA12-807F-233B86DA3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39" y="3279426"/>
            <a:ext cx="3306841" cy="34495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white rat on a blue surface&#10;&#10;Description automatically generated">
            <a:extLst>
              <a:ext uri="{FF2B5EF4-FFF2-40B4-BE49-F238E27FC236}">
                <a16:creationId xmlns:a16="http://schemas.microsoft.com/office/drawing/2014/main" id="{C8F251DF-DA04-F880-30B2-4755BF6270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468" y="4844552"/>
            <a:ext cx="1526897" cy="1065134"/>
          </a:xfrm>
          <a:prstGeom prst="rect">
            <a:avLst/>
          </a:prstGeom>
        </p:spPr>
      </p:pic>
      <p:pic>
        <p:nvPicPr>
          <p:cNvPr id="3" name="Picture 2" descr="A green grass field with water and trees&#10;&#10;Description automatically generated">
            <a:extLst>
              <a:ext uri="{FF2B5EF4-FFF2-40B4-BE49-F238E27FC236}">
                <a16:creationId xmlns:a16="http://schemas.microsoft.com/office/drawing/2014/main" id="{041D5276-9F43-20DA-ACF4-F38C383C6D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283" y="5087165"/>
            <a:ext cx="1569104" cy="955891"/>
          </a:xfrm>
          <a:prstGeom prst="rect">
            <a:avLst/>
          </a:prstGeom>
        </p:spPr>
      </p:pic>
      <p:pic>
        <p:nvPicPr>
          <p:cNvPr id="6" name="Picture 5" descr="A doctor measuring a person's blood pressure&#10;&#10;Description automatically generated">
            <a:extLst>
              <a:ext uri="{FF2B5EF4-FFF2-40B4-BE49-F238E27FC236}">
                <a16:creationId xmlns:a16="http://schemas.microsoft.com/office/drawing/2014/main" id="{E3CF81FC-5F82-9833-12D0-BA8DC548B81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484" y="3440575"/>
            <a:ext cx="1386150" cy="14961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77743D-6714-F264-4DFC-BA30AE07D1F3}"/>
              </a:ext>
            </a:extLst>
          </p:cNvPr>
          <p:cNvSpPr txBox="1"/>
          <p:nvPr/>
        </p:nvSpPr>
        <p:spPr>
          <a:xfrm>
            <a:off x="356372" y="967689"/>
            <a:ext cx="11222332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Bar graphs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display </a:t>
            </a: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qualitative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differences in treatment.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Linear graphs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display </a:t>
            </a: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quantitative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differences in treatment. These include: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Scatter plots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: Commonly used in natural experiments to explore correlation in pre-existing data.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Dose-response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: Commonly used in toxicity studies and drug evaluations.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E74AF8-2F39-8F50-18A7-8BDDD774BFBA}"/>
              </a:ext>
            </a:extLst>
          </p:cNvPr>
          <p:cNvSpPr txBox="1"/>
          <p:nvPr/>
        </p:nvSpPr>
        <p:spPr>
          <a:xfrm>
            <a:off x="841955" y="250723"/>
            <a:ext cx="36675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Presenting Results</a:t>
            </a:r>
          </a:p>
        </p:txBody>
      </p:sp>
      <p:pic>
        <p:nvPicPr>
          <p:cNvPr id="21" name="Graphic 20" descr="Classroom outline">
            <a:extLst>
              <a:ext uri="{FF2B5EF4-FFF2-40B4-BE49-F238E27FC236}">
                <a16:creationId xmlns:a16="http://schemas.microsoft.com/office/drawing/2014/main" id="{AC6AA584-CD34-ACFE-03C8-723DFEBDDA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34707" y="181992"/>
            <a:ext cx="865650" cy="78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1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person, indoor, desk&#10;&#10;Description automatically generated">
            <a:extLst>
              <a:ext uri="{FF2B5EF4-FFF2-40B4-BE49-F238E27FC236}">
                <a16:creationId xmlns:a16="http://schemas.microsoft.com/office/drawing/2014/main" id="{33675597-A6A8-535B-94A7-5848BC0966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58" y="3833578"/>
            <a:ext cx="4100009" cy="26557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01827D-7CBA-DCA9-4C06-E38203D40541}"/>
              </a:ext>
            </a:extLst>
          </p:cNvPr>
          <p:cNvSpPr txBox="1"/>
          <p:nvPr/>
        </p:nvSpPr>
        <p:spPr>
          <a:xfrm>
            <a:off x="468565" y="262734"/>
            <a:ext cx="112301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Results that are in the public interest get published in scientific journals in order to contribute to the overall body of scientific knowledge.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03A0C7A-3FCA-5A92-2852-FB9910DA1B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330" y="2139415"/>
            <a:ext cx="2564685" cy="5652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5C2F08B-F086-6CA0-9760-0E7282A97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735" y="2062718"/>
            <a:ext cx="2231773" cy="754289"/>
          </a:xfrm>
          <a:prstGeom prst="rect">
            <a:avLst/>
          </a:prstGeom>
        </p:spPr>
      </p:pic>
      <p:pic>
        <p:nvPicPr>
          <p:cNvPr id="12" name="Picture 1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5D093F1-DF2C-E5D8-D861-0E295223C1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4821" y="2950937"/>
            <a:ext cx="2087261" cy="531715"/>
          </a:xfrm>
          <a:prstGeom prst="rect">
            <a:avLst/>
          </a:prstGeom>
        </p:spPr>
      </p:pic>
      <p:pic>
        <p:nvPicPr>
          <p:cNvPr id="18" name="Picture 17" descr="A green squares with text&#10;&#10;Description automatically generated with medium confidence">
            <a:extLst>
              <a:ext uri="{FF2B5EF4-FFF2-40B4-BE49-F238E27FC236}">
                <a16:creationId xmlns:a16="http://schemas.microsoft.com/office/drawing/2014/main" id="{871A690F-3430-01B4-67FE-3FAD3443EDB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17" y="2843872"/>
            <a:ext cx="1452256" cy="709172"/>
          </a:xfrm>
          <a:prstGeom prst="rect">
            <a:avLst/>
          </a:prstGeom>
        </p:spPr>
      </p:pic>
      <p:pic>
        <p:nvPicPr>
          <p:cNvPr id="20" name="Picture 19" descr="A grey and black logo&#10;&#10;Description automatically generated">
            <a:extLst>
              <a:ext uri="{FF2B5EF4-FFF2-40B4-BE49-F238E27FC236}">
                <a16:creationId xmlns:a16="http://schemas.microsoft.com/office/drawing/2014/main" id="{001A2A01-AD37-00D7-2711-76AEC33FC2F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705" y="2879479"/>
            <a:ext cx="2835256" cy="6337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5BB61FE-11FD-E5C1-7FF5-01D83A599C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5343" y="2165665"/>
            <a:ext cx="3326136" cy="5503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6D1951E-5CBC-68D6-940C-9A06EF331650}"/>
              </a:ext>
            </a:extLst>
          </p:cNvPr>
          <p:cNvSpPr txBox="1"/>
          <p:nvPr/>
        </p:nvSpPr>
        <p:spPr>
          <a:xfrm>
            <a:off x="4715691" y="3664079"/>
            <a:ext cx="71453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Manuscripts submitted to scientific journals undergo a rigorous process of peer review by other scientists in the same field. Peer reviewers determine whether or not the results are fit for publication.</a:t>
            </a:r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0DE86800-9F56-37D5-974B-643942968F7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078" y="2907619"/>
            <a:ext cx="2916767" cy="6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6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209E5D-598A-49B6-CD55-9FD7BA831F94}"/>
              </a:ext>
            </a:extLst>
          </p:cNvPr>
          <p:cNvSpPr txBox="1"/>
          <p:nvPr/>
        </p:nvSpPr>
        <p:spPr>
          <a:xfrm>
            <a:off x="505657" y="4146476"/>
            <a:ext cx="1136284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 2015, the editor of the Lancet Dr Richard Horton declared, “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Much of the scientific literature, perhaps half, may simply be untrue.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Afflicted by studies with small sample sizes, tiny effects, invalid exploratory analyses, and flagrant conflicts of interest, together with an obsession for pursuing 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fashionable trends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of dubious importance, science has taken a turn towards darkness.”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CC4BE0-2387-8B0D-ADAF-7B3A2AF11EEE}"/>
              </a:ext>
            </a:extLst>
          </p:cNvPr>
          <p:cNvSpPr txBox="1"/>
          <p:nvPr/>
        </p:nvSpPr>
        <p:spPr>
          <a:xfrm>
            <a:off x="505657" y="6175633"/>
            <a:ext cx="11180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https://www.drugawareness.org/editor-of-lancet-medical-research-is-unreliable-at-best-or-completely-fraudulent/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A person speaking at a podium&#10;&#10;Description automatically generated with medium confidence">
            <a:extLst>
              <a:ext uri="{FF2B5EF4-FFF2-40B4-BE49-F238E27FC236}">
                <a16:creationId xmlns:a16="http://schemas.microsoft.com/office/drawing/2014/main" id="{0E79EB80-5492-2243-0A0A-C28E002C35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785" y="1550838"/>
            <a:ext cx="3736938" cy="239611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0AB16F-13B2-5343-3E2D-D98222607271}"/>
              </a:ext>
            </a:extLst>
          </p:cNvPr>
          <p:cNvSpPr txBox="1"/>
          <p:nvPr/>
        </p:nvSpPr>
        <p:spPr>
          <a:xfrm>
            <a:off x="505658" y="341228"/>
            <a:ext cx="113628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Peer review is meant to screen out questionable data, but it is far from perfect…</a:t>
            </a:r>
          </a:p>
        </p:txBody>
      </p:sp>
      <p:pic>
        <p:nvPicPr>
          <p:cNvPr id="9" name="Picture 8" descr="A cartoon character in a lab&#10;&#10;Description automatically generated">
            <a:extLst>
              <a:ext uri="{FF2B5EF4-FFF2-40B4-BE49-F238E27FC236}">
                <a16:creationId xmlns:a16="http://schemas.microsoft.com/office/drawing/2014/main" id="{456E41FD-3DD4-38BF-7E9F-D9CC99EFE6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751" y="1555677"/>
            <a:ext cx="2303394" cy="23388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67610C-FD15-E498-C03D-C94C79200AE8}"/>
              </a:ext>
            </a:extLst>
          </p:cNvPr>
          <p:cNvSpPr txBox="1"/>
          <p:nvPr/>
        </p:nvSpPr>
        <p:spPr>
          <a:xfrm>
            <a:off x="6791952" y="3875762"/>
            <a:ext cx="24893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Image Creator from Microsoft Bing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936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819</Words>
  <Application>Microsoft Macintosh PowerPoint</Application>
  <PresentationFormat>Widescreen</PresentationFormat>
  <Paragraphs>52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Five years later, the Lancet fell victim a major instance of fraud! </vt:lpstr>
      <vt:lpstr>Red Flags for Discerning Fraud </vt:lpstr>
      <vt:lpstr>Be wary of “astroturfing.”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Antonio Chaves</dc:creator>
  <cp:lastModifiedBy>Antonio Chaves</cp:lastModifiedBy>
  <cp:revision>52</cp:revision>
  <cp:lastPrinted>2024-05-25T00:26:55Z</cp:lastPrinted>
  <dcterms:created xsi:type="dcterms:W3CDTF">2024-05-18T23:05:12Z</dcterms:created>
  <dcterms:modified xsi:type="dcterms:W3CDTF">2024-10-14T20:57:20Z</dcterms:modified>
</cp:coreProperties>
</file>