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8"/>
  </p:notesMasterIdLst>
  <p:sldIdLst>
    <p:sldId id="397" r:id="rId2"/>
    <p:sldId id="425" r:id="rId3"/>
    <p:sldId id="406" r:id="rId4"/>
    <p:sldId id="420" r:id="rId5"/>
    <p:sldId id="408" r:id="rId6"/>
    <p:sldId id="421" r:id="rId7"/>
    <p:sldId id="407" r:id="rId8"/>
    <p:sldId id="409" r:id="rId9"/>
    <p:sldId id="422" r:id="rId10"/>
    <p:sldId id="410" r:id="rId11"/>
    <p:sldId id="411" r:id="rId12"/>
    <p:sldId id="414" r:id="rId13"/>
    <p:sldId id="412" r:id="rId14"/>
    <p:sldId id="423" r:id="rId15"/>
    <p:sldId id="416" r:id="rId16"/>
    <p:sldId id="419" r:id="rId17"/>
    <p:sldId id="417" r:id="rId18"/>
    <p:sldId id="415" r:id="rId19"/>
    <p:sldId id="413" r:id="rId20"/>
    <p:sldId id="427" r:id="rId21"/>
    <p:sldId id="424" r:id="rId22"/>
    <p:sldId id="426" r:id="rId23"/>
    <p:sldId id="428" r:id="rId24"/>
    <p:sldId id="429" r:id="rId25"/>
    <p:sldId id="430" r:id="rId26"/>
    <p:sldId id="754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32FF"/>
    <a:srgbClr val="945200"/>
    <a:srgbClr val="9411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599"/>
    <p:restoredTop sz="91370"/>
  </p:normalViewPr>
  <p:slideViewPr>
    <p:cSldViewPr snapToGrid="0">
      <p:cViewPr varScale="1">
        <p:scale>
          <a:sx n="82" d="100"/>
          <a:sy n="82" d="100"/>
        </p:scale>
        <p:origin x="100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9EB6AC-3C6D-7949-8B37-1C4159DA0FC0}" type="datetimeFigureOut">
              <a:rPr lang="en-US" smtClean="0"/>
              <a:t>7/20/24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FAD111-F6E0-1D44-835A-827F84B2AD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879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FAD111-F6E0-1D44-835A-827F84B2ADF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7856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FAD111-F6E0-1D44-835A-827F84B2ADF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9998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FAD111-F6E0-1D44-835A-827F84B2ADF7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3912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A369F3-054A-0F11-5F29-0F7911792A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8D9CED-37A5-7D86-AB5E-305C1550B7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B4D40E-9539-55D4-BF79-0BC08F6EB5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BE57A-DB54-974D-B88D-A41119BFC0BE}" type="datetimeFigureOut">
              <a:rPr lang="en-US" smtClean="0"/>
              <a:t>7/20/24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F9A0FC-C271-C180-60CF-96E1104AE6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30953B-B7D6-FBA1-DAB3-5C7D81DD2C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11DA-31D6-714E-96BC-AE5E3DE774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1107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EEA7ED-B285-5F79-7C61-172E675A21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0B46CDA-8961-8702-0988-1B6F827CD9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5046B9-45C6-B949-784A-2826252205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BE57A-DB54-974D-B88D-A41119BFC0BE}" type="datetimeFigureOut">
              <a:rPr lang="en-US" smtClean="0"/>
              <a:t>7/20/24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39E021-5B59-B96C-AE37-E7B9C9267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822011-0308-E132-005B-3B0CDE228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11DA-31D6-714E-96BC-AE5E3DE774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3204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ED7DE23-3EB1-72A3-B235-87E520436E6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3B962FA-E946-F9BB-8B23-99A6D06FB7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E376D5-A260-AD65-BEEA-C017C4D90B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BE57A-DB54-974D-B88D-A41119BFC0BE}" type="datetimeFigureOut">
              <a:rPr lang="en-US" smtClean="0"/>
              <a:t>7/20/24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BBB3B1-91A4-2922-2F92-844D54D7A3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E3ACE5-076B-E267-8BCA-B542C5637D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11DA-31D6-714E-96BC-AE5E3DE774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4076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5FB26C-E5C5-177D-78B0-5BD3058EDE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7F9298-F8C1-41C1-372B-C3B764A2C8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A1E407-A234-4881-93CD-76BFE43A1C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BE57A-DB54-974D-B88D-A41119BFC0BE}" type="datetimeFigureOut">
              <a:rPr lang="en-US" smtClean="0"/>
              <a:t>7/20/24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EC17C7-B57E-A93D-8A2F-9DCD80D71F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5F7B85-5B87-6FE1-7497-5248914BD6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11DA-31D6-714E-96BC-AE5E3DE774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911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B24101-9E63-F62A-1A82-0A56BD6239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870798-879C-DDAA-FE4B-8280F0A6A3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26E466-1C20-7BB9-A6B4-40B5AC81B2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BE57A-DB54-974D-B88D-A41119BFC0BE}" type="datetimeFigureOut">
              <a:rPr lang="en-US" smtClean="0"/>
              <a:t>7/20/24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FFA4BD-362E-7F4A-C3A0-067DDC8716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B7A77B-B97C-971A-8E9E-8BF524AA47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11DA-31D6-714E-96BC-AE5E3DE774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9391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B74FEC-C906-D0BE-FAA4-7580872E02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4F8D83-4765-488B-5F70-996DC5E357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C47421-05FF-26BC-5E75-634E8EAC94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831267-7ED3-3491-1C50-DD80382E3F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BE57A-DB54-974D-B88D-A41119BFC0BE}" type="datetimeFigureOut">
              <a:rPr lang="en-US" smtClean="0"/>
              <a:t>7/20/24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5A246A-E838-3C8B-4F59-0DCD022C97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3A641A-BC5D-20FB-A5C0-9F6E68BEDE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11DA-31D6-714E-96BC-AE5E3DE774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4724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B273E3-23D7-8332-FFA0-35B8CCAF7A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CA73A3-34C2-06CC-4A14-9FF6AC68D9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2CB06D-9131-8B8B-CD5E-B8B850666E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E7B23D0-59D7-A682-1FEB-F8BCD54AFA4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6DD5DD0-4C0C-43D7-0CAB-6C8EEEE5BD8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30E2661-B958-B070-F231-C29D85612C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BE57A-DB54-974D-B88D-A41119BFC0BE}" type="datetimeFigureOut">
              <a:rPr lang="en-US" smtClean="0"/>
              <a:t>7/20/24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3B36B97-C37E-5CE9-3802-B8DA5F0664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7F052A8-D371-30D5-6897-022CB20E5A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11DA-31D6-714E-96BC-AE5E3DE774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7103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3BE1B0-6A8D-D297-631D-7ADDEEB415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B7D1967-682A-FCB8-F8EE-9E125AFC25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BE57A-DB54-974D-B88D-A41119BFC0BE}" type="datetimeFigureOut">
              <a:rPr lang="en-US" smtClean="0"/>
              <a:t>7/20/24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958152-81BE-B113-9284-E078E44E5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E5F48A-23A1-F4E8-A850-C2FD86DB8A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11DA-31D6-714E-96BC-AE5E3DE774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645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8BBBE21-9C33-788A-1CAC-4BBC1275F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BE57A-DB54-974D-B88D-A41119BFC0BE}" type="datetimeFigureOut">
              <a:rPr lang="en-US" smtClean="0"/>
              <a:t>7/20/24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AA03219-7DA6-EA3B-BEAA-4EBECE7AEF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A6246F-8905-B1CF-382A-B842904A8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11DA-31D6-714E-96BC-AE5E3DE774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7416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38A174-2CCC-9797-98D9-821CCD9624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54D5BB-AFB9-99A2-A0D1-9B6718137B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698BE6-3D9F-7786-219D-F7BAF11959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E524F8-13F8-DCC0-6D6A-A04B06622C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BE57A-DB54-974D-B88D-A41119BFC0BE}" type="datetimeFigureOut">
              <a:rPr lang="en-US" smtClean="0"/>
              <a:t>7/20/24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479B19-CB58-25D4-20F0-F5889B565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DEED14-7D2A-B344-EB4F-B6C5EA022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11DA-31D6-714E-96BC-AE5E3DE774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1051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0DDFE6-A95F-3039-BBB1-D3FF20F5B8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34286A5-9145-6640-6A19-CF20D727F9E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D92EC1-9A87-366A-8441-AEEEE8931E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B73B3E-4AC2-2351-FB4B-7CE1C0C465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BE57A-DB54-974D-B88D-A41119BFC0BE}" type="datetimeFigureOut">
              <a:rPr lang="en-US" smtClean="0"/>
              <a:t>7/20/24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3A42C0-15B1-3CB7-FC2A-4DE76ABBB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789BC0-3523-D4FD-746C-9E8E91D96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11DA-31D6-714E-96BC-AE5E3DE774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682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46A18BF-FFC4-04F8-1E68-10CB084E06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9A0388-9A10-DC29-E68C-F4D1953A07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FC799D-2563-AB8E-8E5E-BE15CA170A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73BE57A-DB54-974D-B88D-A41119BFC0BE}" type="datetimeFigureOut">
              <a:rPr lang="en-US" smtClean="0"/>
              <a:t>7/20/24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49A0B6-F9A5-4D8B-07A1-2EE616C9E4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F3C3B2-D3AB-FF97-E175-B8A96BD4F0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D9E11DA-31D6-714E-96BC-AE5E3DE774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44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ergyeducation.ca/encyclopedia/Main_Page" TargetMode="External"/><Relationship Id="rId5" Type="http://schemas.openxmlformats.org/officeDocument/2006/relationships/image" Target="../media/image33.png"/><Relationship Id="rId4" Type="http://schemas.openxmlformats.org/officeDocument/2006/relationships/image" Target="../media/image32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13" Type="http://schemas.openxmlformats.org/officeDocument/2006/relationships/image" Target="../media/image40.jpeg"/><Relationship Id="rId3" Type="http://schemas.openxmlformats.org/officeDocument/2006/relationships/image" Target="../media/image10.png"/><Relationship Id="rId7" Type="http://schemas.openxmlformats.org/officeDocument/2006/relationships/hyperlink" Target="https://www.epa.gov/hw/end-life-solar-panels-regulations-and-management" TargetMode="External"/><Relationship Id="rId12" Type="http://schemas.openxmlformats.org/officeDocument/2006/relationships/image" Target="../media/image39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svg"/><Relationship Id="rId11" Type="http://schemas.openxmlformats.org/officeDocument/2006/relationships/image" Target="../media/image38.jpeg"/><Relationship Id="rId5" Type="http://schemas.openxmlformats.org/officeDocument/2006/relationships/image" Target="../media/image12.png"/><Relationship Id="rId10" Type="http://schemas.openxmlformats.org/officeDocument/2006/relationships/image" Target="../media/image37.svg"/><Relationship Id="rId4" Type="http://schemas.openxmlformats.org/officeDocument/2006/relationships/image" Target="../media/image11.svg"/><Relationship Id="rId9" Type="http://schemas.openxmlformats.org/officeDocument/2006/relationships/image" Target="../media/image36.png"/><Relationship Id="rId14" Type="http://schemas.openxmlformats.org/officeDocument/2006/relationships/image" Target="../media/image4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osti.gov/servlets/purl/791898" TargetMode="External"/><Relationship Id="rId4" Type="http://schemas.openxmlformats.org/officeDocument/2006/relationships/image" Target="../media/image4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sciencealert.com/this-solar-plant-accidentally-incinerates-up-to-6-000-birds-a-year" TargetMode="External"/><Relationship Id="rId13" Type="http://schemas.openxmlformats.org/officeDocument/2006/relationships/image" Target="../media/image50.png"/><Relationship Id="rId3" Type="http://schemas.openxmlformats.org/officeDocument/2006/relationships/image" Target="../media/image10.png"/><Relationship Id="rId7" Type="http://schemas.openxmlformats.org/officeDocument/2006/relationships/hyperlink" Target="https://insideclimatenews.org/news/16012018/csp-concentrated-solar-molten-salt-storage-24-hour-renewable-energy-crescent-dunes-nevada/" TargetMode="External"/><Relationship Id="rId12" Type="http://schemas.openxmlformats.org/officeDocument/2006/relationships/image" Target="../media/image49.png"/><Relationship Id="rId2" Type="http://schemas.openxmlformats.org/officeDocument/2006/relationships/image" Target="../media/image45.jpeg"/><Relationship Id="rId16" Type="http://schemas.openxmlformats.org/officeDocument/2006/relationships/image" Target="../media/image53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svg"/><Relationship Id="rId11" Type="http://schemas.openxmlformats.org/officeDocument/2006/relationships/image" Target="../media/image48.jpeg"/><Relationship Id="rId5" Type="http://schemas.openxmlformats.org/officeDocument/2006/relationships/image" Target="../media/image12.png"/><Relationship Id="rId15" Type="http://schemas.openxmlformats.org/officeDocument/2006/relationships/image" Target="../media/image52.png"/><Relationship Id="rId10" Type="http://schemas.openxmlformats.org/officeDocument/2006/relationships/image" Target="../media/image47.jpeg"/><Relationship Id="rId4" Type="http://schemas.openxmlformats.org/officeDocument/2006/relationships/image" Target="../media/image11.svg"/><Relationship Id="rId9" Type="http://schemas.openxmlformats.org/officeDocument/2006/relationships/image" Target="../media/image46.jpeg"/><Relationship Id="rId14" Type="http://schemas.openxmlformats.org/officeDocument/2006/relationships/image" Target="../media/image51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eia.gov/energyexplained/geothermal/use-of-geothermal-energy.php" TargetMode="Externa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11.svg"/><Relationship Id="rId7" Type="http://schemas.openxmlformats.org/officeDocument/2006/relationships/image" Target="../media/image60.png"/><Relationship Id="rId12" Type="http://schemas.openxmlformats.org/officeDocument/2006/relationships/image" Target="../media/image6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jpeg"/><Relationship Id="rId11" Type="http://schemas.openxmlformats.org/officeDocument/2006/relationships/image" Target="../media/image62.jpeg"/><Relationship Id="rId5" Type="http://schemas.openxmlformats.org/officeDocument/2006/relationships/image" Target="../media/image13.svg"/><Relationship Id="rId10" Type="http://schemas.openxmlformats.org/officeDocument/2006/relationships/image" Target="../media/image37.svg"/><Relationship Id="rId4" Type="http://schemas.openxmlformats.org/officeDocument/2006/relationships/image" Target="../media/image12.png"/><Relationship Id="rId9" Type="http://schemas.openxmlformats.org/officeDocument/2006/relationships/image" Target="../media/image3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ia.gov/energyexplained/biomass/" TargetMode="External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jpeg"/><Relationship Id="rId5" Type="http://schemas.openxmlformats.org/officeDocument/2006/relationships/image" Target="../media/image67.png"/><Relationship Id="rId4" Type="http://schemas.openxmlformats.org/officeDocument/2006/relationships/hyperlink" Target="https://biomassmagazine.com/articles/helius-corde-chp-plant-opens-in-scotland-earns-ro-accreditation-8896" TargetMode="Externa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13" Type="http://schemas.openxmlformats.org/officeDocument/2006/relationships/image" Target="../media/image73.jpeg"/><Relationship Id="rId3" Type="http://schemas.openxmlformats.org/officeDocument/2006/relationships/image" Target="../media/image10.png"/><Relationship Id="rId7" Type="http://schemas.openxmlformats.org/officeDocument/2006/relationships/image" Target="../media/image69.jpeg"/><Relationship Id="rId12" Type="http://schemas.openxmlformats.org/officeDocument/2006/relationships/image" Target="../media/image7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svg"/><Relationship Id="rId11" Type="http://schemas.openxmlformats.org/officeDocument/2006/relationships/image" Target="../media/image37.svg"/><Relationship Id="rId5" Type="http://schemas.openxmlformats.org/officeDocument/2006/relationships/image" Target="../media/image12.png"/><Relationship Id="rId10" Type="http://schemas.openxmlformats.org/officeDocument/2006/relationships/image" Target="../media/image36.png"/><Relationship Id="rId4" Type="http://schemas.openxmlformats.org/officeDocument/2006/relationships/image" Target="../media/image11.svg"/><Relationship Id="rId9" Type="http://schemas.openxmlformats.org/officeDocument/2006/relationships/image" Target="../media/image7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hyperlink" Target="https://www.mdpi.com/2071-1050/1/3/335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.jpeg"/><Relationship Id="rId5" Type="http://schemas.openxmlformats.org/officeDocument/2006/relationships/image" Target="../media/image77.jpeg"/><Relationship Id="rId4" Type="http://schemas.openxmlformats.org/officeDocument/2006/relationships/image" Target="../media/image7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hyperlink" Target="https://news.mongabay.com/2021/06/indonesias-biodiesel-program-fuels-deforestation-threat-report-warns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1.jpeg"/><Relationship Id="rId4" Type="http://schemas.openxmlformats.org/officeDocument/2006/relationships/image" Target="../media/image8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4.png"/><Relationship Id="rId5" Type="http://schemas.openxmlformats.org/officeDocument/2006/relationships/hyperlink" Target="https://www.foxweather.com/weather-news/tesla-electric-car-fire-precautions" TargetMode="External"/><Relationship Id="rId4" Type="http://schemas.openxmlformats.org/officeDocument/2006/relationships/hyperlink" Target="https://www.portugalresident.com/protests-force-government-to-pull-two-areas-identified-for-lithium-mining/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7.png"/><Relationship Id="rId4" Type="http://schemas.openxmlformats.org/officeDocument/2006/relationships/image" Target="../media/image86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png"/><Relationship Id="rId3" Type="http://schemas.openxmlformats.org/officeDocument/2006/relationships/hyperlink" Target="https://www.youtube.com/watch?v=fFoYPj3Ntzc" TargetMode="External"/><Relationship Id="rId7" Type="http://schemas.openxmlformats.org/officeDocument/2006/relationships/image" Target="../media/image91.jpeg"/><Relationship Id="rId2" Type="http://schemas.openxmlformats.org/officeDocument/2006/relationships/hyperlink" Target="https://www.motortrend.com/news/zinc-air-batteries-light-cheap-green-ready-cars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0.jpeg"/><Relationship Id="rId5" Type="http://schemas.openxmlformats.org/officeDocument/2006/relationships/image" Target="../media/image89.gif"/><Relationship Id="rId4" Type="http://schemas.openxmlformats.org/officeDocument/2006/relationships/image" Target="../media/image88.jpeg"/><Relationship Id="rId9" Type="http://schemas.openxmlformats.org/officeDocument/2006/relationships/image" Target="../media/image93.sv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hyperlink" Target="https://commons.wikimedia.org/wiki/Main_Page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3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ourworldindata.org/grapher/share-electricity-hydro" TargetMode="Externa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10.png"/><Relationship Id="rId7" Type="http://schemas.openxmlformats.org/officeDocument/2006/relationships/hyperlink" Target="https://www.water-alternatives.org/index.php/volume3/v3issue2/80-a3-2-3/file" TargetMode="External"/><Relationship Id="rId12" Type="http://schemas.openxmlformats.org/officeDocument/2006/relationships/image" Target="../media/image18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svg"/><Relationship Id="rId11" Type="http://schemas.openxmlformats.org/officeDocument/2006/relationships/image" Target="../media/image17.jpeg"/><Relationship Id="rId5" Type="http://schemas.openxmlformats.org/officeDocument/2006/relationships/image" Target="../media/image12.png"/><Relationship Id="rId10" Type="http://schemas.openxmlformats.org/officeDocument/2006/relationships/image" Target="../media/image16.jpeg"/><Relationship Id="rId4" Type="http://schemas.openxmlformats.org/officeDocument/2006/relationships/image" Target="../media/image11.svg"/><Relationship Id="rId9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iea-wind.org/about-iea-wind-tcp/members/denmark/" TargetMode="External"/><Relationship Id="rId2" Type="http://schemas.openxmlformats.org/officeDocument/2006/relationships/hyperlink" Target="https://www.eia.gov/kids/history-of-energy/timelines/wind.php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10.png"/><Relationship Id="rId7" Type="http://schemas.openxmlformats.org/officeDocument/2006/relationships/image" Target="../media/image24.jpeg"/><Relationship Id="rId12" Type="http://schemas.openxmlformats.org/officeDocument/2006/relationships/image" Target="../media/image28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svg"/><Relationship Id="rId11" Type="http://schemas.openxmlformats.org/officeDocument/2006/relationships/image" Target="../media/image27.jpeg"/><Relationship Id="rId5" Type="http://schemas.openxmlformats.org/officeDocument/2006/relationships/image" Target="../media/image12.png"/><Relationship Id="rId10" Type="http://schemas.openxmlformats.org/officeDocument/2006/relationships/hyperlink" Target="https://www.intelligentliving.co/what-happens-to-old-wind-turbines-the-answers-not-so-eco-friendly/" TargetMode="External"/><Relationship Id="rId4" Type="http://schemas.openxmlformats.org/officeDocument/2006/relationships/image" Target="../media/image11.svg"/><Relationship Id="rId9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alleniusmarine.com/our-services/ship-design-newbuilding/ship-design/wind-powered-vessels/" TargetMode="External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7C2F133E-6C4D-43A9-5D4D-F40515891896}"/>
              </a:ext>
            </a:extLst>
          </p:cNvPr>
          <p:cNvSpPr txBox="1">
            <a:spLocks/>
          </p:cNvSpPr>
          <p:nvPr/>
        </p:nvSpPr>
        <p:spPr>
          <a:xfrm>
            <a:off x="1793031" y="380111"/>
            <a:ext cx="8900988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Renewable Energy</a:t>
            </a:r>
          </a:p>
        </p:txBody>
      </p:sp>
      <p:pic>
        <p:nvPicPr>
          <p:cNvPr id="3" name="Picture 2" descr="A circular logo with a sun and windmill&#10;&#10;Description automatically generated">
            <a:extLst>
              <a:ext uri="{FF2B5EF4-FFF2-40B4-BE49-F238E27FC236}">
                <a16:creationId xmlns:a16="http://schemas.microsoft.com/office/drawing/2014/main" id="{A001B7B6-C185-9C52-9DBA-68EC02F29B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5917" y="1439983"/>
            <a:ext cx="6080166" cy="5135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0542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F44820E-591A-42EA-954A-CC0F554606D4}"/>
              </a:ext>
            </a:extLst>
          </p:cNvPr>
          <p:cNvSpPr txBox="1"/>
          <p:nvPr/>
        </p:nvSpPr>
        <p:spPr>
          <a:xfrm>
            <a:off x="519197" y="790577"/>
            <a:ext cx="7325497" cy="3293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22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 1839 French physicist Edmond Becquerel discovered the “photovoltaic effect, whereby exposure to sunlight caused certain materials to produce a measurable voltage.</a:t>
            </a:r>
          </a:p>
          <a:p>
            <a:pPr algn="just">
              <a:spcAft>
                <a:spcPts val="600"/>
              </a:spcAft>
            </a:pPr>
            <a:r>
              <a:rPr lang="en-US" sz="22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During the 1950s American researchers revisited this phenomenon to develop photovoltaic cells that could power orbiting satellites indefinitely.</a:t>
            </a:r>
          </a:p>
          <a:p>
            <a:pPr algn="just"/>
            <a:r>
              <a:rPr lang="en-US" sz="22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Starting in the 197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0’s, photovoltaic were mass produced and prices continue to decline.</a:t>
            </a:r>
            <a:endParaRPr lang="en-US" sz="220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spcAft>
                <a:spcPts val="1200"/>
              </a:spcAft>
            </a:pPr>
            <a:endParaRPr lang="en-US" sz="2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8A216F2-FA57-4A7B-9C05-CE40A90F82A2}"/>
              </a:ext>
            </a:extLst>
          </p:cNvPr>
          <p:cNvSpPr txBox="1"/>
          <p:nvPr/>
        </p:nvSpPr>
        <p:spPr>
          <a:xfrm>
            <a:off x="519198" y="271108"/>
            <a:ext cx="222118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Photovoltaic </a:t>
            </a:r>
          </a:p>
        </p:txBody>
      </p:sp>
      <p:pic>
        <p:nvPicPr>
          <p:cNvPr id="3" name="Picture 2" descr="Diagram of solar panels and power lines&#10;&#10;Description automatically generated">
            <a:extLst>
              <a:ext uri="{FF2B5EF4-FFF2-40B4-BE49-F238E27FC236}">
                <a16:creationId xmlns:a16="http://schemas.microsoft.com/office/drawing/2014/main" id="{68F586B1-1897-589C-7331-17D235B5F1B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09197" y="790577"/>
            <a:ext cx="3646750" cy="2603894"/>
          </a:xfrm>
          <a:prstGeom prst="rect">
            <a:avLst/>
          </a:prstGeom>
        </p:spPr>
      </p:pic>
      <p:pic>
        <p:nvPicPr>
          <p:cNvPr id="7" name="Picture 6" descr="A field of solar panels&#10;&#10;Description automatically generated">
            <a:extLst>
              <a:ext uri="{FF2B5EF4-FFF2-40B4-BE49-F238E27FC236}">
                <a16:creationId xmlns:a16="http://schemas.microsoft.com/office/drawing/2014/main" id="{0A3CBAA6-A307-5EC8-A69D-08FF45DE908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26053" y="3598719"/>
            <a:ext cx="3646749" cy="2468704"/>
          </a:xfrm>
          <a:prstGeom prst="rect">
            <a:avLst/>
          </a:prstGeom>
        </p:spPr>
      </p:pic>
      <p:pic>
        <p:nvPicPr>
          <p:cNvPr id="9" name="Picture 8" descr="A white sphere with solar panels&#10;&#10;Description automatically generated">
            <a:extLst>
              <a:ext uri="{FF2B5EF4-FFF2-40B4-BE49-F238E27FC236}">
                <a16:creationId xmlns:a16="http://schemas.microsoft.com/office/drawing/2014/main" id="{CBB94B04-D2B4-7D90-E6B0-FAF033AB6F0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6946" y="3598719"/>
            <a:ext cx="2305878" cy="242181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F9B7B71-8C73-A432-DCFE-6C3715E8DB0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0339" y="3787147"/>
            <a:ext cx="3260234" cy="223338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3254D69-846A-1131-9053-D6B56EE2CE1E}"/>
              </a:ext>
            </a:extLst>
          </p:cNvPr>
          <p:cNvSpPr txBox="1"/>
          <p:nvPr/>
        </p:nvSpPr>
        <p:spPr>
          <a:xfrm>
            <a:off x="519198" y="6125925"/>
            <a:ext cx="74899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Image of photovoltaic effect from: 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https://energyeducation.ca/encyclopedia/Main_Page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2459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BBF308C-DD10-463B-8B03-9F579CF66A07}"/>
              </a:ext>
            </a:extLst>
          </p:cNvPr>
          <p:cNvSpPr txBox="1"/>
          <p:nvPr/>
        </p:nvSpPr>
        <p:spPr>
          <a:xfrm>
            <a:off x="5832947" y="4103870"/>
            <a:ext cx="5868723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Start-up costs are still high.</a:t>
            </a:r>
          </a:p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power source is intermittent.</a:t>
            </a:r>
          </a:p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manufacture and disposal is problematic because photovoltaics often contain toxic heavy metals like cadmium and lead.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*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F77DD38-BE16-4295-9019-71336A9C6EB5}"/>
              </a:ext>
            </a:extLst>
          </p:cNvPr>
          <p:cNvSpPr txBox="1"/>
          <p:nvPr/>
        </p:nvSpPr>
        <p:spPr>
          <a:xfrm>
            <a:off x="608358" y="1308615"/>
            <a:ext cx="7233042" cy="17389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432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Does not release any emissions into the air.</a:t>
            </a:r>
          </a:p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432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Fuel does not need to be added and lasts indefinitely.</a:t>
            </a:r>
          </a:p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432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Minimal maintenance and no moving parts.</a:t>
            </a:r>
          </a:p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432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Can be easily scaled down for households.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BFA5CB3-61BE-48DF-9EE0-7FF540B87739}"/>
              </a:ext>
            </a:extLst>
          </p:cNvPr>
          <p:cNvSpPr txBox="1"/>
          <p:nvPr/>
        </p:nvSpPr>
        <p:spPr>
          <a:xfrm>
            <a:off x="946627" y="806445"/>
            <a:ext cx="4667632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US" sz="2600" b="1" dirty="0">
                <a:solidFill>
                  <a:srgbClr val="0432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Advantages of Photovoltaic: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F1C7F33-19C4-4F00-8423-EDA2230ECA34}"/>
              </a:ext>
            </a:extLst>
          </p:cNvPr>
          <p:cNvSpPr txBox="1"/>
          <p:nvPr/>
        </p:nvSpPr>
        <p:spPr>
          <a:xfrm>
            <a:off x="6119041" y="3580265"/>
            <a:ext cx="5036276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US" sz="2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Disadvantages of Photovoltaic:</a:t>
            </a:r>
          </a:p>
        </p:txBody>
      </p:sp>
      <p:pic>
        <p:nvPicPr>
          <p:cNvPr id="8" name="Picture 7" descr="Birds flying on a clear blue sky">
            <a:extLst>
              <a:ext uri="{FF2B5EF4-FFF2-40B4-BE49-F238E27FC236}">
                <a16:creationId xmlns:a16="http://schemas.microsoft.com/office/drawing/2014/main" id="{8E1DE514-D9B9-42EB-AFC4-A3D34254D3B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2427" y="369743"/>
            <a:ext cx="2116115" cy="1321890"/>
          </a:xfrm>
          <a:prstGeom prst="rect">
            <a:avLst/>
          </a:prstGeom>
          <a:ln w="3175">
            <a:solidFill>
              <a:srgbClr val="00B0F0"/>
            </a:solidFill>
          </a:ln>
        </p:spPr>
      </p:pic>
      <p:pic>
        <p:nvPicPr>
          <p:cNvPr id="10" name="Graphic 9" descr="Thumbs up sign outline">
            <a:extLst>
              <a:ext uri="{FF2B5EF4-FFF2-40B4-BE49-F238E27FC236}">
                <a16:creationId xmlns:a16="http://schemas.microsoft.com/office/drawing/2014/main" id="{A2182AF0-2366-4F7F-8A73-8339B8EC7DC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090974" y="665937"/>
            <a:ext cx="646203" cy="646203"/>
          </a:xfrm>
          <a:prstGeom prst="rect">
            <a:avLst/>
          </a:prstGeom>
        </p:spPr>
      </p:pic>
      <p:pic>
        <p:nvPicPr>
          <p:cNvPr id="11" name="Graphic 10" descr="Thumbs Down outline">
            <a:extLst>
              <a:ext uri="{FF2B5EF4-FFF2-40B4-BE49-F238E27FC236}">
                <a16:creationId xmlns:a16="http://schemas.microsoft.com/office/drawing/2014/main" id="{8CB19242-E489-44C8-A9E9-A90DB4E7F15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646068" y="3584339"/>
            <a:ext cx="644246" cy="64424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84A9EAB-CA28-5E20-EBB4-54A091DAED02}"/>
              </a:ext>
            </a:extLst>
          </p:cNvPr>
          <p:cNvSpPr txBox="1"/>
          <p:nvPr/>
        </p:nvSpPr>
        <p:spPr>
          <a:xfrm>
            <a:off x="892572" y="5999199"/>
            <a:ext cx="96302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* 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Information provided by the EPA: 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  <a:hlinkClick r:id="rId7"/>
              </a:rPr>
              <a:t>https://www.epa.gov/hw/end-life-solar-panels-regulations-and-management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 descr="A close up of a sun&#10;&#10;Description automatically generated">
            <a:extLst>
              <a:ext uri="{FF2B5EF4-FFF2-40B4-BE49-F238E27FC236}">
                <a16:creationId xmlns:a16="http://schemas.microsoft.com/office/drawing/2014/main" id="{07F5A1AB-6D55-6516-F9F4-4FAB460EB61D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8362" y="366165"/>
            <a:ext cx="1439970" cy="1370872"/>
          </a:xfrm>
          <a:prstGeom prst="rect">
            <a:avLst/>
          </a:prstGeom>
        </p:spPr>
      </p:pic>
      <p:pic>
        <p:nvPicPr>
          <p:cNvPr id="12" name="Graphic 11" descr="Money with solid fill">
            <a:extLst>
              <a:ext uri="{FF2B5EF4-FFF2-40B4-BE49-F238E27FC236}">
                <a16:creationId xmlns:a16="http://schemas.microsoft.com/office/drawing/2014/main" id="{49889B35-B31C-D24F-CCAE-166E736E281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34452" y="3929860"/>
            <a:ext cx="1652798" cy="1788118"/>
          </a:xfrm>
          <a:prstGeom prst="rect">
            <a:avLst/>
          </a:prstGeom>
        </p:spPr>
      </p:pic>
      <p:pic>
        <p:nvPicPr>
          <p:cNvPr id="18" name="Picture 17" descr="Starry night and mountain ranges">
            <a:extLst>
              <a:ext uri="{FF2B5EF4-FFF2-40B4-BE49-F238E27FC236}">
                <a16:creationId xmlns:a16="http://schemas.microsoft.com/office/drawing/2014/main" id="{796F48B4-A901-EEA1-45AA-5ACBF7A94A15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70066" y="3953124"/>
            <a:ext cx="1697490" cy="1764854"/>
          </a:xfrm>
          <a:prstGeom prst="rect">
            <a:avLst/>
          </a:prstGeom>
        </p:spPr>
      </p:pic>
      <p:pic>
        <p:nvPicPr>
          <p:cNvPr id="22" name="Picture 21" descr="A white fish on a rock&#10;&#10;Description automatically generated">
            <a:extLst>
              <a:ext uri="{FF2B5EF4-FFF2-40B4-BE49-F238E27FC236}">
                <a16:creationId xmlns:a16="http://schemas.microsoft.com/office/drawing/2014/main" id="{A6A12DE3-2BFF-549B-FD16-BB6E7D3A4748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07294" y="3943725"/>
            <a:ext cx="1697490" cy="1788118"/>
          </a:xfrm>
          <a:prstGeom prst="rect">
            <a:avLst/>
          </a:prstGeom>
        </p:spPr>
      </p:pic>
      <p:pic>
        <p:nvPicPr>
          <p:cNvPr id="26" name="Picture 25" descr="A solar panel on a roof&#10;&#10;Description automatically generated">
            <a:extLst>
              <a:ext uri="{FF2B5EF4-FFF2-40B4-BE49-F238E27FC236}">
                <a16:creationId xmlns:a16="http://schemas.microsoft.com/office/drawing/2014/main" id="{98BDA7AC-546B-9510-C7AD-B4503420A503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5461" y="1874490"/>
            <a:ext cx="1452871" cy="1480862"/>
          </a:xfrm>
          <a:prstGeom prst="rect">
            <a:avLst/>
          </a:prstGeom>
        </p:spPr>
      </p:pic>
      <p:pic>
        <p:nvPicPr>
          <p:cNvPr id="27" name="Picture 26" descr="A picture containing building, photo, engine, white&#10;&#10;Description automatically generated">
            <a:extLst>
              <a:ext uri="{FF2B5EF4-FFF2-40B4-BE49-F238E27FC236}">
                <a16:creationId xmlns:a16="http://schemas.microsoft.com/office/drawing/2014/main" id="{0E817EEC-48BF-2184-04E4-44B9952F02C3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54080" y="1823437"/>
            <a:ext cx="2172807" cy="1559113"/>
          </a:xfrm>
          <a:prstGeom prst="rect">
            <a:avLst/>
          </a:prstGeom>
        </p:spPr>
      </p:pic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44D9105A-C467-B803-B784-8301B762EB0F}"/>
              </a:ext>
            </a:extLst>
          </p:cNvPr>
          <p:cNvCxnSpPr>
            <a:cxnSpLocks/>
          </p:cNvCxnSpPr>
          <p:nvPr/>
        </p:nvCxnSpPr>
        <p:spPr>
          <a:xfrm flipH="1" flipV="1">
            <a:off x="7797941" y="1874490"/>
            <a:ext cx="2117863" cy="1436853"/>
          </a:xfrm>
          <a:prstGeom prst="line">
            <a:avLst/>
          </a:prstGeom>
          <a:ln w="825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54584AD7-2294-39F5-8021-1B52A9E78EBD}"/>
              </a:ext>
            </a:extLst>
          </p:cNvPr>
          <p:cNvCxnSpPr>
            <a:cxnSpLocks/>
          </p:cNvCxnSpPr>
          <p:nvPr/>
        </p:nvCxnSpPr>
        <p:spPr>
          <a:xfrm flipV="1">
            <a:off x="7835881" y="1881241"/>
            <a:ext cx="2042909" cy="1430954"/>
          </a:xfrm>
          <a:prstGeom prst="line">
            <a:avLst/>
          </a:prstGeom>
          <a:ln w="825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7693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70E4A4F-0E72-4800-BA74-A48C2E6286E1}"/>
              </a:ext>
            </a:extLst>
          </p:cNvPr>
          <p:cNvSpPr txBox="1"/>
          <p:nvPr/>
        </p:nvSpPr>
        <p:spPr>
          <a:xfrm>
            <a:off x="588887" y="873351"/>
            <a:ext cx="10799549" cy="22775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Solar thermal generates electricity by collecting concentrated solar heat that is later used to boil water for propelling a steam-driven turbine.</a:t>
            </a:r>
          </a:p>
          <a:p>
            <a:pPr algn="just">
              <a:spcAft>
                <a:spcPts val="1200"/>
              </a:spcAft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This is accomplished with an array of mirrors that focus the sun’s energy to a “power tower” containing molten sodium and potassium nitrate salts. After the salt is heated to temperatures exceeding 500</a:t>
            </a:r>
            <a:r>
              <a:rPr lang="en-US" sz="22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∘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C it is piped to a thermal energy storage tank where this heat is used to boil water.*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2A0444A-516A-4E3D-9151-62A43985E9AF}"/>
              </a:ext>
            </a:extLst>
          </p:cNvPr>
          <p:cNvSpPr txBox="1"/>
          <p:nvPr/>
        </p:nvSpPr>
        <p:spPr>
          <a:xfrm>
            <a:off x="588887" y="307993"/>
            <a:ext cx="397256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Solar Thermal Electricity</a:t>
            </a:r>
          </a:p>
        </p:txBody>
      </p:sp>
      <p:pic>
        <p:nvPicPr>
          <p:cNvPr id="3" name="Picture 2" descr="Diagram of solar thermal power systems&#10;&#10;Description automatically generated">
            <a:extLst>
              <a:ext uri="{FF2B5EF4-FFF2-40B4-BE49-F238E27FC236}">
                <a16:creationId xmlns:a16="http://schemas.microsoft.com/office/drawing/2014/main" id="{DF30ECAF-2018-D1C9-947F-780879FA4A6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327" y="3162094"/>
            <a:ext cx="3529616" cy="282255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" name="Picture 8" descr="A light fixture with a dark background&#10;&#10;Description automatically generated">
            <a:extLst>
              <a:ext uri="{FF2B5EF4-FFF2-40B4-BE49-F238E27FC236}">
                <a16:creationId xmlns:a16="http://schemas.microsoft.com/office/drawing/2014/main" id="{5AC44AC7-C714-CF4A-CFF7-598C355229A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27684" y="3162092"/>
            <a:ext cx="2487075" cy="2819491"/>
          </a:xfrm>
          <a:prstGeom prst="rect">
            <a:avLst/>
          </a:prstGeom>
        </p:spPr>
      </p:pic>
      <p:pic>
        <p:nvPicPr>
          <p:cNvPr id="11" name="Picture 10" descr="A large solar panel in a field&#10;&#10;Description automatically generated">
            <a:extLst>
              <a:ext uri="{FF2B5EF4-FFF2-40B4-BE49-F238E27FC236}">
                <a16:creationId xmlns:a16="http://schemas.microsoft.com/office/drawing/2014/main" id="{CF126081-D9C6-7B0A-3741-5312832118C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04209" y="3165158"/>
            <a:ext cx="4529210" cy="281949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BD9762B-357A-B7E3-7D2A-D211070CADD0}"/>
              </a:ext>
            </a:extLst>
          </p:cNvPr>
          <p:cNvSpPr txBox="1"/>
          <p:nvPr/>
        </p:nvSpPr>
        <p:spPr>
          <a:xfrm>
            <a:off x="680327" y="6074549"/>
            <a:ext cx="80234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* Information from the US Department of Energy: 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https://www.osti.gov/servlets/purl/791898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86909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2DBC395-D2F6-4788-851B-819D8B0B1718}"/>
              </a:ext>
            </a:extLst>
          </p:cNvPr>
          <p:cNvSpPr txBox="1"/>
          <p:nvPr/>
        </p:nvSpPr>
        <p:spPr>
          <a:xfrm>
            <a:off x="5706100" y="3770073"/>
            <a:ext cx="5931192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mirror array takes up a great deal of space.</a:t>
            </a:r>
          </a:p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power source is less effective in the winter.</a:t>
            </a:r>
          </a:p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concentrated sunlight incinerates birds that fly to the mirrors.**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050D58B-7D9D-4F40-A035-40287C797759}"/>
              </a:ext>
            </a:extLst>
          </p:cNvPr>
          <p:cNvSpPr txBox="1"/>
          <p:nvPr/>
        </p:nvSpPr>
        <p:spPr>
          <a:xfrm>
            <a:off x="548640" y="934079"/>
            <a:ext cx="7357233" cy="20159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432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Does not release any emissions into the air.</a:t>
            </a:r>
          </a:p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432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Fuel does not need to be added and lasts indefinitely.</a:t>
            </a:r>
          </a:p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432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Molten salt can store enough heat to continue generating electricity for 10 hours.*</a:t>
            </a:r>
          </a:p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432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Cost of operation are competitive with coal-fired power.*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C2E4F6D-4E96-4817-9E3B-8CAE8815758B}"/>
              </a:ext>
            </a:extLst>
          </p:cNvPr>
          <p:cNvSpPr txBox="1"/>
          <p:nvPr/>
        </p:nvSpPr>
        <p:spPr>
          <a:xfrm>
            <a:off x="870249" y="443425"/>
            <a:ext cx="4667632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US" sz="2600" b="1" dirty="0">
                <a:solidFill>
                  <a:srgbClr val="0432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Advantages of Solar Thermal: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E889930-95F5-47BD-A96F-A85840D0CE7A}"/>
              </a:ext>
            </a:extLst>
          </p:cNvPr>
          <p:cNvSpPr txBox="1"/>
          <p:nvPr/>
        </p:nvSpPr>
        <p:spPr>
          <a:xfrm>
            <a:off x="6096000" y="3243694"/>
            <a:ext cx="5036276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US" sz="2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Disadvantages of Solar Thermal:</a:t>
            </a:r>
          </a:p>
        </p:txBody>
      </p:sp>
      <p:pic>
        <p:nvPicPr>
          <p:cNvPr id="8" name="Picture 7" descr="Birds flying on a clear blue sky">
            <a:extLst>
              <a:ext uri="{FF2B5EF4-FFF2-40B4-BE49-F238E27FC236}">
                <a16:creationId xmlns:a16="http://schemas.microsoft.com/office/drawing/2014/main" id="{868EED0E-F3FA-4E17-8CB9-F3588BA64A4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62532" y="319683"/>
            <a:ext cx="1586877" cy="1152006"/>
          </a:xfrm>
          <a:prstGeom prst="rect">
            <a:avLst/>
          </a:prstGeom>
          <a:ln w="3175">
            <a:solidFill>
              <a:srgbClr val="00B0F0"/>
            </a:solidFill>
          </a:ln>
        </p:spPr>
      </p:pic>
      <p:pic>
        <p:nvPicPr>
          <p:cNvPr id="10" name="Graphic 9" descr="Thumbs up sign outline">
            <a:extLst>
              <a:ext uri="{FF2B5EF4-FFF2-40B4-BE49-F238E27FC236}">
                <a16:creationId xmlns:a16="http://schemas.microsoft.com/office/drawing/2014/main" id="{BB1BFC03-EA0D-47D1-B94C-1B00EFC2894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030909" y="307953"/>
            <a:ext cx="646203" cy="646203"/>
          </a:xfrm>
          <a:prstGeom prst="rect">
            <a:avLst/>
          </a:prstGeom>
        </p:spPr>
      </p:pic>
      <p:pic>
        <p:nvPicPr>
          <p:cNvPr id="11" name="Graphic 10" descr="Thumbs Down outline">
            <a:extLst>
              <a:ext uri="{FF2B5EF4-FFF2-40B4-BE49-F238E27FC236}">
                <a16:creationId xmlns:a16="http://schemas.microsoft.com/office/drawing/2014/main" id="{CB06F9BB-2F23-45EA-B92A-31AB745E7C3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676877" y="3243694"/>
            <a:ext cx="644246" cy="64424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3E0D2F5-1E75-2F7F-B98E-46290B7EFD93}"/>
              </a:ext>
            </a:extLst>
          </p:cNvPr>
          <p:cNvSpPr txBox="1"/>
          <p:nvPr/>
        </p:nvSpPr>
        <p:spPr>
          <a:xfrm>
            <a:off x="548640" y="5633973"/>
            <a:ext cx="1116383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*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Information from Inside Climate News: 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  <a:hlinkClick r:id="rId7"/>
              </a:rPr>
              <a:t>https://insideclimatenews.org/news/16012018/csp-concentrated-solar-molten-salt-storage-24-hour-renewable-energy-crescent-dunes-nevada/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**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Information from Science Alert: 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  <a:hlinkClick r:id="rId8"/>
              </a:rPr>
              <a:t>https://www.sciencealert.com/this-solar-plant-accidentally-incinerates-up-to-6-000-birds-a-year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5" name="Picture 14" descr="A group of geese flying in the sky&#10;&#10;Description automatically generated">
            <a:extLst>
              <a:ext uri="{FF2B5EF4-FFF2-40B4-BE49-F238E27FC236}">
                <a16:creationId xmlns:a16="http://schemas.microsoft.com/office/drawing/2014/main" id="{633C4D19-9E9F-B350-D6A3-1827CEC038D2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 flipH="1" flipV="1">
            <a:off x="4067174" y="4357631"/>
            <a:ext cx="1488558" cy="1106581"/>
          </a:xfrm>
          <a:prstGeom prst="rect">
            <a:avLst/>
          </a:prstGeom>
        </p:spPr>
      </p:pic>
      <p:pic>
        <p:nvPicPr>
          <p:cNvPr id="9" name="Picture 8" descr="A close up of a sun&#10;&#10;Description automatically generated">
            <a:extLst>
              <a:ext uri="{FF2B5EF4-FFF2-40B4-BE49-F238E27FC236}">
                <a16:creationId xmlns:a16="http://schemas.microsoft.com/office/drawing/2014/main" id="{EC45F266-BEAF-AE82-50F8-74492D8086DC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4523" y="319684"/>
            <a:ext cx="1206684" cy="1152006"/>
          </a:xfrm>
          <a:prstGeom prst="rect">
            <a:avLst/>
          </a:prstGeom>
        </p:spPr>
      </p:pic>
      <p:pic>
        <p:nvPicPr>
          <p:cNvPr id="28" name="Picture 27" descr="Forest on mountain covered with snow">
            <a:extLst>
              <a:ext uri="{FF2B5EF4-FFF2-40B4-BE49-F238E27FC236}">
                <a16:creationId xmlns:a16="http://schemas.microsoft.com/office/drawing/2014/main" id="{15C3E818-516C-9355-E9AB-23EEA8459482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97589" y="3153815"/>
            <a:ext cx="1427529" cy="110658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5" name="Picture 34" descr="A sand clock with blue liquid&#10;&#10;Description automatically generated">
            <a:extLst>
              <a:ext uri="{FF2B5EF4-FFF2-40B4-BE49-F238E27FC236}">
                <a16:creationId xmlns:a16="http://schemas.microsoft.com/office/drawing/2014/main" id="{6C64AEA8-3B61-9E7F-EF3E-BADF686068F3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51117" y="1732638"/>
            <a:ext cx="1009706" cy="1261884"/>
          </a:xfrm>
          <a:prstGeom prst="rect">
            <a:avLst/>
          </a:prstGeom>
          <a:ln w="3175">
            <a:noFill/>
          </a:ln>
        </p:spPr>
      </p:pic>
      <p:pic>
        <p:nvPicPr>
          <p:cNvPr id="39" name="Graphic 38" descr="Piggy Bank with solid fill">
            <a:extLst>
              <a:ext uri="{FF2B5EF4-FFF2-40B4-BE49-F238E27FC236}">
                <a16:creationId xmlns:a16="http://schemas.microsoft.com/office/drawing/2014/main" id="{668F99DD-2143-BCCC-D54D-C3B0E9E3224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0281863" y="1698385"/>
            <a:ext cx="1355428" cy="1233019"/>
          </a:xfrm>
          <a:prstGeom prst="rect">
            <a:avLst/>
          </a:prstGeom>
        </p:spPr>
      </p:pic>
      <p:pic>
        <p:nvPicPr>
          <p:cNvPr id="12" name="Graphic 11" descr="Elephant with solid fill">
            <a:extLst>
              <a:ext uri="{FF2B5EF4-FFF2-40B4-BE49-F238E27FC236}">
                <a16:creationId xmlns:a16="http://schemas.microsoft.com/office/drawing/2014/main" id="{1710C473-114D-40C8-3D84-5A4473F286D9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479526" y="2400300"/>
            <a:ext cx="3434260" cy="3793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050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252DFAC-B079-53F9-82E8-1EB75B97776C}"/>
              </a:ext>
            </a:extLst>
          </p:cNvPr>
          <p:cNvSpPr txBox="1"/>
          <p:nvPr/>
        </p:nvSpPr>
        <p:spPr>
          <a:xfrm>
            <a:off x="654281" y="1358527"/>
            <a:ext cx="10219320" cy="984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Solar collectors are commonly used in China to heat water.</a:t>
            </a:r>
          </a:p>
          <a:p>
            <a:pPr algn="just">
              <a:spcAft>
                <a:spcPts val="1200"/>
              </a:spcAft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Concentrated solar power can also be used on a smaller scale for cooking.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9DBEEAF-AC19-2EAA-3C6A-FACE4A41C475}"/>
              </a:ext>
            </a:extLst>
          </p:cNvPr>
          <p:cNvSpPr txBox="1"/>
          <p:nvPr/>
        </p:nvSpPr>
        <p:spPr>
          <a:xfrm>
            <a:off x="654281" y="681985"/>
            <a:ext cx="594868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Other Applications of Solar Thermal: </a:t>
            </a:r>
          </a:p>
        </p:txBody>
      </p:sp>
      <p:pic>
        <p:nvPicPr>
          <p:cNvPr id="7" name="Picture 6" descr="A diagram of a solar system&#10;&#10;Description automatically generated">
            <a:extLst>
              <a:ext uri="{FF2B5EF4-FFF2-40B4-BE49-F238E27FC236}">
                <a16:creationId xmlns:a16="http://schemas.microsoft.com/office/drawing/2014/main" id="{2572E76C-E69B-FED1-B1B7-91DFFD3365B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8888" y="2609345"/>
            <a:ext cx="4032237" cy="3026571"/>
          </a:xfrm>
          <a:prstGeom prst="rect">
            <a:avLst/>
          </a:prstGeom>
        </p:spPr>
      </p:pic>
      <p:pic>
        <p:nvPicPr>
          <p:cNvPr id="9" name="Picture 8" descr="A solar dish with a grill on it&#10;&#10;Description automatically generated">
            <a:extLst>
              <a:ext uri="{FF2B5EF4-FFF2-40B4-BE49-F238E27FC236}">
                <a16:creationId xmlns:a16="http://schemas.microsoft.com/office/drawing/2014/main" id="{79FC5FF6-4BFC-98E1-2246-8F7A65527F2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1402" y="2752734"/>
            <a:ext cx="3077892" cy="2739789"/>
          </a:xfrm>
          <a:prstGeom prst="rect">
            <a:avLst/>
          </a:prstGeom>
        </p:spPr>
      </p:pic>
      <p:pic>
        <p:nvPicPr>
          <p:cNvPr id="11" name="Picture 10" descr="Solar panels on a roof&#10;&#10;Description automatically generated">
            <a:extLst>
              <a:ext uri="{FF2B5EF4-FFF2-40B4-BE49-F238E27FC236}">
                <a16:creationId xmlns:a16="http://schemas.microsoft.com/office/drawing/2014/main" id="{56374A0A-AB80-5251-1846-FFD654CD8D8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1854" y="2752735"/>
            <a:ext cx="3258819" cy="2739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891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0896F08-A7B1-43D8-A74E-73051CBD03F4}"/>
              </a:ext>
            </a:extLst>
          </p:cNvPr>
          <p:cNvSpPr txBox="1"/>
          <p:nvPr/>
        </p:nvSpPr>
        <p:spPr>
          <a:xfrm>
            <a:off x="588889" y="975901"/>
            <a:ext cx="11014224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US" sz="2300" dirty="0">
                <a:latin typeface="Calibri" panose="020F0502020204030204" pitchFamily="34" charset="0"/>
                <a:cs typeface="Calibri" panose="020F0502020204030204" pitchFamily="34" charset="0"/>
              </a:rPr>
              <a:t>Superheated water from deep underground is piped to the surface to produce steam in order to propel a turbine coupled with a generator. In the US, geothermal electricity is generated almost entirely in Western states, with Nevada obtaining about 10% of total electricity from geothermal.*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9923A34-EEF8-489E-9E1A-CC5529A5883E}"/>
              </a:ext>
            </a:extLst>
          </p:cNvPr>
          <p:cNvSpPr txBox="1"/>
          <p:nvPr/>
        </p:nvSpPr>
        <p:spPr>
          <a:xfrm>
            <a:off x="588888" y="430941"/>
            <a:ext cx="376256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Geothermal Electricity </a:t>
            </a:r>
          </a:p>
        </p:txBody>
      </p:sp>
      <p:pic>
        <p:nvPicPr>
          <p:cNvPr id="2" name="Picture 1" descr="A diagram of a geothermal power plant&#10;&#10;Description automatically generated">
            <a:extLst>
              <a:ext uri="{FF2B5EF4-FFF2-40B4-BE49-F238E27FC236}">
                <a16:creationId xmlns:a16="http://schemas.microsoft.com/office/drawing/2014/main" id="{8BB4C0C3-F621-7E0C-2491-D15991E9174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499" y="2562874"/>
            <a:ext cx="5811750" cy="3305973"/>
          </a:xfrm>
          <a:prstGeom prst="rect">
            <a:avLst/>
          </a:prstGeom>
        </p:spPr>
      </p:pic>
      <p:pic>
        <p:nvPicPr>
          <p:cNvPr id="6" name="Picture 5" descr="A large pipes in a factory&#10;&#10;Description automatically generated with medium confidence">
            <a:extLst>
              <a:ext uri="{FF2B5EF4-FFF2-40B4-BE49-F238E27FC236}">
                <a16:creationId xmlns:a16="http://schemas.microsoft.com/office/drawing/2014/main" id="{75773351-7FC4-065E-4419-E30CDBEB851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3807" y="2562874"/>
            <a:ext cx="4708694" cy="330597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CADBFEC-2023-136C-E736-8B5163C9D0FE}"/>
              </a:ext>
            </a:extLst>
          </p:cNvPr>
          <p:cNvSpPr txBox="1"/>
          <p:nvPr/>
        </p:nvSpPr>
        <p:spPr>
          <a:xfrm>
            <a:off x="488630" y="5908603"/>
            <a:ext cx="112147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*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Information from the US Department of Energy: 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https://www.eia.gov/energyexplained/geothermal/use-of-geothermal-energy.php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32592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E067784-3CE9-4A48-9C19-3FEFB9CB1599}"/>
              </a:ext>
            </a:extLst>
          </p:cNvPr>
          <p:cNvSpPr txBox="1"/>
          <p:nvPr/>
        </p:nvSpPr>
        <p:spPr>
          <a:xfrm>
            <a:off x="6064763" y="3694339"/>
            <a:ext cx="5322070" cy="21698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High upfront costs.</a:t>
            </a:r>
          </a:p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Can emit toxic gases and metals.</a:t>
            </a:r>
          </a:p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Can cause tremors land subsidence.</a:t>
            </a:r>
          </a:p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locations where this can be done are limited by geology.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20A30E2-3766-4FD1-A6F6-CD6694C4ECDB}"/>
              </a:ext>
            </a:extLst>
          </p:cNvPr>
          <p:cNvSpPr txBox="1"/>
          <p:nvPr/>
        </p:nvSpPr>
        <p:spPr>
          <a:xfrm>
            <a:off x="460924" y="1081370"/>
            <a:ext cx="7410867" cy="9079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432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Fuel does not need to be added and lasts indefinitely.</a:t>
            </a:r>
          </a:p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432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Under normal conditions the power supply is constant.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A9D79B0-BA17-4518-B1F1-ADFB39B05CE9}"/>
              </a:ext>
            </a:extLst>
          </p:cNvPr>
          <p:cNvSpPr txBox="1"/>
          <p:nvPr/>
        </p:nvSpPr>
        <p:spPr>
          <a:xfrm>
            <a:off x="690549" y="493902"/>
            <a:ext cx="4667632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US" sz="2600" b="1" dirty="0">
                <a:solidFill>
                  <a:srgbClr val="0432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Advantages of Geothermal: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7FEBB25-72E7-41A6-8245-3691CAB734B6}"/>
              </a:ext>
            </a:extLst>
          </p:cNvPr>
          <p:cNvSpPr txBox="1"/>
          <p:nvPr/>
        </p:nvSpPr>
        <p:spPr>
          <a:xfrm>
            <a:off x="6321643" y="3122085"/>
            <a:ext cx="5036276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US" sz="2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Disadvantages of Geothermal:</a:t>
            </a:r>
          </a:p>
        </p:txBody>
      </p:sp>
      <p:pic>
        <p:nvPicPr>
          <p:cNvPr id="10" name="Graphic 9" descr="Thumbs up sign outline">
            <a:extLst>
              <a:ext uri="{FF2B5EF4-FFF2-40B4-BE49-F238E27FC236}">
                <a16:creationId xmlns:a16="http://schemas.microsoft.com/office/drawing/2014/main" id="{FD57899D-668B-48A9-997D-798E4A88DD1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98726" y="336696"/>
            <a:ext cx="646203" cy="646203"/>
          </a:xfrm>
          <a:prstGeom prst="rect">
            <a:avLst/>
          </a:prstGeom>
        </p:spPr>
      </p:pic>
      <p:pic>
        <p:nvPicPr>
          <p:cNvPr id="11" name="Graphic 10" descr="Thumbs Down outline">
            <a:extLst>
              <a:ext uri="{FF2B5EF4-FFF2-40B4-BE49-F238E27FC236}">
                <a16:creationId xmlns:a16="http://schemas.microsoft.com/office/drawing/2014/main" id="{37A2C017-E224-45B5-9353-D0F05B1DBFE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681120" y="3122085"/>
            <a:ext cx="644246" cy="64424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FA50F3C-2716-6B76-0FDD-5845B6C110F2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66358" y="433597"/>
            <a:ext cx="2364718" cy="149153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DA09AB1-3502-4875-259B-7A6374D7F3B2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71791" y="581010"/>
            <a:ext cx="1254616" cy="1254616"/>
          </a:xfrm>
          <a:prstGeom prst="rect">
            <a:avLst/>
          </a:prstGeom>
        </p:spPr>
      </p:pic>
      <p:pic>
        <p:nvPicPr>
          <p:cNvPr id="15" name="Picture 14" descr="A map of the united states&#10;&#10;Description automatically generated">
            <a:extLst>
              <a:ext uri="{FF2B5EF4-FFF2-40B4-BE49-F238E27FC236}">
                <a16:creationId xmlns:a16="http://schemas.microsoft.com/office/drawing/2014/main" id="{00A3EFB9-2AE6-4777-4A6E-A1660509A381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844" y="3861473"/>
            <a:ext cx="5275145" cy="2611133"/>
          </a:xfrm>
          <a:prstGeom prst="rect">
            <a:avLst/>
          </a:prstGeom>
        </p:spPr>
      </p:pic>
      <p:pic>
        <p:nvPicPr>
          <p:cNvPr id="16" name="Graphic 15" descr="Money with solid fill">
            <a:extLst>
              <a:ext uri="{FF2B5EF4-FFF2-40B4-BE49-F238E27FC236}">
                <a16:creationId xmlns:a16="http://schemas.microsoft.com/office/drawing/2014/main" id="{74937093-2DDC-B430-9BEF-8D5CEF43732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09586" y="2361530"/>
            <a:ext cx="1431971" cy="1499943"/>
          </a:xfrm>
          <a:prstGeom prst="rect">
            <a:avLst/>
          </a:prstGeom>
        </p:spPr>
      </p:pic>
      <p:pic>
        <p:nvPicPr>
          <p:cNvPr id="18" name="Picture 17" descr="A body of water in a rocky area&#10;&#10;Description automatically generated">
            <a:extLst>
              <a:ext uri="{FF2B5EF4-FFF2-40B4-BE49-F238E27FC236}">
                <a16:creationId xmlns:a16="http://schemas.microsoft.com/office/drawing/2014/main" id="{99EDBC46-DF1A-47FA-2F7B-7D6763E83557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5052" y="2367564"/>
            <a:ext cx="1584728" cy="132599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2" name="Picture 21" descr="A diagram of a water cycle&#10;&#10;Description automatically generated">
            <a:extLst>
              <a:ext uri="{FF2B5EF4-FFF2-40B4-BE49-F238E27FC236}">
                <a16:creationId xmlns:a16="http://schemas.microsoft.com/office/drawing/2014/main" id="{5A4AB0C3-D2FA-1054-E779-480F8835571B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3018" y="2367564"/>
            <a:ext cx="1431971" cy="132163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736149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DF9D98E-F69C-6B8B-25D7-FE71C33A2703}"/>
              </a:ext>
            </a:extLst>
          </p:cNvPr>
          <p:cNvSpPr txBox="1"/>
          <p:nvPr/>
        </p:nvSpPr>
        <p:spPr>
          <a:xfrm>
            <a:off x="450574" y="984939"/>
            <a:ext cx="11171583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Geothermal heat pumps utilize constant underground temperatures to heat houses in the winter and cool them in the summer.</a:t>
            </a:r>
          </a:p>
          <a:p>
            <a:pPr algn="just">
              <a:spcAft>
                <a:spcPts val="1200"/>
              </a:spcAft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Heat pumps do not require access to hot springs because they do not generate electricity. They only require space for installation of the underground tubing.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792CA96-F839-E2E0-C0C5-EB91E255B343}"/>
              </a:ext>
            </a:extLst>
          </p:cNvPr>
          <p:cNvSpPr txBox="1"/>
          <p:nvPr/>
        </p:nvSpPr>
        <p:spPr>
          <a:xfrm>
            <a:off x="443875" y="430941"/>
            <a:ext cx="565212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Other Applications of Geothermal: </a:t>
            </a:r>
          </a:p>
        </p:txBody>
      </p:sp>
      <p:pic>
        <p:nvPicPr>
          <p:cNvPr id="5" name="Picture 4" descr="A diagram of soil and soil&#10;&#10;Description automatically generated">
            <a:extLst>
              <a:ext uri="{FF2B5EF4-FFF2-40B4-BE49-F238E27FC236}">
                <a16:creationId xmlns:a16="http://schemas.microsoft.com/office/drawing/2014/main" id="{2F210E61-512B-5615-1F1D-1CB08CC162F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3032" y="2787700"/>
            <a:ext cx="5502968" cy="3639359"/>
          </a:xfrm>
          <a:prstGeom prst="rect">
            <a:avLst/>
          </a:prstGeom>
        </p:spPr>
      </p:pic>
      <p:pic>
        <p:nvPicPr>
          <p:cNvPr id="6" name="Picture 5" descr="A close-up of a trench&#10;&#10;Description automatically generated">
            <a:extLst>
              <a:ext uri="{FF2B5EF4-FFF2-40B4-BE49-F238E27FC236}">
                <a16:creationId xmlns:a16="http://schemas.microsoft.com/office/drawing/2014/main" id="{52E14E31-34F1-43B8-15D9-9973397DF8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2910" y="2787700"/>
            <a:ext cx="4990041" cy="308536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C2A7E70-CF0F-2960-AF88-6A9F3E017ACA}"/>
              </a:ext>
            </a:extLst>
          </p:cNvPr>
          <p:cNvSpPr txBox="1"/>
          <p:nvPr/>
        </p:nvSpPr>
        <p:spPr>
          <a:xfrm>
            <a:off x="6382774" y="5873061"/>
            <a:ext cx="5189690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700" dirty="0">
                <a:latin typeface="Calibri" panose="020F0502020204030204" pitchFamily="34" charset="0"/>
                <a:cs typeface="Calibri" panose="020F0502020204030204" pitchFamily="34" charset="0"/>
              </a:rPr>
              <a:t>Geothermal heat pump tubing being prepared for burial.</a:t>
            </a:r>
          </a:p>
        </p:txBody>
      </p:sp>
    </p:spTree>
    <p:extLst>
      <p:ext uri="{BB962C8B-B14F-4D97-AF65-F5344CB8AC3E}">
        <p14:creationId xmlns:p14="http://schemas.microsoft.com/office/powerpoint/2010/main" val="437746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3415E9D-2433-4864-B273-3941FD2D0385}"/>
              </a:ext>
            </a:extLst>
          </p:cNvPr>
          <p:cNvSpPr txBox="1"/>
          <p:nvPr/>
        </p:nvSpPr>
        <p:spPr>
          <a:xfrm>
            <a:off x="588888" y="1140302"/>
            <a:ext cx="7205623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Only 8% of biomass energy in the US is used for electricity.*</a:t>
            </a:r>
          </a:p>
          <a:p>
            <a:pPr algn="just">
              <a:spcAft>
                <a:spcPts val="1200"/>
              </a:spcAft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The rest is used for transportation, heating and industry.*</a:t>
            </a:r>
          </a:p>
          <a:p>
            <a:pPr algn="just">
              <a:spcAft>
                <a:spcPts val="1200"/>
              </a:spcAft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Helius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Biomass Plant in Scottland burns wastes from nearby malt whisky distilleries to generate electricity.**</a:t>
            </a:r>
          </a:p>
          <a:p>
            <a:pPr algn="just">
              <a:spcAft>
                <a:spcPts val="1200"/>
              </a:spcAft>
            </a:pPr>
            <a:endParaRPr lang="en-US" sz="2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32159B8-D57B-4E7D-8A83-F5E766A86F9D}"/>
              </a:ext>
            </a:extLst>
          </p:cNvPr>
          <p:cNvSpPr txBox="1"/>
          <p:nvPr/>
        </p:nvSpPr>
        <p:spPr>
          <a:xfrm>
            <a:off x="588888" y="514004"/>
            <a:ext cx="318548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Biomass Electricity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C4F94BD-57ED-E540-FE2D-C72EAA742C9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17731" y="3067031"/>
            <a:ext cx="2693720" cy="226934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448473D-8E6D-68E8-50E5-CEF5D3355042}"/>
              </a:ext>
            </a:extLst>
          </p:cNvPr>
          <p:cNvSpPr txBox="1"/>
          <p:nvPr/>
        </p:nvSpPr>
        <p:spPr>
          <a:xfrm>
            <a:off x="588888" y="5408678"/>
            <a:ext cx="89084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* 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Information from the US Department of Energy: 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https://www.eia.gov/energyexplained/biomass/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**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Information from Biomass Magazine: 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https://biomassmagazine.com/articles/helius-corde-chp-plant-opens-in-scotland-earns-ro-accreditation-8896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Picture 7" descr="A diagram of types of biomass for energy&#10;&#10;Description automatically generated">
            <a:extLst>
              <a:ext uri="{FF2B5EF4-FFF2-40B4-BE49-F238E27FC236}">
                <a16:creationId xmlns:a16="http://schemas.microsoft.com/office/drawing/2014/main" id="{0AE6D7C4-C691-70FD-443C-6392CD2B12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94511" y="323460"/>
            <a:ext cx="4100012" cy="5224449"/>
          </a:xfrm>
          <a:prstGeom prst="rect">
            <a:avLst/>
          </a:prstGeom>
        </p:spPr>
      </p:pic>
      <p:pic>
        <p:nvPicPr>
          <p:cNvPr id="11" name="Picture 10" descr="A black car with yellow and green designs&#10;&#10;Description automatically generated">
            <a:extLst>
              <a:ext uri="{FF2B5EF4-FFF2-40B4-BE49-F238E27FC236}">
                <a16:creationId xmlns:a16="http://schemas.microsoft.com/office/drawing/2014/main" id="{4B169B9D-2F6F-3586-9873-3E4DD9866017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1368" y="3067031"/>
            <a:ext cx="3597599" cy="2269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383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913AA1E-F6C8-4502-AA30-5A4C18B9DB96}"/>
              </a:ext>
            </a:extLst>
          </p:cNvPr>
          <p:cNvSpPr txBox="1"/>
          <p:nvPr/>
        </p:nvSpPr>
        <p:spPr>
          <a:xfrm>
            <a:off x="5838039" y="3769194"/>
            <a:ext cx="5903199" cy="26930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Burning trash pollutes the air.</a:t>
            </a:r>
          </a:p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Storage, transportation, and extraction of some waste materials can be expensive.</a:t>
            </a:r>
          </a:p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fuel requires a lot of storage space due to its low energy density.</a:t>
            </a:r>
          </a:p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Biofuels can result in high food prices and deforestation when land is set aside to grow it.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CEB802B-6A0D-4243-BE15-0D7D3D38AB01}"/>
              </a:ext>
            </a:extLst>
          </p:cNvPr>
          <p:cNvSpPr txBox="1"/>
          <p:nvPr/>
        </p:nvSpPr>
        <p:spPr>
          <a:xfrm>
            <a:off x="337846" y="1159601"/>
            <a:ext cx="6479911" cy="8463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432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Reduces combustible wastes in landfills.</a:t>
            </a:r>
          </a:p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432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Carbon neutral if relying only on wastes.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9DD58D2-3DA9-43B6-A0BF-6B1D551E3CCC}"/>
              </a:ext>
            </a:extLst>
          </p:cNvPr>
          <p:cNvSpPr txBox="1"/>
          <p:nvPr/>
        </p:nvSpPr>
        <p:spPr>
          <a:xfrm>
            <a:off x="613616" y="710958"/>
            <a:ext cx="548238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US" sz="2400" b="1" dirty="0">
                <a:solidFill>
                  <a:srgbClr val="0432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Advantages of Biomass Electricity: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DA3D043-63AB-41AE-9BDE-2F8EDCFFED71}"/>
              </a:ext>
            </a:extLst>
          </p:cNvPr>
          <p:cNvSpPr txBox="1"/>
          <p:nvPr/>
        </p:nvSpPr>
        <p:spPr>
          <a:xfrm>
            <a:off x="6184673" y="3241031"/>
            <a:ext cx="544269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Disadvantages of Biomass Electricity:</a:t>
            </a:r>
          </a:p>
        </p:txBody>
      </p:sp>
      <p:pic>
        <p:nvPicPr>
          <p:cNvPr id="10" name="Graphic 9" descr="Thumbs up sign outline">
            <a:extLst>
              <a:ext uri="{FF2B5EF4-FFF2-40B4-BE49-F238E27FC236}">
                <a16:creationId xmlns:a16="http://schemas.microsoft.com/office/drawing/2014/main" id="{62315CE2-6825-43C4-AA74-F0CA2454D53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066220" y="572662"/>
            <a:ext cx="646203" cy="646203"/>
          </a:xfrm>
          <a:prstGeom prst="rect">
            <a:avLst/>
          </a:prstGeom>
        </p:spPr>
      </p:pic>
      <p:pic>
        <p:nvPicPr>
          <p:cNvPr id="11" name="Graphic 10" descr="Thumbs Down outline">
            <a:extLst>
              <a:ext uri="{FF2B5EF4-FFF2-40B4-BE49-F238E27FC236}">
                <a16:creationId xmlns:a16="http://schemas.microsoft.com/office/drawing/2014/main" id="{52723CCF-D377-4CB2-A96E-1046F548DE8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004340" y="3246365"/>
            <a:ext cx="603898" cy="644246"/>
          </a:xfrm>
          <a:prstGeom prst="rect">
            <a:avLst/>
          </a:prstGeom>
        </p:spPr>
      </p:pic>
      <p:pic>
        <p:nvPicPr>
          <p:cNvPr id="13" name="Picture 12" descr="A bulldozer in a dump&#10;&#10;Description automatically generated">
            <a:extLst>
              <a:ext uri="{FF2B5EF4-FFF2-40B4-BE49-F238E27FC236}">
                <a16:creationId xmlns:a16="http://schemas.microsoft.com/office/drawing/2014/main" id="{EA8ADE18-A771-3B5E-5C12-F57A6E4BEC0E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8998" y="395762"/>
            <a:ext cx="3163942" cy="2192350"/>
          </a:xfrm>
          <a:prstGeom prst="rect">
            <a:avLst/>
          </a:prstGeom>
        </p:spPr>
      </p:pic>
      <p:pic>
        <p:nvPicPr>
          <p:cNvPr id="15" name="Picture 14" descr="A green recycle symbol&#10;&#10;Description automatically generated">
            <a:extLst>
              <a:ext uri="{FF2B5EF4-FFF2-40B4-BE49-F238E27FC236}">
                <a16:creationId xmlns:a16="http://schemas.microsoft.com/office/drawing/2014/main" id="{9A0E916F-0D3B-5C0C-E532-FECBE1F0977E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09558" y="395761"/>
            <a:ext cx="1980926" cy="1980926"/>
          </a:xfrm>
          <a:prstGeom prst="rect">
            <a:avLst/>
          </a:prstGeom>
        </p:spPr>
      </p:pic>
      <p:pic>
        <p:nvPicPr>
          <p:cNvPr id="18" name="Picture 17" descr="A dumpster on fire at night&#10;&#10;Description automatically generated">
            <a:extLst>
              <a:ext uri="{FF2B5EF4-FFF2-40B4-BE49-F238E27FC236}">
                <a16:creationId xmlns:a16="http://schemas.microsoft.com/office/drawing/2014/main" id="{6E4402F5-3DA7-60F2-1128-C252574C77C1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3618" y="2441232"/>
            <a:ext cx="2197777" cy="2070437"/>
          </a:xfrm>
          <a:prstGeom prst="rect">
            <a:avLst/>
          </a:prstGeom>
        </p:spPr>
      </p:pic>
      <p:pic>
        <p:nvPicPr>
          <p:cNvPr id="19" name="Graphic 18" descr="Money with solid fill">
            <a:extLst>
              <a:ext uri="{FF2B5EF4-FFF2-40B4-BE49-F238E27FC236}">
                <a16:creationId xmlns:a16="http://schemas.microsoft.com/office/drawing/2014/main" id="{6727E9EC-B0A1-38D9-20C8-F3875DAACCC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034145" y="1964748"/>
            <a:ext cx="1870645" cy="1959440"/>
          </a:xfrm>
          <a:prstGeom prst="rect">
            <a:avLst/>
          </a:prstGeom>
        </p:spPr>
      </p:pic>
      <p:pic>
        <p:nvPicPr>
          <p:cNvPr id="21" name="Picture 20" descr="A pile of wood chips&#10;&#10;Description automatically generated">
            <a:extLst>
              <a:ext uri="{FF2B5EF4-FFF2-40B4-BE49-F238E27FC236}">
                <a16:creationId xmlns:a16="http://schemas.microsoft.com/office/drawing/2014/main" id="{08209A02-EE48-0D42-C1B5-EFD10EE11EF3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7846" y="4668097"/>
            <a:ext cx="2223549" cy="1865684"/>
          </a:xfrm>
          <a:prstGeom prst="rect">
            <a:avLst/>
          </a:prstGeom>
        </p:spPr>
      </p:pic>
      <p:pic>
        <p:nvPicPr>
          <p:cNvPr id="23" name="Picture 22" descr="A group of people walking on a dirt path&#10;&#10;Description automatically generated">
            <a:extLst>
              <a:ext uri="{FF2B5EF4-FFF2-40B4-BE49-F238E27FC236}">
                <a16:creationId xmlns:a16="http://schemas.microsoft.com/office/drawing/2014/main" id="{10BF8751-6797-B7A8-A836-45D949540346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87010" y="3840736"/>
            <a:ext cx="3025414" cy="2693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424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CD6ED64-9DFA-822D-0913-71A3901196AD}"/>
              </a:ext>
            </a:extLst>
          </p:cNvPr>
          <p:cNvSpPr txBox="1"/>
          <p:nvPr/>
        </p:nvSpPr>
        <p:spPr>
          <a:xfrm>
            <a:off x="3321341" y="457200"/>
            <a:ext cx="554931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Electricity</a:t>
            </a:r>
          </a:p>
        </p:txBody>
      </p:sp>
      <p:pic>
        <p:nvPicPr>
          <p:cNvPr id="8" name="Picture 7" descr="A power line tower with wires&#10;&#10;Description automatically generated">
            <a:extLst>
              <a:ext uri="{FF2B5EF4-FFF2-40B4-BE49-F238E27FC236}">
                <a16:creationId xmlns:a16="http://schemas.microsoft.com/office/drawing/2014/main" id="{D4EBBBFE-AE7C-F397-3AF8-D25131F828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0189" y="2005289"/>
            <a:ext cx="7298574" cy="3892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0092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CD6ED64-9DFA-822D-0913-71A3901196AD}"/>
              </a:ext>
            </a:extLst>
          </p:cNvPr>
          <p:cNvSpPr txBox="1"/>
          <p:nvPr/>
        </p:nvSpPr>
        <p:spPr>
          <a:xfrm>
            <a:off x="1176110" y="267488"/>
            <a:ext cx="1011227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Personal Transportation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AB46E20-74DB-08A8-DE21-18E706ABAEC2}"/>
              </a:ext>
            </a:extLst>
          </p:cNvPr>
          <p:cNvSpPr txBox="1"/>
          <p:nvPr/>
        </p:nvSpPr>
        <p:spPr>
          <a:xfrm>
            <a:off x="6955662" y="6039169"/>
            <a:ext cx="43921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Google satellite view of an expressway in Houston.</a:t>
            </a:r>
          </a:p>
        </p:txBody>
      </p:sp>
      <p:pic>
        <p:nvPicPr>
          <p:cNvPr id="6" name="Picture 5" descr="Aerial view of a highway&#10;&#10;Description automatically generated">
            <a:extLst>
              <a:ext uri="{FF2B5EF4-FFF2-40B4-BE49-F238E27FC236}">
                <a16:creationId xmlns:a16="http://schemas.microsoft.com/office/drawing/2014/main" id="{46253571-4599-A9E3-A033-61E6A80CAA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3162" y="1569198"/>
            <a:ext cx="9934601" cy="4493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2715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85D9379-EE7D-18C8-815D-A03F79F9E28C}"/>
              </a:ext>
            </a:extLst>
          </p:cNvPr>
          <p:cNvSpPr txBox="1"/>
          <p:nvPr/>
        </p:nvSpPr>
        <p:spPr>
          <a:xfrm>
            <a:off x="480447" y="436769"/>
            <a:ext cx="11174278" cy="32008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Ethanol 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is currently promoted as a renewable alternative to gasoline in the US but there are two problems:</a:t>
            </a:r>
          </a:p>
          <a:p>
            <a:pPr marL="342900" indent="-3429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Most ethanol in the US comes from corn, and US agriculture is heavily fossil fuel-dependent. Consequently, corn ethanol would not significantly reduce fossil fuel consumption.</a:t>
            </a:r>
          </a:p>
          <a:p>
            <a:pPr marL="342900" indent="-3429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Cellulose ethanol from switchgrass is regarded as the environmentally friendlier alternative to corn, but there is still the problem of setting aside land for biofuels: Even if this does reduce gasoline consumption, the amount of land for switchgrass ethanol to meet US demand  exceeds the size of Texas and Montana combined.*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2287DA7-089E-8189-FED3-2A5421D203A0}"/>
              </a:ext>
            </a:extLst>
          </p:cNvPr>
          <p:cNvSpPr txBox="1"/>
          <p:nvPr/>
        </p:nvSpPr>
        <p:spPr>
          <a:xfrm>
            <a:off x="586513" y="6220877"/>
            <a:ext cx="78008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*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Information from Sustainability (4/27/2009): 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https://www.mdpi.com/2071-1050/1/3/335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Picture 8" descr="Two people looking at a bunch of tall grass&#10;&#10;Description automatically generated">
            <a:extLst>
              <a:ext uri="{FF2B5EF4-FFF2-40B4-BE49-F238E27FC236}">
                <a16:creationId xmlns:a16="http://schemas.microsoft.com/office/drawing/2014/main" id="{BA885405-D452-974E-ED32-A74F0CF349C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18530" y="3735093"/>
            <a:ext cx="1797804" cy="246582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38A80C1-B1E8-5742-9EC4-3943FA9E9C6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8761" y="3653143"/>
            <a:ext cx="4351776" cy="2808241"/>
          </a:xfrm>
          <a:prstGeom prst="rect">
            <a:avLst/>
          </a:prstGeom>
        </p:spPr>
      </p:pic>
      <p:pic>
        <p:nvPicPr>
          <p:cNvPr id="13" name="Picture 12" descr="Close-up of a corn plant&#10;&#10;Description automatically generated">
            <a:extLst>
              <a:ext uri="{FF2B5EF4-FFF2-40B4-BE49-F238E27FC236}">
                <a16:creationId xmlns:a16="http://schemas.microsoft.com/office/drawing/2014/main" id="{29FF6FD5-2282-63F0-74DA-4FA5ACA1B69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3486" y="3735093"/>
            <a:ext cx="2112617" cy="2465828"/>
          </a:xfrm>
          <a:prstGeom prst="rect">
            <a:avLst/>
          </a:prstGeom>
        </p:spPr>
      </p:pic>
      <p:pic>
        <p:nvPicPr>
          <p:cNvPr id="17" name="Picture 16" descr="A gas station with a sign and a person walking past&#10;&#10;Description automatically generated">
            <a:extLst>
              <a:ext uri="{FF2B5EF4-FFF2-40B4-BE49-F238E27FC236}">
                <a16:creationId xmlns:a16="http://schemas.microsoft.com/office/drawing/2014/main" id="{C5271EB2-6B03-F551-7A51-19A1B7597B32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758" y="3735091"/>
            <a:ext cx="2463458" cy="2465829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67135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800CB51-8C74-9485-BAC5-BF7E2234F1C0}"/>
              </a:ext>
            </a:extLst>
          </p:cNvPr>
          <p:cNvSpPr txBox="1"/>
          <p:nvPr/>
        </p:nvSpPr>
        <p:spPr>
          <a:xfrm>
            <a:off x="553496" y="394723"/>
            <a:ext cx="10965569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Biodiesel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from plant oils has been proposed as a renewable alternative to petroleum-derived diesel, but there is a serious problem:</a:t>
            </a:r>
          </a:p>
          <a:p>
            <a:pPr lvl="1" algn="just">
              <a:spcAft>
                <a:spcPts val="1200"/>
              </a:spcAft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Indonesia’s biodiesel program has boosted demand for palm oil to the extent that palm oil plantations are now become Indonesia’s biggest driver of deforestation.*</a:t>
            </a:r>
          </a:p>
          <a:p>
            <a:pPr algn="just">
              <a:spcAft>
                <a:spcPts val="1200"/>
              </a:spcAft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In the US, biodiesel is made from used cooking oil. This process is carbon neutral because it utilizes a waste product. Unfortunately, the small amount of oil waste generated by restaurants cannot make a significant dent in petroleum-derived diesel consumption.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B00BB36-849C-30FD-D2A2-10035AAB3BC4}"/>
              </a:ext>
            </a:extLst>
          </p:cNvPr>
          <p:cNvSpPr txBox="1"/>
          <p:nvPr/>
        </p:nvSpPr>
        <p:spPr>
          <a:xfrm>
            <a:off x="971550" y="5902268"/>
            <a:ext cx="106669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*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Information from Mongabay (6/9/2021): 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https://news.mongabay.com/2021/06/indonesias-biodiesel-program-fuels-deforestation-threat-report-warns/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 descr="A group of people walking on a dirt path&#10;&#10;Description automatically generated">
            <a:extLst>
              <a:ext uri="{FF2B5EF4-FFF2-40B4-BE49-F238E27FC236}">
                <a16:creationId xmlns:a16="http://schemas.microsoft.com/office/drawing/2014/main" id="{5811374B-5377-6985-0721-275CC77ED88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57707" y="3368437"/>
            <a:ext cx="2888956" cy="2499931"/>
          </a:xfrm>
          <a:prstGeom prst="rect">
            <a:avLst/>
          </a:prstGeom>
        </p:spPr>
      </p:pic>
      <p:pic>
        <p:nvPicPr>
          <p:cNvPr id="8" name="Picture 7" descr="A frying pan with boiling oil&#10;&#10;Description automatically generated">
            <a:extLst>
              <a:ext uri="{FF2B5EF4-FFF2-40B4-BE49-F238E27FC236}">
                <a16:creationId xmlns:a16="http://schemas.microsoft.com/office/drawing/2014/main" id="{DE8FC44D-0027-79A4-F3E4-DDB6FFF9E9E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32646" y="3368436"/>
            <a:ext cx="3333241" cy="2499931"/>
          </a:xfrm>
          <a:prstGeom prst="rect">
            <a:avLst/>
          </a:prstGeom>
        </p:spPr>
      </p:pic>
      <p:pic>
        <p:nvPicPr>
          <p:cNvPr id="10" name="Picture 9" descr="The back of a black car&#10;&#10;Description automatically generated">
            <a:extLst>
              <a:ext uri="{FF2B5EF4-FFF2-40B4-BE49-F238E27FC236}">
                <a16:creationId xmlns:a16="http://schemas.microsoft.com/office/drawing/2014/main" id="{FE959417-7C49-82C2-D9B2-65F67520769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2985" y="3368437"/>
            <a:ext cx="3333241" cy="2499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805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charging a car&#10;&#10;Description automatically generated">
            <a:extLst>
              <a:ext uri="{FF2B5EF4-FFF2-40B4-BE49-F238E27FC236}">
                <a16:creationId xmlns:a16="http://schemas.microsoft.com/office/drawing/2014/main" id="{A8E11C64-2AED-D976-6918-B030AD4F3B2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9321" y="3149403"/>
            <a:ext cx="3250159" cy="218521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5C4F35A-A9FD-1202-CABE-CEA8911ECC1E}"/>
              </a:ext>
            </a:extLst>
          </p:cNvPr>
          <p:cNvSpPr txBox="1"/>
          <p:nvPr/>
        </p:nvSpPr>
        <p:spPr>
          <a:xfrm>
            <a:off x="568994" y="496306"/>
            <a:ext cx="11085008" cy="25237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Electric Cars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are the ultimate “flex-fuel” vehicle due to the many ways electricity can be generated, but there are serious problems:</a:t>
            </a:r>
          </a:p>
          <a:p>
            <a:pPr marL="342900" indent="-3429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Electric cars are expensive because lithium is a rare metal which requires a great deal of soil to be excavated for its extraction.</a:t>
            </a:r>
          </a:p>
          <a:p>
            <a:pPr marL="342900" indent="-3429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Lithium batteries are also not very safe: Lithium battery fires are so hazardous that firefighters are often instructed to let them burn out on their own.</a:t>
            </a:r>
          </a:p>
        </p:txBody>
      </p:sp>
      <p:pic>
        <p:nvPicPr>
          <p:cNvPr id="7" name="Picture 6" descr="A picture containing sky, outdoor, nature, rock&#10;&#10;Description automatically generated">
            <a:extLst>
              <a:ext uri="{FF2B5EF4-FFF2-40B4-BE49-F238E27FC236}">
                <a16:creationId xmlns:a16="http://schemas.microsoft.com/office/drawing/2014/main" id="{72D0E160-CD95-D868-129E-46910079EC0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97766" y="3149403"/>
            <a:ext cx="3594590" cy="218521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361ABBC-A38E-EDB3-B4E4-9E305AA54C2B}"/>
              </a:ext>
            </a:extLst>
          </p:cNvPr>
          <p:cNvSpPr txBox="1"/>
          <p:nvPr/>
        </p:nvSpPr>
        <p:spPr>
          <a:xfrm>
            <a:off x="648345" y="5463946"/>
            <a:ext cx="11005657" cy="9079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1600" dirty="0">
                <a:solidFill>
                  <a:srgbClr val="05050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Image of mine from </a:t>
            </a:r>
            <a:r>
              <a:rPr lang="en-US" sz="1600" b="0" dirty="0">
                <a:solidFill>
                  <a:srgbClr val="050505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Portugal Resident </a:t>
            </a:r>
            <a:r>
              <a:rPr lang="en-US" sz="1600" b="0" i="0" dirty="0">
                <a:solidFill>
                  <a:srgbClr val="050505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(2/17/20)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https://www.portugalresident.com/protests-force-government-to-pull-two-areas-identified-for-lithium-mining/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600" dirty="0"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Image of car fire from FOX Weather </a:t>
            </a:r>
            <a:r>
              <a:rPr lang="en-US" sz="1600" dirty="0">
                <a:solidFill>
                  <a:srgbClr val="05050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(8/31/23)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https://www.foxweather.com/weather-news/tesla-electric-car-fire-precautions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495BFD0-E92F-CAF3-110F-469A12CB3ACD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6140" y="3149403"/>
            <a:ext cx="3192047" cy="2185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168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5C4F35A-A9FD-1202-CABE-CEA8911ECC1E}"/>
              </a:ext>
            </a:extLst>
          </p:cNvPr>
          <p:cNvSpPr txBox="1"/>
          <p:nvPr/>
        </p:nvSpPr>
        <p:spPr>
          <a:xfrm>
            <a:off x="414153" y="227564"/>
            <a:ext cx="10926782" cy="31547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Hydrogen Fuel Cells 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use a proton-exchange membrane to harness energy from the following reaction to generate electricity:</a:t>
            </a:r>
          </a:p>
          <a:p>
            <a:pPr algn="just">
              <a:spcAft>
                <a:spcPts val="1200"/>
              </a:spcAft>
            </a:pP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			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2H</a:t>
            </a:r>
            <a:r>
              <a:rPr lang="en-US" sz="28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+ O</a:t>
            </a:r>
            <a:r>
              <a:rPr lang="en-US" sz="28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---⊳ 2H</a:t>
            </a:r>
            <a:r>
              <a:rPr lang="en-US" sz="28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O + energy</a:t>
            </a:r>
          </a:p>
          <a:p>
            <a:pPr algn="just">
              <a:spcAft>
                <a:spcPts val="600"/>
              </a:spcAft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This electric current can then be used to power an electric motor. The overall process has three times the efficiency of the internal combustion engine, but there is a serious problem:</a:t>
            </a:r>
          </a:p>
          <a:p>
            <a:pPr algn="just">
              <a:spcAft>
                <a:spcPts val="600"/>
              </a:spcAft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The amount of energy needed to extract hydrogen from water and compress it for storage and distribution far exceeds the energy return on the fuel cell.</a:t>
            </a:r>
          </a:p>
        </p:txBody>
      </p:sp>
      <p:pic>
        <p:nvPicPr>
          <p:cNvPr id="3" name="Picture 2" descr="A white car with snow on the side&#10;&#10;Description automatically generated">
            <a:extLst>
              <a:ext uri="{FF2B5EF4-FFF2-40B4-BE49-F238E27FC236}">
                <a16:creationId xmlns:a16="http://schemas.microsoft.com/office/drawing/2014/main" id="{1CA799B3-B42E-9DFA-C479-72B593565FF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27731" y="3834786"/>
            <a:ext cx="3536538" cy="235953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" name="Picture 8" descr="Diagram of a diagram of a gas source&#10;&#10;Description automatically generated with medium confidence">
            <a:extLst>
              <a:ext uri="{FF2B5EF4-FFF2-40B4-BE49-F238E27FC236}">
                <a16:creationId xmlns:a16="http://schemas.microsoft.com/office/drawing/2014/main" id="{F175A9F1-D53E-4EC9-09E2-158DEF4677A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645" y="3354556"/>
            <a:ext cx="2960942" cy="3321807"/>
          </a:xfrm>
          <a:prstGeom prst="rect">
            <a:avLst/>
          </a:prstGeom>
        </p:spPr>
      </p:pic>
      <p:pic>
        <p:nvPicPr>
          <p:cNvPr id="4" name="Picture 3" descr="A large white tank with red text&#10;&#10;Description automatically generated">
            <a:extLst>
              <a:ext uri="{FF2B5EF4-FFF2-40B4-BE49-F238E27FC236}">
                <a16:creationId xmlns:a16="http://schemas.microsoft.com/office/drawing/2014/main" id="{CC6F3561-4470-3D73-95E4-DE518B5264F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1250" y="3849551"/>
            <a:ext cx="2722540" cy="2359534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4231694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7C9DB05-CA53-4B46-4D07-297C657D2099}"/>
              </a:ext>
            </a:extLst>
          </p:cNvPr>
          <p:cNvSpPr txBox="1"/>
          <p:nvPr/>
        </p:nvSpPr>
        <p:spPr>
          <a:xfrm>
            <a:off x="512197" y="315400"/>
            <a:ext cx="374294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Tentative Alternatives?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B504B49-F020-2AD8-420B-F641C841E137}"/>
              </a:ext>
            </a:extLst>
          </p:cNvPr>
          <p:cNvSpPr txBox="1"/>
          <p:nvPr/>
        </p:nvSpPr>
        <p:spPr>
          <a:xfrm>
            <a:off x="512197" y="952000"/>
            <a:ext cx="10967992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Methanol Fuel Cells 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use an alcohol that can be easily manufactured from methane. Methanol can also be generated by chemically combining carbon monoxide and hydrogen. Since it is a liquid, the storage and distribution of this fuel is less problematic.</a:t>
            </a:r>
          </a:p>
          <a:p>
            <a:pPr algn="just">
              <a:spcAft>
                <a:spcPts val="1200"/>
              </a:spcAft>
            </a:pP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Zinc-Air Batteries 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are cheaper, lighter, non-flammable, and environmentally friendlier than lithium batteries. The ongoing challenge is to make them rechargeable for use in cars.*</a:t>
            </a:r>
          </a:p>
          <a:p>
            <a:pPr algn="just">
              <a:spcAft>
                <a:spcPts val="1200"/>
              </a:spcAft>
            </a:pP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Compressed Air Cars 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do not require combustible fuels or toxic metals, and many sources of energy can be used to compress the air that powers the motor.**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89C4691-4199-D493-28BE-68D27E094B02}"/>
              </a:ext>
            </a:extLst>
          </p:cNvPr>
          <p:cNvSpPr txBox="1"/>
          <p:nvPr/>
        </p:nvSpPr>
        <p:spPr>
          <a:xfrm>
            <a:off x="570073" y="5864687"/>
            <a:ext cx="996477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* 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Information from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Motortrend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https://www.motortrend.com/news/zinc-air-batteries-light-cheap-green-ready-cars/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**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Information from Brilliant: 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https://www.youtube.com/watch?v=fFoYPj3Ntzc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Picture 9" descr="A close-up of a machine&#10;&#10;Description automatically generated">
            <a:extLst>
              <a:ext uri="{FF2B5EF4-FFF2-40B4-BE49-F238E27FC236}">
                <a16:creationId xmlns:a16="http://schemas.microsoft.com/office/drawing/2014/main" id="{CBDE795F-7990-7ACA-3FA5-01E47359028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4084" y="4124016"/>
            <a:ext cx="1583883" cy="174067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2" name="Picture 11" descr="A group of different colors of paint&#10;&#10;Description automatically generated">
            <a:extLst>
              <a:ext uri="{FF2B5EF4-FFF2-40B4-BE49-F238E27FC236}">
                <a16:creationId xmlns:a16="http://schemas.microsoft.com/office/drawing/2014/main" id="{0F014ED3-9C10-A21A-2427-56B1EBA392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96807" y="4081064"/>
            <a:ext cx="2497760" cy="1529015"/>
          </a:xfrm>
          <a:prstGeom prst="rect">
            <a:avLst/>
          </a:prstGeom>
        </p:spPr>
      </p:pic>
      <p:pic>
        <p:nvPicPr>
          <p:cNvPr id="14" name="Picture 13" descr="A white and black car&#10;&#10;Description automatically generated">
            <a:extLst>
              <a:ext uri="{FF2B5EF4-FFF2-40B4-BE49-F238E27FC236}">
                <a16:creationId xmlns:a16="http://schemas.microsoft.com/office/drawing/2014/main" id="{4CE26DB0-5EA2-653D-E880-89DDF9BCBDDC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4032743"/>
            <a:ext cx="2171507" cy="183194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1F46210-88A9-AD4D-1926-4D6E59FB410D}"/>
              </a:ext>
            </a:extLst>
          </p:cNvPr>
          <p:cNvSpPr txBox="1"/>
          <p:nvPr/>
        </p:nvSpPr>
        <p:spPr>
          <a:xfrm>
            <a:off x="2570703" y="5574454"/>
            <a:ext cx="3358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Zinc-Air batteries used in hearing aids.</a:t>
            </a:r>
          </a:p>
        </p:txBody>
      </p:sp>
      <p:pic>
        <p:nvPicPr>
          <p:cNvPr id="9" name="Picture 8" descr="A green car parked on the street&#10;&#10;Description automatically generated">
            <a:extLst>
              <a:ext uri="{FF2B5EF4-FFF2-40B4-BE49-F238E27FC236}">
                <a16:creationId xmlns:a16="http://schemas.microsoft.com/office/drawing/2014/main" id="{B10C8231-57D7-A7FF-9CE0-12CDB0FD5226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84851" y="4035049"/>
            <a:ext cx="2787207" cy="1818400"/>
          </a:xfrm>
          <a:prstGeom prst="rect">
            <a:avLst/>
          </a:prstGeom>
        </p:spPr>
      </p:pic>
      <p:pic>
        <p:nvPicPr>
          <p:cNvPr id="16" name="Graphic 15" descr="Head with gears outline">
            <a:extLst>
              <a:ext uri="{FF2B5EF4-FFF2-40B4-BE49-F238E27FC236}">
                <a16:creationId xmlns:a16="http://schemas.microsoft.com/office/drawing/2014/main" id="{DDBD55F0-8148-CAE6-5301-7B6526935F9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093187" y="244035"/>
            <a:ext cx="696727" cy="696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258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7FDFBA2E-B1EF-462D-A5FD-3BCFDCFD35C8}"/>
              </a:ext>
            </a:extLst>
          </p:cNvPr>
          <p:cNvSpPr txBox="1"/>
          <p:nvPr/>
        </p:nvSpPr>
        <p:spPr>
          <a:xfrm>
            <a:off x="790459" y="5582141"/>
            <a:ext cx="1016030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Unless otherwise indicated, all images in this presentation were downloaded from </a:t>
            </a:r>
            <a:r>
              <a:rPr lang="en-US" sz="2200" b="1" dirty="0">
                <a:latin typeface="Calibri" panose="020F0502020204030204" pitchFamily="34" charset="0"/>
                <a:cs typeface="Calibri" panose="020F0502020204030204" pitchFamily="34" charset="0"/>
              </a:rPr>
              <a:t>Wikimedia Commons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en-US" sz="2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https://commons.wikimedia.org/wiki/Main_Page</a:t>
            </a:r>
            <a:endParaRPr lang="en-US" sz="1600" dirty="0"/>
          </a:p>
        </p:txBody>
      </p:sp>
      <p:pic>
        <p:nvPicPr>
          <p:cNvPr id="11" name="Picture 10" descr="A blue and red logo with arrows&#10;&#10;Description automatically generated">
            <a:extLst>
              <a:ext uri="{FF2B5EF4-FFF2-40B4-BE49-F238E27FC236}">
                <a16:creationId xmlns:a16="http://schemas.microsoft.com/office/drawing/2014/main" id="{DE3CF24E-DE08-B0B4-A5E0-26567F16BB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4327" y="1089442"/>
            <a:ext cx="3441336" cy="395802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41DED42-8297-90D0-2750-BBE1A1B58495}"/>
              </a:ext>
            </a:extLst>
          </p:cNvPr>
          <p:cNvSpPr txBox="1"/>
          <p:nvPr/>
        </p:nvSpPr>
        <p:spPr>
          <a:xfrm>
            <a:off x="625206" y="399228"/>
            <a:ext cx="30734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Acknowledgement:</a:t>
            </a:r>
          </a:p>
        </p:txBody>
      </p:sp>
    </p:spTree>
    <p:extLst>
      <p:ext uri="{BB962C8B-B14F-4D97-AF65-F5344CB8AC3E}">
        <p14:creationId xmlns:p14="http://schemas.microsoft.com/office/powerpoint/2010/main" val="27996008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C5F94AF-C658-94CB-E2D9-DC3CC0CD27FD}"/>
              </a:ext>
            </a:extLst>
          </p:cNvPr>
          <p:cNvSpPr txBox="1"/>
          <p:nvPr/>
        </p:nvSpPr>
        <p:spPr>
          <a:xfrm>
            <a:off x="588887" y="865061"/>
            <a:ext cx="9062257" cy="34470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The power of moving water has been put to work since ancient times, then by the 1890’s innovators started to utilize this constant flow of free energy to generate electricity.</a:t>
            </a:r>
          </a:p>
          <a:p>
            <a:pPr algn="just">
              <a:spcAft>
                <a:spcPts val="1200"/>
              </a:spcAft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Most renewable electricity generated worldwide is hydroelectric, and in the US it makes up about 6% of total electricity generated.* The historic Hoover Dam has 17 turbines that generate enough electricity to serve over a million homes. </a:t>
            </a:r>
          </a:p>
          <a:p>
            <a:pPr algn="just">
              <a:spcAft>
                <a:spcPts val="600"/>
              </a:spcAft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In Norway, hydroelectric makes up a whopping 90% of total electricity.* Norway uses much of this cheap electricity to smelt aluminum for export.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4C72C19-058C-BBEB-09CE-92C66B4387B3}"/>
              </a:ext>
            </a:extLst>
          </p:cNvPr>
          <p:cNvSpPr txBox="1"/>
          <p:nvPr/>
        </p:nvSpPr>
        <p:spPr>
          <a:xfrm>
            <a:off x="588888" y="320101"/>
            <a:ext cx="236045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Hydroelectric </a:t>
            </a:r>
          </a:p>
        </p:txBody>
      </p:sp>
      <p:pic>
        <p:nvPicPr>
          <p:cNvPr id="3" name="Picture 2" descr="Water mill with water running through it&#10;&#10;Description automatically generated">
            <a:extLst>
              <a:ext uri="{FF2B5EF4-FFF2-40B4-BE49-F238E27FC236}">
                <a16:creationId xmlns:a16="http://schemas.microsoft.com/office/drawing/2014/main" id="{4929C3F6-8677-DC51-6B10-034CA5BC43E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81486" y="312234"/>
            <a:ext cx="2108748" cy="2185639"/>
          </a:xfrm>
          <a:prstGeom prst="rect">
            <a:avLst/>
          </a:prstGeom>
        </p:spPr>
      </p:pic>
      <p:pic>
        <p:nvPicPr>
          <p:cNvPr id="6" name="Picture 5" descr="A large dam with water in the canyon&#10;&#10;Description automatically generated with medium confidence">
            <a:extLst>
              <a:ext uri="{FF2B5EF4-FFF2-40B4-BE49-F238E27FC236}">
                <a16:creationId xmlns:a16="http://schemas.microsoft.com/office/drawing/2014/main" id="{3EC160EE-595F-1B01-8EEE-8CDE2FF2D53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56620" y="2653990"/>
            <a:ext cx="2184477" cy="3467284"/>
          </a:xfrm>
          <a:prstGeom prst="rect">
            <a:avLst/>
          </a:prstGeom>
        </p:spPr>
      </p:pic>
      <p:pic>
        <p:nvPicPr>
          <p:cNvPr id="8" name="Picture 7" descr="A row of machines in a power plant&#10;&#10;Description automatically generated">
            <a:extLst>
              <a:ext uri="{FF2B5EF4-FFF2-40B4-BE49-F238E27FC236}">
                <a16:creationId xmlns:a16="http://schemas.microsoft.com/office/drawing/2014/main" id="{F1998134-72DD-C6DD-CDA7-212DCE08158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44426" y="4331581"/>
            <a:ext cx="2601242" cy="179357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187000F-B46B-37D7-21A4-23AD24D5CAE7}"/>
              </a:ext>
            </a:extLst>
          </p:cNvPr>
          <p:cNvSpPr txBox="1"/>
          <p:nvPr/>
        </p:nvSpPr>
        <p:spPr>
          <a:xfrm>
            <a:off x="635623" y="6160849"/>
            <a:ext cx="83906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* 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Information from Our World in Data: 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https://ourworldindata.org/grapher/share-electricity-hydro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" name="Picture 12" descr="A red light in a metal frame&#10;&#10;Description automatically generated">
            <a:extLst>
              <a:ext uri="{FF2B5EF4-FFF2-40B4-BE49-F238E27FC236}">
                <a16:creationId xmlns:a16="http://schemas.microsoft.com/office/drawing/2014/main" id="{AE416EF3-D569-E19D-F1C9-BD3E78FD5899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521" y="4327698"/>
            <a:ext cx="3441978" cy="1793576"/>
          </a:xfrm>
          <a:prstGeom prst="rect">
            <a:avLst/>
          </a:prstGeom>
        </p:spPr>
      </p:pic>
      <p:pic>
        <p:nvPicPr>
          <p:cNvPr id="16" name="Picture 15" descr="A silver rectangular object with text&#10;&#10;Description automatically generated">
            <a:extLst>
              <a:ext uri="{FF2B5EF4-FFF2-40B4-BE49-F238E27FC236}">
                <a16:creationId xmlns:a16="http://schemas.microsoft.com/office/drawing/2014/main" id="{659A678C-14E4-5ADD-226D-BB0D0E16C2C7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958961">
            <a:off x="4365619" y="4729515"/>
            <a:ext cx="2162049" cy="1038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664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diagram of a power plant&#10;&#10;Description automatically generated">
            <a:extLst>
              <a:ext uri="{FF2B5EF4-FFF2-40B4-BE49-F238E27FC236}">
                <a16:creationId xmlns:a16="http://schemas.microsoft.com/office/drawing/2014/main" id="{0088D493-6540-ADF1-CFB4-3CBE560191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7720" y="1845748"/>
            <a:ext cx="6967731" cy="451199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4C298CF-E440-6502-413B-427B8F1ABB46}"/>
              </a:ext>
            </a:extLst>
          </p:cNvPr>
          <p:cNvSpPr txBox="1"/>
          <p:nvPr/>
        </p:nvSpPr>
        <p:spPr>
          <a:xfrm>
            <a:off x="780256" y="610752"/>
            <a:ext cx="10383044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Hydroelectric power involves the building of dam to concentrate the energy of moving water to propel a turbine that in turn, powers the generator.</a:t>
            </a:r>
          </a:p>
        </p:txBody>
      </p:sp>
    </p:spTree>
    <p:extLst>
      <p:ext uri="{BB962C8B-B14F-4D97-AF65-F5344CB8AC3E}">
        <p14:creationId xmlns:p14="http://schemas.microsoft.com/office/powerpoint/2010/main" val="30340886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A3FACE8-C720-6EF4-6BE3-F3CC638C47E3}"/>
              </a:ext>
            </a:extLst>
          </p:cNvPr>
          <p:cNvSpPr txBox="1"/>
          <p:nvPr/>
        </p:nvSpPr>
        <p:spPr>
          <a:xfrm>
            <a:off x="5687731" y="3132831"/>
            <a:ext cx="5797989" cy="33701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Disrupts the reproduction of </a:t>
            </a:r>
            <a:r>
              <a:rPr lang="en-US" sz="2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migratory fish</a:t>
            </a:r>
            <a:r>
              <a:rPr lang="en-US" sz="2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Disrupts ecosystems downstream by depriving flood-plain ecosystems of normal water flow and nutrient-rich silt deposits.*</a:t>
            </a:r>
          </a:p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Inundation of natural habits and villages</a:t>
            </a:r>
            <a:r>
              <a:rPr lang="en-US" sz="2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The World Commission on Dams estimates that 40-80 million people have been displaced by dams after their lands were submerged.*</a:t>
            </a:r>
          </a:p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2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F1EC869-7082-F2C3-DBB6-26AA69D1AD44}"/>
              </a:ext>
            </a:extLst>
          </p:cNvPr>
          <p:cNvSpPr txBox="1"/>
          <p:nvPr/>
        </p:nvSpPr>
        <p:spPr>
          <a:xfrm>
            <a:off x="525854" y="919845"/>
            <a:ext cx="6768142" cy="8463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432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Does not release any emissions into the air.</a:t>
            </a:r>
          </a:p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432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Fuel does not need to be added and lasts indefinitely.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D298C4E-9BE2-3814-3B44-6558143C9D90}"/>
              </a:ext>
            </a:extLst>
          </p:cNvPr>
          <p:cNvSpPr txBox="1"/>
          <p:nvPr/>
        </p:nvSpPr>
        <p:spPr>
          <a:xfrm>
            <a:off x="838283" y="444526"/>
            <a:ext cx="4667632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US" sz="2600" b="1" dirty="0">
                <a:solidFill>
                  <a:srgbClr val="0432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Advantages of Hydroelectric: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F6782C5-1A09-D92D-D44D-EF4E74AEB78F}"/>
              </a:ext>
            </a:extLst>
          </p:cNvPr>
          <p:cNvSpPr txBox="1"/>
          <p:nvPr/>
        </p:nvSpPr>
        <p:spPr>
          <a:xfrm>
            <a:off x="5993941" y="2577781"/>
            <a:ext cx="5036276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US" sz="2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Disadvantages of Hydroelectric:</a:t>
            </a:r>
          </a:p>
        </p:txBody>
      </p:sp>
      <p:pic>
        <p:nvPicPr>
          <p:cNvPr id="21" name="Picture 20" descr="Birds flying on a clear blue sky">
            <a:extLst>
              <a:ext uri="{FF2B5EF4-FFF2-40B4-BE49-F238E27FC236}">
                <a16:creationId xmlns:a16="http://schemas.microsoft.com/office/drawing/2014/main" id="{F68887E3-7EAE-B9A5-C9FC-0BE3D74F8E6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93996" y="336183"/>
            <a:ext cx="2051190" cy="1766279"/>
          </a:xfrm>
          <a:prstGeom prst="rect">
            <a:avLst/>
          </a:prstGeom>
          <a:ln w="3175">
            <a:solidFill>
              <a:srgbClr val="00B0F0"/>
            </a:solidFill>
          </a:ln>
        </p:spPr>
      </p:pic>
      <p:pic>
        <p:nvPicPr>
          <p:cNvPr id="50" name="Graphic 49" descr="Thumbs up sign outline">
            <a:extLst>
              <a:ext uri="{FF2B5EF4-FFF2-40B4-BE49-F238E27FC236}">
                <a16:creationId xmlns:a16="http://schemas.microsoft.com/office/drawing/2014/main" id="{2DB7AA28-4CD5-5748-DFFC-E577D6A7779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015689" y="362921"/>
            <a:ext cx="578782" cy="578782"/>
          </a:xfrm>
          <a:prstGeom prst="rect">
            <a:avLst/>
          </a:prstGeom>
        </p:spPr>
      </p:pic>
      <p:pic>
        <p:nvPicPr>
          <p:cNvPr id="52" name="Graphic 51" descr="Thumbs Down outline">
            <a:extLst>
              <a:ext uri="{FF2B5EF4-FFF2-40B4-BE49-F238E27FC236}">
                <a16:creationId xmlns:a16="http://schemas.microsoft.com/office/drawing/2014/main" id="{65784E01-610E-41CA-A90F-6CA1D31B24C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515735" y="2606357"/>
            <a:ext cx="539602" cy="59650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0BBC8A3-0770-4921-A09F-29A6815186F1}"/>
              </a:ext>
            </a:extLst>
          </p:cNvPr>
          <p:cNvSpPr txBox="1"/>
          <p:nvPr/>
        </p:nvSpPr>
        <p:spPr>
          <a:xfrm>
            <a:off x="329119" y="6096429"/>
            <a:ext cx="1122262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*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Information from the World Commission on Dams: 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  <a:hlinkClick r:id="rId7"/>
              </a:rPr>
              <a:t>https://www.water-alternatives.org/index.php/volume3/v3issue2/80-a3-2-3/file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 descr="A waterfall in the forest&#10;&#10;Description automatically generated">
            <a:extLst>
              <a:ext uri="{FF2B5EF4-FFF2-40B4-BE49-F238E27FC236}">
                <a16:creationId xmlns:a16="http://schemas.microsoft.com/office/drawing/2014/main" id="{795EF227-C49E-89D4-8AED-2FE0344D6071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65719" y="336183"/>
            <a:ext cx="1787998" cy="1755460"/>
          </a:xfrm>
          <a:prstGeom prst="rect">
            <a:avLst/>
          </a:prstGeom>
        </p:spPr>
      </p:pic>
      <p:pic>
        <p:nvPicPr>
          <p:cNvPr id="15" name="Picture 14" descr="A poster with a picture of a boat and a flag&#10;&#10;Description automatically generated">
            <a:extLst>
              <a:ext uri="{FF2B5EF4-FFF2-40B4-BE49-F238E27FC236}">
                <a16:creationId xmlns:a16="http://schemas.microsoft.com/office/drawing/2014/main" id="{DA00B933-9D16-EE80-41C2-2BD383A6694C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9119" y="3756384"/>
            <a:ext cx="1872753" cy="2030106"/>
          </a:xfrm>
          <a:prstGeom prst="rect">
            <a:avLst/>
          </a:prstGeom>
        </p:spPr>
      </p:pic>
      <p:pic>
        <p:nvPicPr>
          <p:cNvPr id="19" name="Picture 18" descr="A group of people wearing colorful headdresses&#10;&#10;Description automatically generated">
            <a:extLst>
              <a:ext uri="{FF2B5EF4-FFF2-40B4-BE49-F238E27FC236}">
                <a16:creationId xmlns:a16="http://schemas.microsoft.com/office/drawing/2014/main" id="{831A959E-C9C2-D104-0A76-E63D137338AD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4538" y="3741660"/>
            <a:ext cx="3096421" cy="202066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79F1F4F-82BB-8B10-34C5-6372D9A99A75}"/>
              </a:ext>
            </a:extLst>
          </p:cNvPr>
          <p:cNvSpPr txBox="1"/>
          <p:nvPr/>
        </p:nvSpPr>
        <p:spPr>
          <a:xfrm>
            <a:off x="248755" y="5751320"/>
            <a:ext cx="5374869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>
                <a:latin typeface="Calibri" panose="020F0502020204030204" pitchFamily="34" charset="0"/>
                <a:cs typeface="Calibri" panose="020F0502020204030204" pitchFamily="34" charset="0"/>
              </a:rPr>
              <a:t>Protests against plans for a dam that will submerge Xingu territory.</a:t>
            </a:r>
          </a:p>
        </p:txBody>
      </p:sp>
      <p:pic>
        <p:nvPicPr>
          <p:cNvPr id="12" name="Picture 11" descr="A fish swimming in water&#10;&#10;Description automatically generated">
            <a:extLst>
              <a:ext uri="{FF2B5EF4-FFF2-40B4-BE49-F238E27FC236}">
                <a16:creationId xmlns:a16="http://schemas.microsoft.com/office/drawing/2014/main" id="{8BFDBF66-D623-51F1-13C5-4A3B466F54A3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9119" y="2058786"/>
            <a:ext cx="2374727" cy="159179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Picture 12" descr="A drawing of a river running through a mountain&#10;&#10;Description automatically generated">
            <a:extLst>
              <a:ext uri="{FF2B5EF4-FFF2-40B4-BE49-F238E27FC236}">
                <a16:creationId xmlns:a16="http://schemas.microsoft.com/office/drawing/2014/main" id="{19EC5599-FE6B-BB76-0A55-1CC7CB8473D3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82143" y="2058786"/>
            <a:ext cx="2578816" cy="159179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665771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water mill with a blue machine&#10;&#10;Description automatically generated with medium confidence">
            <a:extLst>
              <a:ext uri="{FF2B5EF4-FFF2-40B4-BE49-F238E27FC236}">
                <a16:creationId xmlns:a16="http://schemas.microsoft.com/office/drawing/2014/main" id="{037262B6-0548-3AD3-1DFF-47ABB973FE7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4848" y="2215117"/>
            <a:ext cx="5619189" cy="413846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 descr="A water flowing through a dam&#10;&#10;Description automatically generated">
            <a:extLst>
              <a:ext uri="{FF2B5EF4-FFF2-40B4-BE49-F238E27FC236}">
                <a16:creationId xmlns:a16="http://schemas.microsoft.com/office/drawing/2014/main" id="{F30AFDC6-371A-3EEE-94B8-600E62AE325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2371" y="2215118"/>
            <a:ext cx="3777406" cy="418878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DA3B467-1FBE-59E1-152D-9755A9C08F53}"/>
              </a:ext>
            </a:extLst>
          </p:cNvPr>
          <p:cNvSpPr txBox="1"/>
          <p:nvPr/>
        </p:nvSpPr>
        <p:spPr>
          <a:xfrm>
            <a:off x="849086" y="430664"/>
            <a:ext cx="10314951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The problem of salmon migration can be mitigated with “fish ladders” that go around the dam.</a:t>
            </a:r>
          </a:p>
          <a:p>
            <a:pPr algn="just">
              <a:spcAft>
                <a:spcPts val="1200"/>
              </a:spcAft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A strategy for minimizing the overall impact of hydroelectric is doing away with the dam altogether and using only a portion of the river current for energy.</a:t>
            </a:r>
          </a:p>
        </p:txBody>
      </p:sp>
    </p:spTree>
    <p:extLst>
      <p:ext uri="{BB962C8B-B14F-4D97-AF65-F5344CB8AC3E}">
        <p14:creationId xmlns:p14="http://schemas.microsoft.com/office/powerpoint/2010/main" val="4150265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C8768FC-3790-4685-A604-9F088437C614}"/>
              </a:ext>
            </a:extLst>
          </p:cNvPr>
          <p:cNvSpPr txBox="1"/>
          <p:nvPr/>
        </p:nvSpPr>
        <p:spPr>
          <a:xfrm>
            <a:off x="696226" y="906426"/>
            <a:ext cx="10662338" cy="20928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Windmills have been used in Europe since the Middle Ages, but the first wind turbine used to generate electricity was built in Cleveland Ohio in 1888.*</a:t>
            </a:r>
          </a:p>
          <a:p>
            <a:pPr algn="just">
              <a:spcAft>
                <a:spcPts val="1200"/>
              </a:spcAft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In 2007, wind power made up only 5% of the renewable energy used in the US,* but In Denmark wind energy accounted for a whopping 53% of </a:t>
            </a:r>
            <a:r>
              <a:rPr lang="en-US" sz="2200" i="1" dirty="0">
                <a:latin typeface="Calibri" panose="020F0502020204030204" pitchFamily="34" charset="0"/>
                <a:cs typeface="Calibri" panose="020F0502020204030204" pitchFamily="34" charset="0"/>
              </a:rPr>
              <a:t>total 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power demand in 2022.**</a:t>
            </a:r>
          </a:p>
          <a:p>
            <a:pPr algn="just">
              <a:spcAft>
                <a:spcPts val="1200"/>
              </a:spcAft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Most wind energy in Denmark is generated offshore.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0C01EEF-23F2-4BD3-A5CD-9D52C124464E}"/>
              </a:ext>
            </a:extLst>
          </p:cNvPr>
          <p:cNvSpPr txBox="1"/>
          <p:nvPr/>
        </p:nvSpPr>
        <p:spPr>
          <a:xfrm>
            <a:off x="696225" y="352428"/>
            <a:ext cx="252684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Wind Turbines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0139E7D-06D0-4808-8D59-30EA838D5478}"/>
              </a:ext>
            </a:extLst>
          </p:cNvPr>
          <p:cNvSpPr txBox="1"/>
          <p:nvPr/>
        </p:nvSpPr>
        <p:spPr>
          <a:xfrm>
            <a:off x="1105555" y="5683716"/>
            <a:ext cx="96831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* 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Information from the US Department of Energy: 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https://www.eia.gov/kids/history-of-energy/timelines/wind.php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** 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Information from the US Department of Energy: 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https://iea-wind.org/about-iea-wind-tcp/members/denmark/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Picture 7" descr="A windmills in a field&#10;&#10;Description automatically generated">
            <a:extLst>
              <a:ext uri="{FF2B5EF4-FFF2-40B4-BE49-F238E27FC236}">
                <a16:creationId xmlns:a16="http://schemas.microsoft.com/office/drawing/2014/main" id="{F373CD2A-0FCF-C0D0-DCD8-04FA7F8155A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85847" y="3241231"/>
            <a:ext cx="2526846" cy="2391608"/>
          </a:xfrm>
          <a:prstGeom prst="rect">
            <a:avLst/>
          </a:prstGeom>
        </p:spPr>
      </p:pic>
      <p:pic>
        <p:nvPicPr>
          <p:cNvPr id="10" name="Picture 9" descr="A row of wind turbines in a field&#10;&#10;Description automatically generated">
            <a:extLst>
              <a:ext uri="{FF2B5EF4-FFF2-40B4-BE49-F238E27FC236}">
                <a16:creationId xmlns:a16="http://schemas.microsoft.com/office/drawing/2014/main" id="{42A6FF3D-9E4A-6CBF-B45F-614FF800CB5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9288" y="3212913"/>
            <a:ext cx="2349759" cy="2419925"/>
          </a:xfrm>
          <a:prstGeom prst="rect">
            <a:avLst/>
          </a:prstGeom>
        </p:spPr>
      </p:pic>
      <p:pic>
        <p:nvPicPr>
          <p:cNvPr id="12" name="Picture 11" descr="Wind turbines in the ocean&#10;&#10;Description automatically generated">
            <a:extLst>
              <a:ext uri="{FF2B5EF4-FFF2-40B4-BE49-F238E27FC236}">
                <a16:creationId xmlns:a16="http://schemas.microsoft.com/office/drawing/2014/main" id="{217986C0-51C3-C570-9BC9-3E905A5625A8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29499" y="3242143"/>
            <a:ext cx="2953289" cy="2390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439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0CD0DC7-B345-4B34-8CA7-0352368FD944}"/>
              </a:ext>
            </a:extLst>
          </p:cNvPr>
          <p:cNvSpPr txBox="1"/>
          <p:nvPr/>
        </p:nvSpPr>
        <p:spPr>
          <a:xfrm>
            <a:off x="4777500" y="3535744"/>
            <a:ext cx="7025712" cy="20159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Blades kill birds and bats.</a:t>
            </a:r>
          </a:p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Wind turbines require a large amount of space.</a:t>
            </a:r>
          </a:p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power source is intermittent.</a:t>
            </a:r>
          </a:p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Wind turbine blades last only 20-25 years and usually end up in landfills because they are difficult to recycle.*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740D038-50A5-459B-B838-8452500246BF}"/>
              </a:ext>
            </a:extLst>
          </p:cNvPr>
          <p:cNvSpPr txBox="1"/>
          <p:nvPr/>
        </p:nvSpPr>
        <p:spPr>
          <a:xfrm>
            <a:off x="336525" y="1046179"/>
            <a:ext cx="6833709" cy="8463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432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Does not release any emissions into the air.</a:t>
            </a:r>
          </a:p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432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Fuel does not need to be added and lasts indefinitely.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AFE9D5D-7F3D-4B34-81C0-5D6B56868D39}"/>
              </a:ext>
            </a:extLst>
          </p:cNvPr>
          <p:cNvSpPr txBox="1"/>
          <p:nvPr/>
        </p:nvSpPr>
        <p:spPr>
          <a:xfrm>
            <a:off x="705657" y="553736"/>
            <a:ext cx="4667632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US" sz="2600" b="1" dirty="0">
                <a:solidFill>
                  <a:srgbClr val="0432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Advantages of Wind Turbines: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F9CEC2A-3536-4561-AAEA-9DA8E4E846ED}"/>
              </a:ext>
            </a:extLst>
          </p:cNvPr>
          <p:cNvSpPr txBox="1"/>
          <p:nvPr/>
        </p:nvSpPr>
        <p:spPr>
          <a:xfrm>
            <a:off x="5120559" y="3089798"/>
            <a:ext cx="5036276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US" sz="2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Disadvantages of Wind Turbines:</a:t>
            </a:r>
          </a:p>
        </p:txBody>
      </p:sp>
      <p:pic>
        <p:nvPicPr>
          <p:cNvPr id="8" name="Picture 7" descr="Birds flying on a clear blue sky">
            <a:extLst>
              <a:ext uri="{FF2B5EF4-FFF2-40B4-BE49-F238E27FC236}">
                <a16:creationId xmlns:a16="http://schemas.microsoft.com/office/drawing/2014/main" id="{871E6B9F-5EC8-4F0C-96B3-75503E7B550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86957" y="416187"/>
            <a:ext cx="2801497" cy="2092264"/>
          </a:xfrm>
          <a:prstGeom prst="rect">
            <a:avLst/>
          </a:prstGeom>
          <a:ln w="3175">
            <a:solidFill>
              <a:srgbClr val="00B0F0"/>
            </a:solidFill>
          </a:ln>
        </p:spPr>
      </p:pic>
      <p:pic>
        <p:nvPicPr>
          <p:cNvPr id="10" name="Graphic 9" descr="Thumbs up sign outline">
            <a:extLst>
              <a:ext uri="{FF2B5EF4-FFF2-40B4-BE49-F238E27FC236}">
                <a16:creationId xmlns:a16="http://schemas.microsoft.com/office/drawing/2014/main" id="{C35895EE-7372-4839-A9B4-6137EC214CC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969502" y="428404"/>
            <a:ext cx="646203" cy="646203"/>
          </a:xfrm>
          <a:prstGeom prst="rect">
            <a:avLst/>
          </a:prstGeom>
        </p:spPr>
      </p:pic>
      <p:pic>
        <p:nvPicPr>
          <p:cNvPr id="11" name="Graphic 10" descr="Thumbs Down outline">
            <a:extLst>
              <a:ext uri="{FF2B5EF4-FFF2-40B4-BE49-F238E27FC236}">
                <a16:creationId xmlns:a16="http://schemas.microsoft.com/office/drawing/2014/main" id="{5471DBB5-9652-455D-A549-AE960A4391D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788454" y="3113416"/>
            <a:ext cx="644246" cy="644246"/>
          </a:xfrm>
          <a:prstGeom prst="rect">
            <a:avLst/>
          </a:prstGeom>
        </p:spPr>
      </p:pic>
      <p:pic>
        <p:nvPicPr>
          <p:cNvPr id="15" name="Picture 14" descr="A truck on the road&#10;&#10;Description automatically generated">
            <a:extLst>
              <a:ext uri="{FF2B5EF4-FFF2-40B4-BE49-F238E27FC236}">
                <a16:creationId xmlns:a16="http://schemas.microsoft.com/office/drawing/2014/main" id="{D27A3596-437B-887C-9D95-87C8B5BAA734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6525" y="3223399"/>
            <a:ext cx="1957942" cy="130631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8" name="Picture 17" descr="A wind sock on a pole&#10;&#10;Description automatically generated">
            <a:extLst>
              <a:ext uri="{FF2B5EF4-FFF2-40B4-BE49-F238E27FC236}">
                <a16:creationId xmlns:a16="http://schemas.microsoft.com/office/drawing/2014/main" id="{4AF1E606-1B2A-F815-19F3-EE7B8AD76A06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03546" y="2070579"/>
            <a:ext cx="2098089" cy="2459134"/>
          </a:xfrm>
          <a:prstGeom prst="rect">
            <a:avLst/>
          </a:prstGeom>
        </p:spPr>
      </p:pic>
      <p:pic>
        <p:nvPicPr>
          <p:cNvPr id="22" name="Picture 21" descr="A wind sock on a pole&#10;&#10;Description automatically generated">
            <a:extLst>
              <a:ext uri="{FF2B5EF4-FFF2-40B4-BE49-F238E27FC236}">
                <a16:creationId xmlns:a16="http://schemas.microsoft.com/office/drawing/2014/main" id="{DBD0970F-D697-7570-3983-6A48D6E9C8D5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33223" y="397898"/>
            <a:ext cx="1869988" cy="2123546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0682A403-D057-BC29-D5E7-45693AEE6371}"/>
              </a:ext>
            </a:extLst>
          </p:cNvPr>
          <p:cNvSpPr txBox="1"/>
          <p:nvPr/>
        </p:nvSpPr>
        <p:spPr>
          <a:xfrm>
            <a:off x="197249" y="6174868"/>
            <a:ext cx="116866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* Information from </a:t>
            </a:r>
            <a:r>
              <a:rPr lang="en-US" sz="1600" i="1" dirty="0">
                <a:latin typeface="Calibri" panose="020F0502020204030204" pitchFamily="34" charset="0"/>
                <a:cs typeface="Calibri" panose="020F0502020204030204" pitchFamily="34" charset="0"/>
              </a:rPr>
              <a:t>Intelligent Living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  <a:hlinkClick r:id="rId10"/>
              </a:rPr>
              <a:t>https://www.intelligentliving.co/what-happens-to-old-wind-turbines-the-answers-not-so-eco-friendly/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5" name="Picture 24" descr="A pile of metal sheets&#10;&#10;Description automatically generated with medium confidence">
            <a:extLst>
              <a:ext uri="{FF2B5EF4-FFF2-40B4-BE49-F238E27FC236}">
                <a16:creationId xmlns:a16="http://schemas.microsoft.com/office/drawing/2014/main" id="{63197AD3-EAAF-BEBC-3C54-526EAC2D773B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6526" y="4612888"/>
            <a:ext cx="4165110" cy="146490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F922C28C-1AF8-0DCD-59B9-DB7989F2C8BB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071" y="2070579"/>
            <a:ext cx="1957942" cy="1069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100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large white ship with four towers&#10;&#10;Description automatically generated">
            <a:extLst>
              <a:ext uri="{FF2B5EF4-FFF2-40B4-BE49-F238E27FC236}">
                <a16:creationId xmlns:a16="http://schemas.microsoft.com/office/drawing/2014/main" id="{3EFBE6F6-341A-33C3-5D8F-9026D1AE39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0416" y="1993972"/>
            <a:ext cx="5799959" cy="373979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9DEE680-ABF3-3AC4-35B5-5C63B385B6E8}"/>
              </a:ext>
            </a:extLst>
          </p:cNvPr>
          <p:cNvSpPr txBox="1"/>
          <p:nvPr/>
        </p:nvSpPr>
        <p:spPr>
          <a:xfrm>
            <a:off x="588887" y="5797647"/>
            <a:ext cx="114082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* Information from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Wallenius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Marine: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https://www.walleniusmarine.com/our-services/ship-design-newbuilding/ship-design/wind-powered-vessels/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0C272B8-CB37-32AB-46F8-1245BA966337}"/>
              </a:ext>
            </a:extLst>
          </p:cNvPr>
          <p:cNvSpPr txBox="1"/>
          <p:nvPr/>
        </p:nvSpPr>
        <p:spPr>
          <a:xfrm>
            <a:off x="588887" y="1022013"/>
            <a:ext cx="1108937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Wallenius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Marine company made plans for a cargo ship that will use state-of-the-art sail technology that may reduce fossil fuel emissions by as much as 90%.*</a:t>
            </a:r>
          </a:p>
          <a:p>
            <a:pPr algn="just">
              <a:spcAft>
                <a:spcPts val="1200"/>
              </a:spcAft>
            </a:pPr>
            <a:endParaRPr lang="en-US" sz="2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332764F-811B-8C60-3ACA-0BCC7C9801B2}"/>
              </a:ext>
            </a:extLst>
          </p:cNvPr>
          <p:cNvSpPr txBox="1"/>
          <p:nvPr/>
        </p:nvSpPr>
        <p:spPr>
          <a:xfrm>
            <a:off x="714513" y="468015"/>
            <a:ext cx="576709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Other Applications of Wind Energy: </a:t>
            </a:r>
          </a:p>
        </p:txBody>
      </p:sp>
    </p:spTree>
    <p:extLst>
      <p:ext uri="{BB962C8B-B14F-4D97-AF65-F5344CB8AC3E}">
        <p14:creationId xmlns:p14="http://schemas.microsoft.com/office/powerpoint/2010/main" val="1094212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5473</TotalTime>
  <Words>1977</Words>
  <Application>Microsoft Macintosh PowerPoint</Application>
  <PresentationFormat>Widescreen</PresentationFormat>
  <Paragraphs>130</Paragraphs>
  <Slides>26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Aptos</vt:lpstr>
      <vt:lpstr>Aptos Display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Antonio Chaves</dc:creator>
  <cp:lastModifiedBy>Antonio Chaves</cp:lastModifiedBy>
  <cp:revision>226</cp:revision>
  <dcterms:created xsi:type="dcterms:W3CDTF">2024-05-22T00:31:23Z</dcterms:created>
  <dcterms:modified xsi:type="dcterms:W3CDTF">2024-07-20T11:03:35Z</dcterms:modified>
</cp:coreProperties>
</file>