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755" r:id="rId2"/>
    <p:sldId id="545" r:id="rId3"/>
    <p:sldId id="650" r:id="rId4"/>
    <p:sldId id="651" r:id="rId5"/>
    <p:sldId id="652" r:id="rId6"/>
    <p:sldId id="645" r:id="rId7"/>
    <p:sldId id="648" r:id="rId8"/>
    <p:sldId id="653" r:id="rId9"/>
    <p:sldId id="654" r:id="rId10"/>
    <p:sldId id="273" r:id="rId11"/>
    <p:sldId id="7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0432FF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1268"/>
  </p:normalViewPr>
  <p:slideViewPr>
    <p:cSldViewPr snapToGrid="0">
      <p:cViewPr varScale="1">
        <p:scale>
          <a:sx n="61" d="100"/>
          <a:sy n="61" d="100"/>
        </p:scale>
        <p:origin x="24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8/14/24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3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0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166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8/14/24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hool of fish in the water&#10;&#10;Description automatically generated">
            <a:extLst>
              <a:ext uri="{FF2B5EF4-FFF2-40B4-BE49-F238E27FC236}">
                <a16:creationId xmlns:a16="http://schemas.microsoft.com/office/drawing/2014/main" id="{59621C90-8774-3F37-19F4-37EDFFD7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8223" b="1"/>
          <a:stretch/>
        </p:blipFill>
        <p:spPr>
          <a:xfrm>
            <a:off x="-27709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E4CB4-4D55-C611-5625-A6F381757E2F}"/>
              </a:ext>
            </a:extLst>
          </p:cNvPr>
          <p:cNvSpPr txBox="1"/>
          <p:nvPr/>
        </p:nvSpPr>
        <p:spPr>
          <a:xfrm>
            <a:off x="1524000" y="2590800"/>
            <a:ext cx="9144000" cy="103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Population Ecology</a:t>
            </a:r>
          </a:p>
        </p:txBody>
      </p:sp>
    </p:spTree>
    <p:extLst>
      <p:ext uri="{BB962C8B-B14F-4D97-AF65-F5344CB8AC3E}">
        <p14:creationId xmlns:p14="http://schemas.microsoft.com/office/powerpoint/2010/main" val="113397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 cell 1.png" descr="s cell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699" y="685828"/>
            <a:ext cx="6417095" cy="4983429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72C966-86A5-DC10-2633-11A66F904851}"/>
              </a:ext>
            </a:extLst>
          </p:cNvPr>
          <p:cNvSpPr txBox="1"/>
          <p:nvPr/>
        </p:nvSpPr>
        <p:spPr>
          <a:xfrm>
            <a:off x="502958" y="572264"/>
            <a:ext cx="50134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Natural selection is also responsible for  the prevalence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sickle cell trait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among people of African descent. People possessing one or two copies of this mutation are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immune to malaria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Sickle cell trait is a double-edged sword because people with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two copies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this mutation suffer from impeded circulation due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sickle cell anemia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 descr="A red line drawing of a vein&#10;&#10;Description automatically generated with medium confidence">
            <a:extLst>
              <a:ext uri="{FF2B5EF4-FFF2-40B4-BE49-F238E27FC236}">
                <a16:creationId xmlns:a16="http://schemas.microsoft.com/office/drawing/2014/main" id="{820BC5E2-D659-D2B4-E085-7FD39A20B8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58" y="4636874"/>
            <a:ext cx="4659065" cy="1279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4B31E7-8BEC-348F-C688-32496D0DEB21}"/>
              </a:ext>
            </a:extLst>
          </p:cNvPr>
          <p:cNvSpPr txBox="1"/>
          <p:nvPr/>
        </p:nvSpPr>
        <p:spPr>
          <a:xfrm>
            <a:off x="3130544" y="591640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Sickle Cell Anemia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2A3F97-08A8-4924-FD9A-84AA06F473B3}"/>
              </a:ext>
            </a:extLst>
          </p:cNvPr>
          <p:cNvSpPr txBox="1"/>
          <p:nvPr/>
        </p:nvSpPr>
        <p:spPr>
          <a:xfrm>
            <a:off x="1271984" y="588884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702983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EB510-C459-F5E5-3099-FE37C786CDA2}"/>
              </a:ext>
            </a:extLst>
          </p:cNvPr>
          <p:cNvSpPr txBox="1"/>
          <p:nvPr/>
        </p:nvSpPr>
        <p:spPr>
          <a:xfrm>
            <a:off x="470996" y="1419457"/>
            <a:ext cx="40445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Clumped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distribution prevails in social animals and in plants with no mechanism for seed dispersal over long distances.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distribution prevails in plants where the offspring are scattered by variable weather patterns like wind.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distribution prevails in animals or plants that employ physical or chemical means to maintain their space requirements.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2CD6973-061E-74C5-7534-CA8F8A836D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78" y="1489710"/>
            <a:ext cx="3187433" cy="4725353"/>
          </a:xfrm>
          <a:prstGeom prst="rect">
            <a:avLst/>
          </a:prstGeom>
        </p:spPr>
      </p:pic>
      <p:pic>
        <p:nvPicPr>
          <p:cNvPr id="2" name="Picture 1" descr="A close up of a dandelion&#10;&#10;Description automatically generated">
            <a:extLst>
              <a:ext uri="{FF2B5EF4-FFF2-40B4-BE49-F238E27FC236}">
                <a16:creationId xmlns:a16="http://schemas.microsoft.com/office/drawing/2014/main" id="{423726C2-D622-E84C-E698-884E78048A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43" y="3001168"/>
            <a:ext cx="1209564" cy="1600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7E50B-BCF6-8101-53B1-5E1DAAEE7D3E}"/>
              </a:ext>
            </a:extLst>
          </p:cNvPr>
          <p:cNvSpPr txBox="1"/>
          <p:nvPr/>
        </p:nvSpPr>
        <p:spPr>
          <a:xfrm>
            <a:off x="470996" y="208456"/>
            <a:ext cx="1185647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the number of individuals of the same species in a given area.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Populations are distributed in three distinct patterns:</a:t>
            </a:r>
          </a:p>
        </p:txBody>
      </p:sp>
      <p:pic>
        <p:nvPicPr>
          <p:cNvPr id="7" name="Picture 6" descr="A close-up of a plant&#10;&#10;Description automatically generated">
            <a:extLst>
              <a:ext uri="{FF2B5EF4-FFF2-40B4-BE49-F238E27FC236}">
                <a16:creationId xmlns:a16="http://schemas.microsoft.com/office/drawing/2014/main" id="{8CF5160D-0917-D79D-7140-CFEDB5E37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63" y="2982662"/>
            <a:ext cx="2280428" cy="1619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oup of lions in the wild&#10;&#10;Description automatically generated">
            <a:extLst>
              <a:ext uri="{FF2B5EF4-FFF2-40B4-BE49-F238E27FC236}">
                <a16:creationId xmlns:a16="http://schemas.microsoft.com/office/drawing/2014/main" id="{97FBE0A5-D3B5-BBD9-0906-42399B2A83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798" y="1499481"/>
            <a:ext cx="2026374" cy="14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close-up of a fern leaf&#10;&#10;Description automatically generated">
            <a:extLst>
              <a:ext uri="{FF2B5EF4-FFF2-40B4-BE49-F238E27FC236}">
                <a16:creationId xmlns:a16="http://schemas.microsoft.com/office/drawing/2014/main" id="{979F7238-A773-3D43-D077-B11996470A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796" y="1499480"/>
            <a:ext cx="1412862" cy="1419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desert landscape with bushes and bushes&#10;&#10;Description automatically generated">
            <a:extLst>
              <a:ext uri="{FF2B5EF4-FFF2-40B4-BE49-F238E27FC236}">
                <a16:creationId xmlns:a16="http://schemas.microsoft.com/office/drawing/2014/main" id="{E195C087-6416-A207-5F1A-49BCA7DD80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063" y="4666989"/>
            <a:ext cx="1858428" cy="154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oup of penguins on sand&#10;&#10;Description automatically generated">
            <a:extLst>
              <a:ext uri="{FF2B5EF4-FFF2-40B4-BE49-F238E27FC236}">
                <a16:creationId xmlns:a16="http://schemas.microsoft.com/office/drawing/2014/main" id="{2D29DDB9-4B4A-C578-BC1B-C1FD762FD4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43" y="4665440"/>
            <a:ext cx="1629288" cy="1551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5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EB510-C459-F5E5-3099-FE37C786CDA2}"/>
              </a:ext>
            </a:extLst>
          </p:cNvPr>
          <p:cNvSpPr txBox="1"/>
          <p:nvPr/>
        </p:nvSpPr>
        <p:spPr>
          <a:xfrm>
            <a:off x="425839" y="216189"/>
            <a:ext cx="1139362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age distribution of a given population depends in on where the species lands on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survivorship curve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Type I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have few offspring and mostly die later in life.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Type II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die at the same rate at any point in life.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Type III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have large numbers of offspring to compensate for the small number that survive to breed.</a:t>
            </a:r>
          </a:p>
        </p:txBody>
      </p:sp>
      <p:pic>
        <p:nvPicPr>
          <p:cNvPr id="4" name="Picture 3" descr="A diagram of a number of types of birds&#10;&#10;Description automatically generated">
            <a:extLst>
              <a:ext uri="{FF2B5EF4-FFF2-40B4-BE49-F238E27FC236}">
                <a16:creationId xmlns:a16="http://schemas.microsoft.com/office/drawing/2014/main" id="{B54065C6-B3C1-0D19-E5AC-7F978AB7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53" y="2371620"/>
            <a:ext cx="7037291" cy="4237088"/>
          </a:xfrm>
          <a:prstGeom prst="rect">
            <a:avLst/>
          </a:prstGeom>
        </p:spPr>
      </p:pic>
      <p:pic>
        <p:nvPicPr>
          <p:cNvPr id="5" name="Picture 4" descr="A group of elephants running&#10;&#10;Description automatically generated">
            <a:extLst>
              <a:ext uri="{FF2B5EF4-FFF2-40B4-BE49-F238E27FC236}">
                <a16:creationId xmlns:a16="http://schemas.microsoft.com/office/drawing/2014/main" id="{E3F8AC62-8F08-51A3-1BB5-F93EA367C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56" y="2371619"/>
            <a:ext cx="1677494" cy="1204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C4F94F52-C7C7-424F-730D-6A2295813A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13" y="2371619"/>
            <a:ext cx="1077993" cy="1204141"/>
          </a:xfrm>
          <a:prstGeom prst="rect">
            <a:avLst/>
          </a:prstGeom>
        </p:spPr>
      </p:pic>
      <p:pic>
        <p:nvPicPr>
          <p:cNvPr id="9" name="Picture 8" descr="A bird perched on a metal post&#10;&#10;Description automatically generated">
            <a:extLst>
              <a:ext uri="{FF2B5EF4-FFF2-40B4-BE49-F238E27FC236}">
                <a16:creationId xmlns:a16="http://schemas.microsoft.com/office/drawing/2014/main" id="{27C684B3-06A0-2456-B02C-9A1F774F20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24" y="3700015"/>
            <a:ext cx="1686326" cy="1204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drawing of a structure&#10;&#10;Description automatically generated">
            <a:extLst>
              <a:ext uri="{FF2B5EF4-FFF2-40B4-BE49-F238E27FC236}">
                <a16:creationId xmlns:a16="http://schemas.microsoft.com/office/drawing/2014/main" id="{35082829-9B3A-DBFF-1061-B1D548FD14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32" y="3668603"/>
            <a:ext cx="984007" cy="1204141"/>
          </a:xfrm>
          <a:prstGeom prst="rect">
            <a:avLst/>
          </a:prstGeom>
        </p:spPr>
      </p:pic>
      <p:pic>
        <p:nvPicPr>
          <p:cNvPr id="12" name="Picture 11" descr="A group of tadpoles in the water&#10;&#10;Description automatically generated">
            <a:extLst>
              <a:ext uri="{FF2B5EF4-FFF2-40B4-BE49-F238E27FC236}">
                <a16:creationId xmlns:a16="http://schemas.microsoft.com/office/drawing/2014/main" id="{99628BEA-138C-29AE-8621-7E284860CB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56" y="5026492"/>
            <a:ext cx="1677494" cy="143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close up of a dandelion&#10;&#10;Description automatically generated">
            <a:extLst>
              <a:ext uri="{FF2B5EF4-FFF2-40B4-BE49-F238E27FC236}">
                <a16:creationId xmlns:a16="http://schemas.microsoft.com/office/drawing/2014/main" id="{45A97135-C3B4-C74A-0291-F065166CB3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13" y="5023527"/>
            <a:ext cx="1077993" cy="1437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EB510-C459-F5E5-3099-FE37C786CDA2}"/>
              </a:ext>
            </a:extLst>
          </p:cNvPr>
          <p:cNvSpPr txBox="1"/>
          <p:nvPr/>
        </p:nvSpPr>
        <p:spPr>
          <a:xfrm>
            <a:off x="339968" y="1520331"/>
            <a:ext cx="6044037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lag phase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reproduction is slow because the population is still adapting to the new territory.</a:t>
            </a:r>
          </a:p>
          <a:p>
            <a:pPr marL="457200" indent="-457200" algn="just">
              <a:spcAft>
                <a:spcPts val="600"/>
              </a:spcAft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exponential growth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rate of growth occurs at its fastest rate because the resources needed to thrive are still abundant. This rate approximates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biotic potential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logistic growth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rate of growth stabilizes as individuals start to compete over limited resources.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point where logistic growth occurs approximates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carrying capacity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of the habitat.</a:t>
            </a:r>
          </a:p>
        </p:txBody>
      </p:sp>
      <p:pic>
        <p:nvPicPr>
          <p:cNvPr id="8" name="Picture 7" descr="A line graph with arrows&#10;&#10;Description automatically generated">
            <a:extLst>
              <a:ext uri="{FF2B5EF4-FFF2-40B4-BE49-F238E27FC236}">
                <a16:creationId xmlns:a16="http://schemas.microsoft.com/office/drawing/2014/main" id="{5590272D-926D-BA09-B94B-2F2DC4432F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830" y="1061120"/>
            <a:ext cx="4651787" cy="4995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9A982-7AA0-0908-FA80-323DA98E8F88}"/>
              </a:ext>
            </a:extLst>
          </p:cNvPr>
          <p:cNvSpPr txBox="1"/>
          <p:nvPr/>
        </p:nvSpPr>
        <p:spPr>
          <a:xfrm>
            <a:off x="339968" y="511555"/>
            <a:ext cx="11134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growth of a population entering a new habitat that is conducive to its survival goes through three distinct phases: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C5E0A-7EBA-926A-DBEC-BB5A867B1D7D}"/>
              </a:ext>
            </a:extLst>
          </p:cNvPr>
          <p:cNvSpPr txBox="1"/>
          <p:nvPr/>
        </p:nvSpPr>
        <p:spPr>
          <a:xfrm>
            <a:off x="7272249" y="5251722"/>
            <a:ext cx="43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82347-08DF-F940-0B0A-CEC8F3A1BD39}"/>
              </a:ext>
            </a:extLst>
          </p:cNvPr>
          <p:cNvSpPr txBox="1"/>
          <p:nvPr/>
        </p:nvSpPr>
        <p:spPr>
          <a:xfrm>
            <a:off x="8514823" y="3691809"/>
            <a:ext cx="43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064E3-630F-CC4B-B6BA-503C01768EB7}"/>
              </a:ext>
            </a:extLst>
          </p:cNvPr>
          <p:cNvSpPr txBox="1"/>
          <p:nvPr/>
        </p:nvSpPr>
        <p:spPr>
          <a:xfrm>
            <a:off x="10438610" y="2362648"/>
            <a:ext cx="38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6B65E9-9817-143C-14EC-B016129B5D27}"/>
              </a:ext>
            </a:extLst>
          </p:cNvPr>
          <p:cNvCxnSpPr>
            <a:cxnSpLocks/>
          </p:cNvCxnSpPr>
          <p:nvPr/>
        </p:nvCxnSpPr>
        <p:spPr>
          <a:xfrm flipV="1">
            <a:off x="6992034" y="2851865"/>
            <a:ext cx="4121969" cy="3226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207376-0642-C550-158E-2686E9FB0EEB}"/>
              </a:ext>
            </a:extLst>
          </p:cNvPr>
          <p:cNvSpPr txBox="1"/>
          <p:nvPr/>
        </p:nvSpPr>
        <p:spPr>
          <a:xfrm>
            <a:off x="6992034" y="2454981"/>
            <a:ext cx="200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5FEF9-2316-3C7F-7BFC-888C3149FE82}"/>
              </a:ext>
            </a:extLst>
          </p:cNvPr>
          <p:cNvSpPr txBox="1"/>
          <p:nvPr/>
        </p:nvSpPr>
        <p:spPr>
          <a:xfrm rot="16200000">
            <a:off x="5721502" y="3851737"/>
            <a:ext cx="1872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Population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D8E20-89C4-CBAE-62DB-0E5F90C42B0C}"/>
              </a:ext>
            </a:extLst>
          </p:cNvPr>
          <p:cNvSpPr txBox="1"/>
          <p:nvPr/>
        </p:nvSpPr>
        <p:spPr>
          <a:xfrm>
            <a:off x="8641364" y="596594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47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C2F06C-E912-F67A-4B1D-B144ABEEDDEE}"/>
              </a:ext>
            </a:extLst>
          </p:cNvPr>
          <p:cNvSpPr txBox="1"/>
          <p:nvPr/>
        </p:nvSpPr>
        <p:spPr>
          <a:xfrm>
            <a:off x="416455" y="798856"/>
            <a:ext cx="82882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Limiting factors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population growth can be either density-dependent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or density-independent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Density-dependent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limits on population growth include competition for resources like food, water, and oxygen, living space, sunlight, spread of diseases, and predation.</a:t>
            </a: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Density-independent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limits on population growth include overall climate, water chemistry, and frequency of natural disasters.</a:t>
            </a:r>
          </a:p>
        </p:txBody>
      </p:sp>
      <p:pic>
        <p:nvPicPr>
          <p:cNvPr id="3" name="Picture 2" descr="A couple of seagulls fighting on a stone surface&#10;&#10;Description automatically generated">
            <a:extLst>
              <a:ext uri="{FF2B5EF4-FFF2-40B4-BE49-F238E27FC236}">
                <a16:creationId xmlns:a16="http://schemas.microsoft.com/office/drawing/2014/main" id="{59297C5A-D8FB-6806-B7C7-B6A23C7DE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" y="3952494"/>
            <a:ext cx="3363965" cy="2218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group of fish in water&#10;&#10;Description automatically generated">
            <a:extLst>
              <a:ext uri="{FF2B5EF4-FFF2-40B4-BE49-F238E27FC236}">
                <a16:creationId xmlns:a16="http://schemas.microsoft.com/office/drawing/2014/main" id="{99ED6A26-E66B-FC07-4FAB-B98D8A08F4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355" y="3952494"/>
            <a:ext cx="2735839" cy="2244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E194FD5B-11A2-E321-B282-784D80ED4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411" y="3922495"/>
            <a:ext cx="2854749" cy="22481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palm tree covered in snow&#10;&#10;Description automatically generated">
            <a:extLst>
              <a:ext uri="{FF2B5EF4-FFF2-40B4-BE49-F238E27FC236}">
                <a16:creationId xmlns:a16="http://schemas.microsoft.com/office/drawing/2014/main" id="{CFB7464C-E8C6-6AA1-DCB8-038879675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554" y="3939429"/>
            <a:ext cx="1880551" cy="2244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line graph with arrows&#10;&#10;Description automatically generated">
            <a:extLst>
              <a:ext uri="{FF2B5EF4-FFF2-40B4-BE49-F238E27FC236}">
                <a16:creationId xmlns:a16="http://schemas.microsoft.com/office/drawing/2014/main" id="{0CC29AF7-F0AA-5DE8-9AE5-AD90D5F4A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411" y="985440"/>
            <a:ext cx="2433155" cy="26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73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762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happened to the reindeer population in St. Matthew Island? (K = carrying capacity)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06F61-DB6B-9743-9B1D-7D1370478C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925" y="1908278"/>
            <a:ext cx="7331076" cy="4572000"/>
          </a:xfrm>
          <a:prstGeom prst="rect">
            <a:avLst/>
          </a:prstGeom>
        </p:spPr>
      </p:pic>
      <p:pic>
        <p:nvPicPr>
          <p:cNvPr id="5" name="Picture 4" descr="A map of a island&#10;&#10;Description automatically generated">
            <a:extLst>
              <a:ext uri="{FF2B5EF4-FFF2-40B4-BE49-F238E27FC236}">
                <a16:creationId xmlns:a16="http://schemas.microsoft.com/office/drawing/2014/main" id="{9EE4BA9A-F360-0060-329C-A4F6348DA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3900456"/>
            <a:ext cx="1912022" cy="1825112"/>
          </a:xfrm>
          <a:prstGeom prst="rect">
            <a:avLst/>
          </a:prstGeom>
        </p:spPr>
      </p:pic>
      <p:pic>
        <p:nvPicPr>
          <p:cNvPr id="8" name="Picture 7" descr="A deer eating grass in a field&#10;&#10;Description automatically generated">
            <a:extLst>
              <a:ext uri="{FF2B5EF4-FFF2-40B4-BE49-F238E27FC236}">
                <a16:creationId xmlns:a16="http://schemas.microsoft.com/office/drawing/2014/main" id="{42C844F9-D43B-BCB1-B5BD-4EE89EB30F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2386012"/>
            <a:ext cx="1912022" cy="14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382" y="1959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910" y="4994109"/>
            <a:ext cx="8989299" cy="1355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population grew exponentially, but after far exceeding the carrying capacity many reindeer died of starvation.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7E63F-373D-6546-A5BF-80F92B254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78" y="1034803"/>
            <a:ext cx="5803891" cy="3959306"/>
          </a:xfrm>
          <a:prstGeom prst="rect">
            <a:avLst/>
          </a:prstGeom>
        </p:spPr>
      </p:pic>
      <p:pic>
        <p:nvPicPr>
          <p:cNvPr id="5" name="Picture 4" descr="A skeleton in the grass&#10;&#10;Description automatically generated">
            <a:extLst>
              <a:ext uri="{FF2B5EF4-FFF2-40B4-BE49-F238E27FC236}">
                <a16:creationId xmlns:a16="http://schemas.microsoft.com/office/drawing/2014/main" id="{2FBDF45E-AF0E-CA1B-4EA1-8C31D1859A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42" y="1435261"/>
            <a:ext cx="4751868" cy="29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Shot 2019-11-16 at 8.17.07 PM.png" descr="Screen Shot 2019-11-16 at 8.17.07 PM.png">
            <a:extLst>
              <a:ext uri="{FF2B5EF4-FFF2-40B4-BE49-F238E27FC236}">
                <a16:creationId xmlns:a16="http://schemas.microsoft.com/office/drawing/2014/main" id="{6B168F10-6ADC-0086-9F4D-9187E6870F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946" y="477934"/>
            <a:ext cx="5879094" cy="35814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92498-1EFE-D222-1472-B6AD6DF02263}"/>
              </a:ext>
            </a:extLst>
          </p:cNvPr>
          <p:cNvSpPr txBox="1"/>
          <p:nvPr/>
        </p:nvSpPr>
        <p:spPr>
          <a:xfrm>
            <a:off x="505006" y="2539513"/>
            <a:ext cx="493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Near the end of the 18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century, Thomas Malthus predicted that human population growth would eventually exceed the food production. 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“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Malthusian scenario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 has yet to come true, but it did serve as a basis for Charles Darwin’s theory on the origin of different species through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struggle for survival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accompanied by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natural selection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traits that provided a competitive edge.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DE72F-30B9-6AEC-5BEE-C5D427D76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692" y="4257910"/>
            <a:ext cx="2645872" cy="1783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collage of birds&#10;&#10;Description automatically generated">
            <a:extLst>
              <a:ext uri="{FF2B5EF4-FFF2-40B4-BE49-F238E27FC236}">
                <a16:creationId xmlns:a16="http://schemas.microsoft.com/office/drawing/2014/main" id="{A3357CBB-0559-F237-3005-650E14A432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350" y="4246297"/>
            <a:ext cx="2645871" cy="1795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8A418A-B256-40DD-6F3A-BC773C44822D}"/>
              </a:ext>
            </a:extLst>
          </p:cNvPr>
          <p:cNvSpPr txBox="1"/>
          <p:nvPr/>
        </p:nvSpPr>
        <p:spPr>
          <a:xfrm>
            <a:off x="5624946" y="6041512"/>
            <a:ext cx="551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Drawing of Galapagos finches from “The Origin of the Species.”</a:t>
            </a: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1524A115-EA00-C171-C5CB-18971CE36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62" y="727798"/>
            <a:ext cx="1423944" cy="1811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close-up of a person with a long beard&#10;&#10;Description automatically generated">
            <a:extLst>
              <a:ext uri="{FF2B5EF4-FFF2-40B4-BE49-F238E27FC236}">
                <a16:creationId xmlns:a16="http://schemas.microsoft.com/office/drawing/2014/main" id="{3A8A04D9-7266-5ED7-2F49-CD12E5255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134" y="727797"/>
            <a:ext cx="1337148" cy="1811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A white cover with black text&#10;&#10;Description automatically generated">
            <a:extLst>
              <a:ext uri="{FF2B5EF4-FFF2-40B4-BE49-F238E27FC236}">
                <a16:creationId xmlns:a16="http://schemas.microsoft.com/office/drawing/2014/main" id="{BF8DCA4D-175C-8079-6CD8-4CF8C3650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636" y="727797"/>
            <a:ext cx="1594713" cy="18117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97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134A75-1A16-FD1A-3C0B-724F8C5DEDA9}"/>
              </a:ext>
            </a:extLst>
          </p:cNvPr>
          <p:cNvSpPr txBox="1"/>
          <p:nvPr/>
        </p:nvSpPr>
        <p:spPr>
          <a:xfrm>
            <a:off x="433984" y="849188"/>
            <a:ext cx="526488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Natural selection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responsible for the ongoing ”arms race” between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antibiotic resistant bacteria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the need for new antibiotics to replace those that are becoming obsolete. This is further exacerbated by the ongoing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misuse of antibiotics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medical care and agriculture.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clear areas of the petri dish surrounding the disks indicate where bacteria cells were killed by antibiotics released from each white disk.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plate on the far right demonstrates a strain of bacteria that is resistant to four of the seven different antibiotics that were applied.</a:t>
            </a:r>
          </a:p>
        </p:txBody>
      </p:sp>
      <p:pic>
        <p:nvPicPr>
          <p:cNvPr id="10" name="Picture 9" descr="A diagram of a drug resistance&#10;&#10;Description automatically generated">
            <a:extLst>
              <a:ext uri="{FF2B5EF4-FFF2-40B4-BE49-F238E27FC236}">
                <a16:creationId xmlns:a16="http://schemas.microsoft.com/office/drawing/2014/main" id="{A1F75EB3-E067-EB82-0369-143D718F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14" y="716188"/>
            <a:ext cx="5860734" cy="2626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798E7-573F-2ACA-B026-03217C94A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50" y="3515689"/>
            <a:ext cx="2669213" cy="2752107"/>
          </a:xfrm>
          <a:prstGeom prst="rect">
            <a:avLst/>
          </a:prstGeom>
        </p:spPr>
      </p:pic>
      <p:pic>
        <p:nvPicPr>
          <p:cNvPr id="14" name="Picture 13" descr="A petri dish with white circles&#10;&#10;Description automatically generated">
            <a:extLst>
              <a:ext uri="{FF2B5EF4-FFF2-40B4-BE49-F238E27FC236}">
                <a16:creationId xmlns:a16="http://schemas.microsoft.com/office/drawing/2014/main" id="{CF7E438A-41A1-2DFC-B095-F6DEDF864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72" y="3515689"/>
            <a:ext cx="2619476" cy="27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626</Words>
  <Application>Microsoft Macintosh PowerPoint</Application>
  <PresentationFormat>Widescreen</PresentationFormat>
  <Paragraphs>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</vt:lpstr>
      <vt:lpstr>Review Question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Antonio Chaves</cp:lastModifiedBy>
  <cp:revision>306</cp:revision>
  <dcterms:created xsi:type="dcterms:W3CDTF">2024-05-22T00:31:23Z</dcterms:created>
  <dcterms:modified xsi:type="dcterms:W3CDTF">2024-08-14T11:47:54Z</dcterms:modified>
</cp:coreProperties>
</file>