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773" r:id="rId2"/>
    <p:sldId id="774" r:id="rId3"/>
    <p:sldId id="781" r:id="rId4"/>
    <p:sldId id="788" r:id="rId5"/>
    <p:sldId id="779" r:id="rId6"/>
    <p:sldId id="780" r:id="rId7"/>
    <p:sldId id="778" r:id="rId8"/>
    <p:sldId id="784" r:id="rId9"/>
    <p:sldId id="775" r:id="rId10"/>
    <p:sldId id="776" r:id="rId11"/>
    <p:sldId id="777" r:id="rId12"/>
    <p:sldId id="786" r:id="rId13"/>
    <p:sldId id="785" r:id="rId14"/>
    <p:sldId id="765" r:id="rId15"/>
    <p:sldId id="7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5200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1" autoAdjust="0"/>
    <p:restoredTop sz="91512"/>
  </p:normalViewPr>
  <p:slideViewPr>
    <p:cSldViewPr snapToGrid="0">
      <p:cViewPr varScale="1">
        <p:scale>
          <a:sx n="92" d="100"/>
          <a:sy n="92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1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8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ressbooks.bccampus.ca/environmentalissues/front-matter/introduc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2022-wpds.pr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crowd of people&#10;&#10;Description automatically generated">
            <a:extLst>
              <a:ext uri="{FF2B5EF4-FFF2-40B4-BE49-F238E27FC236}">
                <a16:creationId xmlns:a16="http://schemas.microsoft.com/office/drawing/2014/main" id="{2BCDFAB0-ED01-1D72-F289-06DC8A61F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9B089-C9C9-F125-2830-7AD6C65009B7}"/>
              </a:ext>
            </a:extLst>
          </p:cNvPr>
          <p:cNvSpPr txBox="1"/>
          <p:nvPr/>
        </p:nvSpPr>
        <p:spPr>
          <a:xfrm>
            <a:off x="1524000" y="1949824"/>
            <a:ext cx="9144000" cy="2073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Human Population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 Ecological </a:t>
            </a:r>
            <a:r>
              <a:rPr lang="en-US" sz="72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Footprint</a:t>
            </a:r>
          </a:p>
        </p:txBody>
      </p:sp>
    </p:spTree>
    <p:extLst>
      <p:ext uri="{BB962C8B-B14F-4D97-AF65-F5344CB8AC3E}">
        <p14:creationId xmlns:p14="http://schemas.microsoft.com/office/powerpoint/2010/main" val="332011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6BE7F7-0C83-5419-0E34-C6CC6F81E7CD}"/>
              </a:ext>
            </a:extLst>
          </p:cNvPr>
          <p:cNvSpPr txBox="1">
            <a:spLocks/>
          </p:cNvSpPr>
          <p:nvPr/>
        </p:nvSpPr>
        <p:spPr>
          <a:xfrm>
            <a:off x="506471" y="5315685"/>
            <a:ext cx="106982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Sources: CIA Factbook (data from 2012-2015) and UN Human Development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Reports (2012). Each point represents a nation.</a:t>
            </a:r>
          </a:p>
        </p:txBody>
      </p:sp>
      <p:pic>
        <p:nvPicPr>
          <p:cNvPr id="10" name="Picture 9" descr="A graph of the gender inequality and gdp per capital/major city&#10;&#10;Description automatically generated">
            <a:extLst>
              <a:ext uri="{FF2B5EF4-FFF2-40B4-BE49-F238E27FC236}">
                <a16:creationId xmlns:a16="http://schemas.microsoft.com/office/drawing/2014/main" id="{3ACB08D5-EEE8-A0B0-0BBC-FE6E88D2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1" y="1670050"/>
            <a:ext cx="7611148" cy="3735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B6A77-F3E7-B546-FDE6-95DFC8B9C855}"/>
              </a:ext>
            </a:extLst>
          </p:cNvPr>
          <p:cNvSpPr txBox="1"/>
          <p:nvPr/>
        </p:nvSpPr>
        <p:spPr>
          <a:xfrm>
            <a:off x="6894515" y="3807796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7036C-CD1C-8198-F496-18DB82CE6BE1}"/>
              </a:ext>
            </a:extLst>
          </p:cNvPr>
          <p:cNvSpPr txBox="1"/>
          <p:nvPr/>
        </p:nvSpPr>
        <p:spPr>
          <a:xfrm>
            <a:off x="5875003" y="2366214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A3A19-007F-BD0A-BAD8-59E0E6CAC5F9}"/>
              </a:ext>
            </a:extLst>
          </p:cNvPr>
          <p:cNvSpPr txBox="1"/>
          <p:nvPr/>
        </p:nvSpPr>
        <p:spPr>
          <a:xfrm>
            <a:off x="3689423" y="3373975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16D06-12DC-BA19-8DB1-974FFCC50471}"/>
              </a:ext>
            </a:extLst>
          </p:cNvPr>
          <p:cNvSpPr txBox="1"/>
          <p:nvPr/>
        </p:nvSpPr>
        <p:spPr>
          <a:xfrm>
            <a:off x="5684719" y="2212177"/>
            <a:ext cx="65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9F34-A8E5-C0A0-D7F0-481E9C097388}"/>
              </a:ext>
            </a:extLst>
          </p:cNvPr>
          <p:cNvSpPr txBox="1"/>
          <p:nvPr/>
        </p:nvSpPr>
        <p:spPr>
          <a:xfrm>
            <a:off x="6458097" y="3630750"/>
            <a:ext cx="122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Saudi Arabia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BE9E5-D1E4-4CAF-C662-8BF222353D89}"/>
              </a:ext>
            </a:extLst>
          </p:cNvPr>
          <p:cNvSpPr txBox="1"/>
          <p:nvPr/>
        </p:nvSpPr>
        <p:spPr>
          <a:xfrm>
            <a:off x="3636083" y="3235178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9F483-33C5-EA23-F209-B9B4AB317D3B}"/>
              </a:ext>
            </a:extLst>
          </p:cNvPr>
          <p:cNvSpPr txBox="1"/>
          <p:nvPr/>
        </p:nvSpPr>
        <p:spPr>
          <a:xfrm>
            <a:off x="476187" y="623067"/>
            <a:ext cx="109467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Unsurprisingly, most nations with less gender equality also have a lower per capita GDP.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These nations (</a:t>
            </a:r>
            <a:r>
              <a:rPr lang="en-US" sz="23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blue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) are outliers because nearly all their wealth comes from oil exports.</a:t>
            </a:r>
          </a:p>
        </p:txBody>
      </p:sp>
      <p:pic>
        <p:nvPicPr>
          <p:cNvPr id="15" name="Picture 14" descr="A green oil rig in a fenced area&#10;&#10;Description automatically generated">
            <a:extLst>
              <a:ext uri="{FF2B5EF4-FFF2-40B4-BE49-F238E27FC236}">
                <a16:creationId xmlns:a16="http://schemas.microsoft.com/office/drawing/2014/main" id="{397E7C8C-92D6-1EAB-849D-985FFFC22B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228" y="2236669"/>
            <a:ext cx="1211753" cy="1281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824100BD-B7D8-F7E9-BE2F-70F68A8AE1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630" y="1682591"/>
            <a:ext cx="2735134" cy="37356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54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4F9D6E7-82C5-9B91-39BC-46617CBC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74" y="5690741"/>
            <a:ext cx="10514308" cy="8382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Sources: CIA Factbook (data from 2012-2015). Each point represents a nation. To minimize statistical artifact, this graph excluded five nations that serve as fueling depots for passing ships.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886D4-128E-33E9-EC29-336DECC9480C}"/>
              </a:ext>
            </a:extLst>
          </p:cNvPr>
          <p:cNvSpPr txBox="1"/>
          <p:nvPr/>
        </p:nvSpPr>
        <p:spPr>
          <a:xfrm>
            <a:off x="1428589" y="835384"/>
            <a:ext cx="101077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Population growth is not the only driver of growing environmental pressures: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Affluent nations usually consume more fossil fuels per capita…</a:t>
            </a:r>
          </a:p>
        </p:txBody>
      </p:sp>
      <p:pic>
        <p:nvPicPr>
          <p:cNvPr id="17" name="Picture 16" descr="A graph showing the growth of oil consumption&#10;&#10;Description automatically generated">
            <a:extLst>
              <a:ext uri="{FF2B5EF4-FFF2-40B4-BE49-F238E27FC236}">
                <a16:creationId xmlns:a16="http://schemas.microsoft.com/office/drawing/2014/main" id="{156D34F5-9590-E8A4-7AA7-D7D055D3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66" y="1886697"/>
            <a:ext cx="6023292" cy="3866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AFE98-7163-1D6C-349D-3989C69A63AA}"/>
              </a:ext>
            </a:extLst>
          </p:cNvPr>
          <p:cNvSpPr txBox="1"/>
          <p:nvPr/>
        </p:nvSpPr>
        <p:spPr>
          <a:xfrm flipH="1">
            <a:off x="5994119" y="3738280"/>
            <a:ext cx="43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D7FFA-F3A5-E534-8F51-17AE8D88B9F4}"/>
              </a:ext>
            </a:extLst>
          </p:cNvPr>
          <p:cNvSpPr txBox="1"/>
          <p:nvPr/>
        </p:nvSpPr>
        <p:spPr>
          <a:xfrm>
            <a:off x="5860863" y="3764184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pic>
        <p:nvPicPr>
          <p:cNvPr id="5" name="Picture 4" descr="A person pushing a bicycle with a large pile of wood on it&#10;&#10;Description automatically generated">
            <a:extLst>
              <a:ext uri="{FF2B5EF4-FFF2-40B4-BE49-F238E27FC236}">
                <a16:creationId xmlns:a16="http://schemas.microsoft.com/office/drawing/2014/main" id="{8BCAC6ED-43BB-C52B-314A-D8444298DE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8" y="3854637"/>
            <a:ext cx="2406463" cy="1903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group of people riding scooters on a street&#10;&#10;Description automatically generated">
            <a:extLst>
              <a:ext uri="{FF2B5EF4-FFF2-40B4-BE49-F238E27FC236}">
                <a16:creationId xmlns:a16="http://schemas.microsoft.com/office/drawing/2014/main" id="{ED8DBF85-37D7-34C8-B372-7EF324F9A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8" y="1886697"/>
            <a:ext cx="2406462" cy="1848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traffic jam in a city&#10;&#10;Description automatically generated">
            <a:extLst>
              <a:ext uri="{FF2B5EF4-FFF2-40B4-BE49-F238E27FC236}">
                <a16:creationId xmlns:a16="http://schemas.microsoft.com/office/drawing/2014/main" id="{D3C9B09B-70F0-ED21-FEC2-2468F6FF0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607" y="1890433"/>
            <a:ext cx="2343727" cy="1845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A group of cars in a city&#10;&#10;Description automatically generated">
            <a:extLst>
              <a:ext uri="{FF2B5EF4-FFF2-40B4-BE49-F238E27FC236}">
                <a16:creationId xmlns:a16="http://schemas.microsoft.com/office/drawing/2014/main" id="{5E071CEC-712C-7A93-5FC0-C87437F9E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607" y="3878981"/>
            <a:ext cx="2362013" cy="1845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6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C04AA-61FE-4E5C-45F5-F4B535278CFF}"/>
              </a:ext>
            </a:extLst>
          </p:cNvPr>
          <p:cNvSpPr txBox="1"/>
          <p:nvPr/>
        </p:nvSpPr>
        <p:spPr>
          <a:xfrm>
            <a:off x="436155" y="304167"/>
            <a:ext cx="1143197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…and Americans use significantly more resources than Western Europeans with comparable standards of living.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Further strains on the environment are anticipated as heavily populated nations like China and India grow their economies.</a:t>
            </a:r>
          </a:p>
        </p:txBody>
      </p:sp>
      <p:pic>
        <p:nvPicPr>
          <p:cNvPr id="7" name="Picture 6" descr="A graph of energy consumption&#10;&#10;Description automatically generated">
            <a:extLst>
              <a:ext uri="{FF2B5EF4-FFF2-40B4-BE49-F238E27FC236}">
                <a16:creationId xmlns:a16="http://schemas.microsoft.com/office/drawing/2014/main" id="{EDA0B0AF-14F5-9004-B78B-CFFE19E616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51" y="1868558"/>
            <a:ext cx="5381321" cy="4605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A table of flags with names&#10;&#10;Description automatically generated with medium confidence">
            <a:extLst>
              <a:ext uri="{FF2B5EF4-FFF2-40B4-BE49-F238E27FC236}">
                <a16:creationId xmlns:a16="http://schemas.microsoft.com/office/drawing/2014/main" id="{5C6E596F-061C-87FA-CB80-AD9485A356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678" y="1868558"/>
            <a:ext cx="2861864" cy="4606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group of people riding motorcycles on a street&#10;&#10;Description automatically generated">
            <a:extLst>
              <a:ext uri="{FF2B5EF4-FFF2-40B4-BE49-F238E27FC236}">
                <a16:creationId xmlns:a16="http://schemas.microsoft.com/office/drawing/2014/main" id="{2400EB64-C4BD-9268-6F31-F83AEADB88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69" y="1868557"/>
            <a:ext cx="2471856" cy="229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group of people walking in a street&#10;&#10;Description automatically generated">
            <a:extLst>
              <a:ext uri="{FF2B5EF4-FFF2-40B4-BE49-F238E27FC236}">
                <a16:creationId xmlns:a16="http://schemas.microsoft.com/office/drawing/2014/main" id="{5AAC5E84-7A09-E34D-5EEF-16F5AF80F1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69" y="4412974"/>
            <a:ext cx="2471856" cy="20629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438F0E-6E94-74B4-43F3-868FBB13AA06}"/>
              </a:ext>
            </a:extLst>
          </p:cNvPr>
          <p:cNvCxnSpPr>
            <a:cxnSpLocks/>
          </p:cNvCxnSpPr>
          <p:nvPr/>
        </p:nvCxnSpPr>
        <p:spPr>
          <a:xfrm>
            <a:off x="6145481" y="5221711"/>
            <a:ext cx="2953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4722B8-3C1D-CD39-05F8-B895A31C68F6}"/>
              </a:ext>
            </a:extLst>
          </p:cNvPr>
          <p:cNvCxnSpPr>
            <a:cxnSpLocks/>
          </p:cNvCxnSpPr>
          <p:nvPr/>
        </p:nvCxnSpPr>
        <p:spPr>
          <a:xfrm>
            <a:off x="6145481" y="5700557"/>
            <a:ext cx="2953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CEB104-B05B-AF57-3AE3-8AABCBD4AD87}"/>
              </a:ext>
            </a:extLst>
          </p:cNvPr>
          <p:cNvCxnSpPr>
            <a:cxnSpLocks/>
          </p:cNvCxnSpPr>
          <p:nvPr/>
        </p:nvCxnSpPr>
        <p:spPr>
          <a:xfrm>
            <a:off x="653143" y="5054809"/>
            <a:ext cx="3373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832FB5-65F7-E371-9EE3-BDFF3BF31C12}"/>
              </a:ext>
            </a:extLst>
          </p:cNvPr>
          <p:cNvCxnSpPr>
            <a:cxnSpLocks/>
          </p:cNvCxnSpPr>
          <p:nvPr/>
        </p:nvCxnSpPr>
        <p:spPr>
          <a:xfrm>
            <a:off x="653143" y="5342874"/>
            <a:ext cx="33738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1AD6B-4E4C-1912-B3CB-1F3B00C2B533}"/>
              </a:ext>
            </a:extLst>
          </p:cNvPr>
          <p:cNvSpPr txBox="1"/>
          <p:nvPr/>
        </p:nvSpPr>
        <p:spPr>
          <a:xfrm>
            <a:off x="297228" y="360311"/>
            <a:ext cx="11529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Declining population may ease pressures on the environment, but it can incur economic hardships: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Nations with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falling birth rates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struggle to finance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increasing number of retirees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that outlive their contributions to social security.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Longer life spans and declining fertility are now the main drivers of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debt crisis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Japan and Italy.</a:t>
            </a:r>
          </a:p>
        </p:txBody>
      </p:sp>
      <p:pic>
        <p:nvPicPr>
          <p:cNvPr id="8" name="Picture 7" descr="A blue and orange shapes&#10;&#10;Description automatically generated">
            <a:extLst>
              <a:ext uri="{FF2B5EF4-FFF2-40B4-BE49-F238E27FC236}">
                <a16:creationId xmlns:a16="http://schemas.microsoft.com/office/drawing/2014/main" id="{AB025AC8-F920-F188-FA5D-3FCC392AA4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90" y="2311798"/>
            <a:ext cx="2999073" cy="1300888"/>
          </a:xfrm>
          <a:prstGeom prst="rect">
            <a:avLst/>
          </a:prstGeom>
        </p:spPr>
      </p:pic>
      <p:pic>
        <p:nvPicPr>
          <p:cNvPr id="14" name="Picture 13" descr="A group of women in colorful dresses walking in a parade&#10;&#10;Description automatically generated">
            <a:extLst>
              <a:ext uri="{FF2B5EF4-FFF2-40B4-BE49-F238E27FC236}">
                <a16:creationId xmlns:a16="http://schemas.microsoft.com/office/drawing/2014/main" id="{93ACD5B0-34D8-3017-8FA8-D4580AB781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71" y="3758224"/>
            <a:ext cx="4228356" cy="2812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A red and blue map&#10;&#10;Description automatically generated">
            <a:extLst>
              <a:ext uri="{FF2B5EF4-FFF2-40B4-BE49-F238E27FC236}">
                <a16:creationId xmlns:a16="http://schemas.microsoft.com/office/drawing/2014/main" id="{3A2CC894-B95D-F7DE-719B-DD1576F13F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288" y="2311798"/>
            <a:ext cx="1727526" cy="1903015"/>
          </a:xfrm>
          <a:prstGeom prst="rect">
            <a:avLst/>
          </a:prstGeom>
        </p:spPr>
      </p:pic>
      <p:pic>
        <p:nvPicPr>
          <p:cNvPr id="26" name="Picture 25" descr="A red and blue map&#10;&#10;Description automatically generated">
            <a:extLst>
              <a:ext uri="{FF2B5EF4-FFF2-40B4-BE49-F238E27FC236}">
                <a16:creationId xmlns:a16="http://schemas.microsoft.com/office/drawing/2014/main" id="{B1399791-BDAD-B318-6E01-0BE68691F2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794" y="4661452"/>
            <a:ext cx="1780020" cy="1836237"/>
          </a:xfrm>
          <a:prstGeom prst="rect">
            <a:avLst/>
          </a:prstGeom>
        </p:spPr>
      </p:pic>
      <p:pic>
        <p:nvPicPr>
          <p:cNvPr id="28" name="Picture 27" descr="A graph of the country's national flag&#10;&#10;Description automatically generated">
            <a:extLst>
              <a:ext uri="{FF2B5EF4-FFF2-40B4-BE49-F238E27FC236}">
                <a16:creationId xmlns:a16="http://schemas.microsoft.com/office/drawing/2014/main" id="{3A53A49D-DFF2-22EF-AFB4-C26B12C459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914" y="2251122"/>
            <a:ext cx="4640705" cy="4414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3A4FE9E-1E05-985A-9261-6A7EBC825C57}"/>
              </a:ext>
            </a:extLst>
          </p:cNvPr>
          <p:cNvSpPr/>
          <p:nvPr/>
        </p:nvSpPr>
        <p:spPr>
          <a:xfrm>
            <a:off x="2727171" y="2365425"/>
            <a:ext cx="1255458" cy="402869"/>
          </a:xfrm>
          <a:prstGeom prst="frame">
            <a:avLst>
              <a:gd name="adj1" fmla="val 0"/>
            </a:avLst>
          </a:prstGeom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BA579-5AC3-A875-362B-1C3FAA1881B4}"/>
              </a:ext>
            </a:extLst>
          </p:cNvPr>
          <p:cNvSpPr txBox="1"/>
          <p:nvPr/>
        </p:nvSpPr>
        <p:spPr>
          <a:xfrm>
            <a:off x="368903" y="659011"/>
            <a:ext cx="114122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Tentative Solutions for Addressing Ongoing Challenges of Human Population: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Empower women in less affluent nations.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Minimize environmental impact in affluent nations through green technologies and best practices.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Implement a retirement age that takes longer life expectancies into account.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Facilitate the preservation of extended families to minimize societal costs of aging populations.</a:t>
            </a:r>
          </a:p>
        </p:txBody>
      </p:sp>
      <p:pic>
        <p:nvPicPr>
          <p:cNvPr id="4" name="Picture 3" descr="A person in a pink scarf looking at a child's head&#10;&#10;Description automatically generated">
            <a:extLst>
              <a:ext uri="{FF2B5EF4-FFF2-40B4-BE49-F238E27FC236}">
                <a16:creationId xmlns:a16="http://schemas.microsoft.com/office/drawing/2014/main" id="{921935AF-BCD6-BAA6-038E-C9CB0D209F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51" y="3679033"/>
            <a:ext cx="3992570" cy="2679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een planet with trees and buildings&#10;&#10;Description automatically generated">
            <a:extLst>
              <a:ext uri="{FF2B5EF4-FFF2-40B4-BE49-F238E27FC236}">
                <a16:creationId xmlns:a16="http://schemas.microsoft.com/office/drawing/2014/main" id="{12E8546F-E49D-CB3F-3842-9949AF129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821" y="3601940"/>
            <a:ext cx="2041676" cy="2769988"/>
          </a:xfrm>
          <a:prstGeom prst="rect">
            <a:avLst/>
          </a:prstGeom>
        </p:spPr>
      </p:pic>
      <p:pic>
        <p:nvPicPr>
          <p:cNvPr id="10" name="Picture 9" descr="A person sitting on a ball holding weights&#10;&#10;Description automatically generated">
            <a:extLst>
              <a:ext uri="{FF2B5EF4-FFF2-40B4-BE49-F238E27FC236}">
                <a16:creationId xmlns:a16="http://schemas.microsoft.com/office/drawing/2014/main" id="{9FA7DDA2-E395-48D5-01F0-7F95980E4D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28" y="3679034"/>
            <a:ext cx="2665701" cy="2679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child in a graduation cap and gown with an old person and person&#10;&#10;Description automatically generated">
            <a:extLst>
              <a:ext uri="{FF2B5EF4-FFF2-40B4-BE49-F238E27FC236}">
                <a16:creationId xmlns:a16="http://schemas.microsoft.com/office/drawing/2014/main" id="{EB8EE5FC-F040-B4AD-B6F6-8785E77925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300" y="3694148"/>
            <a:ext cx="2110468" cy="2664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Graphic 14" descr="Group of people outline">
            <a:extLst>
              <a:ext uri="{FF2B5EF4-FFF2-40B4-BE49-F238E27FC236}">
                <a16:creationId xmlns:a16="http://schemas.microsoft.com/office/drawing/2014/main" id="{355411AD-7377-8838-2EBF-1BA910692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9135" y="369279"/>
            <a:ext cx="1094028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167574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DA0D0-9D6F-8227-805E-EDCF892127EE}"/>
              </a:ext>
            </a:extLst>
          </p:cNvPr>
          <p:cNvSpPr txBox="1"/>
          <p:nvPr/>
        </p:nvSpPr>
        <p:spPr>
          <a:xfrm>
            <a:off x="647218" y="6025007"/>
            <a:ext cx="865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“Environmental Issues” by Andrew Frank </a:t>
            </a:r>
            <a:r>
              <a:rPr lang="en-US" dirty="0">
                <a:hlinkClick r:id="rId2"/>
              </a:rPr>
              <a:t>https://pressbooks.bccampus.ca/environmentalissues/front-matter/introduction/</a:t>
            </a:r>
            <a:endParaRPr lang="en-US" dirty="0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964161E4-3B50-3021-C037-B4ED69DA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08" y="1585732"/>
            <a:ext cx="5918550" cy="4439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3665E-3A00-DFA7-436F-B6BCC34097A5}"/>
              </a:ext>
            </a:extLst>
          </p:cNvPr>
          <p:cNvSpPr txBox="1"/>
          <p:nvPr/>
        </p:nvSpPr>
        <p:spPr>
          <a:xfrm>
            <a:off x="647218" y="276999"/>
            <a:ext cx="1089756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technological advances that followed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Revolution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enabled an exponential rise in the human population.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has raised concerns over the Earth’s carrying capacity for sustaining our quality of life.</a:t>
            </a:r>
          </a:p>
        </p:txBody>
      </p:sp>
      <p:pic>
        <p:nvPicPr>
          <p:cNvPr id="8" name="Picture 7" descr="A large supermarket aisle with many shelves&#10;&#10;Description automatically generated with medium confidence">
            <a:extLst>
              <a:ext uri="{FF2B5EF4-FFF2-40B4-BE49-F238E27FC236}">
                <a16:creationId xmlns:a16="http://schemas.microsoft.com/office/drawing/2014/main" id="{C9946FCB-0DCE-640B-D931-DD5364D00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548" y="1585732"/>
            <a:ext cx="4659844" cy="44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90E80-C23E-71FB-C0FC-F15F66EF6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57" y="3618436"/>
            <a:ext cx="3449599" cy="2946199"/>
          </a:xfrm>
          <a:prstGeom prst="rect">
            <a:avLst/>
          </a:prstGeom>
        </p:spPr>
      </p:pic>
      <p:pic>
        <p:nvPicPr>
          <p:cNvPr id="7" name="Picture 6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4B297F1A-EABB-454D-F5EE-A0F3F2208F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72" y="3569187"/>
            <a:ext cx="3356705" cy="3017605"/>
          </a:xfrm>
          <a:prstGeom prst="rect">
            <a:avLst/>
          </a:prstGeom>
        </p:spPr>
      </p:pic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296AFAD-B0FB-1CD0-873C-AD56B3D65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561" y="3604891"/>
            <a:ext cx="3600206" cy="2981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24C397-B530-1B8F-9E27-8F71FD788E61}"/>
              </a:ext>
            </a:extLst>
          </p:cNvPr>
          <p:cNvSpPr txBox="1"/>
          <p:nvPr/>
        </p:nvSpPr>
        <p:spPr>
          <a:xfrm>
            <a:off x="426561" y="378460"/>
            <a:ext cx="11338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Today, growth rates differ by nation:</a:t>
            </a:r>
          </a:p>
          <a:p>
            <a:pPr algn="just">
              <a:spcAft>
                <a:spcPts val="6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Papua New Guinea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population is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growing rapidly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because children make up the largest portion of this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demographic pyramid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population is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growing slowly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because number of small children is roughly equivalent to that of reproductive-aged adults.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population is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declining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because the number of reproductive-aged adults far exceeds that of the small children.  </a:t>
            </a:r>
          </a:p>
        </p:txBody>
      </p:sp>
      <p:pic>
        <p:nvPicPr>
          <p:cNvPr id="2" name="Graphic 1" descr="Group of people outline">
            <a:extLst>
              <a:ext uri="{FF2B5EF4-FFF2-40B4-BE49-F238E27FC236}">
                <a16:creationId xmlns:a16="http://schemas.microsoft.com/office/drawing/2014/main" id="{C2D25165-2720-1B74-9DD5-0B69B7550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0888" y="242163"/>
            <a:ext cx="1225111" cy="921371"/>
          </a:xfrm>
          <a:prstGeom prst="rect">
            <a:avLst/>
          </a:prstGeom>
        </p:spPr>
      </p:pic>
      <p:pic>
        <p:nvPicPr>
          <p:cNvPr id="4" name="Picture 3" descr="A grey map of the papua new guinea&#10;&#10;Description automatically generated">
            <a:extLst>
              <a:ext uri="{FF2B5EF4-FFF2-40B4-BE49-F238E27FC236}">
                <a16:creationId xmlns:a16="http://schemas.microsoft.com/office/drawing/2014/main" id="{680764C9-7871-F3B2-113F-8E23C4162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7338" y="378460"/>
            <a:ext cx="832707" cy="705253"/>
          </a:xfrm>
          <a:prstGeom prst="rect">
            <a:avLst/>
          </a:prstGeom>
        </p:spPr>
      </p:pic>
      <p:pic>
        <p:nvPicPr>
          <p:cNvPr id="12" name="Picture 11" descr="A map of japan with black outline&#10;&#10;Description automatically generated">
            <a:extLst>
              <a:ext uri="{FF2B5EF4-FFF2-40B4-BE49-F238E27FC236}">
                <a16:creationId xmlns:a16="http://schemas.microsoft.com/office/drawing/2014/main" id="{A7CEDFF2-8059-E92B-C0FE-68E83BE69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2514" y="255097"/>
            <a:ext cx="668214" cy="853017"/>
          </a:xfrm>
          <a:prstGeom prst="rect">
            <a:avLst/>
          </a:prstGeom>
        </p:spPr>
      </p:pic>
      <p:pic>
        <p:nvPicPr>
          <p:cNvPr id="14" name="Picture 13" descr="A map of the united states&#10;&#10;Description automatically generated">
            <a:extLst>
              <a:ext uri="{FF2B5EF4-FFF2-40B4-BE49-F238E27FC236}">
                <a16:creationId xmlns:a16="http://schemas.microsoft.com/office/drawing/2014/main" id="{2570095D-A4C9-5501-4672-7844A345E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1384" y="251829"/>
            <a:ext cx="1473542" cy="923266"/>
          </a:xfrm>
          <a:prstGeom prst="rect">
            <a:avLst/>
          </a:prstGeom>
        </p:spPr>
      </p:pic>
      <p:pic>
        <p:nvPicPr>
          <p:cNvPr id="16" name="Picture 15" descr="A black silhouette of a continent&#10;&#10;Description automatically generated">
            <a:extLst>
              <a:ext uri="{FF2B5EF4-FFF2-40B4-BE49-F238E27FC236}">
                <a16:creationId xmlns:a16="http://schemas.microsoft.com/office/drawing/2014/main" id="{32E73399-90AA-1F04-A691-CC0BE6C1C3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066" y="361991"/>
            <a:ext cx="829979" cy="702941"/>
          </a:xfrm>
          <a:prstGeom prst="rect">
            <a:avLst/>
          </a:prstGeom>
        </p:spPr>
      </p:pic>
      <p:pic>
        <p:nvPicPr>
          <p:cNvPr id="18" name="Picture 17" descr="A map of the united states&#10;&#10;Description automatically generated">
            <a:extLst>
              <a:ext uri="{FF2B5EF4-FFF2-40B4-BE49-F238E27FC236}">
                <a16:creationId xmlns:a16="http://schemas.microsoft.com/office/drawing/2014/main" id="{C0B66455-C1DB-E4B9-8011-9B5BE4A7FC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1384" y="239177"/>
            <a:ext cx="1570182" cy="983817"/>
          </a:xfrm>
          <a:prstGeom prst="rect">
            <a:avLst/>
          </a:prstGeom>
        </p:spPr>
      </p:pic>
      <p:pic>
        <p:nvPicPr>
          <p:cNvPr id="20" name="Picture 19" descr="A black map of japan&#10;&#10;Description automatically generated">
            <a:extLst>
              <a:ext uri="{FF2B5EF4-FFF2-40B4-BE49-F238E27FC236}">
                <a16:creationId xmlns:a16="http://schemas.microsoft.com/office/drawing/2014/main" id="{29DF887A-5057-096D-905C-5600ED106B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9082" y="229266"/>
            <a:ext cx="669334" cy="8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E1D6F0-DF2A-3DEC-C28B-FB13525FB454}"/>
              </a:ext>
            </a:extLst>
          </p:cNvPr>
          <p:cNvSpPr txBox="1"/>
          <p:nvPr/>
        </p:nvSpPr>
        <p:spPr>
          <a:xfrm>
            <a:off x="216693" y="5811634"/>
            <a:ext cx="680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Map provided by the Population Reference Bureau: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https://2022-wpds.prb.org/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BE705027-1876-1D38-9AC0-7A3BF026F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02" y="1778699"/>
            <a:ext cx="7429811" cy="4029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D78486-5B8F-A767-D6F1-8F71221896BE}"/>
              </a:ext>
            </a:extLst>
          </p:cNvPr>
          <p:cNvSpPr txBox="1"/>
          <p:nvPr/>
        </p:nvSpPr>
        <p:spPr>
          <a:xfrm>
            <a:off x="269702" y="751489"/>
            <a:ext cx="1129211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Population growth is fastest in Africa and portions of Central Asia,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about a third of the world’s population lives in China and India.</a:t>
            </a:r>
          </a:p>
        </p:txBody>
      </p:sp>
      <p:pic>
        <p:nvPicPr>
          <p:cNvPr id="2" name="Picture 1" descr="A pie chart with different countries/regions&#10;&#10;Description automatically generated">
            <a:extLst>
              <a:ext uri="{FF2B5EF4-FFF2-40B4-BE49-F238E27FC236}">
                <a16:creationId xmlns:a16="http://schemas.microsoft.com/office/drawing/2014/main" id="{70FF9EF5-2ABE-43B4-040A-3D90EF5740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241" y="1790701"/>
            <a:ext cx="3744672" cy="41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1F2277-2CED-C0C6-363D-30BC7785C75D}"/>
              </a:ext>
            </a:extLst>
          </p:cNvPr>
          <p:cNvSpPr txBox="1"/>
          <p:nvPr/>
        </p:nvSpPr>
        <p:spPr>
          <a:xfrm>
            <a:off x="306658" y="408365"/>
            <a:ext cx="11853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demographic transition model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shows how human population growth goes through five stages: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C594D-1C1F-8613-F8F9-AFA0E40808CC}"/>
              </a:ext>
            </a:extLst>
          </p:cNvPr>
          <p:cNvSpPr txBox="1"/>
          <p:nvPr/>
        </p:nvSpPr>
        <p:spPr>
          <a:xfrm>
            <a:off x="6233532" y="923712"/>
            <a:ext cx="55087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Stage 1: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Both birth and death rates are high, and there is no net growth. This was the main pattern during pre-industrial times.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Stage 2: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population is growing at its fastest rate due to rapidly declining death rates.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Stage 3: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Both birth and death rates are declining, but the population continues to grow because birth rates continue to exceed death rates.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State 4: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Population growth slows down as birth rates decline to the same level as death rates.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Stage 5: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Population levels start to decline as birth rates decline below death rates.</a:t>
            </a:r>
          </a:p>
        </p:txBody>
      </p:sp>
      <p:pic>
        <p:nvPicPr>
          <p:cNvPr id="13" name="Picture 12" descr="A graph of birth rate and birth rate&#10;&#10;Description automatically generated">
            <a:extLst>
              <a:ext uri="{FF2B5EF4-FFF2-40B4-BE49-F238E27FC236}">
                <a16:creationId xmlns:a16="http://schemas.microsoft.com/office/drawing/2014/main" id="{5A278A48-442F-D79C-1A71-2338B9F1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983" y="987411"/>
            <a:ext cx="6522329" cy="5630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1FA5CD-1740-CD2A-2ECF-FE526E6BE043}"/>
              </a:ext>
            </a:extLst>
          </p:cNvPr>
          <p:cNvSpPr txBox="1"/>
          <p:nvPr/>
        </p:nvSpPr>
        <p:spPr>
          <a:xfrm>
            <a:off x="894268" y="111628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40569-C028-E49A-821F-BFB1CCC7326F}"/>
              </a:ext>
            </a:extLst>
          </p:cNvPr>
          <p:cNvSpPr txBox="1"/>
          <p:nvPr/>
        </p:nvSpPr>
        <p:spPr>
          <a:xfrm>
            <a:off x="3411500" y="112459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6FDBC-1B07-36DA-A95B-E70FA9DBD9B2}"/>
              </a:ext>
            </a:extLst>
          </p:cNvPr>
          <p:cNvSpPr txBox="1"/>
          <p:nvPr/>
        </p:nvSpPr>
        <p:spPr>
          <a:xfrm>
            <a:off x="4614609" y="109965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192D9-8580-B65D-8C04-685D9705D3A7}"/>
              </a:ext>
            </a:extLst>
          </p:cNvPr>
          <p:cNvSpPr txBox="1"/>
          <p:nvPr/>
        </p:nvSpPr>
        <p:spPr>
          <a:xfrm>
            <a:off x="2132032" y="111628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6D536-E946-5E0F-EFEF-6421A8BA7B2F}"/>
              </a:ext>
            </a:extLst>
          </p:cNvPr>
          <p:cNvSpPr txBox="1"/>
          <p:nvPr/>
        </p:nvSpPr>
        <p:spPr>
          <a:xfrm>
            <a:off x="5483660" y="111628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52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1F2277-2CED-C0C6-363D-30BC7785C75D}"/>
              </a:ext>
            </a:extLst>
          </p:cNvPr>
          <p:cNvSpPr txBox="1"/>
          <p:nvPr/>
        </p:nvSpPr>
        <p:spPr>
          <a:xfrm>
            <a:off x="513248" y="488016"/>
            <a:ext cx="11321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These demographic pyramids correspond to portions 2-5 of the demographic transition model.</a:t>
            </a:r>
          </a:p>
        </p:txBody>
      </p:sp>
      <p:pic>
        <p:nvPicPr>
          <p:cNvPr id="3" name="Picture 2" descr="A pyramid of multicolored steps&#10;&#10;Description automatically generated">
            <a:extLst>
              <a:ext uri="{FF2B5EF4-FFF2-40B4-BE49-F238E27FC236}">
                <a16:creationId xmlns:a16="http://schemas.microsoft.com/office/drawing/2014/main" id="{54D57C07-852F-F125-57A7-6596B0C99E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61" y="1216093"/>
            <a:ext cx="1511530" cy="1086630"/>
          </a:xfrm>
          <a:prstGeom prst="rect">
            <a:avLst/>
          </a:prstGeom>
        </p:spPr>
      </p:pic>
      <p:pic>
        <p:nvPicPr>
          <p:cNvPr id="10" name="Picture 9" descr="A colorful pyramid shaped stairs&#10;&#10;Description automatically generated with medium confidence">
            <a:extLst>
              <a:ext uri="{FF2B5EF4-FFF2-40B4-BE49-F238E27FC236}">
                <a16:creationId xmlns:a16="http://schemas.microsoft.com/office/drawing/2014/main" id="{F91BD228-39C6-3B00-A890-930602CD1B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16" y="1231590"/>
            <a:ext cx="950829" cy="1086630"/>
          </a:xfrm>
          <a:prstGeom prst="rect">
            <a:avLst/>
          </a:prstGeom>
        </p:spPr>
      </p:pic>
      <p:pic>
        <p:nvPicPr>
          <p:cNvPr id="12" name="Picture 11" descr="A colorful pineapple shaped object&#10;&#10;Description automatically generated">
            <a:extLst>
              <a:ext uri="{FF2B5EF4-FFF2-40B4-BE49-F238E27FC236}">
                <a16:creationId xmlns:a16="http://schemas.microsoft.com/office/drawing/2014/main" id="{4A296CA9-0FD9-97EB-B547-A5F2B05DF4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704" y="1269835"/>
            <a:ext cx="765386" cy="1048385"/>
          </a:xfrm>
          <a:prstGeom prst="rect">
            <a:avLst/>
          </a:prstGeom>
        </p:spPr>
      </p:pic>
      <p:pic>
        <p:nvPicPr>
          <p:cNvPr id="14" name="Picture 13" descr="A pyramid of multicolored steps&#10;&#10;Description automatically generated">
            <a:extLst>
              <a:ext uri="{FF2B5EF4-FFF2-40B4-BE49-F238E27FC236}">
                <a16:creationId xmlns:a16="http://schemas.microsoft.com/office/drawing/2014/main" id="{FFE0F589-DDA9-9196-47D6-DCB64EE3FA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442" y="1196999"/>
            <a:ext cx="1059470" cy="1138750"/>
          </a:xfrm>
          <a:prstGeom prst="rect">
            <a:avLst/>
          </a:prstGeom>
        </p:spPr>
      </p:pic>
      <p:pic>
        <p:nvPicPr>
          <p:cNvPr id="15" name="Picture 14" descr="A graph of birth rate and birth rate&#10;&#10;Description automatically generated">
            <a:extLst>
              <a:ext uri="{FF2B5EF4-FFF2-40B4-BE49-F238E27FC236}">
                <a16:creationId xmlns:a16="http://schemas.microsoft.com/office/drawing/2014/main" id="{31A5138C-7C0E-E33C-8817-7BA2FACE5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248" y="2184079"/>
            <a:ext cx="8291592" cy="42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714814-B86E-EA6D-395B-83ABC9CCE51A}"/>
              </a:ext>
            </a:extLst>
          </p:cNvPr>
          <p:cNvSpPr txBox="1"/>
          <p:nvPr/>
        </p:nvSpPr>
        <p:spPr>
          <a:xfrm>
            <a:off x="907125" y="990995"/>
            <a:ext cx="101210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pyramids are also indicators the societal changes that accompany development.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is why poor nations that rely more on agriculture have faster growing populations.</a:t>
            </a:r>
          </a:p>
        </p:txBody>
      </p:sp>
      <p:pic>
        <p:nvPicPr>
          <p:cNvPr id="12" name="Picture 11" descr="A graph showing the growth of the gdp per capita&#10;&#10;Description automatically generated">
            <a:extLst>
              <a:ext uri="{FF2B5EF4-FFF2-40B4-BE49-F238E27FC236}">
                <a16:creationId xmlns:a16="http://schemas.microsoft.com/office/drawing/2014/main" id="{7626952F-4A27-7285-A2E2-38D7135D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5" y="2015509"/>
            <a:ext cx="7363405" cy="4049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16B8B-D65A-1D73-E574-09124B2BAEB7}"/>
              </a:ext>
            </a:extLst>
          </p:cNvPr>
          <p:cNvSpPr txBox="1"/>
          <p:nvPr/>
        </p:nvSpPr>
        <p:spPr>
          <a:xfrm>
            <a:off x="4521828" y="4481512"/>
            <a:ext cx="43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A5829-3EE6-BDDF-5FAC-F297627C8AF6}"/>
              </a:ext>
            </a:extLst>
          </p:cNvPr>
          <p:cNvSpPr txBox="1"/>
          <p:nvPr/>
        </p:nvSpPr>
        <p:spPr>
          <a:xfrm>
            <a:off x="907125" y="6073709"/>
            <a:ext cx="671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Sources: CIA Factbook (data from 2012-2015). Each point represents a nation.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C5BCB-8BED-F942-E825-931E0017CC3D}"/>
              </a:ext>
            </a:extLst>
          </p:cNvPr>
          <p:cNvSpPr txBox="1"/>
          <p:nvPr/>
        </p:nvSpPr>
        <p:spPr>
          <a:xfrm>
            <a:off x="4406073" y="4526048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pic>
        <p:nvPicPr>
          <p:cNvPr id="7" name="Picture 6" descr="A blue and pink triangle&#10;&#10;Description automatically generated">
            <a:extLst>
              <a:ext uri="{FF2B5EF4-FFF2-40B4-BE49-F238E27FC236}">
                <a16:creationId xmlns:a16="http://schemas.microsoft.com/office/drawing/2014/main" id="{920C6B23-EB95-0C56-14F4-94822F1C46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766" y="2185622"/>
            <a:ext cx="787179" cy="770780"/>
          </a:xfrm>
          <a:prstGeom prst="rect">
            <a:avLst/>
          </a:prstGeom>
        </p:spPr>
      </p:pic>
      <p:pic>
        <p:nvPicPr>
          <p:cNvPr id="13" name="Picture 12" descr="A blue and pink triangle&#10;&#10;Description automatically generated">
            <a:extLst>
              <a:ext uri="{FF2B5EF4-FFF2-40B4-BE49-F238E27FC236}">
                <a16:creationId xmlns:a16="http://schemas.microsoft.com/office/drawing/2014/main" id="{2D7C18EE-4082-3290-810E-E4A9E2D8D6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312" y="3205888"/>
            <a:ext cx="689612" cy="643943"/>
          </a:xfrm>
          <a:prstGeom prst="rect">
            <a:avLst/>
          </a:prstGeom>
        </p:spPr>
      </p:pic>
      <p:pic>
        <p:nvPicPr>
          <p:cNvPr id="15" name="Picture 14" descr="A blue and pink cone shaped object&#10;&#10;Description automatically generated">
            <a:extLst>
              <a:ext uri="{FF2B5EF4-FFF2-40B4-BE49-F238E27FC236}">
                <a16:creationId xmlns:a16="http://schemas.microsoft.com/office/drawing/2014/main" id="{8A71B9D6-8286-7456-DEC2-E9CDA94FBE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725" y="3929671"/>
            <a:ext cx="629055" cy="596377"/>
          </a:xfrm>
          <a:prstGeom prst="rect">
            <a:avLst/>
          </a:prstGeom>
        </p:spPr>
      </p:pic>
      <p:pic>
        <p:nvPicPr>
          <p:cNvPr id="17" name="Picture 16" descr="A blue and pink colored egg&#10;&#10;Description automatically generated">
            <a:extLst>
              <a:ext uri="{FF2B5EF4-FFF2-40B4-BE49-F238E27FC236}">
                <a16:creationId xmlns:a16="http://schemas.microsoft.com/office/drawing/2014/main" id="{577D682E-4B04-079A-69CE-D31637EDBB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879" y="4356869"/>
            <a:ext cx="524857" cy="5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714814-B86E-EA6D-395B-83ABC9CCE51A}"/>
              </a:ext>
            </a:extLst>
          </p:cNvPr>
          <p:cNvSpPr txBox="1"/>
          <p:nvPr/>
        </p:nvSpPr>
        <p:spPr>
          <a:xfrm>
            <a:off x="904567" y="322543"/>
            <a:ext cx="104284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These nations (</a:t>
            </a: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blue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are outliers because nearly all their wealth is from recently discovered oil deposits.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Their birth rates are still high because despite high GDP, they did not experience the cultural transitions that normally occur during industrialization.</a:t>
            </a:r>
          </a:p>
        </p:txBody>
      </p:sp>
      <p:pic>
        <p:nvPicPr>
          <p:cNvPr id="12" name="Picture 11" descr="A graph showing the growth of the gdp per capita&#10;&#10;Description automatically generated">
            <a:extLst>
              <a:ext uri="{FF2B5EF4-FFF2-40B4-BE49-F238E27FC236}">
                <a16:creationId xmlns:a16="http://schemas.microsoft.com/office/drawing/2014/main" id="{7626952F-4A27-7285-A2E2-38D7135D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16" y="2001656"/>
            <a:ext cx="7384993" cy="4061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16B8B-D65A-1D73-E574-09124B2BAEB7}"/>
              </a:ext>
            </a:extLst>
          </p:cNvPr>
          <p:cNvSpPr txBox="1"/>
          <p:nvPr/>
        </p:nvSpPr>
        <p:spPr>
          <a:xfrm>
            <a:off x="4558295" y="4475064"/>
            <a:ext cx="43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A5829-3EE6-BDDF-5FAC-F297627C8AF6}"/>
              </a:ext>
            </a:extLst>
          </p:cNvPr>
          <p:cNvSpPr txBox="1"/>
          <p:nvPr/>
        </p:nvSpPr>
        <p:spPr>
          <a:xfrm>
            <a:off x="904567" y="6062742"/>
            <a:ext cx="671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Sources: CIA Factbook (data from 2012-2015). Each point represents a nation.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C5BCB-8BED-F942-E825-931E0017CC3D}"/>
              </a:ext>
            </a:extLst>
          </p:cNvPr>
          <p:cNvSpPr txBox="1"/>
          <p:nvPr/>
        </p:nvSpPr>
        <p:spPr>
          <a:xfrm>
            <a:off x="4406284" y="4545656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993EC-C990-0F8B-2D4F-810C04A941B0}"/>
              </a:ext>
            </a:extLst>
          </p:cNvPr>
          <p:cNvSpPr txBox="1"/>
          <p:nvPr/>
        </p:nvSpPr>
        <p:spPr>
          <a:xfrm>
            <a:off x="2524098" y="3151051"/>
            <a:ext cx="74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2D08F-E292-C9DD-73FF-05ECE681E558}"/>
              </a:ext>
            </a:extLst>
          </p:cNvPr>
          <p:cNvSpPr txBox="1"/>
          <p:nvPr/>
        </p:nvSpPr>
        <p:spPr>
          <a:xfrm>
            <a:off x="3427478" y="3934818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5B7990-401D-A14E-C306-88B33E783FDB}"/>
              </a:ext>
            </a:extLst>
          </p:cNvPr>
          <p:cNvSpPr txBox="1"/>
          <p:nvPr/>
        </p:nvSpPr>
        <p:spPr>
          <a:xfrm>
            <a:off x="3286628" y="3894625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FFC0B-6033-A70A-3C42-5468E0445322}"/>
              </a:ext>
            </a:extLst>
          </p:cNvPr>
          <p:cNvSpPr txBox="1"/>
          <p:nvPr/>
        </p:nvSpPr>
        <p:spPr>
          <a:xfrm>
            <a:off x="3079364" y="3339577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9BC8B-9432-C1C0-7AC4-C2D078E8A632}"/>
              </a:ext>
            </a:extLst>
          </p:cNvPr>
          <p:cNvSpPr txBox="1"/>
          <p:nvPr/>
        </p:nvSpPr>
        <p:spPr>
          <a:xfrm>
            <a:off x="2876688" y="3316201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A8464-8DA3-5C87-7BCA-0698E21A0BD1}"/>
              </a:ext>
            </a:extLst>
          </p:cNvPr>
          <p:cNvSpPr txBox="1"/>
          <p:nvPr/>
        </p:nvSpPr>
        <p:spPr>
          <a:xfrm>
            <a:off x="2765626" y="3286403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68022-9D9C-18B6-1BE8-A3E319D4F143}"/>
              </a:ext>
            </a:extLst>
          </p:cNvPr>
          <p:cNvSpPr txBox="1"/>
          <p:nvPr/>
        </p:nvSpPr>
        <p:spPr>
          <a:xfrm>
            <a:off x="2498599" y="3531688"/>
            <a:ext cx="111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 Timor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02F69-3D35-3BFE-5556-43DDBC569295}"/>
              </a:ext>
            </a:extLst>
          </p:cNvPr>
          <p:cNvSpPr txBox="1"/>
          <p:nvPr/>
        </p:nvSpPr>
        <p:spPr>
          <a:xfrm>
            <a:off x="3259967" y="3372156"/>
            <a:ext cx="167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Equatorial Guinea</a:t>
            </a:r>
          </a:p>
        </p:txBody>
      </p:sp>
      <p:pic>
        <p:nvPicPr>
          <p:cNvPr id="16" name="Picture 15" descr="A green oil rig in a fenced area&#10;&#10;Description automatically generated">
            <a:extLst>
              <a:ext uri="{FF2B5EF4-FFF2-40B4-BE49-F238E27FC236}">
                <a16:creationId xmlns:a16="http://schemas.microsoft.com/office/drawing/2014/main" id="{CEE8A579-6CB5-3D70-19F6-B18897354D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811" y="2716027"/>
            <a:ext cx="1732909" cy="1783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A group of women standing in a line&#10;&#10;Description automatically generated">
            <a:extLst>
              <a:ext uri="{FF2B5EF4-FFF2-40B4-BE49-F238E27FC236}">
                <a16:creationId xmlns:a16="http://schemas.microsoft.com/office/drawing/2014/main" id="{CDACB46A-7FE5-59E5-2FE5-ED216799AF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796" y="1991342"/>
            <a:ext cx="2513760" cy="1903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A group of people at a market&#10;&#10;Description automatically generated">
            <a:extLst>
              <a:ext uri="{FF2B5EF4-FFF2-40B4-BE49-F238E27FC236}">
                <a16:creationId xmlns:a16="http://schemas.microsoft.com/office/drawing/2014/main" id="{5FE77C76-0195-7126-E4B1-69236D67AF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564" y="4150972"/>
            <a:ext cx="2543061" cy="19032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61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D0A0CA-BF12-3CD8-4547-ADB9566F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775740"/>
            <a:ext cx="8801746" cy="8382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Sources: CIA Factbook (data from 2012-2015) and UN Human Development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Reports (2012).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Each point represents a nation.</a:t>
            </a:r>
          </a:p>
        </p:txBody>
      </p:sp>
      <p:pic>
        <p:nvPicPr>
          <p:cNvPr id="7" name="Picture 6" descr="A graph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4BA8024B-0667-5AEB-8576-654DF8842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20" y="1338471"/>
            <a:ext cx="7122137" cy="4564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5398E4-1C60-1511-F717-454A1650BEF5}"/>
              </a:ext>
            </a:extLst>
          </p:cNvPr>
          <p:cNvSpPr txBox="1"/>
          <p:nvPr/>
        </p:nvSpPr>
        <p:spPr>
          <a:xfrm>
            <a:off x="5263868" y="420160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2D5C3-D61D-14FC-1A13-57F1B3D64C7F}"/>
              </a:ext>
            </a:extLst>
          </p:cNvPr>
          <p:cNvSpPr txBox="1"/>
          <p:nvPr/>
        </p:nvSpPr>
        <p:spPr>
          <a:xfrm>
            <a:off x="5183858" y="4058703"/>
            <a:ext cx="33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4C6FD-250C-D3C3-7400-C91C446FE227}"/>
              </a:ext>
            </a:extLst>
          </p:cNvPr>
          <p:cNvSpPr txBox="1"/>
          <p:nvPr/>
        </p:nvSpPr>
        <p:spPr>
          <a:xfrm>
            <a:off x="2215531" y="325955"/>
            <a:ext cx="90595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One of these cultural changes is female empowerment.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This is why gender inequality is correlated with high birth rates.</a:t>
            </a:r>
          </a:p>
        </p:txBody>
      </p:sp>
      <p:pic>
        <p:nvPicPr>
          <p:cNvPr id="5" name="Picture 4" descr="A blue and pink triangle&#10;&#10;Description automatically generated">
            <a:extLst>
              <a:ext uri="{FF2B5EF4-FFF2-40B4-BE49-F238E27FC236}">
                <a16:creationId xmlns:a16="http://schemas.microsoft.com/office/drawing/2014/main" id="{906A1B35-23EA-DFDA-6B9B-328F9C259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244" y="1762845"/>
            <a:ext cx="787179" cy="7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8937</TotalTime>
  <Words>784</Words>
  <Application>Microsoft Macintosh PowerPoint</Application>
  <PresentationFormat>Widescreen</PresentationFormat>
  <Paragraphs>80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Sources: CIA Factbook (data from 2012-2015) and UN Human Development Programme Reports (2012). Each point represents a nation.</vt:lpstr>
      <vt:lpstr>PowerPoint Presentation</vt:lpstr>
      <vt:lpstr>Sources: CIA Factbook (data from 2012-2015). Each point represents a nation. To minimize statistical artifact, this graph excluded five nations that serve as fueling depots for passing ships.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481</cp:revision>
  <dcterms:created xsi:type="dcterms:W3CDTF">2024-05-22T00:31:23Z</dcterms:created>
  <dcterms:modified xsi:type="dcterms:W3CDTF">2024-08-11T19:28:46Z</dcterms:modified>
</cp:coreProperties>
</file>