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97" r:id="rId2"/>
    <p:sldId id="406" r:id="rId3"/>
    <p:sldId id="405" r:id="rId4"/>
    <p:sldId id="404" r:id="rId5"/>
    <p:sldId id="259" r:id="rId6"/>
    <p:sldId id="407" r:id="rId7"/>
    <p:sldId id="408" r:id="rId8"/>
    <p:sldId id="409" r:id="rId9"/>
    <p:sldId id="410" r:id="rId10"/>
    <p:sldId id="7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945200"/>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3"/>
    <p:restoredTop sz="93239"/>
  </p:normalViewPr>
  <p:slideViewPr>
    <p:cSldViewPr snapToGrid="0">
      <p:cViewPr varScale="1">
        <p:scale>
          <a:sx n="115" d="100"/>
          <a:sy n="115" d="100"/>
        </p:scale>
        <p:origin x="5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10/6/24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a:t>
            </a:fld>
            <a:endParaRPr lang="en-US"/>
          </a:p>
        </p:txBody>
      </p:sp>
    </p:spTree>
    <p:extLst>
      <p:ext uri="{BB962C8B-B14F-4D97-AF65-F5344CB8AC3E}">
        <p14:creationId xmlns:p14="http://schemas.microsoft.com/office/powerpoint/2010/main" val="372078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10/6/24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10/6/24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euronuclear.org/glossary/fuel-comparis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euronuclear.org/nuclear-basics/energy/energy/"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hyperlink" Target="https://www.scientificamerican.com/article/how-long-will-global-uranium-deposits-last/" TargetMode="Externa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sv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s://world-nuclear.org/information-library/current-and-future-generation/nuclear-power-in-the-world-today#developments-in-2024nb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2F133E-6C4D-43A9-5D4D-F40515891896}"/>
              </a:ext>
            </a:extLst>
          </p:cNvPr>
          <p:cNvSpPr txBox="1">
            <a:spLocks/>
          </p:cNvSpPr>
          <p:nvPr/>
        </p:nvSpPr>
        <p:spPr>
          <a:xfrm>
            <a:off x="1848788" y="536228"/>
            <a:ext cx="8229600"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a:solidFill>
                  <a:srgbClr val="0070C0"/>
                </a:solidFill>
                <a:latin typeface="Calibri" panose="020F0502020204030204" pitchFamily="34" charset="0"/>
                <a:cs typeface="Calibri" panose="020F0502020204030204" pitchFamily="34" charset="0"/>
              </a:rPr>
              <a:t>Nuclear Power</a:t>
            </a:r>
          </a:p>
        </p:txBody>
      </p:sp>
      <p:pic>
        <p:nvPicPr>
          <p:cNvPr id="4" name="Picture 3" descr="A large smokestack with a river in the background&#10;&#10;Description automatically generated">
            <a:extLst>
              <a:ext uri="{FF2B5EF4-FFF2-40B4-BE49-F238E27FC236}">
                <a16:creationId xmlns:a16="http://schemas.microsoft.com/office/drawing/2014/main" id="{8B568D49-D32F-D7B8-CC02-0DEA964AE0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2875" y="1679228"/>
            <a:ext cx="4070195" cy="4070195"/>
          </a:xfrm>
          <a:prstGeom prst="rect">
            <a:avLst/>
          </a:prstGeom>
        </p:spPr>
      </p:pic>
      <p:pic>
        <p:nvPicPr>
          <p:cNvPr id="6" name="Picture 5" descr="Several military ships in the ocean&#10;&#10;Description automatically generated">
            <a:extLst>
              <a:ext uri="{FF2B5EF4-FFF2-40B4-BE49-F238E27FC236}">
                <a16:creationId xmlns:a16="http://schemas.microsoft.com/office/drawing/2014/main" id="{A22D9AE4-D3D9-82DD-BA96-2471C7B60DE5}"/>
              </a:ext>
            </a:extLst>
          </p:cNvPr>
          <p:cNvPicPr>
            <a:picLocks noChangeAspect="1"/>
          </p:cNvPicPr>
          <p:nvPr/>
        </p:nvPicPr>
        <p:blipFill>
          <a:blip r:embed="rId3"/>
          <a:stretch>
            <a:fillRect/>
          </a:stretch>
        </p:blipFill>
        <p:spPr>
          <a:xfrm>
            <a:off x="5068945" y="1679228"/>
            <a:ext cx="6158215" cy="4070195"/>
          </a:xfrm>
          <a:prstGeom prst="rect">
            <a:avLst/>
          </a:prstGeom>
        </p:spPr>
      </p:pic>
    </p:spTree>
    <p:extLst>
      <p:ext uri="{BB962C8B-B14F-4D97-AF65-F5344CB8AC3E}">
        <p14:creationId xmlns:p14="http://schemas.microsoft.com/office/powerpoint/2010/main" val="3299054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C5F94AF-C658-94CB-E2D9-DC3CC0CD27FD}"/>
              </a:ext>
            </a:extLst>
          </p:cNvPr>
          <p:cNvSpPr txBox="1"/>
          <p:nvPr/>
        </p:nvSpPr>
        <p:spPr>
          <a:xfrm>
            <a:off x="455128" y="952737"/>
            <a:ext cx="4881148" cy="5416868"/>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Nuclear power plants derive their energy from </a:t>
            </a:r>
            <a:r>
              <a:rPr lang="en-US" sz="2400" b="1" dirty="0">
                <a:latin typeface="Calibri" panose="020F0502020204030204" pitchFamily="34" charset="0"/>
                <a:cs typeface="Calibri" panose="020F0502020204030204" pitchFamily="34" charset="0"/>
              </a:rPr>
              <a:t>splitting uranium atoms</a:t>
            </a:r>
            <a:r>
              <a:rPr lang="en-US" sz="2400" dirty="0">
                <a:latin typeface="Calibri" panose="020F0502020204030204" pitchFamily="34" charset="0"/>
                <a:cs typeface="Calibri" panose="020F0502020204030204" pitchFamily="34" charset="0"/>
              </a:rPr>
              <a:t>.</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This process releases high-energy neutrons which in turn, split other nearby uranium atoms. The result is a </a:t>
            </a:r>
            <a:r>
              <a:rPr lang="en-US" sz="2400" b="1" dirty="0">
                <a:latin typeface="Calibri" panose="020F0502020204030204" pitchFamily="34" charset="0"/>
                <a:cs typeface="Calibri" panose="020F0502020204030204" pitchFamily="34" charset="0"/>
              </a:rPr>
              <a:t>self-sustaining</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chain reaction</a:t>
            </a:r>
            <a:r>
              <a:rPr lang="en-US" sz="2400" dirty="0">
                <a:latin typeface="Calibri" panose="020F0502020204030204" pitchFamily="34" charset="0"/>
                <a:cs typeface="Calibri" panose="020F0502020204030204" pitchFamily="34" charset="0"/>
              </a:rPr>
              <a:t>.</a:t>
            </a:r>
          </a:p>
          <a:p>
            <a:pPr algn="just">
              <a:spcAft>
                <a:spcPts val="600"/>
              </a:spcAft>
            </a:pPr>
            <a:r>
              <a:rPr lang="en-US" sz="2400" dirty="0">
                <a:latin typeface="Calibri" panose="020F0502020204030204" pitchFamily="34" charset="0"/>
                <a:cs typeface="Calibri" panose="020F0502020204030204" pitchFamily="34" charset="0"/>
              </a:rPr>
              <a:t>During this process the magnitude of energy released is so great that there is a measurable loss in mass.</a:t>
            </a:r>
          </a:p>
          <a:p>
            <a:pPr algn="just"/>
            <a:r>
              <a:rPr lang="en-US" sz="2400" dirty="0">
                <a:latin typeface="Calibri" panose="020F0502020204030204" pitchFamily="34" charset="0"/>
                <a:cs typeface="Calibri" panose="020F0502020204030204" pitchFamily="34" charset="0"/>
              </a:rPr>
              <a:t>The European Nuclear Society estimates that 1 kg of natural uranium can release as much heat as 14,000 kg of coal.</a:t>
            </a:r>
          </a:p>
          <a:p>
            <a:pPr algn="just"/>
            <a:endParaRPr lang="en-US" sz="24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74C72C19-058C-BBEB-09CE-92C66B4387B3}"/>
              </a:ext>
            </a:extLst>
          </p:cNvPr>
          <p:cNvSpPr txBox="1"/>
          <p:nvPr/>
        </p:nvSpPr>
        <p:spPr>
          <a:xfrm>
            <a:off x="455127" y="287227"/>
            <a:ext cx="2643672" cy="553998"/>
          </a:xfrm>
          <a:prstGeom prst="rect">
            <a:avLst/>
          </a:prstGeom>
          <a:noFill/>
        </p:spPr>
        <p:txBody>
          <a:bodyPr wrap="none" rtlCol="0">
            <a:spAutoFit/>
          </a:bodyPr>
          <a:lstStyle/>
          <a:p>
            <a:r>
              <a:rPr lang="en-US" sz="3000">
                <a:latin typeface="Calibri" panose="020F0502020204030204" pitchFamily="34" charset="0"/>
                <a:cs typeface="Calibri" panose="020F0502020204030204" pitchFamily="34" charset="0"/>
              </a:rPr>
              <a:t>Nuclear Fission:</a:t>
            </a:r>
            <a:endParaRPr lang="en-US" sz="3000" dirty="0">
              <a:latin typeface="Calibri" panose="020F0502020204030204" pitchFamily="34" charset="0"/>
              <a:cs typeface="Calibri" panose="020F0502020204030204" pitchFamily="34" charset="0"/>
            </a:endParaRPr>
          </a:p>
        </p:txBody>
      </p:sp>
      <p:pic>
        <p:nvPicPr>
          <p:cNvPr id="8" name="Picture 7" descr="A diagram of a molecule&#10;&#10;Description automatically generated">
            <a:extLst>
              <a:ext uri="{FF2B5EF4-FFF2-40B4-BE49-F238E27FC236}">
                <a16:creationId xmlns:a16="http://schemas.microsoft.com/office/drawing/2014/main" id="{0A9B7F59-11AD-4931-14DF-3B0E204C7AD3}"/>
              </a:ext>
            </a:extLst>
          </p:cNvPr>
          <p:cNvPicPr>
            <a:picLocks noChangeAspect="1"/>
          </p:cNvPicPr>
          <p:nvPr/>
        </p:nvPicPr>
        <p:blipFill>
          <a:blip r:embed="rId3"/>
          <a:stretch>
            <a:fillRect/>
          </a:stretch>
        </p:blipFill>
        <p:spPr>
          <a:xfrm>
            <a:off x="5513696" y="0"/>
            <a:ext cx="6315419" cy="5456916"/>
          </a:xfrm>
          <a:prstGeom prst="rect">
            <a:avLst/>
          </a:prstGeom>
        </p:spPr>
      </p:pic>
      <p:pic>
        <p:nvPicPr>
          <p:cNvPr id="10" name="Picture 9" descr="A group of military ships in the water&#10;&#10;Description automatically generated">
            <a:extLst>
              <a:ext uri="{FF2B5EF4-FFF2-40B4-BE49-F238E27FC236}">
                <a16:creationId xmlns:a16="http://schemas.microsoft.com/office/drawing/2014/main" id="{93BEF126-E6F9-E4F1-2CC6-35D5ED3CBE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2478" y="4389022"/>
            <a:ext cx="2621888" cy="1941836"/>
          </a:xfrm>
          <a:prstGeom prst="rect">
            <a:avLst/>
          </a:prstGeom>
        </p:spPr>
      </p:pic>
      <p:pic>
        <p:nvPicPr>
          <p:cNvPr id="12" name="Picture 11" descr="A rock with black spots&#10;&#10;Description automatically generated">
            <a:extLst>
              <a:ext uri="{FF2B5EF4-FFF2-40B4-BE49-F238E27FC236}">
                <a16:creationId xmlns:a16="http://schemas.microsoft.com/office/drawing/2014/main" id="{162D180A-F355-3A8C-F51D-2E3F49BC17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3696" y="366301"/>
            <a:ext cx="1453714" cy="1468214"/>
          </a:xfrm>
          <a:prstGeom prst="rect">
            <a:avLst/>
          </a:prstGeom>
        </p:spPr>
      </p:pic>
      <p:pic>
        <p:nvPicPr>
          <p:cNvPr id="14" name="Picture 13" descr="A red truck with wheels&#10;&#10;Description automatically generated">
            <a:extLst>
              <a:ext uri="{FF2B5EF4-FFF2-40B4-BE49-F238E27FC236}">
                <a16:creationId xmlns:a16="http://schemas.microsoft.com/office/drawing/2014/main" id="{72F6F75A-E2B4-A18F-1E85-B17E9FEC7F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53148" y="5423727"/>
            <a:ext cx="3083724" cy="1168935"/>
          </a:xfrm>
          <a:prstGeom prst="rect">
            <a:avLst/>
          </a:prstGeom>
        </p:spPr>
      </p:pic>
      <p:sp>
        <p:nvSpPr>
          <p:cNvPr id="15" name="TextBox 14">
            <a:extLst>
              <a:ext uri="{FF2B5EF4-FFF2-40B4-BE49-F238E27FC236}">
                <a16:creationId xmlns:a16="http://schemas.microsoft.com/office/drawing/2014/main" id="{A2AC0F5D-4DF3-E621-310D-0B1BFBC5E730}"/>
              </a:ext>
            </a:extLst>
          </p:cNvPr>
          <p:cNvSpPr txBox="1"/>
          <p:nvPr/>
        </p:nvSpPr>
        <p:spPr>
          <a:xfrm>
            <a:off x="442483" y="6365620"/>
            <a:ext cx="783182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European Nuclear Society website: </a:t>
            </a:r>
            <a:r>
              <a:rPr lang="en-US" sz="1600" dirty="0">
                <a:latin typeface="Calibri" panose="020F0502020204030204" pitchFamily="34" charset="0"/>
                <a:cs typeface="Calibri" panose="020F0502020204030204" pitchFamily="34" charset="0"/>
                <a:hlinkClick r:id="rId7"/>
              </a:rPr>
              <a:t>https://www.euronuclear.org/glossary/fuel-comparison/</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866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of a turbine with a city skyline in the background&#10;&#10;Description automatically generated">
            <a:extLst>
              <a:ext uri="{FF2B5EF4-FFF2-40B4-BE49-F238E27FC236}">
                <a16:creationId xmlns:a16="http://schemas.microsoft.com/office/drawing/2014/main" id="{58BF7AFA-E91F-2A51-E9EC-EAF722B1160E}"/>
              </a:ext>
            </a:extLst>
          </p:cNvPr>
          <p:cNvPicPr>
            <a:picLocks noChangeAspect="1"/>
          </p:cNvPicPr>
          <p:nvPr/>
        </p:nvPicPr>
        <p:blipFill>
          <a:blip r:embed="rId2"/>
          <a:stretch>
            <a:fillRect/>
          </a:stretch>
        </p:blipFill>
        <p:spPr>
          <a:xfrm>
            <a:off x="329692" y="1810379"/>
            <a:ext cx="8298560" cy="4553912"/>
          </a:xfrm>
          <a:prstGeom prst="rect">
            <a:avLst/>
          </a:prstGeom>
        </p:spPr>
      </p:pic>
      <p:sp>
        <p:nvSpPr>
          <p:cNvPr id="6" name="TextBox 5">
            <a:extLst>
              <a:ext uri="{FF2B5EF4-FFF2-40B4-BE49-F238E27FC236}">
                <a16:creationId xmlns:a16="http://schemas.microsoft.com/office/drawing/2014/main" id="{68D83AC9-B637-54FF-5135-CD0B861F56D7}"/>
              </a:ext>
            </a:extLst>
          </p:cNvPr>
          <p:cNvSpPr txBox="1"/>
          <p:nvPr/>
        </p:nvSpPr>
        <p:spPr>
          <a:xfrm>
            <a:off x="401391" y="6272086"/>
            <a:ext cx="6862007"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Downloaded from: </a:t>
            </a:r>
            <a:r>
              <a:rPr lang="en-US" sz="1600" dirty="0">
                <a:latin typeface="Calibri" panose="020F0502020204030204" pitchFamily="34" charset="0"/>
                <a:cs typeface="Calibri" panose="020F0502020204030204" pitchFamily="34" charset="0"/>
                <a:hlinkClick r:id="rId3"/>
              </a:rPr>
              <a:t>https://www.euronuclear.org/nuclear-basics/energy/energy/</a:t>
            </a:r>
            <a:endParaRPr lang="en-US" sz="16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2B8A691-4D93-2853-0465-99B74E63AB05}"/>
              </a:ext>
            </a:extLst>
          </p:cNvPr>
          <p:cNvSpPr txBox="1"/>
          <p:nvPr/>
        </p:nvSpPr>
        <p:spPr>
          <a:xfrm>
            <a:off x="329691" y="247360"/>
            <a:ext cx="11532618" cy="1369606"/>
          </a:xfrm>
          <a:prstGeom prst="rect">
            <a:avLst/>
          </a:prstGeom>
          <a:noFill/>
        </p:spPr>
        <p:txBody>
          <a:bodyPr wrap="square">
            <a:spAutoFit/>
          </a:bodyPr>
          <a:lstStyle/>
          <a:p>
            <a:pPr algn="just">
              <a:spcAft>
                <a:spcPts val="600"/>
              </a:spcAft>
            </a:pPr>
            <a:r>
              <a:rPr lang="en-US" sz="2600" dirty="0">
                <a:latin typeface="Calibri" panose="020F0502020204030204" pitchFamily="34" charset="0"/>
                <a:cs typeface="Calibri" panose="020F0502020204030204" pitchFamily="34" charset="0"/>
              </a:rPr>
              <a:t>Much like coal-fired power stations, nuclear power plants also </a:t>
            </a:r>
            <a:r>
              <a:rPr lang="en-US" sz="2600" b="1" dirty="0">
                <a:latin typeface="Calibri" panose="020F0502020204030204" pitchFamily="34" charset="0"/>
                <a:cs typeface="Calibri" panose="020F0502020204030204" pitchFamily="34" charset="0"/>
              </a:rPr>
              <a:t>use steam to propel a turbine</a:t>
            </a:r>
            <a:r>
              <a:rPr lang="en-US" sz="2600" dirty="0">
                <a:latin typeface="Calibri" panose="020F0502020204030204" pitchFamily="34" charset="0"/>
                <a:cs typeface="Calibri" panose="020F0502020204030204" pitchFamily="34" charset="0"/>
              </a:rPr>
              <a:t>.</a:t>
            </a:r>
          </a:p>
          <a:p>
            <a:pPr algn="just"/>
            <a:r>
              <a:rPr lang="en-US" sz="2600" dirty="0">
                <a:latin typeface="Calibri" panose="020F0502020204030204" pitchFamily="34" charset="0"/>
                <a:cs typeface="Calibri" panose="020F0502020204030204" pitchFamily="34" charset="0"/>
              </a:rPr>
              <a:t>The only difference between coal and nuclear power is how the water is heated. </a:t>
            </a:r>
            <a:endParaRPr lang="en-US" sz="2600" dirty="0">
              <a:solidFill>
                <a:schemeClr val="bg1"/>
              </a:solidFill>
              <a:latin typeface="Calibri" panose="020F0502020204030204" pitchFamily="34" charset="0"/>
              <a:cs typeface="Calibri" panose="020F0502020204030204" pitchFamily="34" charset="0"/>
            </a:endParaRPr>
          </a:p>
        </p:txBody>
      </p:sp>
      <p:pic>
        <p:nvPicPr>
          <p:cNvPr id="7" name="Picture 6" descr="A person working on a large machine&#10;&#10;Description automatically generated">
            <a:extLst>
              <a:ext uri="{FF2B5EF4-FFF2-40B4-BE49-F238E27FC236}">
                <a16:creationId xmlns:a16="http://schemas.microsoft.com/office/drawing/2014/main" id="{0FA7420C-F7CC-58A6-0C5E-92358D1DCE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44251" y="1941107"/>
            <a:ext cx="2346358" cy="2346358"/>
          </a:xfrm>
          <a:prstGeom prst="rect">
            <a:avLst/>
          </a:prstGeom>
        </p:spPr>
      </p:pic>
      <p:pic>
        <p:nvPicPr>
          <p:cNvPr id="9" name="Picture 8" descr="A group of people looking at a machine&#10;&#10;Description automatically generated">
            <a:extLst>
              <a:ext uri="{FF2B5EF4-FFF2-40B4-BE49-F238E27FC236}">
                <a16:creationId xmlns:a16="http://schemas.microsoft.com/office/drawing/2014/main" id="{E7595231-4FC7-84B8-4001-E15B4584AE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28251" y="4435266"/>
            <a:ext cx="3162358" cy="2104945"/>
          </a:xfrm>
          <a:prstGeom prst="rect">
            <a:avLst/>
          </a:prstGeom>
        </p:spPr>
      </p:pic>
    </p:spTree>
    <p:extLst>
      <p:ext uri="{BB962C8B-B14F-4D97-AF65-F5344CB8AC3E}">
        <p14:creationId xmlns:p14="http://schemas.microsoft.com/office/powerpoint/2010/main" val="409433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small metal object&#10;&#10;Description automatically generated">
            <a:extLst>
              <a:ext uri="{FF2B5EF4-FFF2-40B4-BE49-F238E27FC236}">
                <a16:creationId xmlns:a16="http://schemas.microsoft.com/office/drawing/2014/main" id="{E22944A9-3ADE-380F-068C-17E2B3122C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718" y="3788503"/>
            <a:ext cx="2994518" cy="2765250"/>
          </a:xfrm>
          <a:prstGeom prst="rect">
            <a:avLst/>
          </a:prstGeom>
        </p:spPr>
      </p:pic>
      <p:sp>
        <p:nvSpPr>
          <p:cNvPr id="7" name="TextBox 6">
            <a:extLst>
              <a:ext uri="{FF2B5EF4-FFF2-40B4-BE49-F238E27FC236}">
                <a16:creationId xmlns:a16="http://schemas.microsoft.com/office/drawing/2014/main" id="{D88DD3C4-E2C9-B5FF-24FA-201C605D7803}"/>
              </a:ext>
            </a:extLst>
          </p:cNvPr>
          <p:cNvSpPr txBox="1"/>
          <p:nvPr/>
        </p:nvSpPr>
        <p:spPr>
          <a:xfrm>
            <a:off x="444718" y="674400"/>
            <a:ext cx="7862941" cy="2754600"/>
          </a:xfrm>
          <a:prstGeom prst="rect">
            <a:avLst/>
          </a:prstGeom>
          <a:noFill/>
        </p:spPr>
        <p:txBody>
          <a:bodyPr wrap="square">
            <a:spAutoFit/>
          </a:bodyPr>
          <a:lstStyle/>
          <a:p>
            <a:pPr algn="just">
              <a:spcAft>
                <a:spcPts val="600"/>
              </a:spcAft>
            </a:pPr>
            <a:r>
              <a:rPr lang="en-US" sz="2800" dirty="0">
                <a:latin typeface="Calibri" panose="020F0502020204030204" pitchFamily="34" charset="0"/>
                <a:cs typeface="Calibri" panose="020F0502020204030204" pitchFamily="34" charset="0"/>
              </a:rPr>
              <a:t>The reactor core contains fuel rods of enriched uranium that drive the chain reaction which in turn, boils the water.</a:t>
            </a:r>
          </a:p>
          <a:p>
            <a:pPr algn="just"/>
            <a:r>
              <a:rPr lang="en-US" sz="2800" dirty="0">
                <a:latin typeface="Calibri" panose="020F0502020204030204" pitchFamily="34" charset="0"/>
                <a:cs typeface="Calibri" panose="020F0502020204030204" pitchFamily="34" charset="0"/>
              </a:rPr>
              <a:t>Control rods are also inserted to absorb excess neutrons to prevent the chain reaction from getting out of control.</a:t>
            </a:r>
          </a:p>
        </p:txBody>
      </p:sp>
      <p:pic>
        <p:nvPicPr>
          <p:cNvPr id="11" name="Picture 10" descr="Diagram of a fuel assembly&#10;&#10;Description automatically generated">
            <a:extLst>
              <a:ext uri="{FF2B5EF4-FFF2-40B4-BE49-F238E27FC236}">
                <a16:creationId xmlns:a16="http://schemas.microsoft.com/office/drawing/2014/main" id="{9CD29178-017B-29C8-A80E-A4194841A4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686" y="3784506"/>
            <a:ext cx="3143446" cy="2765250"/>
          </a:xfrm>
          <a:prstGeom prst="rect">
            <a:avLst/>
          </a:prstGeom>
        </p:spPr>
      </p:pic>
      <p:pic>
        <p:nvPicPr>
          <p:cNvPr id="15" name="Picture 14" descr="A hand holding a metal device&#10;&#10;Description automatically generated">
            <a:extLst>
              <a:ext uri="{FF2B5EF4-FFF2-40B4-BE49-F238E27FC236}">
                <a16:creationId xmlns:a16="http://schemas.microsoft.com/office/drawing/2014/main" id="{18C30E8D-E5B4-59E5-BFBC-D28550D55B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29732" y="304247"/>
            <a:ext cx="2929720" cy="3346289"/>
          </a:xfrm>
          <a:prstGeom prst="rect">
            <a:avLst/>
          </a:prstGeom>
        </p:spPr>
      </p:pic>
      <p:pic>
        <p:nvPicPr>
          <p:cNvPr id="19" name="Picture 18" descr="A person in a white coat and gloves looking at a piece of paper&#10;&#10;Description automatically generated">
            <a:extLst>
              <a:ext uri="{FF2B5EF4-FFF2-40B4-BE49-F238E27FC236}">
                <a16:creationId xmlns:a16="http://schemas.microsoft.com/office/drawing/2014/main" id="{EDA572C4-383B-C556-A709-A974753023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7582" y="3828118"/>
            <a:ext cx="4081870" cy="2678025"/>
          </a:xfrm>
          <a:prstGeom prst="rect">
            <a:avLst/>
          </a:prstGeom>
          <a:ln>
            <a:solidFill>
              <a:schemeClr val="tx1"/>
            </a:solidFill>
          </a:ln>
        </p:spPr>
      </p:pic>
    </p:spTree>
    <p:extLst>
      <p:ext uri="{BB962C8B-B14F-4D97-AF65-F5344CB8AC3E}">
        <p14:creationId xmlns:p14="http://schemas.microsoft.com/office/powerpoint/2010/main" val="310212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AA46B69-9C3B-E051-B646-FFA9EFB68FAF}"/>
              </a:ext>
            </a:extLst>
          </p:cNvPr>
          <p:cNvSpPr txBox="1"/>
          <p:nvPr/>
        </p:nvSpPr>
        <p:spPr>
          <a:xfrm>
            <a:off x="428784" y="218494"/>
            <a:ext cx="11162114" cy="2246769"/>
          </a:xfrm>
          <a:prstGeom prst="rect">
            <a:avLst/>
          </a:prstGeom>
          <a:noFill/>
        </p:spPr>
        <p:txBody>
          <a:bodyPr wrap="square">
            <a:spAutoFit/>
          </a:bodyPr>
          <a:lstStyle/>
          <a:p>
            <a:pPr algn="just">
              <a:spcAft>
                <a:spcPts val="1200"/>
              </a:spcAft>
            </a:pPr>
            <a:r>
              <a:rPr lang="en-US" sz="2400" dirty="0">
                <a:latin typeface="Calibri" panose="020F0502020204030204" pitchFamily="34" charset="0"/>
                <a:cs typeface="Calibri" panose="020F0502020204030204" pitchFamily="34" charset="0"/>
              </a:rPr>
              <a:t>Natural uranium is  almost entirely composed of the isotope </a:t>
            </a:r>
            <a:r>
              <a:rPr lang="en-US" sz="2400" b="1" dirty="0">
                <a:latin typeface="Calibri" panose="020F0502020204030204" pitchFamily="34" charset="0"/>
                <a:cs typeface="Calibri" panose="020F0502020204030204" pitchFamily="34" charset="0"/>
              </a:rPr>
              <a:t>U-238</a:t>
            </a:r>
            <a:r>
              <a:rPr lang="en-US" sz="2400" dirty="0">
                <a:latin typeface="Calibri" panose="020F0502020204030204" pitchFamily="34" charset="0"/>
                <a:cs typeface="Calibri" panose="020F0502020204030204" pitchFamily="34" charset="0"/>
              </a:rPr>
              <a:t>. This isotope is not suitable for fission.</a:t>
            </a:r>
          </a:p>
          <a:p>
            <a:pPr algn="just">
              <a:spcAft>
                <a:spcPts val="1200"/>
              </a:spcAft>
            </a:pPr>
            <a:r>
              <a:rPr lang="en-US" sz="2400" dirty="0">
                <a:latin typeface="Calibri" panose="020F0502020204030204" pitchFamily="34" charset="0"/>
                <a:cs typeface="Calibri" panose="020F0502020204030204" pitchFamily="34" charset="0"/>
              </a:rPr>
              <a:t>To increase the proportion of fissionable material, levels of </a:t>
            </a:r>
            <a:r>
              <a:rPr lang="en-US" sz="2400" b="1" dirty="0">
                <a:latin typeface="Calibri" panose="020F0502020204030204" pitchFamily="34" charset="0"/>
                <a:cs typeface="Calibri" panose="020F0502020204030204" pitchFamily="34" charset="0"/>
              </a:rPr>
              <a:t>U-235</a:t>
            </a:r>
            <a:r>
              <a:rPr lang="en-US" sz="2400" dirty="0">
                <a:latin typeface="Calibri" panose="020F0502020204030204" pitchFamily="34" charset="0"/>
                <a:cs typeface="Calibri" panose="020F0502020204030204" pitchFamily="34" charset="0"/>
              </a:rPr>
              <a:t> are boosted 3-20% via a centrifugation process known as “</a:t>
            </a:r>
            <a:r>
              <a:rPr lang="en-US" sz="2400" b="1" dirty="0">
                <a:latin typeface="Calibri" panose="020F0502020204030204" pitchFamily="34" charset="0"/>
                <a:cs typeface="Calibri" panose="020F0502020204030204" pitchFamily="34" charset="0"/>
              </a:rPr>
              <a:t>enrichment</a:t>
            </a:r>
            <a:r>
              <a:rPr lang="en-US" sz="2400" dirty="0">
                <a:latin typeface="Calibri" panose="020F0502020204030204" pitchFamily="34" charset="0"/>
                <a:cs typeface="Calibri" panose="020F0502020204030204" pitchFamily="34" charset="0"/>
              </a:rPr>
              <a:t>.” </a:t>
            </a:r>
          </a:p>
          <a:p>
            <a:pPr algn="just"/>
            <a:r>
              <a:rPr lang="en-US" sz="2400" dirty="0">
                <a:latin typeface="Calibri" panose="020F0502020204030204" pitchFamily="34" charset="0"/>
                <a:cs typeface="Calibri" panose="020F0502020204030204" pitchFamily="34" charset="0"/>
              </a:rPr>
              <a:t>Further enrichment makes this uranium suitable for nuclear weapons.</a:t>
            </a:r>
          </a:p>
        </p:txBody>
      </p:sp>
      <p:pic>
        <p:nvPicPr>
          <p:cNvPr id="4" name="Picture 3" descr="A rock with black spots&#10;&#10;Description automatically generated">
            <a:extLst>
              <a:ext uri="{FF2B5EF4-FFF2-40B4-BE49-F238E27FC236}">
                <a16:creationId xmlns:a16="http://schemas.microsoft.com/office/drawing/2014/main" id="{2AE85A86-12AB-1589-432B-D268488C4F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223" y="4879563"/>
            <a:ext cx="1450277" cy="1649270"/>
          </a:xfrm>
          <a:prstGeom prst="rect">
            <a:avLst/>
          </a:prstGeom>
        </p:spPr>
      </p:pic>
      <p:pic>
        <p:nvPicPr>
          <p:cNvPr id="7" name="Picture 6" descr="A blue circle with a red needle&#10;&#10;Description automatically generated">
            <a:extLst>
              <a:ext uri="{FF2B5EF4-FFF2-40B4-BE49-F238E27FC236}">
                <a16:creationId xmlns:a16="http://schemas.microsoft.com/office/drawing/2014/main" id="{5B036963-4A7B-F0F0-823F-61B0E47EC061}"/>
              </a:ext>
            </a:extLst>
          </p:cNvPr>
          <p:cNvPicPr>
            <a:picLocks noChangeAspect="1"/>
          </p:cNvPicPr>
          <p:nvPr/>
        </p:nvPicPr>
        <p:blipFill>
          <a:blip r:embed="rId3"/>
          <a:stretch>
            <a:fillRect/>
          </a:stretch>
        </p:blipFill>
        <p:spPr>
          <a:xfrm>
            <a:off x="1260999" y="2493335"/>
            <a:ext cx="1968727" cy="2246769"/>
          </a:xfrm>
          <a:prstGeom prst="rect">
            <a:avLst/>
          </a:prstGeom>
        </p:spPr>
      </p:pic>
      <p:pic>
        <p:nvPicPr>
          <p:cNvPr id="9" name="Picture 8" descr="A blue and red pie chart&#10;&#10;Description automatically generated">
            <a:extLst>
              <a:ext uri="{FF2B5EF4-FFF2-40B4-BE49-F238E27FC236}">
                <a16:creationId xmlns:a16="http://schemas.microsoft.com/office/drawing/2014/main" id="{76407C90-FC4C-EAB2-065C-0A83003D82C6}"/>
              </a:ext>
            </a:extLst>
          </p:cNvPr>
          <p:cNvPicPr>
            <a:picLocks noChangeAspect="1"/>
          </p:cNvPicPr>
          <p:nvPr/>
        </p:nvPicPr>
        <p:blipFill>
          <a:blip r:embed="rId4"/>
          <a:stretch>
            <a:fillRect/>
          </a:stretch>
        </p:blipFill>
        <p:spPr>
          <a:xfrm>
            <a:off x="4664546" y="2573139"/>
            <a:ext cx="2051138" cy="2246769"/>
          </a:xfrm>
          <a:prstGeom prst="rect">
            <a:avLst/>
          </a:prstGeom>
        </p:spPr>
      </p:pic>
      <p:pic>
        <p:nvPicPr>
          <p:cNvPr id="11" name="Picture 10" descr="A large white tower with smoke coming out of it&#10;&#10;Description automatically generated">
            <a:extLst>
              <a:ext uri="{FF2B5EF4-FFF2-40B4-BE49-F238E27FC236}">
                <a16:creationId xmlns:a16="http://schemas.microsoft.com/office/drawing/2014/main" id="{53062FD6-7DA4-0E5D-C06A-8D486F16A3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16071" y="4879563"/>
            <a:ext cx="1450276" cy="1649270"/>
          </a:xfrm>
          <a:prstGeom prst="rect">
            <a:avLst/>
          </a:prstGeom>
        </p:spPr>
      </p:pic>
      <p:pic>
        <p:nvPicPr>
          <p:cNvPr id="13" name="Picture 12" descr="A large explosion in the sky&#10;&#10;Description automatically generated">
            <a:extLst>
              <a:ext uri="{FF2B5EF4-FFF2-40B4-BE49-F238E27FC236}">
                <a16:creationId xmlns:a16="http://schemas.microsoft.com/office/drawing/2014/main" id="{5D931123-D1D4-2C47-B1C3-DA06E3A80B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9358" y="4879563"/>
            <a:ext cx="2430966" cy="1649270"/>
          </a:xfrm>
          <a:prstGeom prst="rect">
            <a:avLst/>
          </a:prstGeom>
        </p:spPr>
      </p:pic>
      <p:pic>
        <p:nvPicPr>
          <p:cNvPr id="16" name="Picture 15" descr="A diagram of a nuclear weapon&#10;&#10;Description automatically generated">
            <a:extLst>
              <a:ext uri="{FF2B5EF4-FFF2-40B4-BE49-F238E27FC236}">
                <a16:creationId xmlns:a16="http://schemas.microsoft.com/office/drawing/2014/main" id="{E81EAF5F-54A0-3AB1-B7CB-E2954DF2C8B8}"/>
              </a:ext>
            </a:extLst>
          </p:cNvPr>
          <p:cNvPicPr>
            <a:picLocks noChangeAspect="1"/>
          </p:cNvPicPr>
          <p:nvPr/>
        </p:nvPicPr>
        <p:blipFill>
          <a:blip r:embed="rId7"/>
          <a:stretch>
            <a:fillRect/>
          </a:stretch>
        </p:blipFill>
        <p:spPr>
          <a:xfrm>
            <a:off x="8291258" y="2573139"/>
            <a:ext cx="2167165" cy="2259706"/>
          </a:xfrm>
          <a:prstGeom prst="rect">
            <a:avLst/>
          </a:prstGeom>
        </p:spPr>
      </p:pic>
    </p:spTree>
    <p:extLst>
      <p:ext uri="{BB962C8B-B14F-4D97-AF65-F5344CB8AC3E}">
        <p14:creationId xmlns:p14="http://schemas.microsoft.com/office/powerpoint/2010/main" val="52537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3FACE8-C720-6EF4-6BE3-F3CC638C47E3}"/>
              </a:ext>
            </a:extLst>
          </p:cNvPr>
          <p:cNvSpPr txBox="1"/>
          <p:nvPr/>
        </p:nvSpPr>
        <p:spPr>
          <a:xfrm>
            <a:off x="4416239" y="3092122"/>
            <a:ext cx="7470963" cy="3185487"/>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b="1" dirty="0">
                <a:solidFill>
                  <a:srgbClr val="FF0000"/>
                </a:solidFill>
                <a:latin typeface="Calibri" panose="020F0502020204030204" pitchFamily="34" charset="0"/>
                <a:cs typeface="Calibri" panose="020F0502020204030204" pitchFamily="34" charset="0"/>
              </a:rPr>
              <a:t>Thermal pollution </a:t>
            </a:r>
            <a:r>
              <a:rPr lang="en-US" sz="2200" dirty="0">
                <a:solidFill>
                  <a:srgbClr val="FF0000"/>
                </a:solidFill>
                <a:latin typeface="Calibri" panose="020F0502020204030204" pitchFamily="34" charset="0"/>
                <a:cs typeface="Calibri" panose="020F0502020204030204" pitchFamily="34" charset="0"/>
              </a:rPr>
              <a:t>from cooling towers disrupts aquatic ecosystems.</a:t>
            </a:r>
          </a:p>
          <a:p>
            <a:pPr marL="342900" indent="-342900" algn="just">
              <a:spcAft>
                <a:spcPts val="600"/>
              </a:spcAft>
              <a:buFont typeface="Arial" panose="020B0604020202020204" pitchFamily="34" charset="0"/>
              <a:buChar char="•"/>
            </a:pPr>
            <a:r>
              <a:rPr lang="en-US" sz="2200" b="1" dirty="0">
                <a:solidFill>
                  <a:srgbClr val="FF0000"/>
                </a:solidFill>
                <a:latin typeface="Calibri" panose="020F0502020204030204" pitchFamily="34" charset="0"/>
                <a:cs typeface="Calibri" panose="020F0502020204030204" pitchFamily="34" charset="0"/>
              </a:rPr>
              <a:t>Uranium mill tailings </a:t>
            </a:r>
            <a:r>
              <a:rPr lang="en-US" sz="2200" dirty="0">
                <a:solidFill>
                  <a:srgbClr val="FF0000"/>
                </a:solidFill>
                <a:latin typeface="Calibri" panose="020F0502020204030204" pitchFamily="34" charset="0"/>
                <a:cs typeface="Calibri" panose="020F0502020204030204" pitchFamily="34" charset="0"/>
              </a:rPr>
              <a:t>left over from the extraction process must be contained because they are radioactive.</a:t>
            </a:r>
          </a:p>
          <a:p>
            <a:pPr marL="342900" indent="-342900" algn="just">
              <a:spcAft>
                <a:spcPts val="6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fission process generates </a:t>
            </a:r>
            <a:r>
              <a:rPr lang="en-US" sz="2200" b="1" dirty="0">
                <a:solidFill>
                  <a:srgbClr val="FF0000"/>
                </a:solidFill>
                <a:latin typeface="Calibri" panose="020F0502020204030204" pitchFamily="34" charset="0"/>
                <a:cs typeface="Calibri" panose="020F0502020204030204" pitchFamily="34" charset="0"/>
              </a:rPr>
              <a:t>radioactive wastes </a:t>
            </a:r>
            <a:r>
              <a:rPr lang="en-US" sz="2200" dirty="0">
                <a:solidFill>
                  <a:srgbClr val="FF0000"/>
                </a:solidFill>
                <a:latin typeface="Calibri" panose="020F0502020204030204" pitchFamily="34" charset="0"/>
                <a:cs typeface="Calibri" panose="020F0502020204030204" pitchFamily="34" charset="0"/>
              </a:rPr>
              <a:t>that must be secured.</a:t>
            </a:r>
          </a:p>
          <a:p>
            <a:pPr marL="342900" indent="-342900" algn="just">
              <a:spcAft>
                <a:spcPts val="1200"/>
              </a:spcAft>
              <a:buFont typeface="Arial" panose="020B0604020202020204" pitchFamily="34" charset="0"/>
              <a:buChar char="•"/>
            </a:pPr>
            <a:r>
              <a:rPr lang="en-US" sz="2200" b="1" dirty="0">
                <a:solidFill>
                  <a:srgbClr val="FF0000"/>
                </a:solidFill>
                <a:latin typeface="Calibri" panose="020F0502020204030204" pitchFamily="34" charset="0"/>
                <a:cs typeface="Calibri" panose="020F0502020204030204" pitchFamily="34" charset="0"/>
              </a:rPr>
              <a:t>Accidents</a:t>
            </a:r>
            <a:r>
              <a:rPr lang="en-US" sz="2200" dirty="0">
                <a:solidFill>
                  <a:srgbClr val="FF0000"/>
                </a:solidFill>
                <a:latin typeface="Calibri" panose="020F0502020204030204" pitchFamily="34" charset="0"/>
                <a:cs typeface="Calibri" panose="020F0502020204030204" pitchFamily="34" charset="0"/>
              </a:rPr>
              <a:t> can release catastrophic levels of radiation.</a:t>
            </a:r>
          </a:p>
          <a:p>
            <a:pPr marL="342900" indent="-342900" algn="just">
              <a:spcAft>
                <a:spcPts val="1200"/>
              </a:spcAft>
              <a:buFont typeface="Arial" panose="020B0604020202020204" pitchFamily="34" charset="0"/>
              <a:buChar char="•"/>
            </a:pPr>
            <a:r>
              <a:rPr lang="en-US" sz="2200" dirty="0">
                <a:solidFill>
                  <a:srgbClr val="FF0000"/>
                </a:solidFill>
                <a:latin typeface="Calibri" panose="020F0502020204030204" pitchFamily="34" charset="0"/>
                <a:cs typeface="Calibri" panose="020F0502020204030204" pitchFamily="34" charset="0"/>
              </a:rPr>
              <a:t>The process can be weaponized by bad actors.</a:t>
            </a:r>
          </a:p>
        </p:txBody>
      </p:sp>
      <p:sp>
        <p:nvSpPr>
          <p:cNvPr id="6" name="TextBox 5">
            <a:extLst>
              <a:ext uri="{FF2B5EF4-FFF2-40B4-BE49-F238E27FC236}">
                <a16:creationId xmlns:a16="http://schemas.microsoft.com/office/drawing/2014/main" id="{BF1EC869-7082-F2C3-DBB6-26AA69D1AD44}"/>
              </a:ext>
            </a:extLst>
          </p:cNvPr>
          <p:cNvSpPr txBox="1"/>
          <p:nvPr/>
        </p:nvSpPr>
        <p:spPr>
          <a:xfrm>
            <a:off x="336525" y="707889"/>
            <a:ext cx="6833709" cy="1862048"/>
          </a:xfrm>
          <a:prstGeom prst="rect">
            <a:avLst/>
          </a:prstGeom>
          <a:noFill/>
        </p:spPr>
        <p:txBody>
          <a:bodyPr wrap="square">
            <a:spAutoFit/>
          </a:bodyPr>
          <a:lstStyle/>
          <a:p>
            <a:pPr marL="342900" indent="-342900" algn="just">
              <a:spcAft>
                <a:spcPts val="6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Under normal conditions nuclear power plants do not release any emissions into the air.</a:t>
            </a:r>
          </a:p>
          <a:p>
            <a:pPr marL="342900" indent="-342900" algn="just">
              <a:spcAft>
                <a:spcPts val="1200"/>
              </a:spcAft>
              <a:buFont typeface="Arial" panose="020B0604020202020204" pitchFamily="34" charset="0"/>
              <a:buChar char="•"/>
            </a:pPr>
            <a:r>
              <a:rPr lang="en-US" sz="2200" dirty="0">
                <a:solidFill>
                  <a:srgbClr val="0432FF"/>
                </a:solidFill>
                <a:latin typeface="Calibri" panose="020F0502020204030204" pitchFamily="34" charset="0"/>
                <a:cs typeface="Calibri" panose="020F0502020204030204" pitchFamily="34" charset="0"/>
              </a:rPr>
              <a:t>Even though there are roughly 200 years of known reserves, new technologies can potentially extend the uranium supply to thousands of years.*</a:t>
            </a:r>
          </a:p>
        </p:txBody>
      </p:sp>
      <p:sp>
        <p:nvSpPr>
          <p:cNvPr id="7" name="TextBox 6">
            <a:extLst>
              <a:ext uri="{FF2B5EF4-FFF2-40B4-BE49-F238E27FC236}">
                <a16:creationId xmlns:a16="http://schemas.microsoft.com/office/drawing/2014/main" id="{0D298C4E-9BE2-3814-3B44-6558143C9D90}"/>
              </a:ext>
            </a:extLst>
          </p:cNvPr>
          <p:cNvSpPr txBox="1"/>
          <p:nvPr/>
        </p:nvSpPr>
        <p:spPr>
          <a:xfrm>
            <a:off x="561278" y="247615"/>
            <a:ext cx="4667632" cy="492443"/>
          </a:xfrm>
          <a:prstGeom prst="rect">
            <a:avLst/>
          </a:prstGeom>
          <a:noFill/>
        </p:spPr>
        <p:txBody>
          <a:bodyPr wrap="square">
            <a:spAutoFit/>
          </a:bodyPr>
          <a:lstStyle/>
          <a:p>
            <a:pPr algn="just">
              <a:spcAft>
                <a:spcPts val="1200"/>
              </a:spcAft>
            </a:pPr>
            <a:r>
              <a:rPr lang="en-US" sz="2600" b="1" dirty="0">
                <a:solidFill>
                  <a:srgbClr val="0432FF"/>
                </a:solidFill>
                <a:latin typeface="Calibri" panose="020F0502020204030204" pitchFamily="34" charset="0"/>
                <a:cs typeface="Calibri" panose="020F0502020204030204" pitchFamily="34" charset="0"/>
              </a:rPr>
              <a:t>Advantages of Nuclear Power:</a:t>
            </a:r>
          </a:p>
        </p:txBody>
      </p:sp>
      <p:sp>
        <p:nvSpPr>
          <p:cNvPr id="8" name="TextBox 7">
            <a:extLst>
              <a:ext uri="{FF2B5EF4-FFF2-40B4-BE49-F238E27FC236}">
                <a16:creationId xmlns:a16="http://schemas.microsoft.com/office/drawing/2014/main" id="{68B3AABE-A935-D846-B495-E7F2F16F6F46}"/>
              </a:ext>
            </a:extLst>
          </p:cNvPr>
          <p:cNvSpPr txBox="1"/>
          <p:nvPr/>
        </p:nvSpPr>
        <p:spPr>
          <a:xfrm>
            <a:off x="608906" y="6231961"/>
            <a:ext cx="9802484"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 Scientific American: </a:t>
            </a:r>
            <a:r>
              <a:rPr lang="en-US" sz="1600" dirty="0">
                <a:latin typeface="Calibri" panose="020F0502020204030204" pitchFamily="34" charset="0"/>
                <a:cs typeface="Calibri" panose="020F0502020204030204" pitchFamily="34" charset="0"/>
                <a:hlinkClick r:id="rId2"/>
              </a:rPr>
              <a:t>https://www.scientificamerican.com/article/how-long-will-global-uranium-deposits-last/</a:t>
            </a:r>
            <a:endParaRPr lang="en-US"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F6782C5-1A09-D92D-D44D-EF4E74AEB78F}"/>
              </a:ext>
            </a:extLst>
          </p:cNvPr>
          <p:cNvSpPr txBox="1"/>
          <p:nvPr/>
        </p:nvSpPr>
        <p:spPr>
          <a:xfrm>
            <a:off x="4726543" y="2543230"/>
            <a:ext cx="5036276" cy="492443"/>
          </a:xfrm>
          <a:prstGeom prst="rect">
            <a:avLst/>
          </a:prstGeom>
          <a:noFill/>
        </p:spPr>
        <p:txBody>
          <a:bodyPr wrap="square">
            <a:spAutoFit/>
          </a:bodyPr>
          <a:lstStyle/>
          <a:p>
            <a:pPr algn="just">
              <a:spcAft>
                <a:spcPts val="1200"/>
              </a:spcAft>
            </a:pPr>
            <a:r>
              <a:rPr lang="en-US" sz="2600" b="1" dirty="0">
                <a:solidFill>
                  <a:srgbClr val="FF0000"/>
                </a:solidFill>
                <a:latin typeface="Calibri" panose="020F0502020204030204" pitchFamily="34" charset="0"/>
                <a:cs typeface="Calibri" panose="020F0502020204030204" pitchFamily="34" charset="0"/>
              </a:rPr>
              <a:t>Disadvantages of Nuclear Power:</a:t>
            </a:r>
          </a:p>
        </p:txBody>
      </p:sp>
      <p:pic>
        <p:nvPicPr>
          <p:cNvPr id="19" name="Picture 18" descr="A sand clock with blue liquid&#10;&#10;Description automatically generated">
            <a:extLst>
              <a:ext uri="{FF2B5EF4-FFF2-40B4-BE49-F238E27FC236}">
                <a16:creationId xmlns:a16="http://schemas.microsoft.com/office/drawing/2014/main" id="{F0C76084-E675-3F81-3504-F17B067EE5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6570" y="707889"/>
            <a:ext cx="1219332" cy="1681267"/>
          </a:xfrm>
          <a:prstGeom prst="rect">
            <a:avLst/>
          </a:prstGeom>
          <a:ln w="3175">
            <a:noFill/>
          </a:ln>
        </p:spPr>
      </p:pic>
      <p:pic>
        <p:nvPicPr>
          <p:cNvPr id="21" name="Picture 20" descr="Birds flying on a clear blue sky">
            <a:extLst>
              <a:ext uri="{FF2B5EF4-FFF2-40B4-BE49-F238E27FC236}">
                <a16:creationId xmlns:a16="http://schemas.microsoft.com/office/drawing/2014/main" id="{F68887E3-7EAE-B9A5-C9FC-0BE3D74F8E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9778" y="684591"/>
            <a:ext cx="2663907" cy="1679467"/>
          </a:xfrm>
          <a:prstGeom prst="rect">
            <a:avLst/>
          </a:prstGeom>
          <a:ln w="3175">
            <a:solidFill>
              <a:schemeClr val="accent1"/>
            </a:solidFill>
          </a:ln>
        </p:spPr>
      </p:pic>
      <p:pic>
        <p:nvPicPr>
          <p:cNvPr id="23" name="Picture 22" descr="A nuclear power plant with smoke coming out of it&#10;&#10;Description automatically generated">
            <a:extLst>
              <a:ext uri="{FF2B5EF4-FFF2-40B4-BE49-F238E27FC236}">
                <a16:creationId xmlns:a16="http://schemas.microsoft.com/office/drawing/2014/main" id="{061716DD-2278-8E57-E41B-8196F82AE4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524" y="2858417"/>
            <a:ext cx="1321300" cy="1122686"/>
          </a:xfrm>
          <a:prstGeom prst="rect">
            <a:avLst/>
          </a:prstGeom>
          <a:ln w="6350">
            <a:solidFill>
              <a:schemeClr val="tx1"/>
            </a:solidFill>
          </a:ln>
        </p:spPr>
      </p:pic>
      <p:pic>
        <p:nvPicPr>
          <p:cNvPr id="27" name="Picture 26" descr="A large square shaped structure in a field&#10;&#10;Description automatically generated">
            <a:extLst>
              <a:ext uri="{FF2B5EF4-FFF2-40B4-BE49-F238E27FC236}">
                <a16:creationId xmlns:a16="http://schemas.microsoft.com/office/drawing/2014/main" id="{C5513A8A-7F2F-F97F-C6F9-8B9B55C531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3953" y="2878381"/>
            <a:ext cx="1286173" cy="1102722"/>
          </a:xfrm>
          <a:prstGeom prst="rect">
            <a:avLst/>
          </a:prstGeom>
          <a:ln w="6350">
            <a:solidFill>
              <a:schemeClr val="tx1"/>
            </a:solidFill>
          </a:ln>
        </p:spPr>
      </p:pic>
      <p:pic>
        <p:nvPicPr>
          <p:cNvPr id="28" name="Picture 27" descr="A truck is parked on the side of a road&#10;&#10;Description automatically generated">
            <a:extLst>
              <a:ext uri="{FF2B5EF4-FFF2-40B4-BE49-F238E27FC236}">
                <a16:creationId xmlns:a16="http://schemas.microsoft.com/office/drawing/2014/main" id="{DB266EA7-F3B7-6E8B-285F-7925E60FE2B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63953" y="4199813"/>
            <a:ext cx="2336088" cy="1782792"/>
          </a:xfrm>
          <a:prstGeom prst="rect">
            <a:avLst/>
          </a:prstGeom>
          <a:ln w="6350">
            <a:solidFill>
              <a:schemeClr val="tx1"/>
            </a:solidFill>
          </a:ln>
        </p:spPr>
      </p:pic>
      <p:pic>
        <p:nvPicPr>
          <p:cNvPr id="34" name="Picture 33" descr="A stack of yellow barrels with black text&#10;&#10;Description automatically generated">
            <a:extLst>
              <a:ext uri="{FF2B5EF4-FFF2-40B4-BE49-F238E27FC236}">
                <a16:creationId xmlns:a16="http://schemas.microsoft.com/office/drawing/2014/main" id="{8863359A-5553-F613-EB0E-0C56AB3EF61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48769" y="2878039"/>
            <a:ext cx="851272" cy="1102722"/>
          </a:xfrm>
          <a:prstGeom prst="rect">
            <a:avLst/>
          </a:prstGeom>
          <a:ln w="6350">
            <a:solidFill>
              <a:schemeClr val="tx1"/>
            </a:solidFill>
          </a:ln>
        </p:spPr>
      </p:pic>
      <p:pic>
        <p:nvPicPr>
          <p:cNvPr id="40" name="Picture 39" descr="A map of the region&#10;&#10;Description automatically generated">
            <a:extLst>
              <a:ext uri="{FF2B5EF4-FFF2-40B4-BE49-F238E27FC236}">
                <a16:creationId xmlns:a16="http://schemas.microsoft.com/office/drawing/2014/main" id="{7484C82D-35CF-3584-25BB-D880AC4AAC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6524" y="4193905"/>
            <a:ext cx="1321300" cy="1788700"/>
          </a:xfrm>
          <a:prstGeom prst="rect">
            <a:avLst/>
          </a:prstGeom>
          <a:ln w="6350">
            <a:solidFill>
              <a:schemeClr val="tx1"/>
            </a:solidFill>
          </a:ln>
        </p:spPr>
      </p:pic>
      <p:pic>
        <p:nvPicPr>
          <p:cNvPr id="50" name="Graphic 49" descr="Thumbs up sign outline">
            <a:extLst>
              <a:ext uri="{FF2B5EF4-FFF2-40B4-BE49-F238E27FC236}">
                <a16:creationId xmlns:a16="http://schemas.microsoft.com/office/drawing/2014/main" id="{2DB7AA28-4CD5-5748-DFFC-E577D6A7779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882193" y="133119"/>
            <a:ext cx="646203" cy="646203"/>
          </a:xfrm>
          <a:prstGeom prst="rect">
            <a:avLst/>
          </a:prstGeom>
        </p:spPr>
      </p:pic>
      <p:pic>
        <p:nvPicPr>
          <p:cNvPr id="52" name="Graphic 51" descr="Thumbs Down outline">
            <a:extLst>
              <a:ext uri="{FF2B5EF4-FFF2-40B4-BE49-F238E27FC236}">
                <a16:creationId xmlns:a16="http://schemas.microsoft.com/office/drawing/2014/main" id="{65784E01-610E-41CA-A90F-6CA1D31B24C0}"/>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468357" y="2568075"/>
            <a:ext cx="644246" cy="644246"/>
          </a:xfrm>
          <a:prstGeom prst="rect">
            <a:avLst/>
          </a:prstGeom>
        </p:spPr>
      </p:pic>
    </p:spTree>
    <p:extLst>
      <p:ext uri="{BB962C8B-B14F-4D97-AF65-F5344CB8AC3E}">
        <p14:creationId xmlns:p14="http://schemas.microsoft.com/office/powerpoint/2010/main" val="166577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erial view of a destroyed building&#10;&#10;Description automatically generated">
            <a:extLst>
              <a:ext uri="{FF2B5EF4-FFF2-40B4-BE49-F238E27FC236}">
                <a16:creationId xmlns:a16="http://schemas.microsoft.com/office/drawing/2014/main" id="{4C378151-3BCE-57E5-B6B5-4158FD0D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9644" y="4564404"/>
            <a:ext cx="1136471" cy="1894711"/>
          </a:xfrm>
          <a:prstGeom prst="rect">
            <a:avLst/>
          </a:prstGeom>
        </p:spPr>
      </p:pic>
      <p:pic>
        <p:nvPicPr>
          <p:cNvPr id="9" name="Picture 8" descr="A wreath on a grave&#10;&#10;Description automatically generated">
            <a:extLst>
              <a:ext uri="{FF2B5EF4-FFF2-40B4-BE49-F238E27FC236}">
                <a16:creationId xmlns:a16="http://schemas.microsoft.com/office/drawing/2014/main" id="{3D0F305B-18A4-1558-9703-EEDD7AA7E0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0744" y="4564403"/>
            <a:ext cx="1421588" cy="1894711"/>
          </a:xfrm>
          <a:prstGeom prst="rect">
            <a:avLst/>
          </a:prstGeom>
        </p:spPr>
      </p:pic>
      <p:sp>
        <p:nvSpPr>
          <p:cNvPr id="10" name="TextBox 9">
            <a:extLst>
              <a:ext uri="{FF2B5EF4-FFF2-40B4-BE49-F238E27FC236}">
                <a16:creationId xmlns:a16="http://schemas.microsoft.com/office/drawing/2014/main" id="{52554310-A7EA-60A5-616B-EC05FAE7D30D}"/>
              </a:ext>
            </a:extLst>
          </p:cNvPr>
          <p:cNvSpPr txBox="1"/>
          <p:nvPr/>
        </p:nvSpPr>
        <p:spPr>
          <a:xfrm>
            <a:off x="303121" y="398885"/>
            <a:ext cx="11469198" cy="4093428"/>
          </a:xfrm>
          <a:prstGeom prst="rect">
            <a:avLst/>
          </a:prstGeom>
          <a:noFill/>
        </p:spPr>
        <p:txBody>
          <a:bodyPr wrap="square">
            <a:spAutoFit/>
          </a:bodyPr>
          <a:lstStyle/>
          <a:p>
            <a:pPr algn="just">
              <a:spcAft>
                <a:spcPts val="600"/>
              </a:spcAft>
            </a:pPr>
            <a:r>
              <a:rPr lang="en-US" sz="2400" dirty="0">
                <a:latin typeface="Calibri" panose="020F0502020204030204" pitchFamily="34" charset="0"/>
                <a:cs typeface="Calibri" panose="020F0502020204030204" pitchFamily="34" charset="0"/>
              </a:rPr>
              <a:t>Nuclear power accidents are extremely rare. The worst accident by far happened in </a:t>
            </a:r>
            <a:r>
              <a:rPr lang="en-US" sz="2400" b="1" dirty="0">
                <a:latin typeface="Calibri" panose="020F0502020204030204" pitchFamily="34" charset="0"/>
                <a:cs typeface="Calibri" panose="020F0502020204030204" pitchFamily="34" charset="0"/>
              </a:rPr>
              <a:t>Chernobyl </a:t>
            </a:r>
            <a:r>
              <a:rPr lang="en-US" sz="2400" dirty="0">
                <a:latin typeface="Calibri" panose="020F0502020204030204" pitchFamily="34" charset="0"/>
                <a:cs typeface="Calibri" panose="020F0502020204030204" pitchFamily="34" charset="0"/>
              </a:rPr>
              <a:t>in 1986 when </a:t>
            </a:r>
            <a:r>
              <a:rPr lang="en-US" sz="2400" b="1" dirty="0">
                <a:latin typeface="Calibri" panose="020F0502020204030204" pitchFamily="34" charset="0"/>
                <a:cs typeface="Calibri" panose="020F0502020204030204" pitchFamily="34" charset="0"/>
              </a:rPr>
              <a:t>loss of coolant </a:t>
            </a:r>
            <a:r>
              <a:rPr lang="en-US" sz="2400" dirty="0">
                <a:latin typeface="Calibri" panose="020F0502020204030204" pitchFamily="34" charset="0"/>
                <a:cs typeface="Calibri" panose="020F0502020204030204" pitchFamily="34" charset="0"/>
              </a:rPr>
              <a:t>resulted in a </a:t>
            </a:r>
            <a:r>
              <a:rPr lang="en-US" sz="2400" b="1" dirty="0">
                <a:latin typeface="Calibri" panose="020F0502020204030204" pitchFamily="34" charset="0"/>
                <a:cs typeface="Calibri" panose="020F0502020204030204" pitchFamily="34" charset="0"/>
              </a:rPr>
              <a:t>melt-down </a:t>
            </a:r>
            <a:r>
              <a:rPr lang="en-US" sz="2400" dirty="0">
                <a:latin typeface="Calibri" panose="020F0502020204030204" pitchFamily="34" charset="0"/>
                <a:cs typeface="Calibri" panose="020F0502020204030204" pitchFamily="34" charset="0"/>
              </a:rPr>
              <a:t>and steam explosion that released a portion of the reactor core into the surroundings.</a:t>
            </a:r>
          </a:p>
          <a:p>
            <a:pPr algn="just">
              <a:spcAft>
                <a:spcPts val="1200"/>
              </a:spcAft>
            </a:pPr>
            <a:r>
              <a:rPr lang="en-US" sz="2400" dirty="0">
                <a:latin typeface="Calibri" panose="020F0502020204030204" pitchFamily="34" charset="0"/>
                <a:cs typeface="Calibri" panose="020F0502020204030204" pitchFamily="34" charset="0"/>
              </a:rPr>
              <a:t>Two workers died from the explosion and a further 28 died a few weeks later from the radiation.</a:t>
            </a:r>
          </a:p>
          <a:p>
            <a:pPr algn="just">
              <a:spcAft>
                <a:spcPts val="600"/>
              </a:spcAft>
            </a:pPr>
            <a:r>
              <a:rPr lang="en-US" sz="2400" dirty="0">
                <a:latin typeface="Calibri" panose="020F0502020204030204" pitchFamily="34" charset="0"/>
                <a:cs typeface="Calibri" panose="020F0502020204030204" pitchFamily="34" charset="0"/>
              </a:rPr>
              <a:t>350,000 people were evacuated from the immediate area, but significant levels of radiation were  detected as far away as parts of Western Europe.</a:t>
            </a:r>
          </a:p>
          <a:p>
            <a:pPr algn="just">
              <a:spcAft>
                <a:spcPts val="1200"/>
              </a:spcAft>
            </a:pPr>
            <a:r>
              <a:rPr lang="en-US" sz="2400" dirty="0">
                <a:latin typeface="Calibri" panose="020F0502020204030204" pitchFamily="34" charset="0"/>
                <a:cs typeface="Calibri" panose="020F0502020204030204" pitchFamily="34" charset="0"/>
              </a:rPr>
              <a:t>Another incident happened in 2011 when a </a:t>
            </a:r>
            <a:r>
              <a:rPr lang="en-US" sz="2400" b="1" dirty="0">
                <a:latin typeface="Calibri" panose="020F0502020204030204" pitchFamily="34" charset="0"/>
                <a:cs typeface="Calibri" panose="020F0502020204030204" pitchFamily="34" charset="0"/>
              </a:rPr>
              <a:t>tsunami</a:t>
            </a:r>
            <a:r>
              <a:rPr lang="en-US" sz="2400" dirty="0">
                <a:latin typeface="Calibri" panose="020F0502020204030204" pitchFamily="34" charset="0"/>
                <a:cs typeface="Calibri" panose="020F0502020204030204" pitchFamily="34" charset="0"/>
              </a:rPr>
              <a:t> wave disabled the cooling pump to three </a:t>
            </a:r>
            <a:r>
              <a:rPr lang="en-US" sz="2400" b="1" dirty="0">
                <a:latin typeface="Calibri" panose="020F0502020204030204" pitchFamily="34" charset="0"/>
                <a:cs typeface="Calibri" panose="020F0502020204030204" pitchFamily="34" charset="0"/>
              </a:rPr>
              <a:t>Fukushima Daiichi</a:t>
            </a:r>
            <a:r>
              <a:rPr lang="en-US" sz="2400" dirty="0">
                <a:latin typeface="Calibri" panose="020F0502020204030204" pitchFamily="34" charset="0"/>
                <a:cs typeface="Calibri" panose="020F0502020204030204" pitchFamily="34" charset="0"/>
              </a:rPr>
              <a:t> reactors. This resulted in a </a:t>
            </a:r>
            <a:r>
              <a:rPr lang="en-US" sz="2400" b="1" dirty="0">
                <a:latin typeface="Calibri" panose="020F0502020204030204" pitchFamily="34" charset="0"/>
                <a:cs typeface="Calibri" panose="020F0502020204030204" pitchFamily="34" charset="0"/>
              </a:rPr>
              <a:t>melt-down</a:t>
            </a:r>
            <a:r>
              <a:rPr lang="en-US" sz="2400" dirty="0">
                <a:latin typeface="Calibri" panose="020F0502020204030204" pitchFamily="34" charset="0"/>
                <a:cs typeface="Calibri" panose="020F0502020204030204" pitchFamily="34" charset="0"/>
              </a:rPr>
              <a:t> that released radiation into the ocean. Fortunately, workers managed to stabilize all three reactors within two weeks.</a:t>
            </a:r>
          </a:p>
        </p:txBody>
      </p:sp>
      <p:pic>
        <p:nvPicPr>
          <p:cNvPr id="18" name="Picture 17" descr="A hand holding a yellow device&#10;&#10;Description automatically generated">
            <a:extLst>
              <a:ext uri="{FF2B5EF4-FFF2-40B4-BE49-F238E27FC236}">
                <a16:creationId xmlns:a16="http://schemas.microsoft.com/office/drawing/2014/main" id="{87C8DF1E-DE15-3667-2D42-38109C83FB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581" y="4554813"/>
            <a:ext cx="1438279" cy="1885122"/>
          </a:xfrm>
          <a:prstGeom prst="rect">
            <a:avLst/>
          </a:prstGeom>
        </p:spPr>
      </p:pic>
      <p:pic>
        <p:nvPicPr>
          <p:cNvPr id="24" name="Picture 23" descr="A book on the ground&#10;&#10;Description automatically generated">
            <a:extLst>
              <a:ext uri="{FF2B5EF4-FFF2-40B4-BE49-F238E27FC236}">
                <a16:creationId xmlns:a16="http://schemas.microsoft.com/office/drawing/2014/main" id="{43494560-13E3-1DB3-39A3-5ECF79E6D4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2143" y="4564403"/>
            <a:ext cx="2046627" cy="1894712"/>
          </a:xfrm>
          <a:prstGeom prst="rect">
            <a:avLst/>
          </a:prstGeom>
        </p:spPr>
      </p:pic>
      <p:pic>
        <p:nvPicPr>
          <p:cNvPr id="26" name="Picture 25" descr="A person wearing a protective suit pointing at something&#10;&#10;Description automatically generated">
            <a:extLst>
              <a:ext uri="{FF2B5EF4-FFF2-40B4-BE49-F238E27FC236}">
                <a16:creationId xmlns:a16="http://schemas.microsoft.com/office/drawing/2014/main" id="{83968C4F-B86F-B1F6-19B0-B319624B15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15827" y="4554813"/>
            <a:ext cx="2814772" cy="1904301"/>
          </a:xfrm>
          <a:prstGeom prst="rect">
            <a:avLst/>
          </a:prstGeom>
        </p:spPr>
      </p:pic>
      <p:pic>
        <p:nvPicPr>
          <p:cNvPr id="28" name="Picture 27" descr="A map of the pacific ocean&#10;&#10;Description automatically generated">
            <a:extLst>
              <a:ext uri="{FF2B5EF4-FFF2-40B4-BE49-F238E27FC236}">
                <a16:creationId xmlns:a16="http://schemas.microsoft.com/office/drawing/2014/main" id="{64F2D9C5-EAD2-0132-2A81-F6726E9AB0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66671" y="4564403"/>
            <a:ext cx="2054843" cy="1894711"/>
          </a:xfrm>
          <a:prstGeom prst="rect">
            <a:avLst/>
          </a:prstGeom>
        </p:spPr>
      </p:pic>
    </p:spTree>
    <p:extLst>
      <p:ext uri="{BB962C8B-B14F-4D97-AF65-F5344CB8AC3E}">
        <p14:creationId xmlns:p14="http://schemas.microsoft.com/office/powerpoint/2010/main" val="17135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754FA9-3C75-C483-BDA2-62050C5188B6}"/>
              </a:ext>
            </a:extLst>
          </p:cNvPr>
          <p:cNvSpPr txBox="1"/>
          <p:nvPr/>
        </p:nvSpPr>
        <p:spPr>
          <a:xfrm>
            <a:off x="296986" y="252438"/>
            <a:ext cx="8072099" cy="2277547"/>
          </a:xfrm>
          <a:prstGeom prst="rect">
            <a:avLst/>
          </a:prstGeom>
          <a:noFill/>
        </p:spPr>
        <p:txBody>
          <a:bodyPr wrap="square">
            <a:spAutoFit/>
          </a:bodyPr>
          <a:lstStyle/>
          <a:p>
            <a:pPr algn="just">
              <a:spcAft>
                <a:spcPts val="600"/>
              </a:spcAft>
            </a:pPr>
            <a:r>
              <a:rPr lang="en-US" sz="2200" dirty="0">
                <a:latin typeface="Calibri" panose="020F0502020204030204" pitchFamily="34" charset="0"/>
                <a:cs typeface="Calibri" panose="020F0502020204030204" pitchFamily="34" charset="0"/>
              </a:rPr>
              <a:t>About 20% of electricity in the US comes from nuclear, but in some European nations nuclear power generates more than 50%.</a:t>
            </a:r>
          </a:p>
          <a:p>
            <a:pPr algn="just">
              <a:spcAft>
                <a:spcPts val="600"/>
              </a:spcAft>
            </a:pPr>
            <a:r>
              <a:rPr lang="en-US" sz="2200" dirty="0">
                <a:latin typeface="Calibri" panose="020F0502020204030204" pitchFamily="34" charset="0"/>
                <a:cs typeface="Calibri" panose="020F0502020204030204" pitchFamily="34" charset="0"/>
              </a:rPr>
              <a:t>The newer designs of reactors incorporate more safety features, and experimental “fast neutron” reactors are increasingly being considered as a means  to “recycle” nuclear wastes.</a:t>
            </a:r>
          </a:p>
          <a:p>
            <a:pPr algn="just">
              <a:spcAft>
                <a:spcPts val="600"/>
              </a:spcAft>
            </a:pPr>
            <a:r>
              <a:rPr lang="en-US" sz="2200" dirty="0">
                <a:latin typeface="Calibri" panose="020F0502020204030204" pitchFamily="34" charset="0"/>
                <a:cs typeface="Calibri" panose="020F0502020204030204" pitchFamily="34" charset="0"/>
              </a:rPr>
              <a:t>Nevertheless, the growth of nuclear has slowed down since 2000.</a:t>
            </a:r>
          </a:p>
        </p:txBody>
      </p:sp>
      <p:pic>
        <p:nvPicPr>
          <p:cNvPr id="12" name="Picture 11" descr="A large white dome on a building&#10;&#10;Description automatically generated">
            <a:extLst>
              <a:ext uri="{FF2B5EF4-FFF2-40B4-BE49-F238E27FC236}">
                <a16:creationId xmlns:a16="http://schemas.microsoft.com/office/drawing/2014/main" id="{B60424A5-3C0B-DCCB-8F1F-95461B6445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3321" y="4441609"/>
            <a:ext cx="3251692" cy="1748922"/>
          </a:xfrm>
          <a:prstGeom prst="rect">
            <a:avLst/>
          </a:prstGeom>
        </p:spPr>
      </p:pic>
      <p:sp>
        <p:nvSpPr>
          <p:cNvPr id="17" name="TextBox 16">
            <a:extLst>
              <a:ext uri="{FF2B5EF4-FFF2-40B4-BE49-F238E27FC236}">
                <a16:creationId xmlns:a16="http://schemas.microsoft.com/office/drawing/2014/main" id="{5140E741-933E-05A4-0CC4-55A823640708}"/>
              </a:ext>
            </a:extLst>
          </p:cNvPr>
          <p:cNvSpPr txBox="1"/>
          <p:nvPr/>
        </p:nvSpPr>
        <p:spPr>
          <a:xfrm>
            <a:off x="8526962" y="6166223"/>
            <a:ext cx="344068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Fast reactor in </a:t>
            </a:r>
            <a:r>
              <a:rPr lang="en-US" b="0" i="0" dirty="0">
                <a:effectLst/>
                <a:latin typeface="Calibri" panose="020F0502020204030204" pitchFamily="34" charset="0"/>
                <a:cs typeface="Calibri" panose="020F0502020204030204" pitchFamily="34" charset="0"/>
              </a:rPr>
              <a:t>Dounreay, Scotland.</a:t>
            </a:r>
            <a:endParaRPr lang="en-US" dirty="0">
              <a:latin typeface="Calibri" panose="020F0502020204030204" pitchFamily="34" charset="0"/>
              <a:cs typeface="Calibri" panose="020F0502020204030204" pitchFamily="34" charset="0"/>
            </a:endParaRPr>
          </a:p>
        </p:txBody>
      </p:sp>
      <p:pic>
        <p:nvPicPr>
          <p:cNvPr id="21" name="Picture 20" descr="A diagram of energy consumption&#10;&#10;Description automatically generated">
            <a:extLst>
              <a:ext uri="{FF2B5EF4-FFF2-40B4-BE49-F238E27FC236}">
                <a16:creationId xmlns:a16="http://schemas.microsoft.com/office/drawing/2014/main" id="{75690EAD-AF26-F7F7-1F1F-0E3B032F9BD6}"/>
              </a:ext>
            </a:extLst>
          </p:cNvPr>
          <p:cNvPicPr>
            <a:picLocks noChangeAspect="1"/>
          </p:cNvPicPr>
          <p:nvPr/>
        </p:nvPicPr>
        <p:blipFill>
          <a:blip r:embed="rId3"/>
          <a:stretch>
            <a:fillRect/>
          </a:stretch>
        </p:blipFill>
        <p:spPr>
          <a:xfrm>
            <a:off x="8643321" y="322445"/>
            <a:ext cx="3251693" cy="4016797"/>
          </a:xfrm>
          <a:prstGeom prst="rect">
            <a:avLst/>
          </a:prstGeom>
          <a:ln>
            <a:solidFill>
              <a:schemeClr val="tx1"/>
            </a:solidFill>
          </a:ln>
        </p:spPr>
      </p:pic>
      <p:sp>
        <p:nvSpPr>
          <p:cNvPr id="23" name="TextBox 22">
            <a:extLst>
              <a:ext uri="{FF2B5EF4-FFF2-40B4-BE49-F238E27FC236}">
                <a16:creationId xmlns:a16="http://schemas.microsoft.com/office/drawing/2014/main" id="{329ECC2E-128D-8E2E-8D73-FF516316697F}"/>
              </a:ext>
            </a:extLst>
          </p:cNvPr>
          <p:cNvSpPr txBox="1"/>
          <p:nvPr/>
        </p:nvSpPr>
        <p:spPr>
          <a:xfrm>
            <a:off x="340712" y="5996509"/>
            <a:ext cx="7935131"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Chart downloaded from: </a:t>
            </a:r>
            <a:r>
              <a:rPr lang="en-US" sz="1600" dirty="0">
                <a:latin typeface="Calibri" panose="020F0502020204030204" pitchFamily="34" charset="0"/>
                <a:cs typeface="Calibri" panose="020F0502020204030204" pitchFamily="34" charset="0"/>
                <a:hlinkClick r:id="rId4"/>
              </a:rPr>
              <a:t>https://world-nuclear.org/information-library/current-and-future-generation/nuclear-power-in-the-world-today#developments-in-2024nbsp</a:t>
            </a:r>
            <a:endParaRPr lang="en-US" sz="1600" dirty="0">
              <a:latin typeface="Calibri" panose="020F0502020204030204" pitchFamily="34" charset="0"/>
              <a:cs typeface="Calibri" panose="020F0502020204030204" pitchFamily="34" charset="0"/>
            </a:endParaRPr>
          </a:p>
        </p:txBody>
      </p:sp>
      <p:pic>
        <p:nvPicPr>
          <p:cNvPr id="3" name="Picture 2" descr="A graph of a number of people&#10;&#10;Description automatically generated with medium confidence">
            <a:extLst>
              <a:ext uri="{FF2B5EF4-FFF2-40B4-BE49-F238E27FC236}">
                <a16:creationId xmlns:a16="http://schemas.microsoft.com/office/drawing/2014/main" id="{91A9D935-7013-04AC-44C9-217ABAC397D6}"/>
              </a:ext>
            </a:extLst>
          </p:cNvPr>
          <p:cNvPicPr>
            <a:picLocks noChangeAspect="1"/>
          </p:cNvPicPr>
          <p:nvPr/>
        </p:nvPicPr>
        <p:blipFill>
          <a:blip r:embed="rId5"/>
          <a:stretch>
            <a:fillRect/>
          </a:stretch>
        </p:blipFill>
        <p:spPr>
          <a:xfrm>
            <a:off x="340712" y="2529985"/>
            <a:ext cx="7935130" cy="3466524"/>
          </a:xfrm>
          <a:prstGeom prst="rect">
            <a:avLst/>
          </a:prstGeom>
          <a:ln>
            <a:solidFill>
              <a:schemeClr val="accent1"/>
            </a:solidFill>
          </a:ln>
        </p:spPr>
      </p:pic>
    </p:spTree>
    <p:extLst>
      <p:ext uri="{BB962C8B-B14F-4D97-AF65-F5344CB8AC3E}">
        <p14:creationId xmlns:p14="http://schemas.microsoft.com/office/powerpoint/2010/main" val="131112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0BAEFA-9FEA-90F4-C72C-89A7A3304AEA}"/>
              </a:ext>
            </a:extLst>
          </p:cNvPr>
          <p:cNvSpPr txBox="1"/>
          <p:nvPr/>
        </p:nvSpPr>
        <p:spPr>
          <a:xfrm>
            <a:off x="333180" y="2976173"/>
            <a:ext cx="6970869" cy="3293209"/>
          </a:xfrm>
          <a:prstGeom prst="rect">
            <a:avLst/>
          </a:prstGeom>
          <a:noFill/>
        </p:spPr>
        <p:txBody>
          <a:bodyPr wrap="square">
            <a:spAutoFit/>
          </a:bodyPr>
          <a:lstStyle/>
          <a:p>
            <a:pPr algn="just">
              <a:spcAft>
                <a:spcPts val="600"/>
              </a:spcAft>
            </a:pPr>
            <a:r>
              <a:rPr lang="en-US" sz="2200" b="1" dirty="0">
                <a:latin typeface="Calibri" panose="020F0502020204030204" pitchFamily="34" charset="0"/>
                <a:cs typeface="Calibri" panose="020F0502020204030204" pitchFamily="34" charset="0"/>
              </a:rPr>
              <a:t>Nuclear fusion </a:t>
            </a:r>
            <a:r>
              <a:rPr lang="en-US" sz="2200" dirty="0">
                <a:latin typeface="Calibri" panose="020F0502020204030204" pitchFamily="34" charset="0"/>
                <a:cs typeface="Calibri" panose="020F0502020204030204" pitchFamily="34" charset="0"/>
              </a:rPr>
              <a:t>involves the formation of helium from the fusing of hydrogen nuclei. Fusion is cleaner than fission because the by-product is helium. It also yields far more energy. </a:t>
            </a:r>
          </a:p>
          <a:p>
            <a:pPr algn="just">
              <a:spcAft>
                <a:spcPts val="600"/>
              </a:spcAft>
            </a:pPr>
            <a:r>
              <a:rPr lang="en-US" sz="2200" dirty="0">
                <a:latin typeface="Calibri" panose="020F0502020204030204" pitchFamily="34" charset="0"/>
                <a:cs typeface="Calibri" panose="020F0502020204030204" pitchFamily="34" charset="0"/>
              </a:rPr>
              <a:t>This process generates the </a:t>
            </a:r>
            <a:r>
              <a:rPr lang="en-US" sz="2200" b="1" dirty="0">
                <a:latin typeface="Calibri" panose="020F0502020204030204" pitchFamily="34" charset="0"/>
                <a:cs typeface="Calibri" panose="020F0502020204030204" pitchFamily="34" charset="0"/>
              </a:rPr>
              <a:t>energy for the sun</a:t>
            </a:r>
            <a:r>
              <a:rPr lang="en-US" sz="2200" dirty="0">
                <a:latin typeface="Calibri" panose="020F0502020204030204" pitchFamily="34" charset="0"/>
                <a:cs typeface="Calibri" panose="020F0502020204030204" pitchFamily="34" charset="0"/>
              </a:rPr>
              <a:t> and the stars.</a:t>
            </a:r>
          </a:p>
          <a:p>
            <a:pPr algn="just">
              <a:spcAft>
                <a:spcPts val="600"/>
              </a:spcAft>
            </a:pPr>
            <a:r>
              <a:rPr lang="en-US" sz="2200" dirty="0">
                <a:latin typeface="Calibri" panose="020F0502020204030204" pitchFamily="34" charset="0"/>
                <a:cs typeface="Calibri" panose="020F0502020204030204" pitchFamily="34" charset="0"/>
              </a:rPr>
              <a:t>Research on fusion has been carried out since the 1960’s, but progress is slow due to the enormously high temperatures required. Consequently, no plans for fusion power plants have ever left the drawing board!</a:t>
            </a:r>
          </a:p>
        </p:txBody>
      </p:sp>
      <p:pic>
        <p:nvPicPr>
          <p:cNvPr id="6" name="Picture 5" descr="A diagram of a nuclear explosion&#10;&#10;Description automatically generated">
            <a:extLst>
              <a:ext uri="{FF2B5EF4-FFF2-40B4-BE49-F238E27FC236}">
                <a16:creationId xmlns:a16="http://schemas.microsoft.com/office/drawing/2014/main" id="{86E82261-1575-67E3-6625-AD1312EE82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560" y="403998"/>
            <a:ext cx="2460094" cy="2183618"/>
          </a:xfrm>
          <a:prstGeom prst="rect">
            <a:avLst/>
          </a:prstGeom>
        </p:spPr>
      </p:pic>
      <p:pic>
        <p:nvPicPr>
          <p:cNvPr id="8" name="Picture 7" descr="A person in a space suit standing in a room&#10;&#10;Description automatically generated">
            <a:extLst>
              <a:ext uri="{FF2B5EF4-FFF2-40B4-BE49-F238E27FC236}">
                <a16:creationId xmlns:a16="http://schemas.microsoft.com/office/drawing/2014/main" id="{33007F46-9272-BE73-375C-920305E108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7609" y="3090977"/>
            <a:ext cx="4471209" cy="3178405"/>
          </a:xfrm>
          <a:prstGeom prst="rect">
            <a:avLst/>
          </a:prstGeom>
        </p:spPr>
      </p:pic>
      <p:pic>
        <p:nvPicPr>
          <p:cNvPr id="10" name="Picture 9" descr="A bright star in space&#10;&#10;Description automatically generated">
            <a:extLst>
              <a:ext uri="{FF2B5EF4-FFF2-40B4-BE49-F238E27FC236}">
                <a16:creationId xmlns:a16="http://schemas.microsoft.com/office/drawing/2014/main" id="{9CAAAE44-744B-B0D1-9961-9871F9DFDE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84258" y="415305"/>
            <a:ext cx="2022594" cy="2183618"/>
          </a:xfrm>
          <a:prstGeom prst="rect">
            <a:avLst/>
          </a:prstGeom>
        </p:spPr>
      </p:pic>
      <p:pic>
        <p:nvPicPr>
          <p:cNvPr id="14" name="Picture 13" descr="Diagram of a steam turbine&#10;&#10;Description automatically generated">
            <a:extLst>
              <a:ext uri="{FF2B5EF4-FFF2-40B4-BE49-F238E27FC236}">
                <a16:creationId xmlns:a16="http://schemas.microsoft.com/office/drawing/2014/main" id="{252986F7-577A-3C0C-B3FA-9E74450E0A89}"/>
              </a:ext>
            </a:extLst>
          </p:cNvPr>
          <p:cNvPicPr>
            <a:picLocks noChangeAspect="1"/>
          </p:cNvPicPr>
          <p:nvPr/>
        </p:nvPicPr>
        <p:blipFill>
          <a:blip r:embed="rId5"/>
          <a:stretch>
            <a:fillRect/>
          </a:stretch>
        </p:blipFill>
        <p:spPr>
          <a:xfrm>
            <a:off x="5367547" y="450022"/>
            <a:ext cx="6491272" cy="2172311"/>
          </a:xfrm>
          <a:prstGeom prst="rect">
            <a:avLst/>
          </a:prstGeom>
          <a:ln>
            <a:solidFill>
              <a:schemeClr val="tx1"/>
            </a:solidFill>
          </a:ln>
        </p:spPr>
      </p:pic>
      <p:sp>
        <p:nvSpPr>
          <p:cNvPr id="15" name="TextBox 14">
            <a:extLst>
              <a:ext uri="{FF2B5EF4-FFF2-40B4-BE49-F238E27FC236}">
                <a16:creationId xmlns:a16="http://schemas.microsoft.com/office/drawing/2014/main" id="{94CCEBD7-F10A-ACE7-9BB8-16FCAD9F594D}"/>
              </a:ext>
            </a:extLst>
          </p:cNvPr>
          <p:cNvSpPr txBox="1"/>
          <p:nvPr/>
        </p:nvSpPr>
        <p:spPr>
          <a:xfrm>
            <a:off x="6139688" y="2572124"/>
            <a:ext cx="4063741"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Hypothetical nuclear fusion power plant. </a:t>
            </a:r>
          </a:p>
        </p:txBody>
      </p:sp>
    </p:spTree>
    <p:extLst>
      <p:ext uri="{BB962C8B-B14F-4D97-AF65-F5344CB8AC3E}">
        <p14:creationId xmlns:p14="http://schemas.microsoft.com/office/powerpoint/2010/main" val="283834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2543</TotalTime>
  <Words>699</Words>
  <Application>Microsoft Macintosh PowerPoint</Application>
  <PresentationFormat>Widescreen</PresentationFormat>
  <Paragraphs>40</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Antonio Chaves</cp:lastModifiedBy>
  <cp:revision>120</cp:revision>
  <dcterms:created xsi:type="dcterms:W3CDTF">2024-05-22T00:31:23Z</dcterms:created>
  <dcterms:modified xsi:type="dcterms:W3CDTF">2024-10-06T18:44:44Z</dcterms:modified>
</cp:coreProperties>
</file>