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573" r:id="rId2"/>
    <p:sldId id="543" r:id="rId3"/>
    <p:sldId id="574" r:id="rId4"/>
    <p:sldId id="548" r:id="rId5"/>
    <p:sldId id="549" r:id="rId6"/>
    <p:sldId id="550" r:id="rId7"/>
    <p:sldId id="551" r:id="rId8"/>
    <p:sldId id="553" r:id="rId9"/>
    <p:sldId id="552" r:id="rId10"/>
    <p:sldId id="554" r:id="rId11"/>
    <p:sldId id="519" r:id="rId12"/>
    <p:sldId id="520" r:id="rId13"/>
    <p:sldId id="521" r:id="rId14"/>
    <p:sldId id="522" r:id="rId15"/>
    <p:sldId id="576" r:id="rId16"/>
    <p:sldId id="575" r:id="rId17"/>
    <p:sldId id="578" r:id="rId18"/>
    <p:sldId id="7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48"/>
  </p:normalViewPr>
  <p:slideViewPr>
    <p:cSldViewPr snapToGrid="0">
      <p:cViewPr varScale="1">
        <p:scale>
          <a:sx n="93" d="100"/>
          <a:sy n="93" d="100"/>
        </p:scale>
        <p:origin x="21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a:t>
            </a:fld>
            <a:endParaRPr lang="en-US"/>
          </a:p>
        </p:txBody>
      </p:sp>
    </p:spTree>
    <p:extLst>
      <p:ext uri="{BB962C8B-B14F-4D97-AF65-F5344CB8AC3E}">
        <p14:creationId xmlns:p14="http://schemas.microsoft.com/office/powerpoint/2010/main" val="198491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83286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7</a:t>
            </a:fld>
            <a:endParaRPr lang="en-US"/>
          </a:p>
        </p:txBody>
      </p:sp>
    </p:spTree>
    <p:extLst>
      <p:ext uri="{BB962C8B-B14F-4D97-AF65-F5344CB8AC3E}">
        <p14:creationId xmlns:p14="http://schemas.microsoft.com/office/powerpoint/2010/main" val="357615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9</a:t>
            </a:fld>
            <a:endParaRPr lang="en-US"/>
          </a:p>
        </p:txBody>
      </p:sp>
    </p:spTree>
    <p:extLst>
      <p:ext uri="{BB962C8B-B14F-4D97-AF65-F5344CB8AC3E}">
        <p14:creationId xmlns:p14="http://schemas.microsoft.com/office/powerpoint/2010/main" val="10369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11</a:t>
            </a:fld>
            <a:endParaRPr lang="en-US" dirty="0"/>
          </a:p>
        </p:txBody>
      </p:sp>
    </p:spTree>
    <p:extLst>
      <p:ext uri="{BB962C8B-B14F-4D97-AF65-F5344CB8AC3E}">
        <p14:creationId xmlns:p14="http://schemas.microsoft.com/office/powerpoint/2010/main" val="415866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12</a:t>
            </a:fld>
            <a:endParaRPr lang="en-US" dirty="0"/>
          </a:p>
        </p:txBody>
      </p:sp>
    </p:spTree>
    <p:extLst>
      <p:ext uri="{BB962C8B-B14F-4D97-AF65-F5344CB8AC3E}">
        <p14:creationId xmlns:p14="http://schemas.microsoft.com/office/powerpoint/2010/main" val="13583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13</a:t>
            </a:fld>
            <a:endParaRPr lang="en-US" dirty="0"/>
          </a:p>
        </p:txBody>
      </p:sp>
    </p:spTree>
    <p:extLst>
      <p:ext uri="{BB962C8B-B14F-4D97-AF65-F5344CB8AC3E}">
        <p14:creationId xmlns:p14="http://schemas.microsoft.com/office/powerpoint/2010/main" val="185782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14</a:t>
            </a:fld>
            <a:endParaRPr lang="en-US" dirty="0"/>
          </a:p>
        </p:txBody>
      </p:sp>
    </p:spTree>
    <p:extLst>
      <p:ext uri="{BB962C8B-B14F-4D97-AF65-F5344CB8AC3E}">
        <p14:creationId xmlns:p14="http://schemas.microsoft.com/office/powerpoint/2010/main" val="39774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9/25/24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9/25/24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912111" y="15653"/>
            <a:ext cx="1010865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0C0"/>
                </a:solidFill>
                <a:latin typeface="Calibri" panose="020F0502020204030204" pitchFamily="34" charset="0"/>
                <a:cs typeface="Calibri" panose="020F0502020204030204" pitchFamily="34" charset="0"/>
              </a:rPr>
              <a:t>The Matter of Life</a:t>
            </a:r>
          </a:p>
        </p:txBody>
      </p:sp>
      <p:pic>
        <p:nvPicPr>
          <p:cNvPr id="6" name="Picture 5" descr="A structure of a cell&#10;&#10;Description automatically generated">
            <a:extLst>
              <a:ext uri="{FF2B5EF4-FFF2-40B4-BE49-F238E27FC236}">
                <a16:creationId xmlns:a16="http://schemas.microsoft.com/office/drawing/2014/main" id="{856D4BC5-B593-0015-C550-067CD139DCDE}"/>
              </a:ext>
            </a:extLst>
          </p:cNvPr>
          <p:cNvPicPr>
            <a:picLocks noChangeAspect="1"/>
          </p:cNvPicPr>
          <p:nvPr/>
        </p:nvPicPr>
        <p:blipFill>
          <a:blip r:embed="rId2"/>
          <a:stretch>
            <a:fillRect/>
          </a:stretch>
        </p:blipFill>
        <p:spPr>
          <a:xfrm>
            <a:off x="1328614" y="1052945"/>
            <a:ext cx="9787674" cy="5805055"/>
          </a:xfrm>
          <a:prstGeom prst="rect">
            <a:avLst/>
          </a:prstGeom>
        </p:spPr>
      </p:pic>
    </p:spTree>
    <p:extLst>
      <p:ext uri="{BB962C8B-B14F-4D97-AF65-F5344CB8AC3E}">
        <p14:creationId xmlns:p14="http://schemas.microsoft.com/office/powerpoint/2010/main" val="3075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7E18911-66D5-58A9-BEC7-E915585AC9DA}"/>
              </a:ext>
            </a:extLst>
          </p:cNvPr>
          <p:cNvGraphicFramePr>
            <a:graphicFrameLocks noGrp="1"/>
          </p:cNvGraphicFramePr>
          <p:nvPr>
            <p:extLst>
              <p:ext uri="{D42A27DB-BD31-4B8C-83A1-F6EECF244321}">
                <p14:modId xmlns:p14="http://schemas.microsoft.com/office/powerpoint/2010/main" val="4114901990"/>
              </p:ext>
            </p:extLst>
          </p:nvPr>
        </p:nvGraphicFramePr>
        <p:xfrm>
          <a:off x="817391" y="1024245"/>
          <a:ext cx="10557217" cy="4739172"/>
        </p:xfrm>
        <a:graphic>
          <a:graphicData uri="http://schemas.openxmlformats.org/drawingml/2006/table">
            <a:tbl>
              <a:tblPr firstRow="1" bandRow="1">
                <a:tableStyleId>{E8034E78-7F5D-4C2E-B375-FC64B27BC917}</a:tableStyleId>
              </a:tblPr>
              <a:tblGrid>
                <a:gridCol w="1723523">
                  <a:extLst>
                    <a:ext uri="{9D8B030D-6E8A-4147-A177-3AD203B41FA5}">
                      <a16:colId xmlns:a16="http://schemas.microsoft.com/office/drawing/2014/main" val="904538640"/>
                    </a:ext>
                  </a:extLst>
                </a:gridCol>
                <a:gridCol w="2415677">
                  <a:extLst>
                    <a:ext uri="{9D8B030D-6E8A-4147-A177-3AD203B41FA5}">
                      <a16:colId xmlns:a16="http://schemas.microsoft.com/office/drawing/2014/main" val="363537392"/>
                    </a:ext>
                  </a:extLst>
                </a:gridCol>
                <a:gridCol w="2295350">
                  <a:extLst>
                    <a:ext uri="{9D8B030D-6E8A-4147-A177-3AD203B41FA5}">
                      <a16:colId xmlns:a16="http://schemas.microsoft.com/office/drawing/2014/main" val="1661057557"/>
                    </a:ext>
                  </a:extLst>
                </a:gridCol>
                <a:gridCol w="1921090">
                  <a:extLst>
                    <a:ext uri="{9D8B030D-6E8A-4147-A177-3AD203B41FA5}">
                      <a16:colId xmlns:a16="http://schemas.microsoft.com/office/drawing/2014/main" val="2998802205"/>
                    </a:ext>
                  </a:extLst>
                </a:gridCol>
                <a:gridCol w="2201577">
                  <a:extLst>
                    <a:ext uri="{9D8B030D-6E8A-4147-A177-3AD203B41FA5}">
                      <a16:colId xmlns:a16="http://schemas.microsoft.com/office/drawing/2014/main" val="4171521267"/>
                    </a:ext>
                  </a:extLst>
                </a:gridCol>
              </a:tblGrid>
              <a:tr h="116996">
                <a:tc>
                  <a:txBody>
                    <a:bodyPr/>
                    <a:lstStyle/>
                    <a:p>
                      <a:r>
                        <a:rPr lang="en-US" sz="1600" b="1" dirty="0">
                          <a:solidFill>
                            <a:schemeClr val="bg1"/>
                          </a:solidFill>
                        </a:rPr>
                        <a:t>Macromolecule</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b="1" dirty="0">
                          <a:solidFill>
                            <a:schemeClr val="bg1"/>
                          </a:solidFill>
                        </a:rPr>
                        <a:t>Subcategory</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Building Blocks</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Examples</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Functions</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531243995"/>
                  </a:ext>
                </a:extLst>
              </a:tr>
              <a:tr h="173267">
                <a:tc rowSpan="4">
                  <a:txBody>
                    <a:bodyPr/>
                    <a:lstStyle/>
                    <a:p>
                      <a:r>
                        <a:rPr lang="en-US" sz="1800" b="1" dirty="0">
                          <a:solidFill>
                            <a:schemeClr val="bg2">
                              <a:lumMod val="50000"/>
                            </a:schemeClr>
                          </a:solidFill>
                        </a:rPr>
                        <a:t>Carbohydrates</a:t>
                      </a:r>
                    </a:p>
                    <a:p>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a:solidFill>
                            <a:schemeClr val="tx1"/>
                          </a:solidFill>
                        </a:rPr>
                        <a:t>Simple Sugars</a:t>
                      </a:r>
                      <a:endParaRPr lang="en-US"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Glucose, Sucrose</a:t>
                      </a:r>
                      <a:endParaRPr lang="en-US"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Energy</a:t>
                      </a:r>
                      <a:endParaRPr lang="en-US"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979705"/>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r>
                        <a:rPr lang="en-US" dirty="0">
                          <a:solidFill>
                            <a:schemeClr val="tx1"/>
                          </a:solidFill>
                        </a:rPr>
                        <a:t>Polysaccharides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r>
                        <a:rPr lang="en-US" dirty="0">
                          <a:solidFill>
                            <a:schemeClr val="tx1"/>
                          </a:solidFill>
                        </a:rPr>
                        <a:t>Monosaccharides (usually glucose)</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Starch</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12336"/>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Cellulose</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Structure (plants)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723070"/>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Chitin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Structure (animals)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9975951"/>
                  </a:ext>
                </a:extLst>
              </a:tr>
              <a:tr h="369453">
                <a:tc>
                  <a:txBody>
                    <a:bodyPr/>
                    <a:lstStyle/>
                    <a:p>
                      <a:r>
                        <a:rPr lang="en-US" sz="1800" b="1" dirty="0">
                          <a:solidFill>
                            <a:schemeClr val="bg2">
                              <a:lumMod val="50000"/>
                            </a:schemeClr>
                          </a:solidFill>
                        </a:rPr>
                        <a:t>Proteins</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latin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Amino Acids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Enzymes, many others…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Catalysts, many other </a:t>
                      </a:r>
                      <a:r>
                        <a:rPr lang="en-US" dirty="0">
                          <a:solidFill>
                            <a:schemeClr val="tx1"/>
                          </a:solidFill>
                          <a:latin typeface="Calibri" panose="020F0502020204030204" pitchFamily="34" charset="0"/>
                          <a:cs typeface="Calibri" panose="020F0502020204030204" pitchFamily="34" charset="0"/>
                        </a:rPr>
                        <a:t>functions…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799434"/>
                  </a:ext>
                </a:extLst>
              </a:tr>
              <a:tr h="369453">
                <a:tc>
                  <a:txBody>
                    <a:bodyPr/>
                    <a:lstStyle/>
                    <a:p>
                      <a:r>
                        <a:rPr lang="en-US" sz="1800" b="1" dirty="0">
                          <a:solidFill>
                            <a:schemeClr val="bg2">
                              <a:lumMod val="50000"/>
                            </a:schemeClr>
                          </a:solidFill>
                        </a:rPr>
                        <a:t>Nucleic Acids</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latin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Nucleotides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DNA</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Genes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821201"/>
                  </a:ext>
                </a:extLst>
              </a:tr>
              <a:tr h="369453">
                <a:tc rowSpan="3">
                  <a:txBody>
                    <a:bodyPr/>
                    <a:lstStyle/>
                    <a:p>
                      <a:r>
                        <a:rPr lang="en-US" sz="1800" b="1" dirty="0">
                          <a:solidFill>
                            <a:schemeClr val="bg2">
                              <a:lumMod val="50000"/>
                            </a:schemeClr>
                          </a:solidFill>
                        </a:rPr>
                        <a:t>Lipids</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Fats and Dietary Oils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Mostly Hydrocarbons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Butter, Olive Oil, many others…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Energy, Cushioning, Insulation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38970"/>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Phospholipids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Mostly Hydrocarbons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cs typeface="Calibri" panose="020F0502020204030204" pitchFamily="34" charset="0"/>
                        </a:rPr>
                        <a:t>N/A</a:t>
                      </a:r>
                    </a:p>
                    <a:p>
                      <a:pPr algn="l"/>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Cell Membranes</a:t>
                      </a:r>
                    </a:p>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412917"/>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Steroids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Mostly Hydrocarbons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Cholesterol,  </a:t>
                      </a:r>
                    </a:p>
                    <a:p>
                      <a:r>
                        <a:rPr lang="en-US" dirty="0">
                          <a:solidFill>
                            <a:schemeClr val="tx1"/>
                          </a:solidFill>
                        </a:rPr>
                        <a:t>Sex Hormones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Cell Membranes, Gender Traits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797154"/>
                  </a:ext>
                </a:extLst>
              </a:tr>
            </a:tbl>
          </a:graphicData>
        </a:graphic>
      </p:graphicFrame>
      <p:sp>
        <p:nvSpPr>
          <p:cNvPr id="11" name="TextBox 10">
            <a:extLst>
              <a:ext uri="{FF2B5EF4-FFF2-40B4-BE49-F238E27FC236}">
                <a16:creationId xmlns:a16="http://schemas.microsoft.com/office/drawing/2014/main" id="{DF511C1B-9493-FE13-E869-340431C420AF}"/>
              </a:ext>
            </a:extLst>
          </p:cNvPr>
          <p:cNvSpPr txBox="1"/>
          <p:nvPr/>
        </p:nvSpPr>
        <p:spPr>
          <a:xfrm>
            <a:off x="708680" y="654913"/>
            <a:ext cx="11706058" cy="369332"/>
          </a:xfrm>
          <a:prstGeom prst="rect">
            <a:avLst/>
          </a:prstGeom>
          <a:noFill/>
        </p:spPr>
        <p:txBody>
          <a:bodyPr wrap="square" rtlCol="0">
            <a:spAutoFit/>
          </a:bodyPr>
          <a:lstStyle/>
          <a:p>
            <a:r>
              <a:rPr lang="en-US" dirty="0"/>
              <a:t>This is all you need to know about macromolecules. You will not be tested on molecule images.</a:t>
            </a:r>
          </a:p>
        </p:txBody>
      </p:sp>
    </p:spTree>
    <p:extLst>
      <p:ext uri="{BB962C8B-B14F-4D97-AF65-F5344CB8AC3E}">
        <p14:creationId xmlns:p14="http://schemas.microsoft.com/office/powerpoint/2010/main" val="38133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element do all organic molecules have in common?</a:t>
            </a:r>
          </a:p>
          <a:p>
            <a:pPr marL="514350" indent="-514350">
              <a:buAutoNum type="arabicPeriod"/>
            </a:pPr>
            <a:r>
              <a:rPr lang="en-US" dirty="0">
                <a:latin typeface="Calibri" panose="020F0502020204030204" pitchFamily="34" charset="0"/>
                <a:cs typeface="Calibri" panose="020F0502020204030204" pitchFamily="34" charset="0"/>
              </a:rPr>
              <a:t>Organic molecules are usually much (larger/smaller) and (more/less) complex than inorganic molecules.</a:t>
            </a:r>
          </a:p>
          <a:p>
            <a:pPr marL="514350" indent="-514350">
              <a:buAutoNum type="arabicPeriod"/>
            </a:pPr>
            <a:r>
              <a:rPr lang="en-US" dirty="0">
                <a:latin typeface="Calibri" panose="020F0502020204030204" pitchFamily="34" charset="0"/>
                <a:cs typeface="Calibri" panose="020F0502020204030204" pitchFamily="34" charset="0"/>
              </a:rPr>
              <a:t>What are the four basic categories of macromolecules?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09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element do all organic molecules have in common? </a:t>
            </a:r>
            <a:r>
              <a:rPr lang="en-US" b="1" dirty="0">
                <a:latin typeface="Calibri" panose="020F0502020204030204" pitchFamily="34" charset="0"/>
                <a:cs typeface="Calibri" panose="020F0502020204030204" pitchFamily="34" charset="0"/>
              </a:rPr>
              <a:t>carbon</a:t>
            </a:r>
          </a:p>
          <a:p>
            <a:pPr marL="514350" indent="-514350">
              <a:buAutoNum type="arabicPeriod"/>
            </a:pPr>
            <a:r>
              <a:rPr lang="en-US" dirty="0">
                <a:latin typeface="Calibri" panose="020F0502020204030204" pitchFamily="34" charset="0"/>
                <a:cs typeface="Calibri" panose="020F0502020204030204" pitchFamily="34" charset="0"/>
              </a:rPr>
              <a:t>Organic molecules are usually much (</a:t>
            </a:r>
            <a:r>
              <a:rPr lang="en-US" b="1" dirty="0">
                <a:latin typeface="Calibri" panose="020F0502020204030204" pitchFamily="34" charset="0"/>
                <a:cs typeface="Calibri" panose="020F0502020204030204" pitchFamily="34" charset="0"/>
              </a:rPr>
              <a:t>larger</a:t>
            </a:r>
            <a:r>
              <a:rPr lang="en-US" dirty="0">
                <a:latin typeface="Calibri" panose="020F0502020204030204" pitchFamily="34" charset="0"/>
                <a:cs typeface="Calibri" panose="020F0502020204030204" pitchFamily="34" charset="0"/>
              </a:rPr>
              <a:t>/smaller) and (</a:t>
            </a:r>
            <a:r>
              <a:rPr lang="en-US" b="1" dirty="0">
                <a:latin typeface="Calibri" panose="020F0502020204030204" pitchFamily="34" charset="0"/>
                <a:cs typeface="Calibri" panose="020F0502020204030204" pitchFamily="34" charset="0"/>
              </a:rPr>
              <a:t>more</a:t>
            </a:r>
            <a:r>
              <a:rPr lang="en-US" dirty="0">
                <a:latin typeface="Calibri" panose="020F0502020204030204" pitchFamily="34" charset="0"/>
                <a:cs typeface="Calibri" panose="020F0502020204030204" pitchFamily="34" charset="0"/>
              </a:rPr>
              <a:t>/less) complex than inorganic molecules.</a:t>
            </a:r>
          </a:p>
          <a:p>
            <a:pPr marL="514350" indent="-514350">
              <a:buAutoNum type="arabicPeriod"/>
            </a:pPr>
            <a:r>
              <a:rPr lang="en-US" dirty="0">
                <a:latin typeface="Calibri" panose="020F0502020204030204" pitchFamily="34" charset="0"/>
                <a:cs typeface="Calibri" panose="020F0502020204030204" pitchFamily="34" charset="0"/>
              </a:rPr>
              <a:t>What are the four basic categories of macromolecules?</a:t>
            </a:r>
          </a:p>
          <a:p>
            <a:pPr marL="0" indent="0">
              <a:buNone/>
            </a:pPr>
            <a:r>
              <a:rPr lang="en-US" b="1" dirty="0">
                <a:latin typeface="Calibri" panose="020F0502020204030204" pitchFamily="34" charset="0"/>
                <a:cs typeface="Calibri" panose="020F0502020204030204" pitchFamily="34" charset="0"/>
              </a:rPr>
              <a:t>	carbohydrates, lipids, proteins, </a:t>
            </a:r>
          </a:p>
          <a:p>
            <a:pPr marL="0" indent="0">
              <a:buNone/>
            </a:pPr>
            <a:r>
              <a:rPr lang="en-US" b="1" dirty="0">
                <a:latin typeface="Calibri" panose="020F0502020204030204" pitchFamily="34" charset="0"/>
                <a:cs typeface="Calibri" panose="020F0502020204030204" pitchFamily="34" charset="0"/>
              </a:rPr>
              <a:t>	nucleic acids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56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are the main functions of carbohydrates?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lipids?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proteins?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nucleic acids?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5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are the main functions of carbohydrates? </a:t>
            </a:r>
            <a:r>
              <a:rPr lang="en-US" b="1" dirty="0">
                <a:latin typeface="Calibri" panose="020F0502020204030204" pitchFamily="34" charset="0"/>
                <a:cs typeface="Calibri" panose="020F0502020204030204" pitchFamily="34" charset="0"/>
              </a:rPr>
              <a:t>energy, structure</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lipids? </a:t>
            </a:r>
            <a:r>
              <a:rPr lang="en-US" b="1" dirty="0">
                <a:latin typeface="Calibri" panose="020F0502020204030204" pitchFamily="34" charset="0"/>
                <a:cs typeface="Calibri" panose="020F0502020204030204" pitchFamily="34" charset="0"/>
              </a:rPr>
              <a:t>energy, cushioning, hormones, cell membranes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proteins? </a:t>
            </a:r>
            <a:r>
              <a:rPr lang="en-US" b="1" dirty="0">
                <a:latin typeface="Calibri" panose="020F0502020204030204" pitchFamily="34" charset="0"/>
                <a:cs typeface="Calibri" panose="020F0502020204030204" pitchFamily="34" charset="0"/>
              </a:rPr>
              <a:t>enzymes, almost everything!</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nucleic acids? </a:t>
            </a:r>
            <a:r>
              <a:rPr lang="en-US" b="1" dirty="0">
                <a:latin typeface="Calibri" panose="020F0502020204030204" pitchFamily="34" charset="0"/>
                <a:cs typeface="Calibri" panose="020F0502020204030204" pitchFamily="34" charset="0"/>
              </a:rPr>
              <a:t>genes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44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01B4F5B-961D-19B6-2BE6-DC9FCB1E385D}"/>
              </a:ext>
            </a:extLst>
          </p:cNvPr>
          <p:cNvSpPr>
            <a:spLocks noGrp="1"/>
          </p:cNvSpPr>
          <p:nvPr>
            <p:ph idx="1"/>
          </p:nvPr>
        </p:nvSpPr>
        <p:spPr>
          <a:xfrm>
            <a:off x="242847" y="964236"/>
            <a:ext cx="7573859" cy="5358943"/>
          </a:xfrm>
        </p:spPr>
        <p:txBody>
          <a:bodyPr>
            <a:normAutofit/>
          </a:bodyPr>
          <a:lstStyle/>
          <a:p>
            <a:pPr algn="just">
              <a:spcBef>
                <a:spcPts val="0"/>
              </a:spcBef>
            </a:pPr>
            <a:r>
              <a:rPr lang="en-US" sz="2400" b="1" dirty="0">
                <a:latin typeface="Calibri" panose="020F0502020204030204" pitchFamily="34" charset="0"/>
                <a:cs typeface="Calibri" panose="020F0502020204030204" pitchFamily="34" charset="0"/>
              </a:rPr>
              <a:t>Cells are the smallest unit of life</a:t>
            </a:r>
            <a:r>
              <a:rPr lang="en-US" sz="2400" dirty="0">
                <a:latin typeface="Calibri" panose="020F0502020204030204" pitchFamily="34" charset="0"/>
                <a:cs typeface="Calibri" panose="020F0502020204030204" pitchFamily="34" charset="0"/>
              </a:rPr>
              <a:t>. All living organisms are made up of cells and nearly all organisms visible to the naked eye are composed of millions of specialized cells that are organized into distinct tissues like the leaves, roots, skin, and nerves. </a:t>
            </a:r>
          </a:p>
          <a:p>
            <a:pPr algn="just">
              <a:spcBef>
                <a:spcPts val="600"/>
              </a:spcBef>
            </a:pPr>
            <a:r>
              <a:rPr lang="en-US" sz="2400" dirty="0">
                <a:latin typeface="Calibri" panose="020F0502020204030204" pitchFamily="34" charset="0"/>
                <a:cs typeface="Calibri" panose="020F0502020204030204" pitchFamily="34" charset="0"/>
              </a:rPr>
              <a:t>All cells have a </a:t>
            </a:r>
            <a:r>
              <a:rPr lang="en-US" sz="2400" b="1" dirty="0">
                <a:latin typeface="Calibri" panose="020F0502020204030204" pitchFamily="34" charset="0"/>
                <a:cs typeface="Calibri" panose="020F0502020204030204" pitchFamily="34" charset="0"/>
              </a:rPr>
              <a:t>cell</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membrane</a:t>
            </a:r>
            <a:r>
              <a:rPr lang="en-US" sz="2400" dirty="0">
                <a:latin typeface="Calibri" panose="020F0502020204030204" pitchFamily="34" charset="0"/>
                <a:cs typeface="Calibri" panose="020F0502020204030204" pitchFamily="34" charset="0"/>
              </a:rPr>
              <a:t> consisting mostly of  </a:t>
            </a:r>
            <a:r>
              <a:rPr lang="en-US" sz="2400" b="1" dirty="0">
                <a:latin typeface="Calibri" panose="020F0502020204030204" pitchFamily="34" charset="0"/>
                <a:cs typeface="Calibri" panose="020F0502020204030204" pitchFamily="34" charset="0"/>
              </a:rPr>
              <a:t>phospholipids</a:t>
            </a:r>
            <a:r>
              <a:rPr lang="en-US" sz="2400" dirty="0">
                <a:latin typeface="Calibri" panose="020F0502020204030204" pitchFamily="34" charset="0"/>
                <a:cs typeface="Calibri" panose="020F0502020204030204" pitchFamily="34" charset="0"/>
              </a:rPr>
              <a:t>. The interior of each cell contains structures that allow it to carry out basic processes of life like the processing of nutrients, removal of wastes, and replication. Most of the </a:t>
            </a:r>
            <a:r>
              <a:rPr lang="en-US" sz="2400" b="1" dirty="0">
                <a:latin typeface="Calibri" panose="020F0502020204030204" pitchFamily="34" charset="0"/>
                <a:cs typeface="Calibri" panose="020F0502020204030204" pitchFamily="34" charset="0"/>
              </a:rPr>
              <a:t>DNA </a:t>
            </a:r>
            <a:r>
              <a:rPr lang="en-US" sz="2400" dirty="0">
                <a:latin typeface="Calibri" panose="020F0502020204030204" pitchFamily="34" charset="0"/>
                <a:cs typeface="Calibri" panose="020F0502020204030204" pitchFamily="34" charset="0"/>
              </a:rPr>
              <a:t>is inside the </a:t>
            </a:r>
            <a:r>
              <a:rPr lang="en-US" sz="2400" b="1" dirty="0">
                <a:latin typeface="Calibri" panose="020F0502020204030204" pitchFamily="34" charset="0"/>
                <a:cs typeface="Calibri" panose="020F0502020204030204" pitchFamily="34" charset="0"/>
              </a:rPr>
              <a:t>chromosomes</a:t>
            </a:r>
            <a:r>
              <a:rPr lang="en-US" sz="2400" dirty="0">
                <a:latin typeface="Calibri" panose="020F0502020204030204" pitchFamily="34" charset="0"/>
                <a:cs typeface="Calibri" panose="020F0502020204030204" pitchFamily="34" charset="0"/>
              </a:rPr>
              <a:t>.</a:t>
            </a:r>
          </a:p>
          <a:p>
            <a:pPr algn="just">
              <a:spcBef>
                <a:spcPts val="600"/>
              </a:spcBef>
            </a:pPr>
            <a:r>
              <a:rPr lang="en-US" sz="2400" b="1" dirty="0">
                <a:latin typeface="Calibri" panose="020F0502020204030204" pitchFamily="34" charset="0"/>
                <a:cs typeface="Calibri" panose="020F0502020204030204" pitchFamily="34" charset="0"/>
              </a:rPr>
              <a:t>Some living organisms </a:t>
            </a:r>
            <a:r>
              <a:rPr lang="en-US" sz="2400" dirty="0">
                <a:latin typeface="Calibri" panose="020F0502020204030204" pitchFamily="34" charset="0"/>
                <a:cs typeface="Calibri" panose="020F0502020204030204" pitchFamily="34" charset="0"/>
              </a:rPr>
              <a:t>like paramecia and bacteria </a:t>
            </a:r>
            <a:r>
              <a:rPr lang="en-US" sz="2400" b="1" dirty="0">
                <a:latin typeface="Calibri" panose="020F0502020204030204" pitchFamily="34" charset="0"/>
                <a:cs typeface="Calibri" panose="020F0502020204030204" pitchFamily="34" charset="0"/>
              </a:rPr>
              <a:t>consist of only one cell</a:t>
            </a:r>
            <a:r>
              <a:rPr lang="en-US" sz="240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6921253A-20D0-6881-0E77-85EAD973A763}"/>
              </a:ext>
            </a:extLst>
          </p:cNvPr>
          <p:cNvSpPr txBox="1"/>
          <p:nvPr/>
        </p:nvSpPr>
        <p:spPr>
          <a:xfrm>
            <a:off x="428020" y="290264"/>
            <a:ext cx="4129272" cy="584775"/>
          </a:xfrm>
          <a:prstGeom prst="rect">
            <a:avLst/>
          </a:prstGeom>
          <a:noFill/>
        </p:spPr>
        <p:txBody>
          <a:bodyPr wrap="none" rtlCol="0">
            <a:spAutoFit/>
          </a:bodyPr>
          <a:lstStyle/>
          <a:p>
            <a:r>
              <a:rPr lang="en-US" sz="3200" dirty="0">
                <a:solidFill>
                  <a:srgbClr val="0432FF"/>
                </a:solidFill>
                <a:latin typeface="Calibri" panose="020F0502020204030204" pitchFamily="34" charset="0"/>
                <a:cs typeface="Calibri" panose="020F0502020204030204" pitchFamily="34" charset="0"/>
              </a:rPr>
              <a:t>The Organization of Life</a:t>
            </a:r>
          </a:p>
        </p:txBody>
      </p:sp>
      <p:pic>
        <p:nvPicPr>
          <p:cNvPr id="18" name="Picture 17" descr="A colorful neuron with a glowing circle&#10;&#10;Description automatically generated with medium confidence">
            <a:extLst>
              <a:ext uri="{FF2B5EF4-FFF2-40B4-BE49-F238E27FC236}">
                <a16:creationId xmlns:a16="http://schemas.microsoft.com/office/drawing/2014/main" id="{BCD6B79B-7ADB-568C-FC9C-77CA13FB76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5593" y="2399375"/>
            <a:ext cx="1444121" cy="1902994"/>
          </a:xfrm>
          <a:prstGeom prst="rect">
            <a:avLst/>
          </a:prstGeom>
        </p:spPr>
      </p:pic>
      <p:pic>
        <p:nvPicPr>
          <p:cNvPr id="20" name="Picture 19" descr="A close-up of cells under a microscope&#10;&#10;Description automatically generated">
            <a:extLst>
              <a:ext uri="{FF2B5EF4-FFF2-40B4-BE49-F238E27FC236}">
                <a16:creationId xmlns:a16="http://schemas.microsoft.com/office/drawing/2014/main" id="{A6456A72-3A4B-17E3-153F-AB4872735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5594" y="559501"/>
            <a:ext cx="1626242" cy="1406362"/>
          </a:xfrm>
          <a:prstGeom prst="rect">
            <a:avLst/>
          </a:prstGeom>
          <a:ln>
            <a:solidFill>
              <a:schemeClr val="accent1"/>
            </a:solidFill>
          </a:ln>
        </p:spPr>
      </p:pic>
      <p:pic>
        <p:nvPicPr>
          <p:cNvPr id="22" name="Picture 21" descr="A close-up of a microscope&#10;&#10;Description automatically generated">
            <a:extLst>
              <a:ext uri="{FF2B5EF4-FFF2-40B4-BE49-F238E27FC236}">
                <a16:creationId xmlns:a16="http://schemas.microsoft.com/office/drawing/2014/main" id="{7CC75B82-8334-D1C4-A426-ED63B524C9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1606" y="2585990"/>
            <a:ext cx="1616405" cy="1449301"/>
          </a:xfrm>
          <a:prstGeom prst="rect">
            <a:avLst/>
          </a:prstGeom>
          <a:ln>
            <a:solidFill>
              <a:schemeClr val="accent1"/>
            </a:solidFill>
          </a:ln>
        </p:spPr>
      </p:pic>
      <p:pic>
        <p:nvPicPr>
          <p:cNvPr id="26" name="Picture 25" descr="A close-up of a cell&#10;&#10;Description automatically generated">
            <a:extLst>
              <a:ext uri="{FF2B5EF4-FFF2-40B4-BE49-F238E27FC236}">
                <a16:creationId xmlns:a16="http://schemas.microsoft.com/office/drawing/2014/main" id="{1035198F-BD4B-49E7-8343-E7EA8730B2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1770" y="559501"/>
            <a:ext cx="1626242" cy="1406362"/>
          </a:xfrm>
          <a:prstGeom prst="rect">
            <a:avLst/>
          </a:prstGeom>
          <a:ln>
            <a:solidFill>
              <a:schemeClr val="accent1"/>
            </a:solidFill>
          </a:ln>
        </p:spPr>
      </p:pic>
      <p:pic>
        <p:nvPicPr>
          <p:cNvPr id="3" name="Picture 2" descr="A close-up of a cell&#10;&#10;Description automatically generated">
            <a:extLst>
              <a:ext uri="{FF2B5EF4-FFF2-40B4-BE49-F238E27FC236}">
                <a16:creationId xmlns:a16="http://schemas.microsoft.com/office/drawing/2014/main" id="{99DC5B16-ED0E-63FD-06D2-7B3D6E66A6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8954" y="4818185"/>
            <a:ext cx="1114391" cy="1300702"/>
          </a:xfrm>
          <a:prstGeom prst="rect">
            <a:avLst/>
          </a:prstGeom>
        </p:spPr>
      </p:pic>
      <p:pic>
        <p:nvPicPr>
          <p:cNvPr id="11" name="Picture 10" descr="A close-up of a microscope&#10;&#10;Description automatically generated">
            <a:extLst>
              <a:ext uri="{FF2B5EF4-FFF2-40B4-BE49-F238E27FC236}">
                <a16:creationId xmlns:a16="http://schemas.microsoft.com/office/drawing/2014/main" id="{F5F1A8B3-3F16-20AB-4BA8-A27236A458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5593" y="4818185"/>
            <a:ext cx="1649229" cy="1347248"/>
          </a:xfrm>
          <a:prstGeom prst="rect">
            <a:avLst/>
          </a:prstGeom>
        </p:spPr>
      </p:pic>
      <p:sp>
        <p:nvSpPr>
          <p:cNvPr id="12" name="TextBox 11">
            <a:extLst>
              <a:ext uri="{FF2B5EF4-FFF2-40B4-BE49-F238E27FC236}">
                <a16:creationId xmlns:a16="http://schemas.microsoft.com/office/drawing/2014/main" id="{3677ED0B-AB59-817C-E489-E217BD66A839}"/>
              </a:ext>
            </a:extLst>
          </p:cNvPr>
          <p:cNvSpPr txBox="1"/>
          <p:nvPr/>
        </p:nvSpPr>
        <p:spPr>
          <a:xfrm>
            <a:off x="8181397" y="1952719"/>
            <a:ext cx="161640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Moss Leaf Cells</a:t>
            </a:r>
          </a:p>
        </p:txBody>
      </p:sp>
      <p:sp>
        <p:nvSpPr>
          <p:cNvPr id="13" name="TextBox 12">
            <a:extLst>
              <a:ext uri="{FF2B5EF4-FFF2-40B4-BE49-F238E27FC236}">
                <a16:creationId xmlns:a16="http://schemas.microsoft.com/office/drawing/2014/main" id="{3A72336F-E862-184A-15A8-FE2A49037E01}"/>
              </a:ext>
            </a:extLst>
          </p:cNvPr>
          <p:cNvSpPr txBox="1"/>
          <p:nvPr/>
        </p:nvSpPr>
        <p:spPr>
          <a:xfrm>
            <a:off x="9948385" y="1953696"/>
            <a:ext cx="173643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Onion Root Cells</a:t>
            </a:r>
          </a:p>
        </p:txBody>
      </p:sp>
      <p:sp>
        <p:nvSpPr>
          <p:cNvPr id="14" name="TextBox 13">
            <a:extLst>
              <a:ext uri="{FF2B5EF4-FFF2-40B4-BE49-F238E27FC236}">
                <a16:creationId xmlns:a16="http://schemas.microsoft.com/office/drawing/2014/main" id="{DF451E6B-112F-F2D2-5B27-AE010400B40D}"/>
              </a:ext>
            </a:extLst>
          </p:cNvPr>
          <p:cNvSpPr txBox="1"/>
          <p:nvPr/>
        </p:nvSpPr>
        <p:spPr>
          <a:xfrm>
            <a:off x="8348954" y="4069102"/>
            <a:ext cx="125226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Cheek Cells</a:t>
            </a:r>
          </a:p>
        </p:txBody>
      </p:sp>
      <p:sp>
        <p:nvSpPr>
          <p:cNvPr id="15" name="TextBox 14">
            <a:extLst>
              <a:ext uri="{FF2B5EF4-FFF2-40B4-BE49-F238E27FC236}">
                <a16:creationId xmlns:a16="http://schemas.microsoft.com/office/drawing/2014/main" id="{B7DAC479-8B3B-7342-9088-5AF1C2BC3647}"/>
              </a:ext>
            </a:extLst>
          </p:cNvPr>
          <p:cNvSpPr txBox="1"/>
          <p:nvPr/>
        </p:nvSpPr>
        <p:spPr>
          <a:xfrm>
            <a:off x="10218839" y="4080677"/>
            <a:ext cx="11463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Nerve Cell</a:t>
            </a:r>
          </a:p>
        </p:txBody>
      </p:sp>
      <p:sp>
        <p:nvSpPr>
          <p:cNvPr id="16" name="TextBox 15">
            <a:extLst>
              <a:ext uri="{FF2B5EF4-FFF2-40B4-BE49-F238E27FC236}">
                <a16:creationId xmlns:a16="http://schemas.microsoft.com/office/drawing/2014/main" id="{E5889B84-A767-7BE9-F402-2356DFD6293A}"/>
              </a:ext>
            </a:extLst>
          </p:cNvPr>
          <p:cNvSpPr txBox="1"/>
          <p:nvPr/>
        </p:nvSpPr>
        <p:spPr>
          <a:xfrm>
            <a:off x="8251770" y="6187423"/>
            <a:ext cx="144764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Paramecium</a:t>
            </a:r>
          </a:p>
        </p:txBody>
      </p:sp>
      <p:sp>
        <p:nvSpPr>
          <p:cNvPr id="17" name="TextBox 16">
            <a:extLst>
              <a:ext uri="{FF2B5EF4-FFF2-40B4-BE49-F238E27FC236}">
                <a16:creationId xmlns:a16="http://schemas.microsoft.com/office/drawing/2014/main" id="{DD743003-68FA-34F8-B0AB-D5C0E5A03C0B}"/>
              </a:ext>
            </a:extLst>
          </p:cNvPr>
          <p:cNvSpPr txBox="1"/>
          <p:nvPr/>
        </p:nvSpPr>
        <p:spPr>
          <a:xfrm>
            <a:off x="9956434" y="6192540"/>
            <a:ext cx="180754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Coliform Bacteria</a:t>
            </a:r>
          </a:p>
        </p:txBody>
      </p:sp>
      <p:pic>
        <p:nvPicPr>
          <p:cNvPr id="2" name="Picture 1" descr="A row of red balls and black strings&#10;&#10;Description automatically generated">
            <a:extLst>
              <a:ext uri="{FF2B5EF4-FFF2-40B4-BE49-F238E27FC236}">
                <a16:creationId xmlns:a16="http://schemas.microsoft.com/office/drawing/2014/main" id="{7D44EDDC-F93C-4B78-EB14-4D3169A139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020" y="5250516"/>
            <a:ext cx="4446603" cy="1033204"/>
          </a:xfrm>
          <a:prstGeom prst="rect">
            <a:avLst/>
          </a:prstGeom>
        </p:spPr>
      </p:pic>
      <p:sp>
        <p:nvSpPr>
          <p:cNvPr id="4" name="TextBox 3">
            <a:extLst>
              <a:ext uri="{FF2B5EF4-FFF2-40B4-BE49-F238E27FC236}">
                <a16:creationId xmlns:a16="http://schemas.microsoft.com/office/drawing/2014/main" id="{CCAE6FAA-813B-18A1-8332-2E3A7B4CCFBF}"/>
              </a:ext>
            </a:extLst>
          </p:cNvPr>
          <p:cNvSpPr txBox="1"/>
          <p:nvPr/>
        </p:nvSpPr>
        <p:spPr>
          <a:xfrm>
            <a:off x="4895113" y="5178528"/>
            <a:ext cx="2881593" cy="1200329"/>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Phospholipid bilayer with tails facing each other to avoid the water inside and outside the cell.</a:t>
            </a:r>
          </a:p>
        </p:txBody>
      </p:sp>
    </p:spTree>
    <p:extLst>
      <p:ext uri="{BB962C8B-B14F-4D97-AF65-F5344CB8AC3E}">
        <p14:creationId xmlns:p14="http://schemas.microsoft.com/office/powerpoint/2010/main" val="29123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2B1741-D782-0752-059D-BD73FFB516AD}"/>
              </a:ext>
            </a:extLst>
          </p:cNvPr>
          <p:cNvSpPr txBox="1"/>
          <p:nvPr/>
        </p:nvSpPr>
        <p:spPr>
          <a:xfrm>
            <a:off x="322753" y="6262584"/>
            <a:ext cx="1196303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Images are from “Environmental Issues” by Andrew Frank </a:t>
            </a:r>
            <a:r>
              <a:rPr lang="en-US" sz="1600" dirty="0">
                <a:latin typeface="Calibri" panose="020F0502020204030204" pitchFamily="34" charset="0"/>
                <a:cs typeface="Calibri" panose="020F0502020204030204" pitchFamily="34" charset="0"/>
                <a:hlinkClick r:id="rId2"/>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pic>
        <p:nvPicPr>
          <p:cNvPr id="6" name="Picture 5" descr="A close-up of a cell&#10;&#10;Description automatically generated">
            <a:extLst>
              <a:ext uri="{FF2B5EF4-FFF2-40B4-BE49-F238E27FC236}">
                <a16:creationId xmlns:a16="http://schemas.microsoft.com/office/drawing/2014/main" id="{8E1C9857-B24C-2E9A-AB42-A8485B4E4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59" y="2052741"/>
            <a:ext cx="3416061" cy="3979973"/>
          </a:xfrm>
          <a:prstGeom prst="rect">
            <a:avLst/>
          </a:prstGeom>
        </p:spPr>
      </p:pic>
      <p:sp>
        <p:nvSpPr>
          <p:cNvPr id="7" name="Content Placeholder 2">
            <a:extLst>
              <a:ext uri="{FF2B5EF4-FFF2-40B4-BE49-F238E27FC236}">
                <a16:creationId xmlns:a16="http://schemas.microsoft.com/office/drawing/2014/main" id="{501B4F5B-961D-19B6-2BE6-DC9FCB1E385D}"/>
              </a:ext>
            </a:extLst>
          </p:cNvPr>
          <p:cNvSpPr>
            <a:spLocks noGrp="1"/>
          </p:cNvSpPr>
          <p:nvPr>
            <p:ph idx="1"/>
          </p:nvPr>
        </p:nvSpPr>
        <p:spPr>
          <a:xfrm>
            <a:off x="322753" y="353107"/>
            <a:ext cx="11470662" cy="1646983"/>
          </a:xfrm>
        </p:spPr>
        <p:txBody>
          <a:bodyPr>
            <a:noAutofit/>
          </a:bodyPr>
          <a:lstStyle/>
          <a:p>
            <a:pPr algn="just"/>
            <a:r>
              <a:rPr lang="en-US" sz="2400" b="1" dirty="0">
                <a:latin typeface="Calibri" panose="020F0502020204030204" pitchFamily="34" charset="0"/>
                <a:cs typeface="Calibri" panose="020F0502020204030204" pitchFamily="34" charset="0"/>
              </a:rPr>
              <a:t>Prokaryotic cells </a:t>
            </a:r>
            <a:r>
              <a:rPr lang="en-US" sz="2400" dirty="0">
                <a:latin typeface="Calibri" panose="020F0502020204030204" pitchFamily="34" charset="0"/>
                <a:cs typeface="Calibri" panose="020F0502020204030204" pitchFamily="34" charset="0"/>
              </a:rPr>
              <a:t>consist of very simple cells that </a:t>
            </a:r>
            <a:r>
              <a:rPr lang="en-US" sz="2400" b="1" dirty="0">
                <a:latin typeface="Calibri" panose="020F0502020204030204" pitchFamily="34" charset="0"/>
                <a:cs typeface="Calibri" panose="020F0502020204030204" pitchFamily="34" charset="0"/>
              </a:rPr>
              <a:t>lack a nucleus</a:t>
            </a:r>
            <a:r>
              <a:rPr lang="en-US" sz="2400" dirty="0">
                <a:latin typeface="Calibri" panose="020F0502020204030204" pitchFamily="34" charset="0"/>
                <a:cs typeface="Calibri" panose="020F0502020204030204" pitchFamily="34" charset="0"/>
              </a:rPr>
              <a:t>. Most prokaryotes are </a:t>
            </a:r>
            <a:r>
              <a:rPr lang="en-US" sz="2400" b="1" dirty="0">
                <a:latin typeface="Calibri" panose="020F0502020204030204" pitchFamily="34" charset="0"/>
                <a:cs typeface="Calibri" panose="020F0502020204030204" pitchFamily="34" charset="0"/>
              </a:rPr>
              <a:t>bacteria</a:t>
            </a:r>
            <a:r>
              <a:rPr lang="en-US" sz="2400" dirty="0">
                <a:latin typeface="Calibri" panose="020F0502020204030204" pitchFamily="34" charset="0"/>
                <a:cs typeface="Calibri" panose="020F0502020204030204" pitchFamily="34" charset="0"/>
              </a:rPr>
              <a:t>.</a:t>
            </a:r>
          </a:p>
          <a:p>
            <a:pPr algn="just"/>
            <a:r>
              <a:rPr lang="en-US" sz="2400" b="1" dirty="0">
                <a:latin typeface="Calibri" panose="020F0502020204030204" pitchFamily="34" charset="0"/>
                <a:cs typeface="Calibri" panose="020F0502020204030204" pitchFamily="34" charset="0"/>
              </a:rPr>
              <a:t>Eukaryote cells </a:t>
            </a:r>
            <a:r>
              <a:rPr lang="en-US" sz="2400" dirty="0">
                <a:latin typeface="Calibri" panose="020F0502020204030204" pitchFamily="34" charset="0"/>
                <a:cs typeface="Calibri" panose="020F0502020204030204" pitchFamily="34" charset="0"/>
              </a:rPr>
              <a:t>are </a:t>
            </a:r>
            <a:r>
              <a:rPr lang="en-US" sz="2400" b="1" dirty="0">
                <a:latin typeface="Calibri" panose="020F0502020204030204" pitchFamily="34" charset="0"/>
                <a:cs typeface="Calibri" panose="020F0502020204030204" pitchFamily="34" charset="0"/>
              </a:rPr>
              <a:t>larger, more complex, and have a nucleus</a:t>
            </a:r>
            <a:r>
              <a:rPr lang="en-US" sz="2400" dirty="0">
                <a:latin typeface="Calibri" panose="020F0502020204030204" pitchFamily="34" charset="0"/>
                <a:cs typeface="Calibri" panose="020F0502020204030204" pitchFamily="34" charset="0"/>
              </a:rPr>
              <a:t>. Plants, animals, fungi, and many single-celled organisms are eukaryotes. Plant cells have </a:t>
            </a:r>
            <a:r>
              <a:rPr lang="en-US" sz="2400" b="1" dirty="0">
                <a:latin typeface="Calibri" panose="020F0502020204030204" pitchFamily="34" charset="0"/>
                <a:cs typeface="Calibri" panose="020F0502020204030204" pitchFamily="34" charset="0"/>
              </a:rPr>
              <a:t>cell wall </a:t>
            </a:r>
            <a:r>
              <a:rPr lang="en-US" sz="2400" dirty="0">
                <a:latin typeface="Calibri" panose="020F0502020204030204" pitchFamily="34" charset="0"/>
                <a:cs typeface="Calibri" panose="020F0502020204030204" pitchFamily="34" charset="0"/>
              </a:rPr>
              <a:t>that is made of </a:t>
            </a:r>
            <a:r>
              <a:rPr lang="en-US" sz="2400" b="1" dirty="0">
                <a:latin typeface="Calibri" panose="020F0502020204030204" pitchFamily="34" charset="0"/>
                <a:cs typeface="Calibri" panose="020F0502020204030204" pitchFamily="34" charset="0"/>
              </a:rPr>
              <a:t>cellulose</a:t>
            </a:r>
            <a:r>
              <a:rPr lang="en-US" sz="2400" dirty="0">
                <a:latin typeface="Calibri" panose="020F0502020204030204" pitchFamily="34" charset="0"/>
                <a:cs typeface="Calibri" panose="020F0502020204030204" pitchFamily="34" charset="0"/>
              </a:rPr>
              <a:t>.</a:t>
            </a:r>
          </a:p>
        </p:txBody>
      </p:sp>
      <p:pic>
        <p:nvPicPr>
          <p:cNvPr id="36" name="Picture 35" descr="A cell structure with different colored cells&#10;&#10;Description automatically generated">
            <a:extLst>
              <a:ext uri="{FF2B5EF4-FFF2-40B4-BE49-F238E27FC236}">
                <a16:creationId xmlns:a16="http://schemas.microsoft.com/office/drawing/2014/main" id="{9851AE45-27CE-4A4F-5552-5A4B02CBAD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3957" y="2228732"/>
            <a:ext cx="4189457" cy="3803982"/>
          </a:xfrm>
          <a:prstGeom prst="rect">
            <a:avLst/>
          </a:prstGeom>
        </p:spPr>
      </p:pic>
      <p:pic>
        <p:nvPicPr>
          <p:cNvPr id="38" name="Picture 37" descr="A cell structure with different colored cells&#10;&#10;Description automatically generated">
            <a:extLst>
              <a:ext uri="{FF2B5EF4-FFF2-40B4-BE49-F238E27FC236}">
                <a16:creationId xmlns:a16="http://schemas.microsoft.com/office/drawing/2014/main" id="{90F4010C-68FF-2BA3-6202-75B11A359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1282" y="2000091"/>
            <a:ext cx="3593152" cy="4209842"/>
          </a:xfrm>
          <a:prstGeom prst="rect">
            <a:avLst/>
          </a:prstGeom>
        </p:spPr>
      </p:pic>
    </p:spTree>
    <p:extLst>
      <p:ext uri="{BB962C8B-B14F-4D97-AF65-F5344CB8AC3E}">
        <p14:creationId xmlns:p14="http://schemas.microsoft.com/office/powerpoint/2010/main" val="38052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2B1741-D782-0752-059D-BD73FFB516AD}"/>
              </a:ext>
            </a:extLst>
          </p:cNvPr>
          <p:cNvSpPr txBox="1"/>
          <p:nvPr/>
        </p:nvSpPr>
        <p:spPr>
          <a:xfrm>
            <a:off x="322753" y="6262584"/>
            <a:ext cx="1196303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Images are from “Environmental Issues” by Andrew Frank </a:t>
            </a:r>
            <a:r>
              <a:rPr lang="en-US" sz="1600" dirty="0">
                <a:latin typeface="Calibri" panose="020F0502020204030204" pitchFamily="34" charset="0"/>
                <a:cs typeface="Calibri" panose="020F0502020204030204" pitchFamily="34" charset="0"/>
                <a:hlinkClick r:id="rId2"/>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2D8B4BFB-D8F7-2FD4-BB3C-D701248D44F5}"/>
              </a:ext>
            </a:extLst>
          </p:cNvPr>
          <p:cNvSpPr>
            <a:spLocks noGrp="1"/>
          </p:cNvSpPr>
          <p:nvPr>
            <p:ph idx="1"/>
          </p:nvPr>
        </p:nvSpPr>
        <p:spPr>
          <a:xfrm>
            <a:off x="614298" y="314737"/>
            <a:ext cx="11156031" cy="1646983"/>
          </a:xfrm>
        </p:spPr>
        <p:txBody>
          <a:bodyPr>
            <a:noAutofit/>
          </a:bodyPr>
          <a:lstStyle/>
          <a:p>
            <a:pPr algn="just"/>
            <a:r>
              <a:rPr lang="en-US" sz="2400" dirty="0">
                <a:latin typeface="Calibri" panose="020F0502020204030204" pitchFamily="34" charset="0"/>
                <a:cs typeface="Calibri" panose="020F0502020204030204" pitchFamily="34" charset="0"/>
              </a:rPr>
              <a:t>Most cells can only be seen with the help of a microscope.</a:t>
            </a:r>
          </a:p>
          <a:p>
            <a:pPr algn="just"/>
            <a:r>
              <a:rPr lang="en-US" sz="2400" dirty="0">
                <a:latin typeface="Calibri" panose="020F0502020204030204" pitchFamily="34" charset="0"/>
                <a:cs typeface="Calibri" panose="020F0502020204030204" pitchFamily="34" charset="0"/>
              </a:rPr>
              <a:t>Most </a:t>
            </a:r>
            <a:r>
              <a:rPr lang="en-US" sz="2400" b="1" dirty="0">
                <a:latin typeface="Calibri" panose="020F0502020204030204" pitchFamily="34" charset="0"/>
                <a:cs typeface="Calibri" panose="020F0502020204030204" pitchFamily="34" charset="0"/>
              </a:rPr>
              <a:t>viruses</a:t>
            </a:r>
            <a:r>
              <a:rPr lang="en-US" sz="2400" dirty="0">
                <a:latin typeface="Calibri" panose="020F0502020204030204" pitchFamily="34" charset="0"/>
                <a:cs typeface="Calibri" panose="020F0502020204030204" pitchFamily="34" charset="0"/>
              </a:rPr>
              <a:t> are so small that they can only be seen with an electron microscope. They can reproduce, but since they are not cells they are </a:t>
            </a:r>
            <a:r>
              <a:rPr lang="en-US" sz="2400" b="1" dirty="0">
                <a:latin typeface="Calibri" panose="020F0502020204030204" pitchFamily="34" charset="0"/>
                <a:cs typeface="Calibri" panose="020F0502020204030204" pitchFamily="34" charset="0"/>
              </a:rPr>
              <a:t>not regarded as “alive.” </a:t>
            </a:r>
            <a:r>
              <a:rPr lang="en-US" sz="2400" dirty="0">
                <a:latin typeface="Calibri" panose="020F0502020204030204" pitchFamily="34" charset="0"/>
                <a:cs typeface="Calibri" panose="020F0502020204030204" pitchFamily="34" charset="0"/>
              </a:rPr>
              <a:t>Instead, viruses are defined as “</a:t>
            </a:r>
            <a:r>
              <a:rPr lang="en-US" sz="2400" b="1" dirty="0">
                <a:latin typeface="Calibri" panose="020F0502020204030204" pitchFamily="34" charset="0"/>
                <a:cs typeface="Calibri" panose="020F0502020204030204" pitchFamily="34" charset="0"/>
              </a:rPr>
              <a:t>infectious particles</a:t>
            </a:r>
            <a:r>
              <a:rPr lang="en-US" sz="2400" dirty="0">
                <a:latin typeface="Calibri" panose="020F0502020204030204" pitchFamily="34" charset="0"/>
                <a:cs typeface="Calibri" panose="020F0502020204030204" pitchFamily="34" charset="0"/>
              </a:rPr>
              <a:t>.”</a:t>
            </a:r>
          </a:p>
        </p:txBody>
      </p:sp>
      <p:pic>
        <p:nvPicPr>
          <p:cNvPr id="3" name="Picture 2" descr="A diagram of different types of cells&#10;&#10;Description automatically generated">
            <a:extLst>
              <a:ext uri="{FF2B5EF4-FFF2-40B4-BE49-F238E27FC236}">
                <a16:creationId xmlns:a16="http://schemas.microsoft.com/office/drawing/2014/main" id="{0053F926-2548-9642-1FC6-8D5A2AC64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688" y="1961720"/>
            <a:ext cx="9076623" cy="4301053"/>
          </a:xfrm>
          <a:prstGeom prst="rect">
            <a:avLst/>
          </a:prstGeom>
        </p:spPr>
      </p:pic>
      <p:sp>
        <p:nvSpPr>
          <p:cNvPr id="5" name="Oval 4">
            <a:extLst>
              <a:ext uri="{FF2B5EF4-FFF2-40B4-BE49-F238E27FC236}">
                <a16:creationId xmlns:a16="http://schemas.microsoft.com/office/drawing/2014/main" id="{5FFDF5DB-F2C2-8A98-8873-8B61EA90B4F2}"/>
              </a:ext>
            </a:extLst>
          </p:cNvPr>
          <p:cNvSpPr/>
          <p:nvPr/>
        </p:nvSpPr>
        <p:spPr>
          <a:xfrm>
            <a:off x="3541852" y="2019406"/>
            <a:ext cx="915706" cy="1071036"/>
          </a:xfrm>
          <a:prstGeom prst="ellipse">
            <a:avLst/>
          </a:prstGeom>
          <a:noFill/>
          <a:ln w="41275">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32FF"/>
              </a:solidFill>
            </a:endParaRPr>
          </a:p>
        </p:txBody>
      </p:sp>
    </p:spTree>
    <p:extLst>
      <p:ext uri="{BB962C8B-B14F-4D97-AF65-F5344CB8AC3E}">
        <p14:creationId xmlns:p14="http://schemas.microsoft.com/office/powerpoint/2010/main" val="26400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variety of foods&#10;&#10;Description automatically generated">
            <a:extLst>
              <a:ext uri="{FF2B5EF4-FFF2-40B4-BE49-F238E27FC236}">
                <a16:creationId xmlns:a16="http://schemas.microsoft.com/office/drawing/2014/main" id="{2490A69D-A437-237F-2A90-B6532FD89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9956" y="2576503"/>
            <a:ext cx="2436396" cy="1586093"/>
          </a:xfrm>
          <a:prstGeom prst="rect">
            <a:avLst/>
          </a:prstGeom>
        </p:spPr>
      </p:pic>
      <p:sp>
        <p:nvSpPr>
          <p:cNvPr id="14" name="Content Placeholder 2">
            <a:extLst>
              <a:ext uri="{FF2B5EF4-FFF2-40B4-BE49-F238E27FC236}">
                <a16:creationId xmlns:a16="http://schemas.microsoft.com/office/drawing/2014/main" id="{94048414-E5E7-326A-72D3-14C75A1E628D}"/>
              </a:ext>
            </a:extLst>
          </p:cNvPr>
          <p:cNvSpPr>
            <a:spLocks noGrp="1"/>
          </p:cNvSpPr>
          <p:nvPr>
            <p:ph idx="1"/>
          </p:nvPr>
        </p:nvSpPr>
        <p:spPr>
          <a:xfrm>
            <a:off x="319375" y="1161991"/>
            <a:ext cx="8772836" cy="2506917"/>
          </a:xfrm>
        </p:spPr>
        <p:txBody>
          <a:bodyPr>
            <a:normAutofit/>
          </a:bodyPr>
          <a:lstStyle/>
          <a:p>
            <a:pPr algn="just"/>
            <a:r>
              <a:rPr lang="en-US" dirty="0">
                <a:latin typeface="Calibri" panose="020F0502020204030204" pitchFamily="34" charset="0"/>
                <a:cs typeface="Calibri" panose="020F0502020204030204" pitchFamily="34" charset="0"/>
              </a:rPr>
              <a:t>Organic molecules make up nearly all matter in living and previously living things. </a:t>
            </a:r>
          </a:p>
          <a:p>
            <a:pPr algn="just"/>
            <a:r>
              <a:rPr lang="en-US" dirty="0">
                <a:latin typeface="Calibri" panose="020F0502020204030204" pitchFamily="34" charset="0"/>
                <a:cs typeface="Calibri" panose="020F0502020204030204" pitchFamily="34" charset="0"/>
              </a:rPr>
              <a:t>The simplest organic molecule is methane. Methane is also the main ingredient in natural gas.</a:t>
            </a:r>
          </a:p>
          <a:p>
            <a:pPr algn="just"/>
            <a:r>
              <a:rPr lang="en-US" dirty="0">
                <a:latin typeface="Calibri" panose="020F0502020204030204" pitchFamily="34" charset="0"/>
                <a:cs typeface="Calibri" panose="020F0502020204030204" pitchFamily="34" charset="0"/>
              </a:rPr>
              <a:t>Like methane, all organic molecules center on carbon.</a:t>
            </a:r>
          </a:p>
        </p:txBody>
      </p:sp>
      <p:sp>
        <p:nvSpPr>
          <p:cNvPr id="15" name="TextBox 14">
            <a:extLst>
              <a:ext uri="{FF2B5EF4-FFF2-40B4-BE49-F238E27FC236}">
                <a16:creationId xmlns:a16="http://schemas.microsoft.com/office/drawing/2014/main" id="{899AD8E1-430A-43CC-68EC-50F2F15A26C4}"/>
              </a:ext>
            </a:extLst>
          </p:cNvPr>
          <p:cNvSpPr txBox="1"/>
          <p:nvPr/>
        </p:nvSpPr>
        <p:spPr>
          <a:xfrm>
            <a:off x="437139" y="301243"/>
            <a:ext cx="4033027" cy="707886"/>
          </a:xfrm>
          <a:prstGeom prst="rect">
            <a:avLst/>
          </a:prstGeom>
          <a:noFill/>
        </p:spPr>
        <p:txBody>
          <a:bodyPr wrap="none" rtlCol="0">
            <a:spAutoFit/>
          </a:bodyPr>
          <a:lstStyle/>
          <a:p>
            <a:r>
              <a:rPr lang="en-US" sz="4000" dirty="0">
                <a:solidFill>
                  <a:srgbClr val="0432FF"/>
                </a:solidFill>
                <a:latin typeface="Calibri" panose="020F0502020204030204" pitchFamily="34" charset="0"/>
                <a:cs typeface="Calibri" panose="020F0502020204030204" pitchFamily="34" charset="0"/>
              </a:rPr>
              <a:t>Organic Molecules</a:t>
            </a:r>
          </a:p>
        </p:txBody>
      </p:sp>
      <p:pic>
        <p:nvPicPr>
          <p:cNvPr id="19" name="Picture 18" descr="A green oil rig in a fenced area&#10;&#10;Description automatically generated">
            <a:extLst>
              <a:ext uri="{FF2B5EF4-FFF2-40B4-BE49-F238E27FC236}">
                <a16:creationId xmlns:a16="http://schemas.microsoft.com/office/drawing/2014/main" id="{ED23DAB9-9BD5-773F-B58E-A29B692A9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139" y="3960303"/>
            <a:ext cx="2360945" cy="2363357"/>
          </a:xfrm>
          <a:prstGeom prst="rect">
            <a:avLst/>
          </a:prstGeom>
        </p:spPr>
      </p:pic>
      <p:pic>
        <p:nvPicPr>
          <p:cNvPr id="21" name="Picture 20" descr="A blue flame of a gas stove&#10;&#10;Description automatically generated">
            <a:extLst>
              <a:ext uri="{FF2B5EF4-FFF2-40B4-BE49-F238E27FC236}">
                <a16:creationId xmlns:a16="http://schemas.microsoft.com/office/drawing/2014/main" id="{60366304-0AC0-3A8C-DF85-2B574BC0B7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9956" y="4492297"/>
            <a:ext cx="2436396" cy="1889452"/>
          </a:xfrm>
          <a:prstGeom prst="rect">
            <a:avLst/>
          </a:prstGeom>
        </p:spPr>
      </p:pic>
      <p:pic>
        <p:nvPicPr>
          <p:cNvPr id="3" name="Picture 2">
            <a:extLst>
              <a:ext uri="{FF2B5EF4-FFF2-40B4-BE49-F238E27FC236}">
                <a16:creationId xmlns:a16="http://schemas.microsoft.com/office/drawing/2014/main" id="{53022E1F-63F1-478B-99B1-000B977400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9956" y="269035"/>
            <a:ext cx="2345790" cy="2246827"/>
          </a:xfrm>
          <a:prstGeom prst="rect">
            <a:avLst/>
          </a:prstGeom>
        </p:spPr>
      </p:pic>
      <p:pic>
        <p:nvPicPr>
          <p:cNvPr id="5" name="Picture 4">
            <a:extLst>
              <a:ext uri="{FF2B5EF4-FFF2-40B4-BE49-F238E27FC236}">
                <a16:creationId xmlns:a16="http://schemas.microsoft.com/office/drawing/2014/main" id="{FA7D908B-2149-4C4B-8D76-38B1B8CD8D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9298" y="3965146"/>
            <a:ext cx="2835358" cy="1889452"/>
          </a:xfrm>
          <a:prstGeom prst="rect">
            <a:avLst/>
          </a:prstGeom>
        </p:spPr>
      </p:pic>
      <p:sp>
        <p:nvSpPr>
          <p:cNvPr id="2" name="TextBox 1">
            <a:extLst>
              <a:ext uri="{FF2B5EF4-FFF2-40B4-BE49-F238E27FC236}">
                <a16:creationId xmlns:a16="http://schemas.microsoft.com/office/drawing/2014/main" id="{CC037596-3F64-BF86-8427-6DCF1EC5006A}"/>
              </a:ext>
            </a:extLst>
          </p:cNvPr>
          <p:cNvSpPr txBox="1"/>
          <p:nvPr/>
        </p:nvSpPr>
        <p:spPr>
          <a:xfrm>
            <a:off x="3922436" y="5798131"/>
            <a:ext cx="1089081" cy="400110"/>
          </a:xfrm>
          <a:prstGeom prst="rect">
            <a:avLst/>
          </a:prstGeom>
          <a:noFill/>
        </p:spPr>
        <p:txBody>
          <a:bodyPr wrap="none" rtlCol="0">
            <a:spAutoFit/>
          </a:bodyPr>
          <a:lstStyle/>
          <a:p>
            <a:r>
              <a:rPr lang="en-US" sz="2000" dirty="0"/>
              <a:t>acetone</a:t>
            </a:r>
          </a:p>
        </p:txBody>
      </p:sp>
      <p:pic>
        <p:nvPicPr>
          <p:cNvPr id="8" name="Picture 7" descr="A black and white molecule with white letters and a black circle&#10;&#10;Description automatically generated">
            <a:extLst>
              <a:ext uri="{FF2B5EF4-FFF2-40B4-BE49-F238E27FC236}">
                <a16:creationId xmlns:a16="http://schemas.microsoft.com/office/drawing/2014/main" id="{6DA1AD7B-D225-59F3-BA93-F7BE61DDE3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1623" y="3371529"/>
            <a:ext cx="3478938" cy="3341407"/>
          </a:xfrm>
          <a:prstGeom prst="rect">
            <a:avLst/>
          </a:prstGeom>
        </p:spPr>
      </p:pic>
    </p:spTree>
    <p:extLst>
      <p:ext uri="{BB962C8B-B14F-4D97-AF65-F5344CB8AC3E}">
        <p14:creationId xmlns:p14="http://schemas.microsoft.com/office/powerpoint/2010/main" val="16715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A6EEFCC0-4A35-2CA0-E8A2-0B69A46A2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8058" y="5249606"/>
            <a:ext cx="2594333" cy="1161153"/>
          </a:xfrm>
          <a:prstGeom prst="rect">
            <a:avLst/>
          </a:prstGeom>
        </p:spPr>
      </p:pic>
      <p:pic>
        <p:nvPicPr>
          <p:cNvPr id="7" name="Picture 6" descr="A black and white diagram of a molecule&#10;&#10;Description automatically generated">
            <a:extLst>
              <a:ext uri="{FF2B5EF4-FFF2-40B4-BE49-F238E27FC236}">
                <a16:creationId xmlns:a16="http://schemas.microsoft.com/office/drawing/2014/main" id="{1D96C093-6250-B240-2C69-EDBA5C4B7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270" y="5112271"/>
            <a:ext cx="1803131" cy="13608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E2134D2F-F794-9D9B-B009-E75F83818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696965" y="3325599"/>
            <a:ext cx="3068980" cy="284992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F8563546-9CC7-914B-AB65-8CC9AC60EE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378" y="3861963"/>
            <a:ext cx="1382168" cy="1272746"/>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EB040D3F-D72F-0597-B606-6D114D4FE7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9865" y="4050096"/>
            <a:ext cx="1969626" cy="2231216"/>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930BD5F5-5BE0-E7B0-9B9B-7AE4940B3E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586" y="4401879"/>
            <a:ext cx="1940483" cy="348680"/>
          </a:xfrm>
          <a:prstGeom prst="rect">
            <a:avLst/>
          </a:prstGeom>
        </p:spPr>
      </p:pic>
      <p:sp>
        <p:nvSpPr>
          <p:cNvPr id="3" name="Content Placeholder 2">
            <a:extLst>
              <a:ext uri="{FF2B5EF4-FFF2-40B4-BE49-F238E27FC236}">
                <a16:creationId xmlns:a16="http://schemas.microsoft.com/office/drawing/2014/main" id="{96CAC951-8E33-1571-1B64-18B02AEB93DC}"/>
              </a:ext>
            </a:extLst>
          </p:cNvPr>
          <p:cNvSpPr>
            <a:spLocks noGrp="1"/>
          </p:cNvSpPr>
          <p:nvPr>
            <p:ph idx="1"/>
          </p:nvPr>
        </p:nvSpPr>
        <p:spPr>
          <a:xfrm>
            <a:off x="348520" y="342907"/>
            <a:ext cx="8844266" cy="3477452"/>
          </a:xfrm>
        </p:spPr>
        <p:txBody>
          <a:bodyPr>
            <a:noAutofit/>
          </a:bodyPr>
          <a:lstStyle/>
          <a:p>
            <a:pPr algn="just"/>
            <a:r>
              <a:rPr lang="en-US" sz="3200" dirty="0">
                <a:latin typeface="Calibri" panose="020F0502020204030204" pitchFamily="34" charset="0"/>
                <a:cs typeface="Calibri" panose="020F0502020204030204" pitchFamily="34" charset="0"/>
              </a:rPr>
              <a:t>Carbon is special in its ability to form complex structures in combination with other elements like </a:t>
            </a:r>
            <a:r>
              <a:rPr lang="en-US" sz="3200" b="1" dirty="0">
                <a:latin typeface="Calibri" panose="020F0502020204030204" pitchFamily="34" charset="0"/>
                <a:cs typeface="Calibri" panose="020F0502020204030204" pitchFamily="34" charset="0"/>
              </a:rPr>
              <a:t>hydrogen, oxygen, nitrogen, </a:t>
            </a:r>
            <a:r>
              <a:rPr lang="en-US" sz="3200" dirty="0">
                <a:latin typeface="Calibri" panose="020F0502020204030204" pitchFamily="34" charset="0"/>
                <a:cs typeface="Calibri" panose="020F0502020204030204" pitchFamily="34" charset="0"/>
              </a:rPr>
              <a:t>and </a:t>
            </a:r>
            <a:r>
              <a:rPr lang="en-US" sz="3200" b="1" dirty="0">
                <a:latin typeface="Calibri" panose="020F0502020204030204" pitchFamily="34" charset="0"/>
                <a:cs typeface="Calibri" panose="020F0502020204030204" pitchFamily="34" charset="0"/>
              </a:rPr>
              <a:t>sulfur</a:t>
            </a:r>
            <a:r>
              <a:rPr lang="en-US" sz="3200" dirty="0">
                <a:latin typeface="Calibri" panose="020F0502020204030204" pitchFamily="34" charset="0"/>
                <a:cs typeface="Calibri" panose="020F0502020204030204" pitchFamily="34" charset="0"/>
              </a:rPr>
              <a:t>. </a:t>
            </a:r>
          </a:p>
          <a:p>
            <a:pPr algn="just"/>
            <a:r>
              <a:rPr lang="en-US" sz="3200" dirty="0">
                <a:latin typeface="Calibri" panose="020F0502020204030204" pitchFamily="34" charset="0"/>
                <a:cs typeface="Calibri" panose="020F0502020204030204" pitchFamily="34" charset="0"/>
              </a:rPr>
              <a:t>The simple examples below show just a fraction of what carbon can do in combination with just hydrogen.</a:t>
            </a:r>
          </a:p>
        </p:txBody>
      </p:sp>
      <p:pic>
        <p:nvPicPr>
          <p:cNvPr id="6" name="Picture 5" descr="A structure of a chemical formula&#10;&#10;Description automatically generated">
            <a:extLst>
              <a:ext uri="{FF2B5EF4-FFF2-40B4-BE49-F238E27FC236}">
                <a16:creationId xmlns:a16="http://schemas.microsoft.com/office/drawing/2014/main" id="{DDE5EFAB-86EF-C807-FD15-29C5CC93BC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16629" y="295672"/>
            <a:ext cx="1971418" cy="2398181"/>
          </a:xfrm>
          <a:prstGeom prst="rect">
            <a:avLst/>
          </a:prstGeom>
        </p:spPr>
      </p:pic>
    </p:spTree>
    <p:extLst>
      <p:ext uri="{BB962C8B-B14F-4D97-AF65-F5344CB8AC3E}">
        <p14:creationId xmlns:p14="http://schemas.microsoft.com/office/powerpoint/2010/main" val="41405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A6EEFCC0-4A35-2CA0-E8A2-0B69A46A2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8058" y="5249606"/>
            <a:ext cx="2594333" cy="1161153"/>
          </a:xfrm>
          <a:prstGeom prst="rect">
            <a:avLst/>
          </a:prstGeom>
        </p:spPr>
      </p:pic>
      <p:pic>
        <p:nvPicPr>
          <p:cNvPr id="7" name="Picture 6" descr="A black and white diagram of a molecule&#10;&#10;Description automatically generated">
            <a:extLst>
              <a:ext uri="{FF2B5EF4-FFF2-40B4-BE49-F238E27FC236}">
                <a16:creationId xmlns:a16="http://schemas.microsoft.com/office/drawing/2014/main" id="{1D96C093-6250-B240-2C69-EDBA5C4B7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270" y="5112271"/>
            <a:ext cx="1803131" cy="13608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E2134D2F-F794-9D9B-B009-E75F83818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696965" y="3325599"/>
            <a:ext cx="3068980" cy="284992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F8563546-9CC7-914B-AB65-8CC9AC60EE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378" y="3861963"/>
            <a:ext cx="1382168" cy="1272746"/>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EB040D3F-D72F-0597-B606-6D114D4FE7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9865" y="4050096"/>
            <a:ext cx="1969626" cy="2231216"/>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930BD5F5-5BE0-E7B0-9B9B-7AE4940B3E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586" y="4401879"/>
            <a:ext cx="1940483" cy="348680"/>
          </a:xfrm>
          <a:prstGeom prst="rect">
            <a:avLst/>
          </a:prstGeom>
        </p:spPr>
      </p:pic>
      <p:sp>
        <p:nvSpPr>
          <p:cNvPr id="3" name="Content Placeholder 2">
            <a:extLst>
              <a:ext uri="{FF2B5EF4-FFF2-40B4-BE49-F238E27FC236}">
                <a16:creationId xmlns:a16="http://schemas.microsoft.com/office/drawing/2014/main" id="{96CAC951-8E33-1571-1B64-18B02AEB93DC}"/>
              </a:ext>
            </a:extLst>
          </p:cNvPr>
          <p:cNvSpPr>
            <a:spLocks noGrp="1"/>
          </p:cNvSpPr>
          <p:nvPr>
            <p:ph idx="1"/>
          </p:nvPr>
        </p:nvSpPr>
        <p:spPr>
          <a:xfrm>
            <a:off x="348520" y="342907"/>
            <a:ext cx="8844266" cy="3477452"/>
          </a:xfrm>
        </p:spPr>
        <p:txBody>
          <a:bodyPr>
            <a:noAutofit/>
          </a:bodyPr>
          <a:lstStyle/>
          <a:p>
            <a:pPr algn="just"/>
            <a:r>
              <a:rPr lang="en-US" sz="3200" dirty="0">
                <a:latin typeface="Calibri" panose="020F0502020204030204" pitchFamily="34" charset="0"/>
                <a:cs typeface="Calibri" panose="020F0502020204030204" pitchFamily="34" charset="0"/>
              </a:rPr>
              <a:t>Carbon is special in its ability to form complex structures in combination with other elements like </a:t>
            </a:r>
            <a:r>
              <a:rPr lang="en-US" sz="3200" b="1" dirty="0">
                <a:latin typeface="Calibri" panose="020F0502020204030204" pitchFamily="34" charset="0"/>
                <a:cs typeface="Calibri" panose="020F0502020204030204" pitchFamily="34" charset="0"/>
              </a:rPr>
              <a:t>hydrogen, oxygen, nitrogen, </a:t>
            </a:r>
            <a:r>
              <a:rPr lang="en-US" sz="3200" dirty="0">
                <a:latin typeface="Calibri" panose="020F0502020204030204" pitchFamily="34" charset="0"/>
                <a:cs typeface="Calibri" panose="020F0502020204030204" pitchFamily="34" charset="0"/>
              </a:rPr>
              <a:t>and </a:t>
            </a:r>
            <a:r>
              <a:rPr lang="en-US" sz="3200" b="1" dirty="0">
                <a:latin typeface="Calibri" panose="020F0502020204030204" pitchFamily="34" charset="0"/>
                <a:cs typeface="Calibri" panose="020F0502020204030204" pitchFamily="34" charset="0"/>
              </a:rPr>
              <a:t>sulfur</a:t>
            </a:r>
            <a:r>
              <a:rPr lang="en-US" sz="3200" dirty="0">
                <a:latin typeface="Calibri" panose="020F0502020204030204" pitchFamily="34" charset="0"/>
                <a:cs typeface="Calibri" panose="020F0502020204030204" pitchFamily="34" charset="0"/>
              </a:rPr>
              <a:t>. </a:t>
            </a:r>
          </a:p>
          <a:p>
            <a:pPr algn="just"/>
            <a:r>
              <a:rPr lang="en-US" sz="3200" dirty="0">
                <a:latin typeface="Calibri" panose="020F0502020204030204" pitchFamily="34" charset="0"/>
                <a:cs typeface="Calibri" panose="020F0502020204030204" pitchFamily="34" charset="0"/>
              </a:rPr>
              <a:t>The simple examples below show just a fraction of what carbon can do in combination with just hydrogen.</a:t>
            </a:r>
          </a:p>
          <a:p>
            <a:pPr algn="just"/>
            <a:r>
              <a:rPr lang="en-US" sz="3200" dirty="0">
                <a:latin typeface="Calibri" panose="020F0502020204030204" pitchFamily="34" charset="0"/>
                <a:cs typeface="Calibri" panose="020F0502020204030204" pitchFamily="34" charset="0"/>
              </a:rPr>
              <a:t>All of the </a:t>
            </a:r>
            <a:r>
              <a:rPr lang="en-US" sz="3200" b="1" dirty="0">
                <a:latin typeface="Calibri" panose="020F0502020204030204" pitchFamily="34" charset="0"/>
                <a:cs typeface="Calibri" panose="020F0502020204030204" pitchFamily="34" charset="0"/>
              </a:rPr>
              <a:t>hydrocarbons</a:t>
            </a:r>
            <a:r>
              <a:rPr lang="en-US" sz="3200" dirty="0">
                <a:latin typeface="Calibri" panose="020F0502020204030204" pitchFamily="34" charset="0"/>
                <a:cs typeface="Calibri" panose="020F0502020204030204" pitchFamily="34" charset="0"/>
              </a:rPr>
              <a:t> depicted below can be found in crude oil.</a:t>
            </a:r>
          </a:p>
        </p:txBody>
      </p:sp>
      <p:pic>
        <p:nvPicPr>
          <p:cNvPr id="8" name="Picture 7" descr="A green oil rig in a fenced area&#10;&#10;Description automatically generated">
            <a:extLst>
              <a:ext uri="{FF2B5EF4-FFF2-40B4-BE49-F238E27FC236}">
                <a16:creationId xmlns:a16="http://schemas.microsoft.com/office/drawing/2014/main" id="{6FE56B68-CCAF-C161-5CC6-F99DB643D2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0683" y="342907"/>
            <a:ext cx="2395262" cy="2303710"/>
          </a:xfrm>
          <a:prstGeom prst="rect">
            <a:avLst/>
          </a:prstGeom>
        </p:spPr>
      </p:pic>
    </p:spTree>
    <p:extLst>
      <p:ext uri="{BB962C8B-B14F-4D97-AF65-F5344CB8AC3E}">
        <p14:creationId xmlns:p14="http://schemas.microsoft.com/office/powerpoint/2010/main" val="230408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AC951-8E33-1571-1B64-18B02AEB93DC}"/>
              </a:ext>
            </a:extLst>
          </p:cNvPr>
          <p:cNvSpPr>
            <a:spLocks noGrp="1"/>
          </p:cNvSpPr>
          <p:nvPr>
            <p:ph idx="1"/>
          </p:nvPr>
        </p:nvSpPr>
        <p:spPr>
          <a:xfrm>
            <a:off x="316741" y="899959"/>
            <a:ext cx="10484856" cy="2942470"/>
          </a:xfrm>
        </p:spPr>
        <p:txBody>
          <a:bodyPr>
            <a:noAutofit/>
          </a:bodyPr>
          <a:lstStyle/>
          <a:p>
            <a:pPr algn="just"/>
            <a:r>
              <a:rPr lang="en-US" sz="3000" dirty="0">
                <a:latin typeface="Calibri" panose="020F0502020204030204" pitchFamily="34" charset="0"/>
                <a:cs typeface="Calibri" panose="020F0502020204030204" pitchFamily="34" charset="0"/>
              </a:rPr>
              <a:t>Some organic molecules form </a:t>
            </a:r>
            <a:r>
              <a:rPr lang="en-US" sz="3000" b="1" dirty="0">
                <a:latin typeface="Calibri" panose="020F0502020204030204" pitchFamily="34" charset="0"/>
                <a:cs typeface="Calibri" panose="020F0502020204030204" pitchFamily="34" charset="0"/>
              </a:rPr>
              <a:t>polyme</a:t>
            </a:r>
            <a:r>
              <a:rPr lang="en-US" sz="3000" dirty="0">
                <a:latin typeface="Calibri" panose="020F0502020204030204" pitchFamily="34" charset="0"/>
                <a:cs typeface="Calibri" panose="020F0502020204030204" pitchFamily="34" charset="0"/>
              </a:rPr>
              <a:t>r chains from </a:t>
            </a:r>
            <a:r>
              <a:rPr lang="en-US" sz="3000" b="1" dirty="0">
                <a:latin typeface="Calibri" panose="020F0502020204030204" pitchFamily="34" charset="0"/>
                <a:cs typeface="Calibri" panose="020F0502020204030204" pitchFamily="34" charset="0"/>
              </a:rPr>
              <a:t>monomer</a:t>
            </a:r>
            <a:r>
              <a:rPr lang="en-US" sz="3000" dirty="0">
                <a:latin typeface="Calibri" panose="020F0502020204030204" pitchFamily="34" charset="0"/>
                <a:cs typeface="Calibri" panose="020F0502020204030204" pitchFamily="34" charset="0"/>
              </a:rPr>
              <a:t> building blocks. These include:</a:t>
            </a:r>
          </a:p>
          <a:p>
            <a:pPr lvl="1" algn="just">
              <a:buFont typeface="Wingdings" panose="05000000000000000000" pitchFamily="2" charset="2"/>
              <a:buChar char="ü"/>
            </a:pPr>
            <a:r>
              <a:rPr lang="en-US" sz="2800" b="1" dirty="0">
                <a:latin typeface="Calibri" panose="020F0502020204030204" pitchFamily="34" charset="0"/>
                <a:cs typeface="Calibri" panose="020F0502020204030204" pitchFamily="34" charset="0"/>
              </a:rPr>
              <a:t>Carbohydrates</a:t>
            </a:r>
          </a:p>
          <a:p>
            <a:pPr lvl="1" algn="just">
              <a:buFont typeface="Wingdings" panose="05000000000000000000" pitchFamily="2" charset="2"/>
              <a:buChar char="ü"/>
            </a:pPr>
            <a:r>
              <a:rPr lang="en-US" sz="2800" b="1" dirty="0">
                <a:latin typeface="Calibri" panose="020F0502020204030204" pitchFamily="34" charset="0"/>
                <a:cs typeface="Calibri" panose="020F0502020204030204" pitchFamily="34" charset="0"/>
              </a:rPr>
              <a:t>Proteins</a:t>
            </a:r>
          </a:p>
          <a:p>
            <a:pPr lvl="1" algn="just">
              <a:buFont typeface="Wingdings" panose="05000000000000000000" pitchFamily="2" charset="2"/>
              <a:buChar char="ü"/>
            </a:pPr>
            <a:r>
              <a:rPr lang="en-US" sz="2800" b="1" dirty="0">
                <a:latin typeface="Calibri" panose="020F0502020204030204" pitchFamily="34" charset="0"/>
                <a:cs typeface="Calibri" panose="020F0502020204030204" pitchFamily="34" charset="0"/>
              </a:rPr>
              <a:t>Nucleic Acids</a:t>
            </a:r>
          </a:p>
          <a:p>
            <a:pPr marL="0" indent="0" algn="just">
              <a:buNone/>
            </a:pPr>
            <a:r>
              <a:rPr lang="en-US" sz="3200"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4486D092-8476-49CE-BD8E-58A841CAE0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3298" y="3310335"/>
            <a:ext cx="3543304" cy="3373497"/>
          </a:xfrm>
          <a:prstGeom prst="rect">
            <a:avLst/>
          </a:prstGeom>
        </p:spPr>
      </p:pic>
      <p:sp>
        <p:nvSpPr>
          <p:cNvPr id="5" name="Content Placeholder 2">
            <a:extLst>
              <a:ext uri="{FF2B5EF4-FFF2-40B4-BE49-F238E27FC236}">
                <a16:creationId xmlns:a16="http://schemas.microsoft.com/office/drawing/2014/main" id="{9FD3C1B8-6C79-44E8-919C-24B1B24258EA}"/>
              </a:ext>
            </a:extLst>
          </p:cNvPr>
          <p:cNvSpPr txBox="1">
            <a:spLocks/>
          </p:cNvSpPr>
          <p:nvPr/>
        </p:nvSpPr>
        <p:spPr>
          <a:xfrm>
            <a:off x="511079" y="3228646"/>
            <a:ext cx="6172372" cy="1273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a:latin typeface="Calibri" panose="020F0502020204030204" pitchFamily="34" charset="0"/>
                <a:cs typeface="Calibri" panose="020F0502020204030204" pitchFamily="34" charset="0"/>
              </a:rPr>
              <a:t>Lipids</a:t>
            </a:r>
            <a:r>
              <a:rPr lang="en-US" sz="3200" dirty="0">
                <a:latin typeface="Calibri" panose="020F0502020204030204" pitchFamily="34" charset="0"/>
                <a:cs typeface="Calibri" panose="020F0502020204030204" pitchFamily="34" charset="0"/>
              </a:rPr>
              <a:t> are not polymers, but they do contain distinct building blocks.</a:t>
            </a:r>
          </a:p>
        </p:txBody>
      </p:sp>
      <p:pic>
        <p:nvPicPr>
          <p:cNvPr id="9" name="Picture 8">
            <a:extLst>
              <a:ext uri="{FF2B5EF4-FFF2-40B4-BE49-F238E27FC236}">
                <a16:creationId xmlns:a16="http://schemas.microsoft.com/office/drawing/2014/main" id="{6D6B01DF-BA83-40D8-BDD1-822051668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8336" y="1724750"/>
            <a:ext cx="2801008" cy="1453023"/>
          </a:xfrm>
          <a:prstGeom prst="rect">
            <a:avLst/>
          </a:prstGeom>
        </p:spPr>
      </p:pic>
      <p:pic>
        <p:nvPicPr>
          <p:cNvPr id="11" name="Picture 10">
            <a:extLst>
              <a:ext uri="{FF2B5EF4-FFF2-40B4-BE49-F238E27FC236}">
                <a16:creationId xmlns:a16="http://schemas.microsoft.com/office/drawing/2014/main" id="{E2436E02-7212-45DB-AFFF-B8A7F93050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8636" y="1622845"/>
            <a:ext cx="2400291" cy="1613443"/>
          </a:xfrm>
          <a:prstGeom prst="rect">
            <a:avLst/>
          </a:prstGeom>
        </p:spPr>
      </p:pic>
      <p:pic>
        <p:nvPicPr>
          <p:cNvPr id="21" name="Picture 20">
            <a:extLst>
              <a:ext uri="{FF2B5EF4-FFF2-40B4-BE49-F238E27FC236}">
                <a16:creationId xmlns:a16="http://schemas.microsoft.com/office/drawing/2014/main" id="{109900F5-059A-422F-A8CC-DAB3EEB44AB8}"/>
              </a:ext>
            </a:extLst>
          </p:cNvPr>
          <p:cNvPicPr>
            <a:picLocks noChangeAspect="1"/>
          </p:cNvPicPr>
          <p:nvPr/>
        </p:nvPicPr>
        <p:blipFill>
          <a:blip r:embed="rId5"/>
          <a:stretch>
            <a:fillRect/>
          </a:stretch>
        </p:blipFill>
        <p:spPr>
          <a:xfrm rot="16200000">
            <a:off x="5817122" y="4670873"/>
            <a:ext cx="2942472" cy="821138"/>
          </a:xfrm>
          <a:prstGeom prst="rect">
            <a:avLst/>
          </a:prstGeom>
        </p:spPr>
      </p:pic>
      <p:pic>
        <p:nvPicPr>
          <p:cNvPr id="23" name="Picture 22">
            <a:extLst>
              <a:ext uri="{FF2B5EF4-FFF2-40B4-BE49-F238E27FC236}">
                <a16:creationId xmlns:a16="http://schemas.microsoft.com/office/drawing/2014/main" id="{D8A8ACFD-6127-49F5-873A-639F670B8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7299" y="4450816"/>
            <a:ext cx="2781802" cy="2141107"/>
          </a:xfrm>
          <a:prstGeom prst="rect">
            <a:avLst/>
          </a:prstGeom>
        </p:spPr>
      </p:pic>
      <p:pic>
        <p:nvPicPr>
          <p:cNvPr id="25" name="Picture 24">
            <a:extLst>
              <a:ext uri="{FF2B5EF4-FFF2-40B4-BE49-F238E27FC236}">
                <a16:creationId xmlns:a16="http://schemas.microsoft.com/office/drawing/2014/main" id="{498BA3ED-8617-4989-B9E1-9E13222BDD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1853" y="4320190"/>
            <a:ext cx="2571122" cy="2169626"/>
          </a:xfrm>
          <a:prstGeom prst="rect">
            <a:avLst/>
          </a:prstGeom>
        </p:spPr>
      </p:pic>
      <p:sp>
        <p:nvSpPr>
          <p:cNvPr id="2" name="TextBox 1">
            <a:extLst>
              <a:ext uri="{FF2B5EF4-FFF2-40B4-BE49-F238E27FC236}">
                <a16:creationId xmlns:a16="http://schemas.microsoft.com/office/drawing/2014/main" id="{3B753C9F-F349-5775-55D1-BCF476D2C987}"/>
              </a:ext>
            </a:extLst>
          </p:cNvPr>
          <p:cNvSpPr txBox="1"/>
          <p:nvPr/>
        </p:nvSpPr>
        <p:spPr>
          <a:xfrm>
            <a:off x="511079" y="237558"/>
            <a:ext cx="3638881" cy="707886"/>
          </a:xfrm>
          <a:prstGeom prst="rect">
            <a:avLst/>
          </a:prstGeom>
          <a:noFill/>
        </p:spPr>
        <p:txBody>
          <a:bodyPr wrap="none" rtlCol="0">
            <a:spAutoFit/>
          </a:bodyPr>
          <a:lstStyle/>
          <a:p>
            <a:r>
              <a:rPr lang="en-US" sz="4000" dirty="0">
                <a:solidFill>
                  <a:srgbClr val="0432FF"/>
                </a:solidFill>
                <a:latin typeface="Calibri" panose="020F0502020204030204" pitchFamily="34" charset="0"/>
                <a:cs typeface="Calibri" panose="020F0502020204030204" pitchFamily="34" charset="0"/>
              </a:rPr>
              <a:t>Macromolecules</a:t>
            </a:r>
          </a:p>
        </p:txBody>
      </p:sp>
    </p:spTree>
    <p:extLst>
      <p:ext uri="{BB962C8B-B14F-4D97-AF65-F5344CB8AC3E}">
        <p14:creationId xmlns:p14="http://schemas.microsoft.com/office/powerpoint/2010/main" val="35526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9006BF-5D88-C7DD-C841-F3A4576E3553}"/>
              </a:ext>
            </a:extLst>
          </p:cNvPr>
          <p:cNvSpPr>
            <a:spLocks noGrp="1"/>
          </p:cNvSpPr>
          <p:nvPr>
            <p:ph idx="1"/>
          </p:nvPr>
        </p:nvSpPr>
        <p:spPr>
          <a:xfrm>
            <a:off x="319277" y="234181"/>
            <a:ext cx="9369010" cy="4064205"/>
          </a:xfrm>
        </p:spPr>
        <p:txBody>
          <a:bodyPr>
            <a:noAutofit/>
          </a:bodyPr>
          <a:lstStyle/>
          <a:p>
            <a:pPr marL="0" indent="0" algn="just">
              <a:buNone/>
            </a:pPr>
            <a:r>
              <a:rPr lang="en-US" b="1" dirty="0">
                <a:latin typeface="Calibri" panose="020F0502020204030204" pitchFamily="34" charset="0"/>
                <a:cs typeface="Calibri" panose="020F0502020204030204" pitchFamily="34" charset="0"/>
              </a:rPr>
              <a:t>Carbohydrates</a:t>
            </a:r>
            <a:r>
              <a:rPr lang="en-US" dirty="0">
                <a:latin typeface="Calibri" panose="020F0502020204030204" pitchFamily="34" charset="0"/>
                <a:cs typeface="Calibri" panose="020F0502020204030204" pitchFamily="34" charset="0"/>
              </a:rPr>
              <a:t> range in size from simple sugars of 1-2 monomer units to polymers made up of long chains of repeating monomers.</a:t>
            </a:r>
          </a:p>
          <a:p>
            <a:pPr algn="just"/>
            <a:r>
              <a:rPr lang="en-US" sz="2600" b="1" dirty="0">
                <a:latin typeface="Calibri" panose="020F0502020204030204" pitchFamily="34" charset="0"/>
                <a:cs typeface="Calibri" panose="020F0502020204030204" pitchFamily="34" charset="0"/>
              </a:rPr>
              <a:t>Glucose</a:t>
            </a:r>
            <a:r>
              <a:rPr lang="en-US" sz="2600" dirty="0">
                <a:latin typeface="Calibri" panose="020F0502020204030204" pitchFamily="34" charset="0"/>
                <a:cs typeface="Calibri" panose="020F0502020204030204" pitchFamily="34" charset="0"/>
              </a:rPr>
              <a:t> and</a:t>
            </a:r>
            <a:r>
              <a:rPr lang="en-US" sz="2600" b="1" dirty="0">
                <a:latin typeface="Calibri" panose="020F0502020204030204" pitchFamily="34" charset="0"/>
                <a:cs typeface="Calibri" panose="020F0502020204030204" pitchFamily="34" charset="0"/>
              </a:rPr>
              <a:t> sucrose </a:t>
            </a:r>
            <a:r>
              <a:rPr lang="en-US" sz="2600" dirty="0">
                <a:latin typeface="Calibri" panose="020F0502020204030204" pitchFamily="34" charset="0"/>
                <a:cs typeface="Calibri" panose="020F0502020204030204" pitchFamily="34" charset="0"/>
              </a:rPr>
              <a:t>are simple sugars that taste sweet.</a:t>
            </a:r>
          </a:p>
          <a:p>
            <a:pPr algn="just"/>
            <a:r>
              <a:rPr lang="en-US" sz="2600" b="1" dirty="0">
                <a:latin typeface="Calibri" panose="020F0502020204030204" pitchFamily="34" charset="0"/>
                <a:cs typeface="Calibri" panose="020F0502020204030204" pitchFamily="34" charset="0"/>
              </a:rPr>
              <a:t>Starch</a:t>
            </a:r>
            <a:r>
              <a:rPr lang="en-US" sz="2600" dirty="0">
                <a:latin typeface="Calibri" panose="020F0502020204030204" pitchFamily="34" charset="0"/>
                <a:cs typeface="Calibri" panose="020F0502020204030204" pitchFamily="34" charset="0"/>
              </a:rPr>
              <a:t> and </a:t>
            </a:r>
            <a:r>
              <a:rPr lang="en-US" sz="2600" b="1" dirty="0">
                <a:latin typeface="Calibri" panose="020F0502020204030204" pitchFamily="34" charset="0"/>
                <a:cs typeface="Calibri" panose="020F0502020204030204" pitchFamily="34" charset="0"/>
              </a:rPr>
              <a:t>glycogen</a:t>
            </a:r>
            <a:r>
              <a:rPr lang="en-US" sz="2600" dirty="0">
                <a:latin typeface="Calibri" panose="020F0502020204030204" pitchFamily="34" charset="0"/>
                <a:cs typeface="Calibri" panose="020F0502020204030204" pitchFamily="34" charset="0"/>
              </a:rPr>
              <a:t> are polymers made from glucose monomers. They are used to </a:t>
            </a:r>
            <a:r>
              <a:rPr lang="en-US" sz="2600" b="1" dirty="0">
                <a:latin typeface="Calibri" panose="020F0502020204030204" pitchFamily="34" charset="0"/>
                <a:cs typeface="Calibri" panose="020F0502020204030204" pitchFamily="34" charset="0"/>
              </a:rPr>
              <a:t>store energy </a:t>
            </a:r>
            <a:r>
              <a:rPr lang="en-US" sz="2600" dirty="0">
                <a:latin typeface="Calibri" panose="020F0502020204030204" pitchFamily="34" charset="0"/>
                <a:cs typeface="Calibri" panose="020F0502020204030204" pitchFamily="34" charset="0"/>
              </a:rPr>
              <a:t>in plants and animals respectively.</a:t>
            </a:r>
          </a:p>
          <a:p>
            <a:pPr algn="just"/>
            <a:r>
              <a:rPr lang="en-US" sz="2600" b="1" dirty="0">
                <a:latin typeface="Calibri" panose="020F0502020204030204" pitchFamily="34" charset="0"/>
                <a:cs typeface="Calibri" panose="020F0502020204030204" pitchFamily="34" charset="0"/>
              </a:rPr>
              <a:t>Cellulose</a:t>
            </a:r>
            <a:r>
              <a:rPr lang="en-US" sz="2600" dirty="0">
                <a:latin typeface="Calibri" panose="020F0502020204030204" pitchFamily="34" charset="0"/>
                <a:cs typeface="Calibri" panose="020F0502020204030204" pitchFamily="34" charset="0"/>
              </a:rPr>
              <a:t> is also a polymer made of glucose monomers. It is used by plants for </a:t>
            </a:r>
            <a:r>
              <a:rPr lang="en-US" sz="2600" b="1" dirty="0">
                <a:latin typeface="Calibri" panose="020F0502020204030204" pitchFamily="34" charset="0"/>
                <a:cs typeface="Calibri" panose="020F0502020204030204" pitchFamily="34" charset="0"/>
              </a:rPr>
              <a:t>structural support</a:t>
            </a:r>
            <a:r>
              <a:rPr lang="en-US" sz="2600" dirty="0">
                <a:latin typeface="Calibri" panose="020F0502020204030204" pitchFamily="34" charset="0"/>
                <a:cs typeface="Calibri" panose="020F0502020204030204" pitchFamily="34" charset="0"/>
              </a:rPr>
              <a:t>. Unlike starch and glycogen, cellulose it is undigestible to most animals.</a:t>
            </a:r>
          </a:p>
          <a:p>
            <a:pPr algn="just"/>
            <a:r>
              <a:rPr lang="en-US" sz="2600" b="1" dirty="0">
                <a:latin typeface="Calibri" panose="020F0502020204030204" pitchFamily="34" charset="0"/>
                <a:cs typeface="Calibri" panose="020F0502020204030204" pitchFamily="34" charset="0"/>
              </a:rPr>
              <a:t>Chitin</a:t>
            </a:r>
            <a:r>
              <a:rPr lang="en-US" sz="2600" dirty="0">
                <a:latin typeface="Calibri" panose="020F0502020204030204" pitchFamily="34" charset="0"/>
                <a:cs typeface="Calibri" panose="020F0502020204030204" pitchFamily="34" charset="0"/>
              </a:rPr>
              <a:t> is a polymer that provides support in the </a:t>
            </a:r>
            <a:r>
              <a:rPr lang="en-US" sz="2600" b="1" dirty="0">
                <a:latin typeface="Calibri" panose="020F0502020204030204" pitchFamily="34" charset="0"/>
                <a:cs typeface="Calibri" panose="020F0502020204030204" pitchFamily="34" charset="0"/>
              </a:rPr>
              <a:t>exoskeletons</a:t>
            </a:r>
            <a:r>
              <a:rPr lang="en-US" sz="2600" dirty="0">
                <a:latin typeface="Calibri" panose="020F0502020204030204" pitchFamily="34" charset="0"/>
                <a:cs typeface="Calibri" panose="020F0502020204030204" pitchFamily="34" charset="0"/>
              </a:rPr>
              <a:t> of insects &amp; crustaceans.</a:t>
            </a:r>
          </a:p>
          <a:p>
            <a:pPr marL="0" indent="0" algn="just">
              <a:buNone/>
            </a:pPr>
            <a:endParaRPr lang="en-US" sz="3200" dirty="0">
              <a:latin typeface="Calibri" panose="020F0502020204030204" pitchFamily="34" charset="0"/>
              <a:cs typeface="Calibri" panose="020F0502020204030204" pitchFamily="34" charset="0"/>
            </a:endParaRPr>
          </a:p>
        </p:txBody>
      </p:sp>
      <p:pic>
        <p:nvPicPr>
          <p:cNvPr id="11" name="Picture 10" descr="A diagram of cellulose fiber&#10;&#10;Description automatically generated">
            <a:extLst>
              <a:ext uri="{FF2B5EF4-FFF2-40B4-BE49-F238E27FC236}">
                <a16:creationId xmlns:a16="http://schemas.microsoft.com/office/drawing/2014/main" id="{73C48A9F-2A75-9699-7FAA-525F734498A4}"/>
              </a:ext>
            </a:extLst>
          </p:cNvPr>
          <p:cNvPicPr>
            <a:picLocks noChangeAspect="1"/>
          </p:cNvPicPr>
          <p:nvPr/>
        </p:nvPicPr>
        <p:blipFill>
          <a:blip r:embed="rId3"/>
          <a:stretch>
            <a:fillRect/>
          </a:stretch>
        </p:blipFill>
        <p:spPr>
          <a:xfrm>
            <a:off x="8178362" y="4872658"/>
            <a:ext cx="1514989" cy="1760468"/>
          </a:xfrm>
          <a:prstGeom prst="rect">
            <a:avLst/>
          </a:prstGeom>
        </p:spPr>
      </p:pic>
      <p:pic>
        <p:nvPicPr>
          <p:cNvPr id="13" name="Picture 12" descr="A close-up of several hexagons&#10;&#10;Description automatically generated">
            <a:extLst>
              <a:ext uri="{FF2B5EF4-FFF2-40B4-BE49-F238E27FC236}">
                <a16:creationId xmlns:a16="http://schemas.microsoft.com/office/drawing/2014/main" id="{F9F1EFF4-BB9A-EB15-8E81-807AB127C4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0614" y="4755428"/>
            <a:ext cx="3720130" cy="1790475"/>
          </a:xfrm>
          <a:prstGeom prst="rect">
            <a:avLst/>
          </a:prstGeom>
        </p:spPr>
      </p:pic>
      <p:pic>
        <p:nvPicPr>
          <p:cNvPr id="23" name="Picture 22" descr="A diagram of a molecule&#10;&#10;Description automatically generated">
            <a:extLst>
              <a:ext uri="{FF2B5EF4-FFF2-40B4-BE49-F238E27FC236}">
                <a16:creationId xmlns:a16="http://schemas.microsoft.com/office/drawing/2014/main" id="{5335ADEE-9884-7159-6616-90F56239D8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109" y="5033894"/>
            <a:ext cx="1105490" cy="108943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C5871C92-6E7B-7E97-A3D0-5F34726F0C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9798" y="4935758"/>
            <a:ext cx="2590816" cy="1295409"/>
          </a:xfrm>
          <a:prstGeom prst="rect">
            <a:avLst/>
          </a:prstGeom>
        </p:spPr>
      </p:pic>
      <p:pic>
        <p:nvPicPr>
          <p:cNvPr id="26" name="Picture 25">
            <a:extLst>
              <a:ext uri="{FF2B5EF4-FFF2-40B4-BE49-F238E27FC236}">
                <a16:creationId xmlns:a16="http://schemas.microsoft.com/office/drawing/2014/main" id="{B9D51A43-2437-125C-B551-85A1766F3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57428" y="178184"/>
            <a:ext cx="1859523" cy="2498652"/>
          </a:xfrm>
          <a:prstGeom prst="rect">
            <a:avLst/>
          </a:prstGeom>
        </p:spPr>
      </p:pic>
      <p:pic>
        <p:nvPicPr>
          <p:cNvPr id="29" name="Picture 28" descr="A close-up of a log&#10;&#10;Description automatically generated">
            <a:extLst>
              <a:ext uri="{FF2B5EF4-FFF2-40B4-BE49-F238E27FC236}">
                <a16:creationId xmlns:a16="http://schemas.microsoft.com/office/drawing/2014/main" id="{789A11A8-126B-0CF7-5D8D-A3D0D7CDB3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78693" y="2763748"/>
            <a:ext cx="1776692" cy="1891980"/>
          </a:xfrm>
          <a:prstGeom prst="rect">
            <a:avLst/>
          </a:prstGeom>
        </p:spPr>
      </p:pic>
      <p:pic>
        <p:nvPicPr>
          <p:cNvPr id="31" name="Picture 30" descr="A close up of a bug&#10;&#10;Description automatically generated">
            <a:extLst>
              <a:ext uri="{FF2B5EF4-FFF2-40B4-BE49-F238E27FC236}">
                <a16:creationId xmlns:a16="http://schemas.microsoft.com/office/drawing/2014/main" id="{C63E4D4B-467D-2F3E-2067-3BB98E5E3D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78694" y="4928787"/>
            <a:ext cx="1776692" cy="1553204"/>
          </a:xfrm>
          <a:prstGeom prst="rect">
            <a:avLst/>
          </a:prstGeom>
        </p:spPr>
      </p:pic>
      <p:sp>
        <p:nvSpPr>
          <p:cNvPr id="32" name="TextBox 31">
            <a:extLst>
              <a:ext uri="{FF2B5EF4-FFF2-40B4-BE49-F238E27FC236}">
                <a16:creationId xmlns:a16="http://schemas.microsoft.com/office/drawing/2014/main" id="{ECB5A362-D374-903D-FD39-46818025DE3E}"/>
              </a:ext>
            </a:extLst>
          </p:cNvPr>
          <p:cNvSpPr txBox="1"/>
          <p:nvPr/>
        </p:nvSpPr>
        <p:spPr>
          <a:xfrm>
            <a:off x="638032" y="6240554"/>
            <a:ext cx="1018227" cy="369332"/>
          </a:xfrm>
          <a:prstGeom prst="rect">
            <a:avLst/>
          </a:prstGeom>
          <a:noFill/>
        </p:spPr>
        <p:txBody>
          <a:bodyPr wrap="none" rtlCol="0">
            <a:spAutoFit/>
          </a:bodyPr>
          <a:lstStyle/>
          <a:p>
            <a:r>
              <a:rPr lang="en-US" dirty="0"/>
              <a:t>Glucose</a:t>
            </a:r>
          </a:p>
        </p:txBody>
      </p:sp>
      <p:sp>
        <p:nvSpPr>
          <p:cNvPr id="33" name="TextBox 32">
            <a:extLst>
              <a:ext uri="{FF2B5EF4-FFF2-40B4-BE49-F238E27FC236}">
                <a16:creationId xmlns:a16="http://schemas.microsoft.com/office/drawing/2014/main" id="{A567E0DA-8677-4CFE-3A8F-E8D1D0CD742B}"/>
              </a:ext>
            </a:extLst>
          </p:cNvPr>
          <p:cNvSpPr txBox="1"/>
          <p:nvPr/>
        </p:nvSpPr>
        <p:spPr>
          <a:xfrm>
            <a:off x="2451932" y="6240554"/>
            <a:ext cx="999056" cy="369332"/>
          </a:xfrm>
          <a:prstGeom prst="rect">
            <a:avLst/>
          </a:prstGeom>
          <a:noFill/>
        </p:spPr>
        <p:txBody>
          <a:bodyPr wrap="none" rtlCol="0">
            <a:spAutoFit/>
          </a:bodyPr>
          <a:lstStyle/>
          <a:p>
            <a:r>
              <a:rPr lang="en-US" dirty="0"/>
              <a:t>Sucrose</a:t>
            </a:r>
          </a:p>
        </p:txBody>
      </p:sp>
      <p:pic>
        <p:nvPicPr>
          <p:cNvPr id="35" name="Picture 34" descr="A group of crystals on a blue surface&#10;&#10;Description automatically generated">
            <a:extLst>
              <a:ext uri="{FF2B5EF4-FFF2-40B4-BE49-F238E27FC236}">
                <a16:creationId xmlns:a16="http://schemas.microsoft.com/office/drawing/2014/main" id="{E0223E2D-DC48-8AD2-FA6F-1CAC124CD4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32937" y="1427510"/>
            <a:ext cx="729464" cy="550344"/>
          </a:xfrm>
          <a:prstGeom prst="rect">
            <a:avLst/>
          </a:prstGeom>
        </p:spPr>
      </p:pic>
    </p:spTree>
    <p:extLst>
      <p:ext uri="{BB962C8B-B14F-4D97-AF65-F5344CB8AC3E}">
        <p14:creationId xmlns:p14="http://schemas.microsoft.com/office/powerpoint/2010/main" val="41294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79379F-F37D-0C20-F84C-2358F28FDCEB}"/>
              </a:ext>
            </a:extLst>
          </p:cNvPr>
          <p:cNvSpPr>
            <a:spLocks noGrp="1"/>
          </p:cNvSpPr>
          <p:nvPr>
            <p:ph idx="1"/>
          </p:nvPr>
        </p:nvSpPr>
        <p:spPr>
          <a:xfrm>
            <a:off x="400090" y="308743"/>
            <a:ext cx="8064451" cy="5076222"/>
          </a:xfrm>
        </p:spPr>
        <p:txBody>
          <a:bodyPr>
            <a:noAutofit/>
          </a:bodyPr>
          <a:lstStyle/>
          <a:p>
            <a:pPr algn="just"/>
            <a:r>
              <a:rPr lang="en-US" b="1" dirty="0">
                <a:latin typeface="Calibri" panose="020F0502020204030204" pitchFamily="34" charset="0"/>
                <a:cs typeface="Calibri" panose="020F0502020204030204" pitchFamily="34" charset="0"/>
              </a:rPr>
              <a:t>Proteins</a:t>
            </a:r>
            <a:r>
              <a:rPr lang="en-US" dirty="0">
                <a:latin typeface="Calibri" panose="020F0502020204030204" pitchFamily="34" charset="0"/>
                <a:cs typeface="Calibri" panose="020F0502020204030204" pitchFamily="34" charset="0"/>
              </a:rPr>
              <a:t> are enormously diverse polymers that fold into complex 3-dimensional shapes.</a:t>
            </a:r>
          </a:p>
          <a:p>
            <a:pPr algn="just"/>
            <a:r>
              <a:rPr lang="en-US" dirty="0">
                <a:latin typeface="Calibri" panose="020F0502020204030204" pitchFamily="34" charset="0"/>
                <a:cs typeface="Calibri" panose="020F0502020204030204" pitchFamily="34" charset="0"/>
              </a:rPr>
              <a:t>The building blocks of proteins are </a:t>
            </a:r>
            <a:r>
              <a:rPr lang="en-US" b="1" dirty="0">
                <a:latin typeface="Calibri" panose="020F0502020204030204" pitchFamily="34" charset="0"/>
                <a:cs typeface="Calibri" panose="020F0502020204030204" pitchFamily="34" charset="0"/>
              </a:rPr>
              <a:t>amino acids</a:t>
            </a:r>
            <a:r>
              <a:rPr lang="en-US" dirty="0">
                <a:latin typeface="Calibri" panose="020F0502020204030204" pitchFamily="34" charset="0"/>
                <a:cs typeface="Calibri" panose="020F0502020204030204" pitchFamily="34" charset="0"/>
              </a:rPr>
              <a:t>, and since there are 20 naturally occurring amino acids the possible combinations are infinite.</a:t>
            </a:r>
          </a:p>
          <a:p>
            <a:pPr algn="just"/>
            <a:r>
              <a:rPr lang="en-US" dirty="0">
                <a:latin typeface="Calibri" panose="020F0502020204030204" pitchFamily="34" charset="0"/>
                <a:cs typeface="Calibri" panose="020F0502020204030204" pitchFamily="34" charset="0"/>
              </a:rPr>
              <a:t>Proteins play many roles. Here are just a few:</a:t>
            </a:r>
          </a:p>
          <a:p>
            <a:pPr lvl="1" algn="just">
              <a:buFont typeface="Wingdings" pitchFamily="2" charset="2"/>
              <a:buChar char="ü"/>
            </a:pPr>
            <a:r>
              <a:rPr lang="en-US" dirty="0">
                <a:latin typeface="Calibri" panose="020F0502020204030204" pitchFamily="34" charset="0"/>
                <a:cs typeface="Calibri" panose="020F0502020204030204" pitchFamily="34" charset="0"/>
              </a:rPr>
              <a:t>movement</a:t>
            </a:r>
          </a:p>
          <a:p>
            <a:pPr lvl="1" algn="just">
              <a:buFont typeface="Wingdings" pitchFamily="2" charset="2"/>
              <a:buChar char="ü"/>
            </a:pPr>
            <a:r>
              <a:rPr lang="en-US" dirty="0">
                <a:latin typeface="Calibri" panose="020F0502020204030204" pitchFamily="34" charset="0"/>
                <a:cs typeface="Calibri" panose="020F0502020204030204" pitchFamily="34" charset="0"/>
              </a:rPr>
              <a:t>gas exchange</a:t>
            </a:r>
          </a:p>
          <a:p>
            <a:pPr lvl="1" algn="just">
              <a:buFont typeface="Wingdings" pitchFamily="2" charset="2"/>
              <a:buChar char="ü"/>
            </a:pPr>
            <a:r>
              <a:rPr lang="en-US" dirty="0">
                <a:latin typeface="Calibri" panose="020F0502020204030204" pitchFamily="34" charset="0"/>
                <a:cs typeface="Calibri" panose="020F0502020204030204" pitchFamily="34" charset="0"/>
              </a:rPr>
              <a:t>hormones</a:t>
            </a:r>
          </a:p>
          <a:p>
            <a:pPr lvl="1" algn="just">
              <a:buFont typeface="Wingdings" pitchFamily="2" charset="2"/>
              <a:buChar char="ü"/>
            </a:pPr>
            <a:r>
              <a:rPr lang="en-US" b="1" dirty="0">
                <a:latin typeface="Calibri" panose="020F0502020204030204" pitchFamily="34" charset="0"/>
                <a:cs typeface="Calibri" panose="020F0502020204030204" pitchFamily="34" charset="0"/>
              </a:rPr>
              <a:t>enzymes</a:t>
            </a:r>
            <a:r>
              <a:rPr lang="en-US" dirty="0">
                <a:latin typeface="Calibri" panose="020F0502020204030204" pitchFamily="34" charset="0"/>
                <a:cs typeface="Calibri" panose="020F0502020204030204" pitchFamily="34" charset="0"/>
              </a:rPr>
              <a:t>*</a:t>
            </a:r>
          </a:p>
          <a:p>
            <a:pPr marL="457200" lvl="1" indent="0" algn="just">
              <a:buNone/>
            </a:pPr>
            <a:endParaRPr lang="en-US" dirty="0">
              <a:latin typeface="Calibri" panose="020F0502020204030204" pitchFamily="34" charset="0"/>
              <a:cs typeface="Calibri" panose="020F0502020204030204" pitchFamily="34" charset="0"/>
            </a:endParaRPr>
          </a:p>
          <a:p>
            <a:pPr lvl="1" algn="just"/>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p:txBody>
      </p:sp>
      <p:pic>
        <p:nvPicPr>
          <p:cNvPr id="8" name="Picture 7" descr="A diagram of a chemical formula&#10;&#10;Description automatically generated">
            <a:extLst>
              <a:ext uri="{FF2B5EF4-FFF2-40B4-BE49-F238E27FC236}">
                <a16:creationId xmlns:a16="http://schemas.microsoft.com/office/drawing/2014/main" id="{5594B3D0-2721-EB04-AD0E-0C797CC25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5590" y="4500721"/>
            <a:ext cx="2943467" cy="800107"/>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58A5A8F6-D99B-BBB6-2794-E9695D113C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5468" y="2876035"/>
            <a:ext cx="1478462" cy="889388"/>
          </a:xfrm>
          <a:prstGeom prst="rect">
            <a:avLst/>
          </a:prstGeom>
        </p:spPr>
      </p:pic>
      <p:pic>
        <p:nvPicPr>
          <p:cNvPr id="16" name="Picture 15" descr="A chemical structure with letters and numbers&#10;&#10;Description automatically generated">
            <a:extLst>
              <a:ext uri="{FF2B5EF4-FFF2-40B4-BE49-F238E27FC236}">
                <a16:creationId xmlns:a16="http://schemas.microsoft.com/office/drawing/2014/main" id="{F7F282D3-EF6D-3EFE-2520-1ED71F533A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3264" y="2677919"/>
            <a:ext cx="1506266" cy="1274705"/>
          </a:xfrm>
          <a:prstGeom prst="rect">
            <a:avLst/>
          </a:prstGeom>
        </p:spPr>
      </p:pic>
      <p:sp>
        <p:nvSpPr>
          <p:cNvPr id="20" name="TextBox 19">
            <a:extLst>
              <a:ext uri="{FF2B5EF4-FFF2-40B4-BE49-F238E27FC236}">
                <a16:creationId xmlns:a16="http://schemas.microsoft.com/office/drawing/2014/main" id="{8A95B368-F202-E593-CBCF-E32A8D4AB7BE}"/>
              </a:ext>
            </a:extLst>
          </p:cNvPr>
          <p:cNvSpPr txBox="1"/>
          <p:nvPr/>
        </p:nvSpPr>
        <p:spPr>
          <a:xfrm>
            <a:off x="9124675" y="3889180"/>
            <a:ext cx="1017330" cy="400110"/>
          </a:xfrm>
          <a:prstGeom prst="rect">
            <a:avLst/>
          </a:prstGeom>
          <a:noFill/>
        </p:spPr>
        <p:txBody>
          <a:bodyPr wrap="none" rtlCol="0">
            <a:spAutoFit/>
          </a:bodyPr>
          <a:lstStyle/>
          <a:p>
            <a:r>
              <a:rPr lang="en-US" sz="2000" dirty="0"/>
              <a:t>Glycine</a:t>
            </a:r>
          </a:p>
        </p:txBody>
      </p:sp>
      <p:sp>
        <p:nvSpPr>
          <p:cNvPr id="22" name="TextBox 21">
            <a:extLst>
              <a:ext uri="{FF2B5EF4-FFF2-40B4-BE49-F238E27FC236}">
                <a16:creationId xmlns:a16="http://schemas.microsoft.com/office/drawing/2014/main" id="{37D8DF90-A744-9572-5220-678DA40F698C}"/>
              </a:ext>
            </a:extLst>
          </p:cNvPr>
          <p:cNvSpPr txBox="1"/>
          <p:nvPr/>
        </p:nvSpPr>
        <p:spPr>
          <a:xfrm>
            <a:off x="10667732" y="3913983"/>
            <a:ext cx="1017330" cy="400110"/>
          </a:xfrm>
          <a:prstGeom prst="rect">
            <a:avLst/>
          </a:prstGeom>
          <a:noFill/>
        </p:spPr>
        <p:txBody>
          <a:bodyPr wrap="square" rtlCol="0">
            <a:spAutoFit/>
          </a:bodyPr>
          <a:lstStyle/>
          <a:p>
            <a:r>
              <a:rPr lang="en-US" sz="2000" dirty="0"/>
              <a:t>Valine</a:t>
            </a:r>
          </a:p>
        </p:txBody>
      </p:sp>
      <p:sp>
        <p:nvSpPr>
          <p:cNvPr id="23" name="TextBox 22">
            <a:extLst>
              <a:ext uri="{FF2B5EF4-FFF2-40B4-BE49-F238E27FC236}">
                <a16:creationId xmlns:a16="http://schemas.microsoft.com/office/drawing/2014/main" id="{55CDE7B4-DDB4-877C-3258-6BB7FD7E0E7A}"/>
              </a:ext>
            </a:extLst>
          </p:cNvPr>
          <p:cNvSpPr txBox="1"/>
          <p:nvPr/>
        </p:nvSpPr>
        <p:spPr>
          <a:xfrm>
            <a:off x="8821565" y="1865293"/>
            <a:ext cx="2812369" cy="707886"/>
          </a:xfrm>
          <a:prstGeom prst="rect">
            <a:avLst/>
          </a:prstGeom>
          <a:noFill/>
        </p:spPr>
        <p:txBody>
          <a:bodyPr wrap="square" rtlCol="0">
            <a:spAutoFit/>
          </a:bodyPr>
          <a:lstStyle/>
          <a:p>
            <a:r>
              <a:rPr lang="en-US" sz="2000" dirty="0"/>
              <a:t>Amylase: the enzyme that breaks down starch </a:t>
            </a:r>
          </a:p>
        </p:txBody>
      </p:sp>
      <p:sp>
        <p:nvSpPr>
          <p:cNvPr id="25" name="TextBox 24">
            <a:extLst>
              <a:ext uri="{FF2B5EF4-FFF2-40B4-BE49-F238E27FC236}">
                <a16:creationId xmlns:a16="http://schemas.microsoft.com/office/drawing/2014/main" id="{3807D73C-1534-889B-4C2C-A5B5563F57E9}"/>
              </a:ext>
            </a:extLst>
          </p:cNvPr>
          <p:cNvSpPr txBox="1"/>
          <p:nvPr/>
        </p:nvSpPr>
        <p:spPr>
          <a:xfrm>
            <a:off x="9218201" y="5300828"/>
            <a:ext cx="3114475" cy="396957"/>
          </a:xfrm>
          <a:prstGeom prst="rect">
            <a:avLst/>
          </a:prstGeom>
          <a:noFill/>
        </p:spPr>
        <p:txBody>
          <a:bodyPr wrap="square" rtlCol="0">
            <a:spAutoFit/>
          </a:bodyPr>
          <a:lstStyle/>
          <a:p>
            <a:r>
              <a:rPr lang="en-US" sz="2000" dirty="0"/>
              <a:t>Amino Acid Chain</a:t>
            </a:r>
          </a:p>
        </p:txBody>
      </p:sp>
      <p:pic>
        <p:nvPicPr>
          <p:cNvPr id="30" name="Picture 29" descr="A close-up of a structure&#10;&#10;Description automatically generated">
            <a:extLst>
              <a:ext uri="{FF2B5EF4-FFF2-40B4-BE49-F238E27FC236}">
                <a16:creationId xmlns:a16="http://schemas.microsoft.com/office/drawing/2014/main" id="{903025D8-9E1E-AD32-4CC0-BFC544E3E3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771779">
            <a:off x="9081899" y="-195912"/>
            <a:ext cx="1957232" cy="2532936"/>
          </a:xfrm>
          <a:prstGeom prst="rect">
            <a:avLst/>
          </a:prstGeom>
        </p:spPr>
      </p:pic>
      <p:pic>
        <p:nvPicPr>
          <p:cNvPr id="36" name="Picture 35" descr="A structure of a protein&#10;&#10;Description automatically generated">
            <a:extLst>
              <a:ext uri="{FF2B5EF4-FFF2-40B4-BE49-F238E27FC236}">
                <a16:creationId xmlns:a16="http://schemas.microsoft.com/office/drawing/2014/main" id="{4C9CAB83-36B5-87A6-95C5-B818B2EAEA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4726" y="3293371"/>
            <a:ext cx="1910205" cy="1944623"/>
          </a:xfrm>
          <a:prstGeom prst="rect">
            <a:avLst/>
          </a:prstGeom>
        </p:spPr>
      </p:pic>
      <p:pic>
        <p:nvPicPr>
          <p:cNvPr id="40" name="Picture 39" descr="A diagram of a chain of amino acids&#10;&#10;Description automatically generated">
            <a:extLst>
              <a:ext uri="{FF2B5EF4-FFF2-40B4-BE49-F238E27FC236}">
                <a16:creationId xmlns:a16="http://schemas.microsoft.com/office/drawing/2014/main" id="{52CFC0AB-0A85-36D2-D263-DBC9A634EB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1326" y="3293371"/>
            <a:ext cx="2566404" cy="2129821"/>
          </a:xfrm>
          <a:prstGeom prst="rect">
            <a:avLst/>
          </a:prstGeom>
        </p:spPr>
      </p:pic>
      <p:sp>
        <p:nvSpPr>
          <p:cNvPr id="41" name="TextBox 40">
            <a:extLst>
              <a:ext uri="{FF2B5EF4-FFF2-40B4-BE49-F238E27FC236}">
                <a16:creationId xmlns:a16="http://schemas.microsoft.com/office/drawing/2014/main" id="{252F5338-43EB-FBEF-BA30-B665258FFCDB}"/>
              </a:ext>
            </a:extLst>
          </p:cNvPr>
          <p:cNvSpPr txBox="1"/>
          <p:nvPr/>
        </p:nvSpPr>
        <p:spPr>
          <a:xfrm>
            <a:off x="3168314" y="5342616"/>
            <a:ext cx="2522539" cy="400110"/>
          </a:xfrm>
          <a:prstGeom prst="rect">
            <a:avLst/>
          </a:prstGeom>
          <a:noFill/>
        </p:spPr>
        <p:txBody>
          <a:bodyPr wrap="square" rtlCol="0">
            <a:spAutoFit/>
          </a:bodyPr>
          <a:lstStyle/>
          <a:p>
            <a:r>
              <a:rPr lang="en-US" sz="2000" dirty="0"/>
              <a:t>Hemoglobin</a:t>
            </a:r>
          </a:p>
        </p:txBody>
      </p:sp>
      <p:sp>
        <p:nvSpPr>
          <p:cNvPr id="42" name="TextBox 41">
            <a:extLst>
              <a:ext uri="{FF2B5EF4-FFF2-40B4-BE49-F238E27FC236}">
                <a16:creationId xmlns:a16="http://schemas.microsoft.com/office/drawing/2014/main" id="{41A8C7FA-DD59-2AA2-288B-83F6E11C1FF6}"/>
              </a:ext>
            </a:extLst>
          </p:cNvPr>
          <p:cNvSpPr txBox="1"/>
          <p:nvPr/>
        </p:nvSpPr>
        <p:spPr>
          <a:xfrm>
            <a:off x="4896946" y="5342616"/>
            <a:ext cx="2723054" cy="400110"/>
          </a:xfrm>
          <a:prstGeom prst="rect">
            <a:avLst/>
          </a:prstGeom>
          <a:noFill/>
        </p:spPr>
        <p:txBody>
          <a:bodyPr wrap="square" rtlCol="0">
            <a:spAutoFit/>
          </a:bodyPr>
          <a:lstStyle/>
          <a:p>
            <a:r>
              <a:rPr lang="en-US" sz="2000" dirty="0"/>
              <a:t>Myosin + Actin</a:t>
            </a:r>
          </a:p>
        </p:txBody>
      </p:sp>
      <p:sp>
        <p:nvSpPr>
          <p:cNvPr id="43" name="TextBox 42">
            <a:extLst>
              <a:ext uri="{FF2B5EF4-FFF2-40B4-BE49-F238E27FC236}">
                <a16:creationId xmlns:a16="http://schemas.microsoft.com/office/drawing/2014/main" id="{7CDD3FBE-A5DF-AA93-1DBE-D868260032E3}"/>
              </a:ext>
            </a:extLst>
          </p:cNvPr>
          <p:cNvSpPr txBox="1"/>
          <p:nvPr/>
        </p:nvSpPr>
        <p:spPr>
          <a:xfrm>
            <a:off x="7285159" y="5318899"/>
            <a:ext cx="1179383" cy="400110"/>
          </a:xfrm>
          <a:prstGeom prst="rect">
            <a:avLst/>
          </a:prstGeom>
          <a:noFill/>
        </p:spPr>
        <p:txBody>
          <a:bodyPr wrap="square" rtlCol="0">
            <a:spAutoFit/>
          </a:bodyPr>
          <a:lstStyle/>
          <a:p>
            <a:r>
              <a:rPr lang="en-US" sz="2000" dirty="0"/>
              <a:t>Insulin</a:t>
            </a:r>
          </a:p>
        </p:txBody>
      </p:sp>
      <p:pic>
        <p:nvPicPr>
          <p:cNvPr id="44" name="Picture 43" descr="A hand with muscles and muscles&#10;&#10;Description automatically generated">
            <a:extLst>
              <a:ext uri="{FF2B5EF4-FFF2-40B4-BE49-F238E27FC236}">
                <a16:creationId xmlns:a16="http://schemas.microsoft.com/office/drawing/2014/main" id="{6DB3667E-0BBD-E1A4-A113-C8E154D38F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846478">
            <a:off x="4975120" y="3622489"/>
            <a:ext cx="1214748" cy="1691156"/>
          </a:xfrm>
          <a:prstGeom prst="rect">
            <a:avLst/>
          </a:prstGeom>
        </p:spPr>
      </p:pic>
      <p:sp>
        <p:nvSpPr>
          <p:cNvPr id="46" name="TextBox 45">
            <a:extLst>
              <a:ext uri="{FF2B5EF4-FFF2-40B4-BE49-F238E27FC236}">
                <a16:creationId xmlns:a16="http://schemas.microsoft.com/office/drawing/2014/main" id="{2A03EAF5-A936-79AF-B4C1-7B7908D8E463}"/>
              </a:ext>
            </a:extLst>
          </p:cNvPr>
          <p:cNvSpPr txBox="1"/>
          <p:nvPr/>
        </p:nvSpPr>
        <p:spPr>
          <a:xfrm>
            <a:off x="619089" y="5796674"/>
            <a:ext cx="11912880" cy="430887"/>
          </a:xfrm>
          <a:prstGeom prst="rect">
            <a:avLst/>
          </a:prstGeom>
          <a:noFill/>
        </p:spPr>
        <p:txBody>
          <a:bodyPr wrap="square" rtlCol="0">
            <a:spAutoFit/>
          </a:bodyPr>
          <a:lstStyle/>
          <a:p>
            <a:pPr algn="just"/>
            <a:r>
              <a:rPr lang="en-US" sz="2200" dirty="0"/>
              <a:t>*Without enzymes, nearly all the chemical reactions of life would grind to a halt!</a:t>
            </a:r>
          </a:p>
        </p:txBody>
      </p:sp>
    </p:spTree>
    <p:extLst>
      <p:ext uri="{BB962C8B-B14F-4D97-AF65-F5344CB8AC3E}">
        <p14:creationId xmlns:p14="http://schemas.microsoft.com/office/powerpoint/2010/main" val="35224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5" grpId="0"/>
      <p:bldP spid="41" grpId="0"/>
      <p:bldP spid="42" grpId="0"/>
      <p:bldP spid="43"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9006BF-5D88-C7DD-C841-F3A4576E3553}"/>
              </a:ext>
            </a:extLst>
          </p:cNvPr>
          <p:cNvSpPr>
            <a:spLocks noGrp="1"/>
          </p:cNvSpPr>
          <p:nvPr>
            <p:ph idx="1"/>
          </p:nvPr>
        </p:nvSpPr>
        <p:spPr>
          <a:xfrm>
            <a:off x="300447" y="514216"/>
            <a:ext cx="8921718" cy="4064205"/>
          </a:xfrm>
        </p:spPr>
        <p:txBody>
          <a:bodyPr>
            <a:noAutofit/>
          </a:bodyPr>
          <a:lstStyle/>
          <a:p>
            <a:pPr algn="just"/>
            <a:r>
              <a:rPr lang="en-US" b="1" dirty="0">
                <a:latin typeface="Calibri" panose="020F0502020204030204" pitchFamily="34" charset="0"/>
                <a:cs typeface="Calibri" panose="020F0502020204030204" pitchFamily="34" charset="0"/>
              </a:rPr>
              <a:t>Nucleic Acids</a:t>
            </a:r>
            <a:r>
              <a:rPr lang="en-US" dirty="0">
                <a:latin typeface="Calibri" panose="020F0502020204030204" pitchFamily="34" charset="0"/>
                <a:cs typeface="Calibri" panose="020F0502020204030204" pitchFamily="34" charset="0"/>
              </a:rPr>
              <a:t> are extremely long polymers made from 4 different </a:t>
            </a:r>
            <a:r>
              <a:rPr lang="en-US" b="1" dirty="0">
                <a:latin typeface="Calibri" panose="020F0502020204030204" pitchFamily="34" charset="0"/>
                <a:cs typeface="Calibri" panose="020F0502020204030204" pitchFamily="34" charset="0"/>
              </a:rPr>
              <a:t>nucleotide monomers</a:t>
            </a:r>
            <a:r>
              <a:rPr lang="en-US" dirty="0">
                <a:latin typeface="Calibri" panose="020F0502020204030204" pitchFamily="34" charset="0"/>
                <a:cs typeface="Calibri" panose="020F0502020204030204" pitchFamily="34" charset="0"/>
              </a:rPr>
              <a:t>. The polymer forms a “double helix” due to complimentary pairing of the bases in the nucleotides.</a:t>
            </a:r>
          </a:p>
          <a:p>
            <a:pPr algn="just"/>
            <a:r>
              <a:rPr lang="en-US" dirty="0">
                <a:latin typeface="Calibri" panose="020F0502020204030204" pitchFamily="34" charset="0"/>
                <a:cs typeface="Calibri" panose="020F0502020204030204" pitchFamily="34" charset="0"/>
              </a:rPr>
              <a:t>The ordering of the bases in </a:t>
            </a:r>
            <a:r>
              <a:rPr lang="en-US" b="1" dirty="0">
                <a:latin typeface="Calibri" panose="020F0502020204030204" pitchFamily="34" charset="0"/>
                <a:cs typeface="Calibri" panose="020F0502020204030204" pitchFamily="34" charset="0"/>
              </a:rPr>
              <a:t>DNA</a:t>
            </a:r>
            <a:r>
              <a:rPr lang="en-US" dirty="0">
                <a:latin typeface="Calibri" panose="020F0502020204030204" pitchFamily="34" charset="0"/>
                <a:cs typeface="Calibri" panose="020F0502020204030204" pitchFamily="34" charset="0"/>
              </a:rPr>
              <a:t> (A,C,G, &amp; T) determines your genetic make-up.</a:t>
            </a:r>
          </a:p>
          <a:p>
            <a:pPr algn="just"/>
            <a:r>
              <a:rPr lang="en-US" dirty="0">
                <a:latin typeface="Calibri" panose="020F0502020204030204" pitchFamily="34" charset="0"/>
                <a:cs typeface="Calibri" panose="020F0502020204030204" pitchFamily="34" charset="0"/>
              </a:rPr>
              <a:t>DNA is found in the </a:t>
            </a:r>
            <a:r>
              <a:rPr lang="en-US" b="1" dirty="0">
                <a:latin typeface="Calibri" panose="020F0502020204030204" pitchFamily="34" charset="0"/>
                <a:cs typeface="Calibri" panose="020F0502020204030204" pitchFamily="34" charset="0"/>
              </a:rPr>
              <a:t>chromosomes</a:t>
            </a:r>
            <a:r>
              <a:rPr lang="en-US" dirty="0">
                <a:latin typeface="Calibri" panose="020F0502020204030204" pitchFamily="34" charset="0"/>
                <a:cs typeface="Calibri" panose="020F0502020204030204" pitchFamily="34" charset="0"/>
              </a:rPr>
              <a:t>. Chromosomes are found in the nuclei of living cells.</a:t>
            </a:r>
          </a:p>
        </p:txBody>
      </p:sp>
      <p:pic>
        <p:nvPicPr>
          <p:cNvPr id="19" name="Picture 18" descr="A diagram of chemical formula&#10;&#10;Description automatically generated">
            <a:extLst>
              <a:ext uri="{FF2B5EF4-FFF2-40B4-BE49-F238E27FC236}">
                <a16:creationId xmlns:a16="http://schemas.microsoft.com/office/drawing/2014/main" id="{4ADF8AB0-5D29-828D-469F-78CA8A2FCC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2103" y="3681046"/>
            <a:ext cx="2823959" cy="2431180"/>
          </a:xfrm>
          <a:prstGeom prst="rect">
            <a:avLst/>
          </a:prstGeom>
        </p:spPr>
      </p:pic>
      <p:sp>
        <p:nvSpPr>
          <p:cNvPr id="25" name="TextBox 24">
            <a:extLst>
              <a:ext uri="{FF2B5EF4-FFF2-40B4-BE49-F238E27FC236}">
                <a16:creationId xmlns:a16="http://schemas.microsoft.com/office/drawing/2014/main" id="{36764505-96D8-1199-4288-E26B3ECDDBC5}"/>
              </a:ext>
            </a:extLst>
          </p:cNvPr>
          <p:cNvSpPr txBox="1"/>
          <p:nvPr/>
        </p:nvSpPr>
        <p:spPr>
          <a:xfrm>
            <a:off x="5559281" y="6159118"/>
            <a:ext cx="2307042" cy="369332"/>
          </a:xfrm>
          <a:prstGeom prst="rect">
            <a:avLst/>
          </a:prstGeom>
          <a:noFill/>
        </p:spPr>
        <p:txBody>
          <a:bodyPr wrap="none" rtlCol="0">
            <a:spAutoFit/>
          </a:bodyPr>
          <a:lstStyle/>
          <a:p>
            <a:r>
              <a:rPr lang="en-US" dirty="0"/>
              <a:t>Nucleotide Monomer</a:t>
            </a:r>
          </a:p>
        </p:txBody>
      </p:sp>
      <p:sp>
        <p:nvSpPr>
          <p:cNvPr id="26" name="TextBox 25">
            <a:extLst>
              <a:ext uri="{FF2B5EF4-FFF2-40B4-BE49-F238E27FC236}">
                <a16:creationId xmlns:a16="http://schemas.microsoft.com/office/drawing/2014/main" id="{8C246524-89B8-BA5E-F026-4A8F182C98BF}"/>
              </a:ext>
            </a:extLst>
          </p:cNvPr>
          <p:cNvSpPr txBox="1"/>
          <p:nvPr/>
        </p:nvSpPr>
        <p:spPr>
          <a:xfrm>
            <a:off x="9414704" y="6181877"/>
            <a:ext cx="1852045" cy="369332"/>
          </a:xfrm>
          <a:prstGeom prst="rect">
            <a:avLst/>
          </a:prstGeom>
          <a:noFill/>
        </p:spPr>
        <p:txBody>
          <a:bodyPr wrap="none" rtlCol="0">
            <a:spAutoFit/>
          </a:bodyPr>
          <a:lstStyle/>
          <a:p>
            <a:r>
              <a:rPr lang="en-US" dirty="0"/>
              <a:t>DNA Base Paring</a:t>
            </a:r>
          </a:p>
        </p:txBody>
      </p:sp>
      <p:pic>
        <p:nvPicPr>
          <p:cNvPr id="30" name="Picture 29" descr="A close-up of several lines&#10;&#10;Description automatically generated">
            <a:extLst>
              <a:ext uri="{FF2B5EF4-FFF2-40B4-BE49-F238E27FC236}">
                <a16:creationId xmlns:a16="http://schemas.microsoft.com/office/drawing/2014/main" id="{EBD90A5E-9C38-E738-2CDA-8C1702D96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409" y="4097270"/>
            <a:ext cx="3200616" cy="2431180"/>
          </a:xfrm>
          <a:prstGeom prst="rect">
            <a:avLst/>
          </a:prstGeom>
        </p:spPr>
      </p:pic>
      <p:pic>
        <p:nvPicPr>
          <p:cNvPr id="4" name="Picture 3" descr="A close-up of a dna&#10;&#10;Description automatically generated">
            <a:extLst>
              <a:ext uri="{FF2B5EF4-FFF2-40B4-BE49-F238E27FC236}">
                <a16:creationId xmlns:a16="http://schemas.microsoft.com/office/drawing/2014/main" id="{274657A2-14BA-FEC8-51CE-AF9DF24F04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4579" y="2602523"/>
            <a:ext cx="2202641" cy="3558818"/>
          </a:xfrm>
          <a:prstGeom prst="rect">
            <a:avLst/>
          </a:prstGeom>
        </p:spPr>
      </p:pic>
      <p:pic>
        <p:nvPicPr>
          <p:cNvPr id="6" name="Picture 5" descr="A dna structure with a blue and black spiral&#10;&#10;Description automatically generated with medium confidence">
            <a:extLst>
              <a:ext uri="{FF2B5EF4-FFF2-40B4-BE49-F238E27FC236}">
                <a16:creationId xmlns:a16="http://schemas.microsoft.com/office/drawing/2014/main" id="{364476D2-19A7-96D8-0CE4-3EB43CB533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59532" y="259899"/>
            <a:ext cx="2307042" cy="5963964"/>
          </a:xfrm>
          <a:prstGeom prst="rect">
            <a:avLst/>
          </a:prstGeom>
        </p:spPr>
      </p:pic>
      <p:cxnSp>
        <p:nvCxnSpPr>
          <p:cNvPr id="7" name="Straight Arrow Connector 6">
            <a:extLst>
              <a:ext uri="{FF2B5EF4-FFF2-40B4-BE49-F238E27FC236}">
                <a16:creationId xmlns:a16="http://schemas.microsoft.com/office/drawing/2014/main" id="{E5F16738-6E0E-733F-03FB-CCDDB76ECEF6}"/>
              </a:ext>
            </a:extLst>
          </p:cNvPr>
          <p:cNvCxnSpPr>
            <a:cxnSpLocks/>
          </p:cNvCxnSpPr>
          <p:nvPr/>
        </p:nvCxnSpPr>
        <p:spPr>
          <a:xfrm flipH="1" flipV="1">
            <a:off x="7914050" y="4774361"/>
            <a:ext cx="315746" cy="350032"/>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E6907C-CAEB-F96D-41A2-71D55D85217D}"/>
              </a:ext>
            </a:extLst>
          </p:cNvPr>
          <p:cNvSpPr txBox="1"/>
          <p:nvPr/>
        </p:nvSpPr>
        <p:spPr>
          <a:xfrm>
            <a:off x="7960887" y="5061791"/>
            <a:ext cx="62438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Base</a:t>
            </a:r>
          </a:p>
        </p:txBody>
      </p:sp>
      <p:cxnSp>
        <p:nvCxnSpPr>
          <p:cNvPr id="11" name="Straight Arrow Connector 10">
            <a:extLst>
              <a:ext uri="{FF2B5EF4-FFF2-40B4-BE49-F238E27FC236}">
                <a16:creationId xmlns:a16="http://schemas.microsoft.com/office/drawing/2014/main" id="{52863142-4E50-15AC-7615-A5376E9A5EB0}"/>
              </a:ext>
            </a:extLst>
          </p:cNvPr>
          <p:cNvCxnSpPr>
            <a:cxnSpLocks/>
          </p:cNvCxnSpPr>
          <p:nvPr/>
        </p:nvCxnSpPr>
        <p:spPr>
          <a:xfrm flipH="1" flipV="1">
            <a:off x="7182472" y="5549719"/>
            <a:ext cx="447848" cy="184666"/>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9A057A9-0364-C03C-9D60-E862C9BFDF8D}"/>
              </a:ext>
            </a:extLst>
          </p:cNvPr>
          <p:cNvSpPr txBox="1"/>
          <p:nvPr/>
        </p:nvSpPr>
        <p:spPr>
          <a:xfrm>
            <a:off x="7630320" y="5561442"/>
            <a:ext cx="7958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Sugar</a:t>
            </a:r>
          </a:p>
        </p:txBody>
      </p:sp>
      <p:cxnSp>
        <p:nvCxnSpPr>
          <p:cNvPr id="13" name="Straight Arrow Connector 12">
            <a:extLst>
              <a:ext uri="{FF2B5EF4-FFF2-40B4-BE49-F238E27FC236}">
                <a16:creationId xmlns:a16="http://schemas.microsoft.com/office/drawing/2014/main" id="{3302CFB8-888C-1393-217B-6F4BA13DFDEB}"/>
              </a:ext>
            </a:extLst>
          </p:cNvPr>
          <p:cNvCxnSpPr>
            <a:cxnSpLocks/>
          </p:cNvCxnSpPr>
          <p:nvPr/>
        </p:nvCxnSpPr>
        <p:spPr>
          <a:xfrm flipV="1">
            <a:off x="5249981" y="5228110"/>
            <a:ext cx="373898" cy="373275"/>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BEB0826-35BF-F7EA-EC11-965ECEE342D3}"/>
              </a:ext>
            </a:extLst>
          </p:cNvPr>
          <p:cNvSpPr txBox="1"/>
          <p:nvPr/>
        </p:nvSpPr>
        <p:spPr>
          <a:xfrm>
            <a:off x="4514359" y="5567908"/>
            <a:ext cx="143333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Phosphate</a:t>
            </a:r>
          </a:p>
        </p:txBody>
      </p:sp>
    </p:spTree>
    <p:extLst>
      <p:ext uri="{BB962C8B-B14F-4D97-AF65-F5344CB8AC3E}">
        <p14:creationId xmlns:p14="http://schemas.microsoft.com/office/powerpoint/2010/main" val="5702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9006BF-5D88-C7DD-C841-F3A4576E3553}"/>
              </a:ext>
            </a:extLst>
          </p:cNvPr>
          <p:cNvSpPr>
            <a:spLocks noGrp="1"/>
          </p:cNvSpPr>
          <p:nvPr>
            <p:ph idx="1"/>
          </p:nvPr>
        </p:nvSpPr>
        <p:spPr>
          <a:xfrm>
            <a:off x="280696" y="270700"/>
            <a:ext cx="6665206" cy="5125376"/>
          </a:xfrm>
        </p:spPr>
        <p:txBody>
          <a:bodyPr>
            <a:noAutofit/>
          </a:bodyPr>
          <a:lstStyle/>
          <a:p>
            <a:pPr marL="0" indent="0" algn="just">
              <a:buNone/>
            </a:pPr>
            <a:r>
              <a:rPr lang="en-US" sz="2700" b="1" dirty="0">
                <a:latin typeface="Calibri" panose="020F0502020204030204" pitchFamily="34" charset="0"/>
                <a:cs typeface="Calibri" panose="020F0502020204030204" pitchFamily="34" charset="0"/>
              </a:rPr>
              <a:t>Lipids</a:t>
            </a:r>
            <a:r>
              <a:rPr lang="en-US" sz="2700" dirty="0">
                <a:latin typeface="Calibri" panose="020F0502020204030204" pitchFamily="34" charset="0"/>
                <a:cs typeface="Calibri" panose="020F0502020204030204" pitchFamily="34" charset="0"/>
              </a:rPr>
              <a:t> are made up largely of hydrocarbons. This limits their solubility in water. There are three categories of lipids:</a:t>
            </a:r>
            <a:endParaRPr lang="en-US" sz="2700" b="1" dirty="0">
              <a:latin typeface="Calibri" panose="020F0502020204030204" pitchFamily="34" charset="0"/>
              <a:cs typeface="Calibri" panose="020F0502020204030204" pitchFamily="34" charset="0"/>
            </a:endParaRPr>
          </a:p>
          <a:p>
            <a:pPr algn="just"/>
            <a:r>
              <a:rPr lang="en-US" sz="2500" b="1" dirty="0">
                <a:latin typeface="Calibri" panose="020F0502020204030204" pitchFamily="34" charset="0"/>
                <a:cs typeface="Calibri" panose="020F0502020204030204" pitchFamily="34" charset="0"/>
              </a:rPr>
              <a:t>Fats and oils </a:t>
            </a:r>
            <a:r>
              <a:rPr lang="en-US" sz="2500" dirty="0">
                <a:latin typeface="Calibri" panose="020F0502020204030204" pitchFamily="34" charset="0"/>
                <a:cs typeface="Calibri" panose="020F0502020204030204" pitchFamily="34" charset="0"/>
              </a:rPr>
              <a:t>have 3 fatty acids. Their role is </a:t>
            </a:r>
            <a:r>
              <a:rPr lang="en-US" sz="2500" b="1" dirty="0">
                <a:latin typeface="Calibri" panose="020F0502020204030204" pitchFamily="34" charset="0"/>
                <a:cs typeface="Calibri" panose="020F0502020204030204" pitchFamily="34" charset="0"/>
              </a:rPr>
              <a:t>energy storage</a:t>
            </a:r>
            <a:r>
              <a:rPr lang="en-US" sz="2500"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cushioning</a:t>
            </a:r>
            <a:r>
              <a:rPr lang="en-US" sz="2500" dirty="0">
                <a:latin typeface="Calibri" panose="020F0502020204030204" pitchFamily="34" charset="0"/>
                <a:cs typeface="Calibri" panose="020F0502020204030204" pitchFamily="34" charset="0"/>
              </a:rPr>
              <a:t>, and</a:t>
            </a:r>
            <a:r>
              <a:rPr lang="en-US" sz="2500" b="1" dirty="0">
                <a:latin typeface="Calibri" panose="020F0502020204030204" pitchFamily="34" charset="0"/>
                <a:cs typeface="Calibri" panose="020F0502020204030204" pitchFamily="34" charset="0"/>
              </a:rPr>
              <a:t> insulation</a:t>
            </a:r>
            <a:r>
              <a:rPr lang="en-US" sz="2500" dirty="0">
                <a:latin typeface="Calibri" panose="020F0502020204030204" pitchFamily="34" charset="0"/>
                <a:cs typeface="Calibri" panose="020F0502020204030204" pitchFamily="34" charset="0"/>
              </a:rPr>
              <a:t>.</a:t>
            </a:r>
          </a:p>
          <a:p>
            <a:pPr algn="just"/>
            <a:r>
              <a:rPr lang="en-US" sz="2500" b="1" dirty="0">
                <a:latin typeface="Calibri" panose="020F0502020204030204" pitchFamily="34" charset="0"/>
                <a:cs typeface="Calibri" panose="020F0502020204030204" pitchFamily="34" charset="0"/>
              </a:rPr>
              <a:t>Phospholipid</a:t>
            </a:r>
            <a:r>
              <a:rPr lang="en-US" sz="2500" dirty="0">
                <a:latin typeface="Calibri" panose="020F0502020204030204" pitchFamily="34" charset="0"/>
                <a:cs typeface="Calibri" panose="020F0502020204030204" pitchFamily="34" charset="0"/>
              </a:rPr>
              <a:t>s have just 2 fatty acids. The portion of the molecule containing phosphate is water-soluble. Phospholipid bilayers make up a major component of </a:t>
            </a:r>
            <a:r>
              <a:rPr lang="en-US" sz="2500" b="1" dirty="0">
                <a:latin typeface="Calibri" panose="020F0502020204030204" pitchFamily="34" charset="0"/>
                <a:cs typeface="Calibri" panose="020F0502020204030204" pitchFamily="34" charset="0"/>
              </a:rPr>
              <a:t>cell membranes</a:t>
            </a:r>
            <a:r>
              <a:rPr lang="en-US" sz="2500" dirty="0">
                <a:latin typeface="Calibri" panose="020F0502020204030204" pitchFamily="34" charset="0"/>
                <a:cs typeface="Calibri" panose="020F0502020204030204" pitchFamily="34" charset="0"/>
              </a:rPr>
              <a:t>.</a:t>
            </a:r>
          </a:p>
          <a:p>
            <a:pPr algn="just"/>
            <a:r>
              <a:rPr lang="en-US" sz="2500" b="1" dirty="0">
                <a:latin typeface="Calibri" panose="020F0502020204030204" pitchFamily="34" charset="0"/>
                <a:cs typeface="Calibri" panose="020F0502020204030204" pitchFamily="34" charset="0"/>
              </a:rPr>
              <a:t>Steroids</a:t>
            </a:r>
            <a:r>
              <a:rPr lang="en-US" sz="2500" dirty="0">
                <a:latin typeface="Calibri" panose="020F0502020204030204" pitchFamily="34" charset="0"/>
                <a:cs typeface="Calibri" panose="020F0502020204030204" pitchFamily="34" charset="0"/>
              </a:rPr>
              <a:t> consist mainly of 4 interlocking hydrocarbon rings. Cholesterol stabilizes cell membranes and many sex </a:t>
            </a:r>
            <a:r>
              <a:rPr lang="en-US" sz="2500" b="1" dirty="0">
                <a:latin typeface="Calibri" panose="020F0502020204030204" pitchFamily="34" charset="0"/>
                <a:cs typeface="Calibri" panose="020F0502020204030204" pitchFamily="34" charset="0"/>
              </a:rPr>
              <a:t>hormones</a:t>
            </a:r>
            <a:r>
              <a:rPr lang="en-US" sz="2500" dirty="0">
                <a:latin typeface="Calibri" panose="020F0502020204030204" pitchFamily="34" charset="0"/>
                <a:cs typeface="Calibri" panose="020F0502020204030204" pitchFamily="34" charset="0"/>
              </a:rPr>
              <a:t> are steroids.</a:t>
            </a:r>
          </a:p>
        </p:txBody>
      </p:sp>
      <p:pic>
        <p:nvPicPr>
          <p:cNvPr id="4" name="Picture 3" descr="A diagram of a chemical structure&#10;&#10;Description automatically generated">
            <a:extLst>
              <a:ext uri="{FF2B5EF4-FFF2-40B4-BE49-F238E27FC236}">
                <a16:creationId xmlns:a16="http://schemas.microsoft.com/office/drawing/2014/main" id="{2ED72199-9761-4874-473F-6F3594AC3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4208" y="492412"/>
            <a:ext cx="4727384" cy="1816503"/>
          </a:xfrm>
          <a:prstGeom prst="rect">
            <a:avLst/>
          </a:prstGeom>
        </p:spPr>
      </p:pic>
      <p:pic>
        <p:nvPicPr>
          <p:cNvPr id="7" name="Picture 6" descr="A diagram of a chemical structure&#10;&#10;Description automatically generated">
            <a:extLst>
              <a:ext uri="{FF2B5EF4-FFF2-40B4-BE49-F238E27FC236}">
                <a16:creationId xmlns:a16="http://schemas.microsoft.com/office/drawing/2014/main" id="{DD552EA4-46C3-3D9F-8195-61EBD2E480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4346" y="3081528"/>
            <a:ext cx="4224687" cy="1513550"/>
          </a:xfrm>
          <a:prstGeom prst="rect">
            <a:avLst/>
          </a:prstGeom>
        </p:spPr>
      </p:pic>
      <p:pic>
        <p:nvPicPr>
          <p:cNvPr id="10" name="Picture 9" descr="A row of red balls and black strings&#10;&#10;Description automatically generated">
            <a:extLst>
              <a:ext uri="{FF2B5EF4-FFF2-40B4-BE49-F238E27FC236}">
                <a16:creationId xmlns:a16="http://schemas.microsoft.com/office/drawing/2014/main" id="{02D1F704-0065-B6B0-5DAB-51FCBDF97D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472" y="4874855"/>
            <a:ext cx="3816597" cy="982676"/>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D8465545-0540-71EC-7361-6676C1D7CB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181" y="5051111"/>
            <a:ext cx="2436358" cy="1200611"/>
          </a:xfrm>
          <a:prstGeom prst="rect">
            <a:avLst/>
          </a:prstGeom>
        </p:spPr>
      </p:pic>
      <p:pic>
        <p:nvPicPr>
          <p:cNvPr id="17" name="Picture 16" descr="A black and white image of a molecule&#10;&#10;Description automatically generated">
            <a:extLst>
              <a:ext uri="{FF2B5EF4-FFF2-40B4-BE49-F238E27FC236}">
                <a16:creationId xmlns:a16="http://schemas.microsoft.com/office/drawing/2014/main" id="{5D5D70A0-39D7-858B-549A-6F68F21DECE6}"/>
              </a:ext>
            </a:extLst>
          </p:cNvPr>
          <p:cNvPicPr>
            <a:picLocks noChangeAspect="1"/>
          </p:cNvPicPr>
          <p:nvPr/>
        </p:nvPicPr>
        <p:blipFill>
          <a:blip r:embed="rId7"/>
          <a:stretch>
            <a:fillRect/>
          </a:stretch>
        </p:blipFill>
        <p:spPr>
          <a:xfrm>
            <a:off x="3911012" y="5098487"/>
            <a:ext cx="1815393" cy="1121272"/>
          </a:xfrm>
          <a:prstGeom prst="rect">
            <a:avLst/>
          </a:prstGeom>
        </p:spPr>
      </p:pic>
      <p:sp>
        <p:nvSpPr>
          <p:cNvPr id="18" name="TextBox 17">
            <a:extLst>
              <a:ext uri="{FF2B5EF4-FFF2-40B4-BE49-F238E27FC236}">
                <a16:creationId xmlns:a16="http://schemas.microsoft.com/office/drawing/2014/main" id="{E11477DD-2E72-7F53-ACDD-B0C328A9506C}"/>
              </a:ext>
            </a:extLst>
          </p:cNvPr>
          <p:cNvSpPr txBox="1"/>
          <p:nvPr/>
        </p:nvSpPr>
        <p:spPr>
          <a:xfrm>
            <a:off x="8541101" y="210634"/>
            <a:ext cx="157775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Fat molecule</a:t>
            </a:r>
          </a:p>
        </p:txBody>
      </p:sp>
      <p:sp>
        <p:nvSpPr>
          <p:cNvPr id="19" name="TextBox 18">
            <a:extLst>
              <a:ext uri="{FF2B5EF4-FFF2-40B4-BE49-F238E27FC236}">
                <a16:creationId xmlns:a16="http://schemas.microsoft.com/office/drawing/2014/main" id="{7A0A892C-E91C-2670-6696-AAFA3C638827}"/>
              </a:ext>
            </a:extLst>
          </p:cNvPr>
          <p:cNvSpPr txBox="1"/>
          <p:nvPr/>
        </p:nvSpPr>
        <p:spPr>
          <a:xfrm>
            <a:off x="9435866" y="2625214"/>
            <a:ext cx="208636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Fatty Acid “Tail”</a:t>
            </a:r>
          </a:p>
        </p:txBody>
      </p:sp>
      <p:sp>
        <p:nvSpPr>
          <p:cNvPr id="21" name="TextBox 20">
            <a:extLst>
              <a:ext uri="{FF2B5EF4-FFF2-40B4-BE49-F238E27FC236}">
                <a16:creationId xmlns:a16="http://schemas.microsoft.com/office/drawing/2014/main" id="{12893BB2-2878-FD1C-BF69-E677ABE7B8CC}"/>
              </a:ext>
            </a:extLst>
          </p:cNvPr>
          <p:cNvSpPr txBox="1"/>
          <p:nvPr/>
        </p:nvSpPr>
        <p:spPr>
          <a:xfrm>
            <a:off x="6977540" y="5896593"/>
            <a:ext cx="4671493" cy="646331"/>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Phospholipid bilayer with tails facing each other to avoid the water inside and outside the cell.</a:t>
            </a:r>
          </a:p>
        </p:txBody>
      </p:sp>
      <p:sp>
        <p:nvSpPr>
          <p:cNvPr id="23" name="Right Brace 22">
            <a:extLst>
              <a:ext uri="{FF2B5EF4-FFF2-40B4-BE49-F238E27FC236}">
                <a16:creationId xmlns:a16="http://schemas.microsoft.com/office/drawing/2014/main" id="{69182863-01CE-5741-029D-C3EE253932C7}"/>
              </a:ext>
            </a:extLst>
          </p:cNvPr>
          <p:cNvSpPr/>
          <p:nvPr/>
        </p:nvSpPr>
        <p:spPr>
          <a:xfrm rot="16200000">
            <a:off x="10268667" y="1849936"/>
            <a:ext cx="208984" cy="2389808"/>
          </a:xfrm>
          <a:prstGeom prst="rightBrace">
            <a:avLst>
              <a:gd name="adj1" fmla="val 8333"/>
              <a:gd name="adj2" fmla="val 4901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3E16B19-08E8-9C18-EAAA-D65B24E825BB}"/>
              </a:ext>
            </a:extLst>
          </p:cNvPr>
          <p:cNvCxnSpPr>
            <a:cxnSpLocks/>
          </p:cNvCxnSpPr>
          <p:nvPr/>
        </p:nvCxnSpPr>
        <p:spPr>
          <a:xfrm>
            <a:off x="8064347" y="2972512"/>
            <a:ext cx="336405" cy="600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B697F10-3068-02C0-CC01-BA2835D47B93}"/>
              </a:ext>
            </a:extLst>
          </p:cNvPr>
          <p:cNvSpPr txBox="1"/>
          <p:nvPr/>
        </p:nvSpPr>
        <p:spPr>
          <a:xfrm>
            <a:off x="7427375" y="2625214"/>
            <a:ext cx="143333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Phosphate</a:t>
            </a:r>
          </a:p>
        </p:txBody>
      </p:sp>
      <p:sp>
        <p:nvSpPr>
          <p:cNvPr id="35" name="TextBox 34">
            <a:extLst>
              <a:ext uri="{FF2B5EF4-FFF2-40B4-BE49-F238E27FC236}">
                <a16:creationId xmlns:a16="http://schemas.microsoft.com/office/drawing/2014/main" id="{10B0E8C2-93D9-DCB4-A74C-4841245EE4E7}"/>
              </a:ext>
            </a:extLst>
          </p:cNvPr>
          <p:cNvSpPr txBox="1"/>
          <p:nvPr/>
        </p:nvSpPr>
        <p:spPr>
          <a:xfrm>
            <a:off x="4029833" y="6219759"/>
            <a:ext cx="157775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Testosterone</a:t>
            </a:r>
          </a:p>
        </p:txBody>
      </p:sp>
      <p:sp>
        <p:nvSpPr>
          <p:cNvPr id="36" name="TextBox 35">
            <a:extLst>
              <a:ext uri="{FF2B5EF4-FFF2-40B4-BE49-F238E27FC236}">
                <a16:creationId xmlns:a16="http://schemas.microsoft.com/office/drawing/2014/main" id="{B38537C0-2D5A-04CB-CFE1-E3A47E3E30C8}"/>
              </a:ext>
            </a:extLst>
          </p:cNvPr>
          <p:cNvSpPr txBox="1"/>
          <p:nvPr/>
        </p:nvSpPr>
        <p:spPr>
          <a:xfrm>
            <a:off x="1444050" y="6224809"/>
            <a:ext cx="157775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Cholesterol</a:t>
            </a:r>
          </a:p>
        </p:txBody>
      </p:sp>
    </p:spTree>
    <p:extLst>
      <p:ext uri="{BB962C8B-B14F-4D97-AF65-F5344CB8AC3E}">
        <p14:creationId xmlns:p14="http://schemas.microsoft.com/office/powerpoint/2010/main" val="5963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animBg="1"/>
      <p:bldP spid="32" grpId="0"/>
      <p:bldP spid="35" grpId="0"/>
      <p:bldP spid="36" grpId="0"/>
    </p:bldLst>
  </p:timing>
</p:sld>
</file>

<file path=ppt/theme/theme1.xml><?xml version="1.0" encoding="utf-8"?>
<a:theme xmlns:a="http://schemas.openxmlformats.org/drawingml/2006/main" name="Office Theme">
  <a:themeElements>
    <a:clrScheme name="Custom 2">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2273</TotalTime>
  <Words>1223</Words>
  <Application>Microsoft Macintosh PowerPoint</Application>
  <PresentationFormat>Widescreen</PresentationFormat>
  <Paragraphs>153</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Questions</vt:lpstr>
      <vt:lpstr>Review Questions</vt:lpstr>
      <vt:lpstr>Review Questions</vt:lpstr>
      <vt:lpstr>Review Questions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131</cp:revision>
  <cp:lastPrinted>2024-05-30T15:39:19Z</cp:lastPrinted>
  <dcterms:created xsi:type="dcterms:W3CDTF">2024-05-22T00:31:23Z</dcterms:created>
  <dcterms:modified xsi:type="dcterms:W3CDTF">2024-09-26T00:37:33Z</dcterms:modified>
</cp:coreProperties>
</file>