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73" r:id="rId2"/>
    <p:sldId id="558" r:id="rId3"/>
    <p:sldId id="559" r:id="rId4"/>
    <p:sldId id="560" r:id="rId5"/>
    <p:sldId id="561" r:id="rId6"/>
    <p:sldId id="562" r:id="rId7"/>
    <p:sldId id="755" r:id="rId8"/>
    <p:sldId id="563" r:id="rId9"/>
    <p:sldId id="564" r:id="rId10"/>
    <p:sldId id="565" r:id="rId11"/>
    <p:sldId id="566" r:id="rId12"/>
    <p:sldId id="567" r:id="rId13"/>
    <p:sldId id="574" r:id="rId14"/>
    <p:sldId id="568" r:id="rId15"/>
    <p:sldId id="569" r:id="rId16"/>
    <p:sldId id="541" r:id="rId17"/>
    <p:sldId id="585" r:id="rId18"/>
    <p:sldId id="540" r:id="rId19"/>
    <p:sldId id="577" r:id="rId20"/>
    <p:sldId id="515" r:id="rId21"/>
    <p:sldId id="583" r:id="rId22"/>
    <p:sldId id="517" r:id="rId23"/>
    <p:sldId id="518" r:id="rId24"/>
    <p:sldId id="7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6C21FF"/>
    <a:srgbClr val="8618FF"/>
    <a:srgbClr val="D883FF"/>
    <a:srgbClr val="FF2600"/>
    <a:srgbClr val="FF9300"/>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930"/>
  </p:normalViewPr>
  <p:slideViewPr>
    <p:cSldViewPr snapToGrid="0">
      <p:cViewPr varScale="1">
        <p:scale>
          <a:sx n="58" d="100"/>
          <a:sy n="58" d="100"/>
        </p:scale>
        <p:origin x="224"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11/19/24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44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3986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3560" indent="-297523">
              <a:defRPr sz="2500">
                <a:solidFill>
                  <a:schemeClr val="tx1"/>
                </a:solidFill>
                <a:latin typeface="Times New Roman" pitchFamily="18" charset="0"/>
              </a:defRPr>
            </a:lvl2pPr>
            <a:lvl3pPr marL="1190092" indent="-238018">
              <a:defRPr sz="2500">
                <a:solidFill>
                  <a:schemeClr val="tx1"/>
                </a:solidFill>
                <a:latin typeface="Times New Roman" pitchFamily="18" charset="0"/>
              </a:defRPr>
            </a:lvl3pPr>
            <a:lvl4pPr marL="1666128" indent="-238018">
              <a:defRPr sz="2500">
                <a:solidFill>
                  <a:schemeClr val="tx1"/>
                </a:solidFill>
                <a:latin typeface="Times New Roman" pitchFamily="18" charset="0"/>
              </a:defRPr>
            </a:lvl4pPr>
            <a:lvl5pPr marL="2142165" indent="-238018">
              <a:defRPr sz="2500">
                <a:solidFill>
                  <a:schemeClr val="tx1"/>
                </a:solidFill>
                <a:latin typeface="Times New Roman" pitchFamily="18" charset="0"/>
              </a:defRPr>
            </a:lvl5pPr>
            <a:lvl6pPr marL="2618202" indent="-238018" eaLnBrk="0" fontAlgn="base" hangingPunct="0">
              <a:spcBef>
                <a:spcPct val="0"/>
              </a:spcBef>
              <a:spcAft>
                <a:spcPct val="0"/>
              </a:spcAft>
              <a:defRPr sz="2500">
                <a:solidFill>
                  <a:schemeClr val="tx1"/>
                </a:solidFill>
                <a:latin typeface="Times New Roman" pitchFamily="18" charset="0"/>
              </a:defRPr>
            </a:lvl6pPr>
            <a:lvl7pPr marL="3094238" indent="-238018" eaLnBrk="0" fontAlgn="base" hangingPunct="0">
              <a:spcBef>
                <a:spcPct val="0"/>
              </a:spcBef>
              <a:spcAft>
                <a:spcPct val="0"/>
              </a:spcAft>
              <a:defRPr sz="2500">
                <a:solidFill>
                  <a:schemeClr val="tx1"/>
                </a:solidFill>
                <a:latin typeface="Times New Roman" pitchFamily="18" charset="0"/>
              </a:defRPr>
            </a:lvl7pPr>
            <a:lvl8pPr marL="3570275" indent="-238018" eaLnBrk="0" fontAlgn="base" hangingPunct="0">
              <a:spcBef>
                <a:spcPct val="0"/>
              </a:spcBef>
              <a:spcAft>
                <a:spcPct val="0"/>
              </a:spcAft>
              <a:defRPr sz="2500">
                <a:solidFill>
                  <a:schemeClr val="tx1"/>
                </a:solidFill>
                <a:latin typeface="Times New Roman" pitchFamily="18" charset="0"/>
              </a:defRPr>
            </a:lvl8pPr>
            <a:lvl9pPr marL="4046311" indent="-238018" eaLnBrk="0" fontAlgn="base" hangingPunct="0">
              <a:spcBef>
                <a:spcPct val="0"/>
              </a:spcBef>
              <a:spcAft>
                <a:spcPct val="0"/>
              </a:spcAft>
              <a:defRPr sz="2500">
                <a:solidFill>
                  <a:schemeClr val="tx1"/>
                </a:solidFill>
                <a:latin typeface="Times New Roman" pitchFamily="18" charset="0"/>
              </a:defRPr>
            </a:lvl9pPr>
          </a:lstStyle>
          <a:p>
            <a:fld id="{169C0217-3F73-44B6-87A6-89A3BAC76513}" type="slidenum">
              <a:rPr lang="en-US" altLang="en-US" sz="1200"/>
              <a:pPr/>
              <a:t>15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367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17</a:t>
            </a:fld>
            <a:endParaRPr lang="en-US"/>
          </a:p>
        </p:txBody>
      </p:sp>
    </p:spTree>
    <p:extLst>
      <p:ext uri="{BB962C8B-B14F-4D97-AF65-F5344CB8AC3E}">
        <p14:creationId xmlns:p14="http://schemas.microsoft.com/office/powerpoint/2010/main" val="42648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20</a:t>
            </a:fld>
            <a:endParaRPr lang="en-US" dirty="0"/>
          </a:p>
        </p:txBody>
      </p:sp>
    </p:spTree>
    <p:extLst>
      <p:ext uri="{BB962C8B-B14F-4D97-AF65-F5344CB8AC3E}">
        <p14:creationId xmlns:p14="http://schemas.microsoft.com/office/powerpoint/2010/main" val="110867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21</a:t>
            </a:fld>
            <a:endParaRPr lang="en-US" dirty="0"/>
          </a:p>
        </p:txBody>
      </p:sp>
    </p:spTree>
    <p:extLst>
      <p:ext uri="{BB962C8B-B14F-4D97-AF65-F5344CB8AC3E}">
        <p14:creationId xmlns:p14="http://schemas.microsoft.com/office/powerpoint/2010/main" val="109155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22</a:t>
            </a:fld>
            <a:endParaRPr lang="en-US" dirty="0"/>
          </a:p>
        </p:txBody>
      </p:sp>
    </p:spTree>
    <p:extLst>
      <p:ext uri="{BB962C8B-B14F-4D97-AF65-F5344CB8AC3E}">
        <p14:creationId xmlns:p14="http://schemas.microsoft.com/office/powerpoint/2010/main" val="273388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23</a:t>
            </a:fld>
            <a:endParaRPr lang="en-US" dirty="0"/>
          </a:p>
        </p:txBody>
      </p:sp>
    </p:spTree>
    <p:extLst>
      <p:ext uri="{BB962C8B-B14F-4D97-AF65-F5344CB8AC3E}">
        <p14:creationId xmlns:p14="http://schemas.microsoft.com/office/powerpoint/2010/main" val="3372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11/19/24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11/19/24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jp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gif"/><Relationship Id="rId5" Type="http://schemas.openxmlformats.org/officeDocument/2006/relationships/image" Target="../media/image22.jpeg"/><Relationship Id="rId10" Type="http://schemas.openxmlformats.org/officeDocument/2006/relationships/image" Target="../media/image27.sv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994173" y="65910"/>
            <a:ext cx="1010865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latin typeface="Calibri" panose="020F0502020204030204" pitchFamily="34" charset="0"/>
                <a:cs typeface="Calibri" panose="020F0502020204030204" pitchFamily="34" charset="0"/>
              </a:rPr>
              <a:t>Understanding  Matter</a:t>
            </a:r>
          </a:p>
        </p:txBody>
      </p:sp>
      <p:pic>
        <p:nvPicPr>
          <p:cNvPr id="4" name="Picture 3" descr="A mortar and pestle with a pestle&#10;&#10;Description automatically generated">
            <a:extLst>
              <a:ext uri="{FF2B5EF4-FFF2-40B4-BE49-F238E27FC236}">
                <a16:creationId xmlns:a16="http://schemas.microsoft.com/office/drawing/2014/main" id="{91F2E8E5-5B9A-1EFA-3EEC-29CB8B9A7231}"/>
              </a:ext>
            </a:extLst>
          </p:cNvPr>
          <p:cNvPicPr>
            <a:picLocks noChangeAspect="1"/>
          </p:cNvPicPr>
          <p:nvPr/>
        </p:nvPicPr>
        <p:blipFill>
          <a:blip r:embed="rId2"/>
          <a:stretch>
            <a:fillRect/>
          </a:stretch>
        </p:blipFill>
        <p:spPr>
          <a:xfrm>
            <a:off x="5411055" y="1341938"/>
            <a:ext cx="5971965" cy="5242993"/>
          </a:xfrm>
          <a:prstGeom prst="rect">
            <a:avLst/>
          </a:prstGeom>
        </p:spPr>
      </p:pic>
      <p:pic>
        <p:nvPicPr>
          <p:cNvPr id="3" name="Picture 2" descr="A painting of people working in a room&#10;&#10;Description automatically generated">
            <a:extLst>
              <a:ext uri="{FF2B5EF4-FFF2-40B4-BE49-F238E27FC236}">
                <a16:creationId xmlns:a16="http://schemas.microsoft.com/office/drawing/2014/main" id="{CEDEB7C6-11A3-D01C-E963-F13CCF373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980" y="1341938"/>
            <a:ext cx="4439677" cy="5242993"/>
          </a:xfrm>
          <a:prstGeom prst="rect">
            <a:avLst/>
          </a:prstGeom>
        </p:spPr>
      </p:pic>
    </p:spTree>
    <p:extLst>
      <p:ext uri="{BB962C8B-B14F-4D97-AF65-F5344CB8AC3E}">
        <p14:creationId xmlns:p14="http://schemas.microsoft.com/office/powerpoint/2010/main" val="3075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68FD894-D093-5AF8-A0C5-BA7A3B1F9588}"/>
              </a:ext>
            </a:extLst>
          </p:cNvPr>
          <p:cNvSpPr txBox="1"/>
          <p:nvPr/>
        </p:nvSpPr>
        <p:spPr>
          <a:xfrm>
            <a:off x="420711" y="155250"/>
            <a:ext cx="11350578" cy="954107"/>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Carbon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nitrogen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oxygen</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hydrogen</a:t>
            </a:r>
            <a:r>
              <a:rPr lang="en-US" sz="2800" dirty="0">
                <a:latin typeface="Calibri" panose="020F0502020204030204" pitchFamily="34" charset="0"/>
                <a:cs typeface="Calibri" panose="020F0502020204030204" pitchFamily="34" charset="0"/>
              </a:rPr>
              <a:t> are the main elements involved the compounds of life.</a:t>
            </a:r>
          </a:p>
        </p:txBody>
      </p:sp>
      <p:sp>
        <p:nvSpPr>
          <p:cNvPr id="16" name="TextBox 15">
            <a:extLst>
              <a:ext uri="{FF2B5EF4-FFF2-40B4-BE49-F238E27FC236}">
                <a16:creationId xmlns:a16="http://schemas.microsoft.com/office/drawing/2014/main" id="{54EC898E-4CA7-6A41-E47E-83836E804CBC}"/>
              </a:ext>
            </a:extLst>
          </p:cNvPr>
          <p:cNvSpPr txBox="1"/>
          <p:nvPr/>
        </p:nvSpPr>
        <p:spPr>
          <a:xfrm>
            <a:off x="420710" y="1109357"/>
            <a:ext cx="11350578" cy="1384995"/>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Phosphorous (P)</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sulfur (S)</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potassium (K)</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sodium (Na)</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magnesium (Mg)</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iron (Fe), </a:t>
            </a:r>
            <a:r>
              <a:rPr lang="en-US" sz="2800" dirty="0">
                <a:latin typeface="Calibri" panose="020F0502020204030204" pitchFamily="34" charset="0"/>
                <a:cs typeface="Calibri" panose="020F0502020204030204" pitchFamily="34" charset="0"/>
              </a:rPr>
              <a:t>and other micronutrients also occur in much lesser amounts. This shows their dry weight ratios in the compounds that make up living cells.</a:t>
            </a:r>
          </a:p>
        </p:txBody>
      </p:sp>
      <p:pic>
        <p:nvPicPr>
          <p:cNvPr id="20" name="Picture 19" descr="A screenshot of a cell phone&#10;&#10;Description automatically generated">
            <a:extLst>
              <a:ext uri="{FF2B5EF4-FFF2-40B4-BE49-F238E27FC236}">
                <a16:creationId xmlns:a16="http://schemas.microsoft.com/office/drawing/2014/main" id="{59D0D0F6-4924-C552-B352-4CADBBF69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290" y="2838471"/>
            <a:ext cx="4499627" cy="3502325"/>
          </a:xfrm>
          <a:prstGeom prst="rect">
            <a:avLst/>
          </a:prstGeom>
        </p:spPr>
      </p:pic>
      <p:pic>
        <p:nvPicPr>
          <p:cNvPr id="21" name="Picture 20" descr="A diagram of a circle with a circle and a circle with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CCF3B58D-C31D-B522-6884-62878E688CD6}"/>
              </a:ext>
            </a:extLst>
          </p:cNvPr>
          <p:cNvPicPr>
            <a:picLocks noChangeAspect="1"/>
          </p:cNvPicPr>
          <p:nvPr/>
        </p:nvPicPr>
        <p:blipFill>
          <a:blip r:embed="rId3"/>
          <a:stretch>
            <a:fillRect/>
          </a:stretch>
        </p:blipFill>
        <p:spPr>
          <a:xfrm>
            <a:off x="969520" y="2709459"/>
            <a:ext cx="10264462" cy="3760351"/>
          </a:xfrm>
          <a:prstGeom prst="rect">
            <a:avLst/>
          </a:prstGeom>
          <a:ln>
            <a:solidFill>
              <a:schemeClr val="tx1"/>
            </a:solidFill>
          </a:ln>
        </p:spPr>
      </p:pic>
    </p:spTree>
    <p:extLst>
      <p:ext uri="{BB962C8B-B14F-4D97-AF65-F5344CB8AC3E}">
        <p14:creationId xmlns:p14="http://schemas.microsoft.com/office/powerpoint/2010/main" val="25219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ircles with letters and numbers&#10;&#10;Description automatically generated">
            <a:extLst>
              <a:ext uri="{FF2B5EF4-FFF2-40B4-BE49-F238E27FC236}">
                <a16:creationId xmlns:a16="http://schemas.microsoft.com/office/drawing/2014/main" id="{99A592DE-8987-662E-18B7-A526540DA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424" y="2502264"/>
            <a:ext cx="10862283" cy="3420826"/>
          </a:xfrm>
          <a:prstGeom prst="rect">
            <a:avLst/>
          </a:prstGeom>
        </p:spPr>
      </p:pic>
      <p:sp>
        <p:nvSpPr>
          <p:cNvPr id="2" name="Title 1">
            <a:extLst>
              <a:ext uri="{FF2B5EF4-FFF2-40B4-BE49-F238E27FC236}">
                <a16:creationId xmlns:a16="http://schemas.microsoft.com/office/drawing/2014/main" id="{B54037C5-5627-EB7B-DE25-8E07A7CACC25}"/>
              </a:ext>
            </a:extLst>
          </p:cNvPr>
          <p:cNvSpPr txBox="1">
            <a:spLocks/>
          </p:cNvSpPr>
          <p:nvPr/>
        </p:nvSpPr>
        <p:spPr>
          <a:xfrm>
            <a:off x="430408" y="5752915"/>
            <a:ext cx="1177996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dirty="0">
                <a:latin typeface="Calibri" panose="020F0502020204030204" pitchFamily="34" charset="0"/>
                <a:cs typeface="Calibri" panose="020F0502020204030204" pitchFamily="34" charset="0"/>
              </a:rPr>
              <a:t>This is just to improve your understanding. You will not be tested on this.</a:t>
            </a:r>
          </a:p>
        </p:txBody>
      </p:sp>
      <p:sp>
        <p:nvSpPr>
          <p:cNvPr id="3" name="Title 1">
            <a:extLst>
              <a:ext uri="{FF2B5EF4-FFF2-40B4-BE49-F238E27FC236}">
                <a16:creationId xmlns:a16="http://schemas.microsoft.com/office/drawing/2014/main" id="{D2AF2A2C-06D3-9A29-3106-74708E33083D}"/>
              </a:ext>
            </a:extLst>
          </p:cNvPr>
          <p:cNvSpPr txBox="1">
            <a:spLocks/>
          </p:cNvSpPr>
          <p:nvPr/>
        </p:nvSpPr>
        <p:spPr>
          <a:xfrm>
            <a:off x="458984" y="459740"/>
            <a:ext cx="11387824" cy="2042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just">
              <a:buAutoNum type="arabicPeriod"/>
            </a:pPr>
            <a:r>
              <a:rPr lang="en-US" sz="3000" dirty="0">
                <a:latin typeface="Calibri" panose="020F0502020204030204" pitchFamily="34" charset="0"/>
                <a:cs typeface="Calibri" panose="020F0502020204030204" pitchFamily="34" charset="0"/>
              </a:rPr>
              <a:t>The outermost electrons determine chemical properties.</a:t>
            </a:r>
          </a:p>
          <a:p>
            <a:pPr marL="514350" indent="-514350" algn="just">
              <a:buAutoNum type="arabicPeriod"/>
            </a:pPr>
            <a:r>
              <a:rPr lang="en-US" sz="3000" dirty="0">
                <a:latin typeface="Calibri" panose="020F0502020204030204" pitchFamily="34" charset="0"/>
                <a:cs typeface="Calibri" panose="020F0502020204030204" pitchFamily="34" charset="0"/>
              </a:rPr>
              <a:t>Noble gases (indicated by the arrow) do not form compounds because their outermost electron shell is “full.”</a:t>
            </a:r>
          </a:p>
          <a:p>
            <a:pPr marL="514350" indent="-514350" algn="just">
              <a:buAutoNum type="arabicPeriod"/>
            </a:pPr>
            <a:r>
              <a:rPr lang="en-US" sz="3000" dirty="0">
                <a:latin typeface="Calibri" panose="020F0502020204030204" pitchFamily="34" charset="0"/>
                <a:cs typeface="Calibri" panose="020F0502020204030204" pitchFamily="34" charset="0"/>
              </a:rPr>
              <a:t>These elements (in the boxes) are very reactive because they are only one electron away from noble gas configuration.</a:t>
            </a:r>
          </a:p>
        </p:txBody>
      </p:sp>
      <p:sp>
        <p:nvSpPr>
          <p:cNvPr id="6" name="Down Arrow 5">
            <a:extLst>
              <a:ext uri="{FF2B5EF4-FFF2-40B4-BE49-F238E27FC236}">
                <a16:creationId xmlns:a16="http://schemas.microsoft.com/office/drawing/2014/main" id="{0A6665DA-A1FB-73CB-8D2C-A0493554863A}"/>
              </a:ext>
            </a:extLst>
          </p:cNvPr>
          <p:cNvSpPr/>
          <p:nvPr/>
        </p:nvSpPr>
        <p:spPr>
          <a:xfrm>
            <a:off x="10572754" y="2085972"/>
            <a:ext cx="242886" cy="506253"/>
          </a:xfrm>
          <a:prstGeom prst="down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9859E6-7E86-8C7C-D5D1-FA352AC13BE7}"/>
              </a:ext>
            </a:extLst>
          </p:cNvPr>
          <p:cNvSpPr/>
          <p:nvPr/>
        </p:nvSpPr>
        <p:spPr>
          <a:xfrm>
            <a:off x="530424" y="2554924"/>
            <a:ext cx="1355526" cy="3339590"/>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B33F43-427C-941A-B84E-73F5D77C24E1}"/>
              </a:ext>
            </a:extLst>
          </p:cNvPr>
          <p:cNvSpPr/>
          <p:nvPr/>
        </p:nvSpPr>
        <p:spPr>
          <a:xfrm>
            <a:off x="8715501" y="3586163"/>
            <a:ext cx="1355526" cy="2345652"/>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ircles with black dots&#10;&#10;Description automatically generated">
            <a:extLst>
              <a:ext uri="{FF2B5EF4-FFF2-40B4-BE49-F238E27FC236}">
                <a16:creationId xmlns:a16="http://schemas.microsoft.com/office/drawing/2014/main" id="{C80B2F4D-20FE-C8E0-1E39-83CD0A34D2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5413" y="2268187"/>
            <a:ext cx="5193575" cy="1913717"/>
          </a:xfrm>
          <a:prstGeom prst="rect">
            <a:avLst/>
          </a:prstGeom>
        </p:spPr>
      </p:pic>
      <p:pic>
        <p:nvPicPr>
          <p:cNvPr id="6" name="Picture 5" descr="A diagram of a circle with circles and dots&#10;&#10;Description automatically generated">
            <a:extLst>
              <a:ext uri="{FF2B5EF4-FFF2-40B4-BE49-F238E27FC236}">
                <a16:creationId xmlns:a16="http://schemas.microsoft.com/office/drawing/2014/main" id="{EA8251EE-AC84-4AA8-9F8C-A32A34B3FB9A}"/>
              </a:ext>
            </a:extLst>
          </p:cNvPr>
          <p:cNvPicPr>
            <a:picLocks noChangeAspect="1"/>
          </p:cNvPicPr>
          <p:nvPr/>
        </p:nvPicPr>
        <p:blipFill>
          <a:blip r:embed="rId3"/>
          <a:stretch>
            <a:fillRect/>
          </a:stretch>
        </p:blipFill>
        <p:spPr>
          <a:xfrm>
            <a:off x="2530228" y="4501777"/>
            <a:ext cx="6780739" cy="1772241"/>
          </a:xfrm>
          <a:prstGeom prst="rect">
            <a:avLst/>
          </a:prstGeom>
        </p:spPr>
      </p:pic>
      <p:sp>
        <p:nvSpPr>
          <p:cNvPr id="8" name="Rectangle 4">
            <a:extLst>
              <a:ext uri="{FF2B5EF4-FFF2-40B4-BE49-F238E27FC236}">
                <a16:creationId xmlns:a16="http://schemas.microsoft.com/office/drawing/2014/main" id="{68B06CCF-EE93-84DC-D701-A819118B811B}"/>
              </a:ext>
            </a:extLst>
          </p:cNvPr>
          <p:cNvSpPr>
            <a:spLocks noGrp="1" noChangeArrowheads="1"/>
          </p:cNvSpPr>
          <p:nvPr>
            <p:ph type="title"/>
          </p:nvPr>
        </p:nvSpPr>
        <p:spPr>
          <a:xfrm>
            <a:off x="676154" y="531360"/>
            <a:ext cx="10839691" cy="1560511"/>
          </a:xfrm>
        </p:spPr>
        <p:txBody>
          <a:bodyPr>
            <a:noAutofit/>
          </a:bodyPr>
          <a:lstStyle/>
          <a:p>
            <a:pPr algn="just">
              <a:defRPr/>
            </a:pPr>
            <a:r>
              <a:rPr lang="en-US" altLang="en-US" sz="3200" dirty="0">
                <a:latin typeface="Calibri" panose="020F0502020204030204" pitchFamily="34" charset="0"/>
                <a:cs typeface="Calibri" panose="020F0502020204030204" pitchFamily="34" charset="0"/>
              </a:rPr>
              <a:t>Elements form </a:t>
            </a:r>
            <a:r>
              <a:rPr lang="en-US" altLang="en-US" sz="3200" b="1" dirty="0">
                <a:latin typeface="Calibri" panose="020F0502020204030204" pitchFamily="34" charset="0"/>
                <a:cs typeface="Calibri" panose="020F0502020204030204" pitchFamily="34" charset="0"/>
              </a:rPr>
              <a:t>chemical bonds </a:t>
            </a:r>
            <a:r>
              <a:rPr lang="en-US" altLang="en-US" sz="3200" dirty="0">
                <a:latin typeface="Calibri" panose="020F0502020204030204" pitchFamily="34" charset="0"/>
                <a:cs typeface="Calibri" panose="020F0502020204030204" pitchFamily="34" charset="0"/>
              </a:rPr>
              <a:t>in order to obtain the configuration of noble gases. This can involve either electron sharing (</a:t>
            </a:r>
            <a:r>
              <a:rPr lang="en-US" altLang="en-US" sz="3200" b="1" dirty="0">
                <a:latin typeface="Calibri" panose="020F0502020204030204" pitchFamily="34" charset="0"/>
                <a:cs typeface="Calibri" panose="020F0502020204030204" pitchFamily="34" charset="0"/>
              </a:rPr>
              <a:t>covalent</a:t>
            </a:r>
            <a:r>
              <a:rPr lang="en-US" altLang="en-US" sz="3200" dirty="0">
                <a:latin typeface="Calibri" panose="020F0502020204030204" pitchFamily="34" charset="0"/>
                <a:cs typeface="Calibri" panose="020F0502020204030204" pitchFamily="34" charset="0"/>
              </a:rPr>
              <a:t>) or electron transfer (</a:t>
            </a:r>
            <a:r>
              <a:rPr lang="en-US" altLang="en-US" sz="3200" b="1" dirty="0">
                <a:latin typeface="Calibri" panose="020F0502020204030204" pitchFamily="34" charset="0"/>
                <a:cs typeface="Calibri" panose="020F0502020204030204" pitchFamily="34" charset="0"/>
              </a:rPr>
              <a:t>ionic</a:t>
            </a:r>
            <a:r>
              <a:rPr lang="en-US" alt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3696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game&#10;&#10;Description automatically generated">
            <a:extLst>
              <a:ext uri="{FF2B5EF4-FFF2-40B4-BE49-F238E27FC236}">
                <a16:creationId xmlns:a16="http://schemas.microsoft.com/office/drawing/2014/main" id="{84DC1062-9F92-7485-4E04-4B53CDCDFB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920" y="2449599"/>
            <a:ext cx="6792686" cy="2971800"/>
          </a:xfrm>
          <a:prstGeom prst="rect">
            <a:avLst/>
          </a:prstGeom>
        </p:spPr>
      </p:pic>
      <p:pic>
        <p:nvPicPr>
          <p:cNvPr id="3" name="Picture 2" descr="A green and purple spheres&#10;&#10;Description automatically generated">
            <a:extLst>
              <a:ext uri="{FF2B5EF4-FFF2-40B4-BE49-F238E27FC236}">
                <a16:creationId xmlns:a16="http://schemas.microsoft.com/office/drawing/2014/main" id="{EEE4BFB8-10AD-ACF2-03EE-37A325C32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Tree>
    <p:extLst>
      <p:ext uri="{BB962C8B-B14F-4D97-AF65-F5344CB8AC3E}">
        <p14:creationId xmlns:p14="http://schemas.microsoft.com/office/powerpoint/2010/main" val="143701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purple spheres&#10;&#10;Description automatically generated">
            <a:extLst>
              <a:ext uri="{FF2B5EF4-FFF2-40B4-BE49-F238E27FC236}">
                <a16:creationId xmlns:a16="http://schemas.microsoft.com/office/drawing/2014/main" id="{EEE4BFB8-10AD-ACF2-03EE-37A325C32E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
        <p:nvSpPr>
          <p:cNvPr id="4" name="Title 1">
            <a:extLst>
              <a:ext uri="{FF2B5EF4-FFF2-40B4-BE49-F238E27FC236}">
                <a16:creationId xmlns:a16="http://schemas.microsoft.com/office/drawing/2014/main" id="{A9DC81B0-5FE5-F390-802A-E8F25BFDAB83}"/>
              </a:ext>
            </a:extLst>
          </p:cNvPr>
          <p:cNvSpPr txBox="1">
            <a:spLocks/>
          </p:cNvSpPr>
          <p:nvPr/>
        </p:nvSpPr>
        <p:spPr>
          <a:xfrm>
            <a:off x="928887" y="5327120"/>
            <a:ext cx="984154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400" dirty="0">
                <a:latin typeface="Calibri" panose="020F0502020204030204" pitchFamily="34" charset="0"/>
                <a:cs typeface="Calibri" panose="020F0502020204030204" pitchFamily="34" charset="0"/>
              </a:rPr>
              <a:t>Important: This is not a molecule! These are </a:t>
            </a:r>
            <a:r>
              <a:rPr lang="en-US" sz="3400" b="1" dirty="0">
                <a:latin typeface="Calibri" panose="020F0502020204030204" pitchFamily="34" charset="0"/>
                <a:cs typeface="Calibri" panose="020F0502020204030204" pitchFamily="34" charset="0"/>
              </a:rPr>
              <a:t>two ions</a:t>
            </a:r>
            <a:r>
              <a:rPr lang="en-US" sz="3400" dirty="0">
                <a:latin typeface="Calibri" panose="020F0502020204030204" pitchFamily="34" charset="0"/>
                <a:cs typeface="Calibri" panose="020F0502020204030204" pitchFamily="34" charset="0"/>
              </a:rPr>
              <a:t>.</a:t>
            </a:r>
          </a:p>
        </p:txBody>
      </p:sp>
      <p:pic>
        <p:nvPicPr>
          <p:cNvPr id="6" name="Picture 5" descr="A diagram of a molecule&#10;&#10;Description automatically generated with medium confidence">
            <a:extLst>
              <a:ext uri="{FF2B5EF4-FFF2-40B4-BE49-F238E27FC236}">
                <a16:creationId xmlns:a16="http://schemas.microsoft.com/office/drawing/2014/main" id="{CB22DF26-7845-B73E-F33C-32C7339342C4}"/>
              </a:ext>
            </a:extLst>
          </p:cNvPr>
          <p:cNvPicPr>
            <a:picLocks noChangeAspect="1"/>
          </p:cNvPicPr>
          <p:nvPr/>
        </p:nvPicPr>
        <p:blipFill>
          <a:blip r:embed="rId3"/>
          <a:stretch>
            <a:fillRect/>
          </a:stretch>
        </p:blipFill>
        <p:spPr>
          <a:xfrm>
            <a:off x="3107848" y="2621435"/>
            <a:ext cx="5293119" cy="2438401"/>
          </a:xfrm>
          <a:prstGeom prst="rect">
            <a:avLst/>
          </a:prstGeom>
          <a:ln>
            <a:solidFill>
              <a:srgbClr val="0432FF"/>
            </a:solidFill>
          </a:ln>
        </p:spPr>
      </p:pic>
    </p:spTree>
    <p:extLst>
      <p:ext uri="{BB962C8B-B14F-4D97-AF65-F5344CB8AC3E}">
        <p14:creationId xmlns:p14="http://schemas.microsoft.com/office/powerpoint/2010/main" val="40447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983488" y="435157"/>
            <a:ext cx="6248400" cy="800099"/>
          </a:xfrm>
        </p:spPr>
        <p:txBody>
          <a:bodyPr/>
          <a:lstStyle/>
          <a:p>
            <a:pPr>
              <a:defRPr/>
            </a:pPr>
            <a:r>
              <a:rPr lang="en-US" altLang="en-US" sz="3400" dirty="0">
                <a:latin typeface="Calibri" panose="020F0502020204030204" pitchFamily="34" charset="0"/>
                <a:cs typeface="Calibri" panose="020F0502020204030204" pitchFamily="34" charset="0"/>
              </a:rPr>
              <a:t>Electron sharing can be equal</a:t>
            </a:r>
          </a:p>
        </p:txBody>
      </p:sp>
      <p:pic>
        <p:nvPicPr>
          <p:cNvPr id="8" name="Picture 7" descr="A blue circle with black letters and a dotted line&#10;&#10;Description automatically generated">
            <a:extLst>
              <a:ext uri="{FF2B5EF4-FFF2-40B4-BE49-F238E27FC236}">
                <a16:creationId xmlns:a16="http://schemas.microsoft.com/office/drawing/2014/main" id="{BADDFC32-9251-8158-E5D7-2E03AD86E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9371" y="1331779"/>
            <a:ext cx="1660127" cy="923256"/>
          </a:xfrm>
          <a:prstGeom prst="rect">
            <a:avLst/>
          </a:prstGeom>
        </p:spPr>
      </p:pic>
      <p:sp>
        <p:nvSpPr>
          <p:cNvPr id="9" name="Rectangle 4">
            <a:extLst>
              <a:ext uri="{FF2B5EF4-FFF2-40B4-BE49-F238E27FC236}">
                <a16:creationId xmlns:a16="http://schemas.microsoft.com/office/drawing/2014/main" id="{43475B2D-C264-B0AA-4DEB-0BB2CBF3BE4E}"/>
              </a:ext>
            </a:extLst>
          </p:cNvPr>
          <p:cNvSpPr txBox="1">
            <a:spLocks noChangeArrowheads="1"/>
          </p:cNvSpPr>
          <p:nvPr/>
        </p:nvSpPr>
        <p:spPr bwMode="auto">
          <a:xfrm>
            <a:off x="6158197" y="554722"/>
            <a:ext cx="2819400"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3600" kern="0" dirty="0">
                <a:latin typeface="Calibri" panose="020F0502020204030204" pitchFamily="34" charset="0"/>
                <a:cs typeface="Calibri" panose="020F0502020204030204" pitchFamily="34" charset="0"/>
              </a:rPr>
              <a:t>and unequal.</a:t>
            </a:r>
          </a:p>
        </p:txBody>
      </p:sp>
      <p:pic>
        <p:nvPicPr>
          <p:cNvPr id="11" name="Picture 10" descr="A diagram of a chemical formula&#10;&#10;Description automatically generated">
            <a:extLst>
              <a:ext uri="{FF2B5EF4-FFF2-40B4-BE49-F238E27FC236}">
                <a16:creationId xmlns:a16="http://schemas.microsoft.com/office/drawing/2014/main" id="{B032A62B-FF5B-BECD-27D5-EE025F5CD5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49" y="1136789"/>
            <a:ext cx="1843557" cy="1240855"/>
          </a:xfrm>
          <a:prstGeom prst="rect">
            <a:avLst/>
          </a:prstGeom>
        </p:spPr>
      </p:pic>
      <p:sp>
        <p:nvSpPr>
          <p:cNvPr id="12" name="Rectangle 4">
            <a:extLst>
              <a:ext uri="{FF2B5EF4-FFF2-40B4-BE49-F238E27FC236}">
                <a16:creationId xmlns:a16="http://schemas.microsoft.com/office/drawing/2014/main" id="{9FAF2868-3F55-33B7-FF98-79AB6D84B49F}"/>
              </a:ext>
            </a:extLst>
          </p:cNvPr>
          <p:cNvSpPr txBox="1">
            <a:spLocks noChangeArrowheads="1"/>
          </p:cNvSpPr>
          <p:nvPr/>
        </p:nvSpPr>
        <p:spPr bwMode="auto">
          <a:xfrm>
            <a:off x="731520" y="3267416"/>
            <a:ext cx="10329897"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defRPr/>
            </a:pPr>
            <a:r>
              <a:rPr lang="en-US" altLang="en-US" sz="3400" b="1" kern="0" dirty="0">
                <a:latin typeface="Calibri" panose="020F0502020204030204" pitchFamily="34" charset="0"/>
                <a:cs typeface="Calibri" panose="020F0502020204030204" pitchFamily="34" charset="0"/>
              </a:rPr>
              <a:t>Unequal sharing </a:t>
            </a:r>
            <a:r>
              <a:rPr lang="en-US" altLang="en-US" sz="3400" kern="0" dirty="0">
                <a:latin typeface="Calibri" panose="020F0502020204030204" pitchFamily="34" charset="0"/>
                <a:cs typeface="Calibri" panose="020F0502020204030204" pitchFamily="34" charset="0"/>
              </a:rPr>
              <a:t>results in </a:t>
            </a:r>
            <a:r>
              <a:rPr lang="en-US" altLang="en-US" sz="3400" b="1" kern="0" dirty="0">
                <a:latin typeface="Calibri" panose="020F0502020204030204" pitchFamily="34" charset="0"/>
                <a:cs typeface="Calibri" panose="020F0502020204030204" pitchFamily="34" charset="0"/>
              </a:rPr>
              <a:t>covalent bonds </a:t>
            </a:r>
            <a:r>
              <a:rPr lang="en-US" altLang="en-US" sz="3400" kern="0" dirty="0">
                <a:latin typeface="Calibri" panose="020F0502020204030204" pitchFamily="34" charset="0"/>
                <a:cs typeface="Calibri" panose="020F0502020204030204" pitchFamily="34" charset="0"/>
              </a:rPr>
              <a:t>that are </a:t>
            </a:r>
            <a:r>
              <a:rPr lang="en-US" altLang="en-US" sz="3400" b="1" kern="0" dirty="0">
                <a:latin typeface="Calibri" panose="020F0502020204030204" pitchFamily="34" charset="0"/>
                <a:cs typeface="Calibri" panose="020F0502020204030204" pitchFamily="34" charset="0"/>
              </a:rPr>
              <a:t>polar.</a:t>
            </a:r>
          </a:p>
        </p:txBody>
      </p:sp>
      <p:pic>
        <p:nvPicPr>
          <p:cNvPr id="14" name="Picture 13" descr="A red and white molecule&#10;&#10;Description automatically generated">
            <a:extLst>
              <a:ext uri="{FF2B5EF4-FFF2-40B4-BE49-F238E27FC236}">
                <a16:creationId xmlns:a16="http://schemas.microsoft.com/office/drawing/2014/main" id="{CF421DBA-67EE-2B96-E189-04EE90AFAB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7100" y="4299558"/>
            <a:ext cx="1721221" cy="1401182"/>
          </a:xfrm>
          <a:prstGeom prst="rect">
            <a:avLst/>
          </a:prstGeom>
        </p:spPr>
      </p:pic>
      <p:pic>
        <p:nvPicPr>
          <p:cNvPr id="20" name="Picture 19" descr="A molecule model of water&#10;&#10;Description automatically generated">
            <a:extLst>
              <a:ext uri="{FF2B5EF4-FFF2-40B4-BE49-F238E27FC236}">
                <a16:creationId xmlns:a16="http://schemas.microsoft.com/office/drawing/2014/main" id="{4F249AD1-A9BD-EA0A-9601-0DA7B7D8B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18275">
            <a:off x="6568459" y="4357016"/>
            <a:ext cx="1405996" cy="1230246"/>
          </a:xfrm>
          <a:prstGeom prst="rect">
            <a:avLst/>
          </a:prstGeom>
        </p:spPr>
      </p:pic>
      <p:sp>
        <p:nvSpPr>
          <p:cNvPr id="2" name="Title 1">
            <a:extLst>
              <a:ext uri="{FF2B5EF4-FFF2-40B4-BE49-F238E27FC236}">
                <a16:creationId xmlns:a16="http://schemas.microsoft.com/office/drawing/2014/main" id="{7BFD2221-BA57-3C8D-B6D9-29475A3D80FC}"/>
              </a:ext>
            </a:extLst>
          </p:cNvPr>
          <p:cNvSpPr txBox="1">
            <a:spLocks/>
          </p:cNvSpPr>
          <p:nvPr/>
        </p:nvSpPr>
        <p:spPr>
          <a:xfrm>
            <a:off x="1844946" y="2197320"/>
            <a:ext cx="3058445" cy="923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Molecule</a:t>
            </a:r>
          </a:p>
        </p:txBody>
      </p:sp>
      <p:sp>
        <p:nvSpPr>
          <p:cNvPr id="3" name="Title 1">
            <a:extLst>
              <a:ext uri="{FF2B5EF4-FFF2-40B4-BE49-F238E27FC236}">
                <a16:creationId xmlns:a16="http://schemas.microsoft.com/office/drawing/2014/main" id="{F336F663-45AD-27FB-A4D0-EC9D66074FA9}"/>
              </a:ext>
            </a:extLst>
          </p:cNvPr>
          <p:cNvSpPr txBox="1">
            <a:spLocks/>
          </p:cNvSpPr>
          <p:nvPr/>
        </p:nvSpPr>
        <p:spPr>
          <a:xfrm>
            <a:off x="5670679" y="2227547"/>
            <a:ext cx="4765599"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Chloride Molecule</a:t>
            </a:r>
          </a:p>
        </p:txBody>
      </p:sp>
      <p:sp>
        <p:nvSpPr>
          <p:cNvPr id="4" name="Title 1">
            <a:extLst>
              <a:ext uri="{FF2B5EF4-FFF2-40B4-BE49-F238E27FC236}">
                <a16:creationId xmlns:a16="http://schemas.microsoft.com/office/drawing/2014/main" id="{25534EE3-4074-0923-FBC9-D9358FE37C06}"/>
              </a:ext>
            </a:extLst>
          </p:cNvPr>
          <p:cNvSpPr txBox="1">
            <a:spLocks/>
          </p:cNvSpPr>
          <p:nvPr/>
        </p:nvSpPr>
        <p:spPr>
          <a:xfrm>
            <a:off x="3090355" y="5486268"/>
            <a:ext cx="272852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Water Molecule</a:t>
            </a:r>
          </a:p>
        </p:txBody>
      </p:sp>
      <p:sp>
        <p:nvSpPr>
          <p:cNvPr id="5" name="Title 1">
            <a:extLst>
              <a:ext uri="{FF2B5EF4-FFF2-40B4-BE49-F238E27FC236}">
                <a16:creationId xmlns:a16="http://schemas.microsoft.com/office/drawing/2014/main" id="{F8DFAC4C-977E-6912-0E3C-3338F4EB9712}"/>
              </a:ext>
            </a:extLst>
          </p:cNvPr>
          <p:cNvSpPr txBox="1">
            <a:spLocks/>
          </p:cNvSpPr>
          <p:nvPr/>
        </p:nvSpPr>
        <p:spPr>
          <a:xfrm>
            <a:off x="6020728" y="5486267"/>
            <a:ext cx="3097876"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Ammonia Molecule</a:t>
            </a:r>
          </a:p>
        </p:txBody>
      </p:sp>
    </p:spTree>
    <p:extLst>
      <p:ext uri="{BB962C8B-B14F-4D97-AF65-F5344CB8AC3E}">
        <p14:creationId xmlns:p14="http://schemas.microsoft.com/office/powerpoint/2010/main" val="2913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ond&#10;&#10;Description automatically generated">
            <a:extLst>
              <a:ext uri="{FF2B5EF4-FFF2-40B4-BE49-F238E27FC236}">
                <a16:creationId xmlns:a16="http://schemas.microsoft.com/office/drawing/2014/main" id="{E06C2756-9FB4-CBEF-7900-5A111D6ED59B}"/>
              </a:ext>
            </a:extLst>
          </p:cNvPr>
          <p:cNvPicPr>
            <a:picLocks noChangeAspect="1"/>
          </p:cNvPicPr>
          <p:nvPr/>
        </p:nvPicPr>
        <p:blipFill>
          <a:blip r:embed="rId2"/>
          <a:stretch>
            <a:fillRect/>
          </a:stretch>
        </p:blipFill>
        <p:spPr>
          <a:xfrm>
            <a:off x="288857" y="2155574"/>
            <a:ext cx="4583436" cy="2559455"/>
          </a:xfrm>
          <a:prstGeom prst="rect">
            <a:avLst/>
          </a:prstGeom>
        </p:spPr>
      </p:pic>
      <p:sp>
        <p:nvSpPr>
          <p:cNvPr id="2" name="TextBox 1">
            <a:extLst>
              <a:ext uri="{FF2B5EF4-FFF2-40B4-BE49-F238E27FC236}">
                <a16:creationId xmlns:a16="http://schemas.microsoft.com/office/drawing/2014/main" id="{D2E0565A-E0C3-039C-0757-55FEEDDBE381}"/>
              </a:ext>
            </a:extLst>
          </p:cNvPr>
          <p:cNvSpPr txBox="1"/>
          <p:nvPr/>
        </p:nvSpPr>
        <p:spPr>
          <a:xfrm>
            <a:off x="758283" y="5905769"/>
            <a:ext cx="9651039"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Rectangle 4">
            <a:extLst>
              <a:ext uri="{FF2B5EF4-FFF2-40B4-BE49-F238E27FC236}">
                <a16:creationId xmlns:a16="http://schemas.microsoft.com/office/drawing/2014/main" id="{7297B298-85C0-7FDB-E494-A26F58E62C70}"/>
              </a:ext>
            </a:extLst>
          </p:cNvPr>
          <p:cNvSpPr>
            <a:spLocks noGrp="1" noChangeArrowheads="1"/>
          </p:cNvSpPr>
          <p:nvPr>
            <p:ph type="title"/>
          </p:nvPr>
        </p:nvSpPr>
        <p:spPr>
          <a:xfrm>
            <a:off x="638095" y="305900"/>
            <a:ext cx="10794381" cy="1837072"/>
          </a:xfrm>
        </p:spPr>
        <p:txBody>
          <a:bodyPr>
            <a:normAutofit/>
          </a:bodyPr>
          <a:lstStyle/>
          <a:p>
            <a:pPr algn="just">
              <a:defRPr/>
            </a:pPr>
            <a:r>
              <a:rPr lang="en-US" altLang="en-US" sz="3400" dirty="0">
                <a:latin typeface="Calibri" panose="020F0502020204030204" pitchFamily="34" charset="0"/>
                <a:cs typeface="Calibri" panose="020F0502020204030204" pitchFamily="34" charset="0"/>
              </a:rPr>
              <a:t>Unequal sharing of electrons between oxygen and hydrogen atoms generates strong </a:t>
            </a:r>
            <a:r>
              <a:rPr lang="en-US" altLang="en-US" sz="3400" b="1" dirty="0">
                <a:latin typeface="Calibri" panose="020F0502020204030204" pitchFamily="34" charset="0"/>
                <a:cs typeface="Calibri" panose="020F0502020204030204" pitchFamily="34" charset="0"/>
              </a:rPr>
              <a:t>intermolecular forces </a:t>
            </a:r>
            <a:r>
              <a:rPr lang="en-US" altLang="en-US" sz="3400" dirty="0">
                <a:latin typeface="Calibri" panose="020F0502020204030204" pitchFamily="34" charset="0"/>
                <a:cs typeface="Calibri" panose="020F0502020204030204" pitchFamily="34" charset="0"/>
              </a:rPr>
              <a:t>called </a:t>
            </a:r>
            <a:r>
              <a:rPr lang="en-US" altLang="en-US" sz="3400" b="1" dirty="0">
                <a:latin typeface="Calibri" panose="020F0502020204030204" pitchFamily="34" charset="0"/>
                <a:cs typeface="Calibri" panose="020F0502020204030204" pitchFamily="34" charset="0"/>
              </a:rPr>
              <a:t>hydrogen bonds</a:t>
            </a:r>
            <a:r>
              <a:rPr lang="en-US" altLang="en-US" sz="34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3681CAFE-7E21-CC44-D912-34EBE4E5BE2F}"/>
              </a:ext>
            </a:extLst>
          </p:cNvPr>
          <p:cNvSpPr txBox="1">
            <a:spLocks noChangeArrowheads="1"/>
          </p:cNvSpPr>
          <p:nvPr/>
        </p:nvSpPr>
        <p:spPr>
          <a:xfrm>
            <a:off x="4974680" y="1736540"/>
            <a:ext cx="6457796" cy="40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200" dirty="0">
                <a:latin typeface="Calibri" panose="020F0502020204030204" pitchFamily="34" charset="0"/>
                <a:cs typeface="Calibri" panose="020F0502020204030204" pitchFamily="34" charset="0"/>
              </a:rPr>
              <a:t>Hydrogen bonding is responsible for the properties that make water conducive to life. These include:</a:t>
            </a:r>
          </a:p>
          <a:p>
            <a:pPr algn="just">
              <a:defRPr/>
            </a:pPr>
            <a:endParaRPr lang="en-US" altLang="en-US"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solvent properties</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cohesion &amp; adhesion</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high specific heat</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crystallization of the solid</a:t>
            </a:r>
          </a:p>
        </p:txBody>
      </p:sp>
      <p:pic>
        <p:nvPicPr>
          <p:cNvPr id="9" name="Picture 8" descr="A white bird standing in water&#10;&#10;Description automatically generated">
            <a:extLst>
              <a:ext uri="{FF2B5EF4-FFF2-40B4-BE49-F238E27FC236}">
                <a16:creationId xmlns:a16="http://schemas.microsoft.com/office/drawing/2014/main" id="{545D1AA0-8197-744E-417C-757698ACF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9231" y="3648268"/>
            <a:ext cx="1485632" cy="1837072"/>
          </a:xfrm>
          <a:prstGeom prst="rect">
            <a:avLst/>
          </a:prstGeom>
        </p:spPr>
      </p:pic>
    </p:spTree>
    <p:extLst>
      <p:ext uri="{BB962C8B-B14F-4D97-AF65-F5344CB8AC3E}">
        <p14:creationId xmlns:p14="http://schemas.microsoft.com/office/powerpoint/2010/main" val="32360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map&#10;&#10;Description automatically generated">
            <a:extLst>
              <a:ext uri="{FF2B5EF4-FFF2-40B4-BE49-F238E27FC236}">
                <a16:creationId xmlns:a16="http://schemas.microsoft.com/office/drawing/2014/main" id="{07DDA4D2-275D-9D4B-B541-6F64C06F9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729" y="4124310"/>
            <a:ext cx="3723921" cy="2184662"/>
          </a:xfrm>
          <a:prstGeom prst="rect">
            <a:avLst/>
          </a:prstGeom>
          <a:ln>
            <a:solidFill>
              <a:schemeClr val="tx1"/>
            </a:solidFill>
          </a:ln>
        </p:spPr>
      </p:pic>
      <p:pic>
        <p:nvPicPr>
          <p:cNvPr id="15" name="Picture 14" descr="A blue and white piano keys&#10;&#10;Description automatically generated">
            <a:extLst>
              <a:ext uri="{FF2B5EF4-FFF2-40B4-BE49-F238E27FC236}">
                <a16:creationId xmlns:a16="http://schemas.microsoft.com/office/drawing/2014/main" id="{F644A154-1895-6EA1-3E4A-C22CC1CB19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5942" y="1280870"/>
            <a:ext cx="1708506" cy="2554151"/>
          </a:xfrm>
          <a:prstGeom prst="rect">
            <a:avLst/>
          </a:prstGeom>
          <a:ln>
            <a:solidFill>
              <a:schemeClr val="tx1"/>
            </a:solidFill>
          </a:ln>
        </p:spPr>
      </p:pic>
      <p:pic>
        <p:nvPicPr>
          <p:cNvPr id="6" name="Picture 5" descr="A close-up of a tree&#10;&#10;Description automatically generated">
            <a:extLst>
              <a:ext uri="{FF2B5EF4-FFF2-40B4-BE49-F238E27FC236}">
                <a16:creationId xmlns:a16="http://schemas.microsoft.com/office/drawing/2014/main" id="{40EB4A86-3F77-5551-94AF-7A25DBB17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5730" y="1280870"/>
            <a:ext cx="1806192" cy="2554151"/>
          </a:xfrm>
          <a:prstGeom prst="rect">
            <a:avLst/>
          </a:prstGeom>
        </p:spPr>
      </p:pic>
      <p:pic>
        <p:nvPicPr>
          <p:cNvPr id="4" name="Picture 3">
            <a:extLst>
              <a:ext uri="{FF2B5EF4-FFF2-40B4-BE49-F238E27FC236}">
                <a16:creationId xmlns:a16="http://schemas.microsoft.com/office/drawing/2014/main" id="{7331A553-F9AD-2B69-55F3-23109DADE0F0}"/>
              </a:ext>
            </a:extLst>
          </p:cNvPr>
          <p:cNvPicPr>
            <a:picLocks noChangeAspect="1"/>
          </p:cNvPicPr>
          <p:nvPr/>
        </p:nvPicPr>
        <p:blipFill>
          <a:blip r:embed="rId6"/>
          <a:stretch>
            <a:fillRect/>
          </a:stretch>
        </p:blipFill>
        <p:spPr>
          <a:xfrm>
            <a:off x="237055" y="1071026"/>
            <a:ext cx="7772400" cy="843860"/>
          </a:xfrm>
          <a:prstGeom prst="rect">
            <a:avLst/>
          </a:prstGeom>
        </p:spPr>
      </p:pic>
      <p:pic>
        <p:nvPicPr>
          <p:cNvPr id="10" name="Picture 9" descr="A close up of a text&#10;&#10;Description automatically generated">
            <a:extLst>
              <a:ext uri="{FF2B5EF4-FFF2-40B4-BE49-F238E27FC236}">
                <a16:creationId xmlns:a16="http://schemas.microsoft.com/office/drawing/2014/main" id="{3956B760-DB20-FADF-CAC0-77BDB820F860}"/>
              </a:ext>
            </a:extLst>
          </p:cNvPr>
          <p:cNvPicPr>
            <a:picLocks noChangeAspect="1"/>
          </p:cNvPicPr>
          <p:nvPr/>
        </p:nvPicPr>
        <p:blipFill>
          <a:blip r:embed="rId7"/>
          <a:stretch>
            <a:fillRect/>
          </a:stretch>
        </p:blipFill>
        <p:spPr>
          <a:xfrm>
            <a:off x="290193" y="2909709"/>
            <a:ext cx="7772400" cy="1124365"/>
          </a:xfrm>
          <a:prstGeom prst="rect">
            <a:avLst/>
          </a:prstGeom>
        </p:spPr>
      </p:pic>
      <p:pic>
        <p:nvPicPr>
          <p:cNvPr id="11" name="Picture 10" descr="A black and red background with black and white circles&#10;&#10;Description automatically generated">
            <a:extLst>
              <a:ext uri="{FF2B5EF4-FFF2-40B4-BE49-F238E27FC236}">
                <a16:creationId xmlns:a16="http://schemas.microsoft.com/office/drawing/2014/main" id="{D1E4DE62-AEDD-53D6-7D21-394A2F244C87}"/>
              </a:ext>
            </a:extLst>
          </p:cNvPr>
          <p:cNvPicPr>
            <a:picLocks noChangeAspect="1"/>
          </p:cNvPicPr>
          <p:nvPr/>
        </p:nvPicPr>
        <p:blipFill>
          <a:blip r:embed="rId8"/>
          <a:stretch>
            <a:fillRect/>
          </a:stretch>
        </p:blipFill>
        <p:spPr>
          <a:xfrm>
            <a:off x="5501012" y="4124310"/>
            <a:ext cx="2308557" cy="2184662"/>
          </a:xfrm>
          <a:prstGeom prst="rect">
            <a:avLst/>
          </a:prstGeom>
        </p:spPr>
      </p:pic>
      <p:pic>
        <p:nvPicPr>
          <p:cNvPr id="13" name="Picture 12" descr="A close up of text&#10;&#10;Description automatically generated">
            <a:extLst>
              <a:ext uri="{FF2B5EF4-FFF2-40B4-BE49-F238E27FC236}">
                <a16:creationId xmlns:a16="http://schemas.microsoft.com/office/drawing/2014/main" id="{A3A29173-B4F5-4A24-F467-5C075E3C6D78}"/>
              </a:ext>
            </a:extLst>
          </p:cNvPr>
          <p:cNvPicPr>
            <a:picLocks noChangeAspect="1"/>
          </p:cNvPicPr>
          <p:nvPr/>
        </p:nvPicPr>
        <p:blipFill>
          <a:blip r:embed="rId9"/>
          <a:stretch>
            <a:fillRect/>
          </a:stretch>
        </p:blipFill>
        <p:spPr>
          <a:xfrm>
            <a:off x="347603" y="4206080"/>
            <a:ext cx="4847249" cy="2507400"/>
          </a:xfrm>
          <a:prstGeom prst="rect">
            <a:avLst/>
          </a:prstGeom>
        </p:spPr>
      </p:pic>
      <p:pic>
        <p:nvPicPr>
          <p:cNvPr id="5" name="Picture 4">
            <a:extLst>
              <a:ext uri="{FF2B5EF4-FFF2-40B4-BE49-F238E27FC236}">
                <a16:creationId xmlns:a16="http://schemas.microsoft.com/office/drawing/2014/main" id="{25F5146B-BEE7-1635-8EAC-E9E15D142A1B}"/>
              </a:ext>
            </a:extLst>
          </p:cNvPr>
          <p:cNvPicPr>
            <a:picLocks noChangeAspect="1"/>
          </p:cNvPicPr>
          <p:nvPr/>
        </p:nvPicPr>
        <p:blipFill>
          <a:blip r:embed="rId10"/>
          <a:stretch>
            <a:fillRect/>
          </a:stretch>
        </p:blipFill>
        <p:spPr>
          <a:xfrm>
            <a:off x="638307" y="359621"/>
            <a:ext cx="10667002" cy="656786"/>
          </a:xfrm>
          <a:prstGeom prst="rect">
            <a:avLst/>
          </a:prstGeom>
        </p:spPr>
      </p:pic>
      <p:pic>
        <p:nvPicPr>
          <p:cNvPr id="3" name="Picture 2">
            <a:extLst>
              <a:ext uri="{FF2B5EF4-FFF2-40B4-BE49-F238E27FC236}">
                <a16:creationId xmlns:a16="http://schemas.microsoft.com/office/drawing/2014/main" id="{0025F1D8-B0A8-FA21-EDF6-D075F8D3C1A4}"/>
              </a:ext>
            </a:extLst>
          </p:cNvPr>
          <p:cNvPicPr>
            <a:picLocks noChangeAspect="1"/>
          </p:cNvPicPr>
          <p:nvPr/>
        </p:nvPicPr>
        <p:blipFill>
          <a:blip r:embed="rId11"/>
          <a:stretch>
            <a:fillRect/>
          </a:stretch>
        </p:blipFill>
        <p:spPr>
          <a:xfrm>
            <a:off x="265759" y="2010665"/>
            <a:ext cx="7772400" cy="850139"/>
          </a:xfrm>
          <a:prstGeom prst="rect">
            <a:avLst/>
          </a:prstGeom>
        </p:spPr>
      </p:pic>
    </p:spTree>
    <p:extLst>
      <p:ext uri="{BB962C8B-B14F-4D97-AF65-F5344CB8AC3E}">
        <p14:creationId xmlns:p14="http://schemas.microsoft.com/office/powerpoint/2010/main" val="22133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4B3B94-1473-62E7-27DA-D4DA41975384}"/>
              </a:ext>
            </a:extLst>
          </p:cNvPr>
          <p:cNvSpPr txBox="1"/>
          <p:nvPr/>
        </p:nvSpPr>
        <p:spPr>
          <a:xfrm>
            <a:off x="815259" y="786734"/>
            <a:ext cx="542622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Solvent properties of water</a:t>
            </a:r>
          </a:p>
        </p:txBody>
      </p:sp>
      <p:pic>
        <p:nvPicPr>
          <p:cNvPr id="8" name="Picture 7" descr="A white plastic jug with a handle&#10;&#10;Description automatically generated">
            <a:extLst>
              <a:ext uri="{FF2B5EF4-FFF2-40B4-BE49-F238E27FC236}">
                <a16:creationId xmlns:a16="http://schemas.microsoft.com/office/drawing/2014/main" id="{A7FB6054-98D0-9B3F-4DE6-438785A319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0910" y="2174552"/>
            <a:ext cx="992982" cy="1876132"/>
          </a:xfrm>
          <a:prstGeom prst="rect">
            <a:avLst/>
          </a:prstGeom>
        </p:spPr>
      </p:pic>
      <p:pic>
        <p:nvPicPr>
          <p:cNvPr id="12" name="Picture 11" descr="A glass of water being poured into a spoon&#10;&#10;Description automatically generated">
            <a:extLst>
              <a:ext uri="{FF2B5EF4-FFF2-40B4-BE49-F238E27FC236}">
                <a16:creationId xmlns:a16="http://schemas.microsoft.com/office/drawing/2014/main" id="{97848A0B-6A85-3A89-4CAC-8E0753728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247" y="2262714"/>
            <a:ext cx="1181319" cy="1787970"/>
          </a:xfrm>
          <a:prstGeom prst="rect">
            <a:avLst/>
          </a:prstGeom>
          <a:ln>
            <a:solidFill>
              <a:schemeClr val="accent1"/>
            </a:solidFill>
          </a:ln>
        </p:spPr>
      </p:pic>
      <p:sp>
        <p:nvSpPr>
          <p:cNvPr id="16" name="TextBox 15">
            <a:extLst>
              <a:ext uri="{FF2B5EF4-FFF2-40B4-BE49-F238E27FC236}">
                <a16:creationId xmlns:a16="http://schemas.microsoft.com/office/drawing/2014/main" id="{35344C23-B1CB-D7C4-33C0-E8BEEAC7C7D5}"/>
              </a:ext>
            </a:extLst>
          </p:cNvPr>
          <p:cNvSpPr txBox="1"/>
          <p:nvPr/>
        </p:nvSpPr>
        <p:spPr>
          <a:xfrm>
            <a:off x="410524" y="2054633"/>
            <a:ext cx="7568452" cy="4493538"/>
          </a:xfrm>
          <a:prstGeom prst="rect">
            <a:avLst/>
          </a:prstGeom>
          <a:noFill/>
        </p:spPr>
        <p:txBody>
          <a:bodyPr wrap="square">
            <a:spAutoFit/>
          </a:bodyPr>
          <a:lstStyle/>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Both sugar and ammonia </a:t>
            </a:r>
            <a:r>
              <a:rPr lang="en-US" sz="2600" b="1" dirty="0">
                <a:latin typeface="Calibri" panose="020F0502020204030204" pitchFamily="34" charset="0"/>
                <a:cs typeface="Calibri" panose="020F0502020204030204" pitchFamily="34" charset="0"/>
              </a:rPr>
              <a:t>dissolve in water </a:t>
            </a:r>
            <a:r>
              <a:rPr lang="en-US" sz="2600" dirty="0">
                <a:latin typeface="Calibri" panose="020F0502020204030204" pitchFamily="34" charset="0"/>
                <a:cs typeface="Calibri" panose="020F0502020204030204" pitchFamily="34" charset="0"/>
              </a:rPr>
              <a:t>because both substances are </a:t>
            </a:r>
            <a:r>
              <a:rPr lang="en-US" sz="2600" b="1" dirty="0">
                <a:latin typeface="Calibri" panose="020F0502020204030204" pitchFamily="34" charset="0"/>
                <a:cs typeface="Calibri" panose="020F0502020204030204" pitchFamily="34" charset="0"/>
              </a:rPr>
              <a:t>polar</a:t>
            </a:r>
            <a:r>
              <a:rPr lang="en-US" sz="2600" dirty="0">
                <a:latin typeface="Calibri" panose="020F0502020204030204" pitchFamily="34" charset="0"/>
                <a:cs typeface="Calibri" panose="020F0502020204030204" pitchFamily="34" charset="0"/>
              </a:rPr>
              <a:t>.</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Sodium chloride dissolves in water because the polar </a:t>
            </a:r>
            <a:r>
              <a:rPr lang="en-US" sz="2600" b="1" dirty="0">
                <a:latin typeface="Calibri" panose="020F0502020204030204" pitchFamily="34" charset="0"/>
                <a:cs typeface="Calibri" panose="020F0502020204030204" pitchFamily="34" charset="0"/>
              </a:rPr>
              <a:t>water molecules pull the ions apart </a:t>
            </a:r>
            <a:r>
              <a:rPr lang="en-US" sz="2600" dirty="0">
                <a:latin typeface="Calibri" panose="020F0502020204030204" pitchFamily="34" charset="0"/>
                <a:cs typeface="Calibri" panose="020F0502020204030204" pitchFamily="34" charset="0"/>
              </a:rPr>
              <a:t>from each other and surround them according to their ionic charges.</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Hydrocarbons like gasoline and other organic solvents </a:t>
            </a:r>
            <a:r>
              <a:rPr lang="en-US" sz="2600" b="1" dirty="0">
                <a:latin typeface="Calibri" panose="020F0502020204030204" pitchFamily="34" charset="0"/>
                <a:cs typeface="Calibri" panose="020F0502020204030204" pitchFamily="34" charset="0"/>
              </a:rPr>
              <a:t>do not dissolve in water </a:t>
            </a:r>
            <a:r>
              <a:rPr lang="en-US" sz="2600" dirty="0">
                <a:latin typeface="Calibri" panose="020F0502020204030204" pitchFamily="34" charset="0"/>
                <a:cs typeface="Calibri" panose="020F0502020204030204" pitchFamily="34" charset="0"/>
              </a:rPr>
              <a:t>because they are </a:t>
            </a:r>
            <a:r>
              <a:rPr lang="en-US" sz="2600" b="1" dirty="0">
                <a:latin typeface="Calibri" panose="020F0502020204030204" pitchFamily="34" charset="0"/>
                <a:cs typeface="Calibri" panose="020F0502020204030204" pitchFamily="34" charset="0"/>
              </a:rPr>
              <a:t>non-polar</a:t>
            </a:r>
            <a:r>
              <a:rPr lang="en-US" sz="2600" dirty="0">
                <a:latin typeface="Calibri" panose="020F0502020204030204" pitchFamily="34" charset="0"/>
                <a:cs typeface="Calibri" panose="020F0502020204030204" pitchFamily="34" charset="0"/>
              </a:rPr>
              <a:t>. This is why oil spills are cleaned up by containing the spill and using absorbent materials to remove the oil at the surface. </a:t>
            </a:r>
          </a:p>
        </p:txBody>
      </p:sp>
      <p:pic>
        <p:nvPicPr>
          <p:cNvPr id="18" name="Picture 17" descr="A diagram of a molecule&#10;&#10;Description automatically generated">
            <a:extLst>
              <a:ext uri="{FF2B5EF4-FFF2-40B4-BE49-F238E27FC236}">
                <a16:creationId xmlns:a16="http://schemas.microsoft.com/office/drawing/2014/main" id="{1A373677-F484-F558-9504-F493A5F9C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0109" y="251423"/>
            <a:ext cx="5201366" cy="1787970"/>
          </a:xfrm>
          <a:prstGeom prst="rect">
            <a:avLst/>
          </a:prstGeom>
        </p:spPr>
      </p:pic>
      <p:pic>
        <p:nvPicPr>
          <p:cNvPr id="20" name="Picture 19" descr="A glass of liquid with yellow liquid&#10;&#10;Description automatically generated">
            <a:extLst>
              <a:ext uri="{FF2B5EF4-FFF2-40B4-BE49-F238E27FC236}">
                <a16:creationId xmlns:a16="http://schemas.microsoft.com/office/drawing/2014/main" id="{32E459CA-F1E6-58E7-DEED-793AB8B76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513" y="2174552"/>
            <a:ext cx="1310589" cy="1876131"/>
          </a:xfrm>
          <a:prstGeom prst="rect">
            <a:avLst/>
          </a:prstGeom>
        </p:spPr>
      </p:pic>
      <p:pic>
        <p:nvPicPr>
          <p:cNvPr id="24" name="Picture 23" descr="A red buoys in the water&#10;&#10;Description automatically generated">
            <a:extLst>
              <a:ext uri="{FF2B5EF4-FFF2-40B4-BE49-F238E27FC236}">
                <a16:creationId xmlns:a16="http://schemas.microsoft.com/office/drawing/2014/main" id="{3FB8E604-3F07-1E55-B9BB-C5FBDBC221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8287" y="4332157"/>
            <a:ext cx="3896855" cy="2083633"/>
          </a:xfrm>
          <a:prstGeom prst="rect">
            <a:avLst/>
          </a:prstGeom>
          <a:ln>
            <a:solidFill>
              <a:schemeClr val="accent1"/>
            </a:solidFill>
          </a:ln>
        </p:spPr>
      </p:pic>
    </p:spTree>
    <p:extLst>
      <p:ext uri="{BB962C8B-B14F-4D97-AF65-F5344CB8AC3E}">
        <p14:creationId xmlns:p14="http://schemas.microsoft.com/office/powerpoint/2010/main" val="29568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of different colored liquids&#10;&#10;Description automatically generated with medium confidence">
            <a:extLst>
              <a:ext uri="{FF2B5EF4-FFF2-40B4-BE49-F238E27FC236}">
                <a16:creationId xmlns:a16="http://schemas.microsoft.com/office/drawing/2014/main" id="{F51109BA-403A-672E-6E29-8A0B5979489A}"/>
              </a:ext>
            </a:extLst>
          </p:cNvPr>
          <p:cNvPicPr>
            <a:picLocks noChangeAspect="1"/>
          </p:cNvPicPr>
          <p:nvPr/>
        </p:nvPicPr>
        <p:blipFill>
          <a:blip r:embed="rId2"/>
          <a:stretch>
            <a:fillRect/>
          </a:stretch>
        </p:blipFill>
        <p:spPr>
          <a:xfrm>
            <a:off x="7812910" y="428263"/>
            <a:ext cx="4379089" cy="5506407"/>
          </a:xfrm>
          <a:prstGeom prst="rect">
            <a:avLst/>
          </a:prstGeom>
        </p:spPr>
      </p:pic>
      <p:sp>
        <p:nvSpPr>
          <p:cNvPr id="2" name="TextBox 1">
            <a:extLst>
              <a:ext uri="{FF2B5EF4-FFF2-40B4-BE49-F238E27FC236}">
                <a16:creationId xmlns:a16="http://schemas.microsoft.com/office/drawing/2014/main" id="{A67F977F-B591-C98C-3434-CEF85830D1FE}"/>
              </a:ext>
            </a:extLst>
          </p:cNvPr>
          <p:cNvSpPr txBox="1"/>
          <p:nvPr/>
        </p:nvSpPr>
        <p:spPr>
          <a:xfrm>
            <a:off x="678249" y="5836696"/>
            <a:ext cx="8792676"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3274F7A-1FF5-84AA-475D-B30A7EEB3E6C}"/>
              </a:ext>
            </a:extLst>
          </p:cNvPr>
          <p:cNvSpPr txBox="1"/>
          <p:nvPr/>
        </p:nvSpPr>
        <p:spPr>
          <a:xfrm>
            <a:off x="506806" y="3325921"/>
            <a:ext cx="641650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	H</a:t>
            </a:r>
            <a:r>
              <a:rPr lang="en-US" sz="4000" baseline="-25000" dirty="0">
                <a:latin typeface="Calibri" panose="020F0502020204030204" pitchFamily="34" charset="0"/>
                <a:cs typeface="Calibri" panose="020F0502020204030204" pitchFamily="34" charset="0"/>
              </a:rPr>
              <a:t>2</a:t>
            </a:r>
            <a:r>
              <a:rPr lang="en-US" sz="4000" dirty="0">
                <a:latin typeface="Calibri" panose="020F0502020204030204" pitchFamily="34" charset="0"/>
                <a:cs typeface="Calibri" panose="020F0502020204030204" pitchFamily="34" charset="0"/>
              </a:rPr>
              <a:t>O</a:t>
            </a:r>
            <a:r>
              <a:rPr lang="en-US" sz="4000" baseline="-25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a:t>
            </a:r>
            <a:r>
              <a:rPr lang="en-US" sz="4000" baseline="3000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    OH</a:t>
            </a:r>
            <a:r>
              <a:rPr lang="en-US" sz="4000" baseline="300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DD668DB5-ED05-5DB3-104A-3D50DB1F2DC9}"/>
              </a:ext>
            </a:extLst>
          </p:cNvPr>
          <p:cNvSpPr>
            <a:spLocks noGrp="1" noChangeArrowheads="1"/>
          </p:cNvSpPr>
          <p:nvPr>
            <p:ph type="title"/>
          </p:nvPr>
        </p:nvSpPr>
        <p:spPr>
          <a:xfrm>
            <a:off x="506808" y="923330"/>
            <a:ext cx="7641767" cy="2405145"/>
          </a:xfrm>
        </p:spPr>
        <p:txBody>
          <a:bodyPr>
            <a:normAutofit/>
          </a:bodyPr>
          <a:lstStyle/>
          <a:p>
            <a:pPr algn="just">
              <a:defRPr/>
            </a:pPr>
            <a:r>
              <a:rPr lang="en-US" altLang="en-US" sz="2800" dirty="0">
                <a:latin typeface="Calibri" panose="020F0502020204030204" pitchFamily="34" charset="0"/>
                <a:cs typeface="Calibri" panose="020F0502020204030204" pitchFamily="34" charset="0"/>
              </a:rPr>
              <a:t>Even pure water is never 100% H</a:t>
            </a:r>
            <a:r>
              <a:rPr lang="en-US" altLang="en-US" sz="2800" baseline="-25000" dirty="0">
                <a:latin typeface="Calibri" panose="020F0502020204030204" pitchFamily="34" charset="0"/>
                <a:cs typeface="Calibri" panose="020F0502020204030204" pitchFamily="34" charset="0"/>
              </a:rPr>
              <a:t>2</a:t>
            </a:r>
            <a:r>
              <a:rPr lang="en-US" altLang="en-US" sz="2800" dirty="0">
                <a:latin typeface="Calibri" panose="020F0502020204030204" pitchFamily="34" charset="0"/>
                <a:cs typeface="Calibri" panose="020F0502020204030204" pitchFamily="34" charset="0"/>
              </a:rPr>
              <a:t>O molecules: A small proportion of the water molecules spontaneously dissociate into </a:t>
            </a:r>
            <a:r>
              <a:rPr lang="en-US" altLang="en-US" sz="2800" b="1" dirty="0">
                <a:latin typeface="Calibri" panose="020F0502020204030204" pitchFamily="34" charset="0"/>
                <a:cs typeface="Calibri" panose="020F0502020204030204" pitchFamily="34" charset="0"/>
              </a:rPr>
              <a:t>hydrogen ions</a:t>
            </a:r>
            <a:r>
              <a:rPr lang="en-US" altLang="en-US" sz="2800" dirty="0">
                <a:latin typeface="Calibri" panose="020F0502020204030204" pitchFamily="34" charset="0"/>
                <a:cs typeface="Calibri" panose="020F0502020204030204" pitchFamily="34" charset="0"/>
              </a:rPr>
              <a:t> and </a:t>
            </a:r>
            <a:r>
              <a:rPr lang="en-US" altLang="en-US" sz="2800" b="1" dirty="0">
                <a:latin typeface="Calibri" panose="020F0502020204030204" pitchFamily="34" charset="0"/>
                <a:cs typeface="Calibri" panose="020F0502020204030204" pitchFamily="34" charset="0"/>
              </a:rPr>
              <a:t>hydroxide ions </a:t>
            </a:r>
            <a:r>
              <a:rPr lang="en-US" altLang="en-US" sz="2800" dirty="0">
                <a:latin typeface="Calibri" panose="020F0502020204030204" pitchFamily="34" charset="0"/>
                <a:cs typeface="Calibri" panose="020F0502020204030204" pitchFamily="34" charset="0"/>
              </a:rPr>
              <a:t>at a predictable concentration. The pH scale indicates which ions are higher in concentration. In pure water the pH is 7. </a:t>
            </a:r>
          </a:p>
        </p:txBody>
      </p:sp>
      <p:sp>
        <p:nvSpPr>
          <p:cNvPr id="6" name="TextBox 5">
            <a:extLst>
              <a:ext uri="{FF2B5EF4-FFF2-40B4-BE49-F238E27FC236}">
                <a16:creationId xmlns:a16="http://schemas.microsoft.com/office/drawing/2014/main" id="{E84B3B94-1473-62E7-27DA-D4DA41975384}"/>
              </a:ext>
            </a:extLst>
          </p:cNvPr>
          <p:cNvSpPr txBox="1"/>
          <p:nvPr/>
        </p:nvSpPr>
        <p:spPr>
          <a:xfrm>
            <a:off x="506808" y="214206"/>
            <a:ext cx="259288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The pH scale</a:t>
            </a:r>
          </a:p>
        </p:txBody>
      </p:sp>
      <p:sp>
        <p:nvSpPr>
          <p:cNvPr id="7" name="Rectangle 4">
            <a:extLst>
              <a:ext uri="{FF2B5EF4-FFF2-40B4-BE49-F238E27FC236}">
                <a16:creationId xmlns:a16="http://schemas.microsoft.com/office/drawing/2014/main" id="{C94D39F2-CF36-A124-4199-DF7B08B40291}"/>
              </a:ext>
            </a:extLst>
          </p:cNvPr>
          <p:cNvSpPr txBox="1">
            <a:spLocks noChangeArrowheads="1"/>
          </p:cNvSpPr>
          <p:nvPr/>
        </p:nvSpPr>
        <p:spPr>
          <a:xfrm>
            <a:off x="506807" y="4141328"/>
            <a:ext cx="7641767" cy="1630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&lt;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acidic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&lt;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&gt;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basic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&gt;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neutral</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 H</a:t>
            </a:r>
            <a:r>
              <a:rPr lang="en-US" sz="3000" baseline="30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29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4F3E6-4A01-2359-72AB-8224D59692EB}"/>
              </a:ext>
            </a:extLst>
          </p:cNvPr>
          <p:cNvSpPr>
            <a:spLocks noGrp="1"/>
          </p:cNvSpPr>
          <p:nvPr>
            <p:ph type="title"/>
          </p:nvPr>
        </p:nvSpPr>
        <p:spPr>
          <a:xfrm>
            <a:off x="596316" y="691233"/>
            <a:ext cx="10999368" cy="1143000"/>
          </a:xfrm>
        </p:spPr>
        <p:txBody>
          <a:bodyPr>
            <a:normAutofit fontScale="90000"/>
          </a:bodyPr>
          <a:lstStyle/>
          <a:p>
            <a:pPr algn="just"/>
            <a:r>
              <a:rPr lang="en-US" b="1" dirty="0">
                <a:latin typeface="Calibri" panose="020F0502020204030204" pitchFamily="34" charset="0"/>
                <a:cs typeface="Calibri" panose="020F0502020204030204" pitchFamily="34" charset="0"/>
              </a:rPr>
              <a:t>Matter</a:t>
            </a:r>
            <a:r>
              <a:rPr lang="en-US" dirty="0">
                <a:latin typeface="Calibri" panose="020F0502020204030204" pitchFamily="34" charset="0"/>
                <a:cs typeface="Calibri" panose="020F0502020204030204" pitchFamily="34" charset="0"/>
              </a:rPr>
              <a:t> is defined as anything that takes up space and mass.</a:t>
            </a:r>
          </a:p>
        </p:txBody>
      </p:sp>
      <p:sp>
        <p:nvSpPr>
          <p:cNvPr id="5" name="Title 1">
            <a:extLst>
              <a:ext uri="{FF2B5EF4-FFF2-40B4-BE49-F238E27FC236}">
                <a16:creationId xmlns:a16="http://schemas.microsoft.com/office/drawing/2014/main" id="{C3AE85EF-730F-A6FC-0B51-CF53538BBBF6}"/>
              </a:ext>
            </a:extLst>
          </p:cNvPr>
          <p:cNvSpPr txBox="1">
            <a:spLocks/>
          </p:cNvSpPr>
          <p:nvPr/>
        </p:nvSpPr>
        <p:spPr>
          <a:xfrm>
            <a:off x="596315" y="3286063"/>
            <a:ext cx="1099936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latin typeface="Calibri" panose="020F0502020204030204" pitchFamily="34" charset="0"/>
                <a:cs typeface="Calibri" panose="020F0502020204030204" pitchFamily="34" charset="0"/>
              </a:rPr>
              <a:t>Elements</a:t>
            </a:r>
            <a:r>
              <a:rPr lang="en-US" dirty="0">
                <a:latin typeface="Calibri" panose="020F0502020204030204" pitchFamily="34" charset="0"/>
                <a:cs typeface="Calibri" panose="020F0502020204030204" pitchFamily="34" charset="0"/>
              </a:rPr>
              <a:t> are substances that cannot be chemically broken down into other substances.</a:t>
            </a:r>
          </a:p>
        </p:txBody>
      </p:sp>
      <p:pic>
        <p:nvPicPr>
          <p:cNvPr id="13" name="Picture 12" descr="A close-up of a bottle&#10;&#10;Description automatically generated">
            <a:extLst>
              <a:ext uri="{FF2B5EF4-FFF2-40B4-BE49-F238E27FC236}">
                <a16:creationId xmlns:a16="http://schemas.microsoft.com/office/drawing/2014/main" id="{C0B98774-E0B1-9400-90C4-C4418D7BA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2653" y="4522256"/>
            <a:ext cx="966200" cy="1489406"/>
          </a:xfrm>
          <a:prstGeom prst="rect">
            <a:avLst/>
          </a:prstGeom>
        </p:spPr>
      </p:pic>
      <p:pic>
        <p:nvPicPr>
          <p:cNvPr id="15" name="Picture 14" descr="A close-up of a black rock&#10;&#10;Description automatically generated">
            <a:extLst>
              <a:ext uri="{FF2B5EF4-FFF2-40B4-BE49-F238E27FC236}">
                <a16:creationId xmlns:a16="http://schemas.microsoft.com/office/drawing/2014/main" id="{B429FF86-38FE-6683-1D3E-AC27813CE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698" y="4633267"/>
            <a:ext cx="1228740" cy="1314830"/>
          </a:xfrm>
          <a:prstGeom prst="rect">
            <a:avLst/>
          </a:prstGeom>
        </p:spPr>
      </p:pic>
      <p:pic>
        <p:nvPicPr>
          <p:cNvPr id="17" name="Picture 16" descr="A close-up of a copper nugget&#10;&#10;Description automatically generated">
            <a:extLst>
              <a:ext uri="{FF2B5EF4-FFF2-40B4-BE49-F238E27FC236}">
                <a16:creationId xmlns:a16="http://schemas.microsoft.com/office/drawing/2014/main" id="{DD9350EE-A0E1-573F-D5FD-668D3D21E3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3164" y="4619109"/>
            <a:ext cx="1480095" cy="1314830"/>
          </a:xfrm>
          <a:prstGeom prst="rect">
            <a:avLst/>
          </a:prstGeom>
        </p:spPr>
      </p:pic>
      <p:pic>
        <p:nvPicPr>
          <p:cNvPr id="19" name="Picture 18" descr="A yellow rock with crystals&#10;&#10;Description automatically generated">
            <a:extLst>
              <a:ext uri="{FF2B5EF4-FFF2-40B4-BE49-F238E27FC236}">
                <a16:creationId xmlns:a16="http://schemas.microsoft.com/office/drawing/2014/main" id="{88DF96EC-7669-5034-CD68-568CB1740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8741" y="4675092"/>
            <a:ext cx="1320859" cy="1143001"/>
          </a:xfrm>
          <a:prstGeom prst="rect">
            <a:avLst/>
          </a:prstGeom>
        </p:spPr>
      </p:pic>
      <p:sp>
        <p:nvSpPr>
          <p:cNvPr id="20" name="TextBox 19">
            <a:extLst>
              <a:ext uri="{FF2B5EF4-FFF2-40B4-BE49-F238E27FC236}">
                <a16:creationId xmlns:a16="http://schemas.microsoft.com/office/drawing/2014/main" id="{3AB967A6-B4CA-4505-48F7-2828E6842A4F}"/>
              </a:ext>
            </a:extLst>
          </p:cNvPr>
          <p:cNvSpPr txBox="1"/>
          <p:nvPr/>
        </p:nvSpPr>
        <p:spPr>
          <a:xfrm>
            <a:off x="1853016" y="5977087"/>
            <a:ext cx="108876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Carbon</a:t>
            </a:r>
          </a:p>
        </p:txBody>
      </p:sp>
      <p:sp>
        <p:nvSpPr>
          <p:cNvPr id="21" name="TextBox 20">
            <a:extLst>
              <a:ext uri="{FF2B5EF4-FFF2-40B4-BE49-F238E27FC236}">
                <a16:creationId xmlns:a16="http://schemas.microsoft.com/office/drawing/2014/main" id="{DA8F82AF-78EB-B1F5-CCDD-9B84FC96BAA8}"/>
              </a:ext>
            </a:extLst>
          </p:cNvPr>
          <p:cNvSpPr txBox="1"/>
          <p:nvPr/>
        </p:nvSpPr>
        <p:spPr>
          <a:xfrm>
            <a:off x="6858146" y="5938750"/>
            <a:ext cx="92204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Sulfur</a:t>
            </a:r>
          </a:p>
        </p:txBody>
      </p:sp>
      <p:sp>
        <p:nvSpPr>
          <p:cNvPr id="22" name="TextBox 21">
            <a:extLst>
              <a:ext uri="{FF2B5EF4-FFF2-40B4-BE49-F238E27FC236}">
                <a16:creationId xmlns:a16="http://schemas.microsoft.com/office/drawing/2014/main" id="{A031F47A-25A2-273B-9A0B-2BE1AD4202E5}"/>
              </a:ext>
            </a:extLst>
          </p:cNvPr>
          <p:cNvSpPr txBox="1"/>
          <p:nvPr/>
        </p:nvSpPr>
        <p:spPr>
          <a:xfrm>
            <a:off x="4245095" y="5980906"/>
            <a:ext cx="109517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Copper</a:t>
            </a:r>
          </a:p>
        </p:txBody>
      </p:sp>
      <p:sp>
        <p:nvSpPr>
          <p:cNvPr id="23" name="TextBox 22">
            <a:extLst>
              <a:ext uri="{FF2B5EF4-FFF2-40B4-BE49-F238E27FC236}">
                <a16:creationId xmlns:a16="http://schemas.microsoft.com/office/drawing/2014/main" id="{46198970-4954-F2B1-4D8B-C5BBE3743A9B}"/>
              </a:ext>
            </a:extLst>
          </p:cNvPr>
          <p:cNvSpPr txBox="1"/>
          <p:nvPr/>
        </p:nvSpPr>
        <p:spPr>
          <a:xfrm>
            <a:off x="8568090" y="5953592"/>
            <a:ext cx="218077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Chlorine (gas)</a:t>
            </a:r>
          </a:p>
        </p:txBody>
      </p:sp>
      <p:pic>
        <p:nvPicPr>
          <p:cNvPr id="25" name="Picture 24" descr="A screenshot of a video game&#10;&#10;Description automatically generated">
            <a:extLst>
              <a:ext uri="{FF2B5EF4-FFF2-40B4-BE49-F238E27FC236}">
                <a16:creationId xmlns:a16="http://schemas.microsoft.com/office/drawing/2014/main" id="{2546385D-EA25-817E-1AB9-928142A232B5}"/>
              </a:ext>
            </a:extLst>
          </p:cNvPr>
          <p:cNvPicPr>
            <a:picLocks noChangeAspect="1"/>
          </p:cNvPicPr>
          <p:nvPr/>
        </p:nvPicPr>
        <p:blipFill>
          <a:blip r:embed="rId6"/>
          <a:stretch>
            <a:fillRect/>
          </a:stretch>
        </p:blipFill>
        <p:spPr>
          <a:xfrm>
            <a:off x="2412068" y="1517393"/>
            <a:ext cx="7074678" cy="1768670"/>
          </a:xfrm>
          <a:prstGeom prst="rect">
            <a:avLst/>
          </a:prstGeom>
        </p:spPr>
      </p:pic>
    </p:spTree>
    <p:extLst>
      <p:ext uri="{BB962C8B-B14F-4D97-AF65-F5344CB8AC3E}">
        <p14:creationId xmlns:p14="http://schemas.microsoft.com/office/powerpoint/2010/main" val="40180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539343"/>
          </a:xfrm>
        </p:spPr>
        <p:txBody>
          <a:bodyPr>
            <a:normAutofit/>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(polar/non-polar).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a:t>
            </a:r>
          </a:p>
          <a:p>
            <a:pPr marL="514350" indent="-514350">
              <a:buAutoNum type="arabicPeriod"/>
            </a:pPr>
            <a:endParaRPr lang="en-US"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97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666759"/>
          </a:xfrm>
        </p:spPr>
        <p:txBody>
          <a:bodyPr>
            <a:normAutofit lnSpcReduction="10000"/>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a:t>
            </a:r>
            <a:r>
              <a:rPr lang="en-US" sz="3600" b="1" dirty="0">
                <a:latin typeface="Calibri" panose="020F0502020204030204" pitchFamily="34" charset="0"/>
                <a:cs typeface="Calibri" panose="020F0502020204030204" pitchFamily="34" charset="0"/>
              </a:rPr>
              <a:t>intra</a:t>
            </a:r>
            <a:r>
              <a:rPr lang="en-US" sz="3600" dirty="0">
                <a:latin typeface="Calibri" panose="020F0502020204030204" pitchFamily="34" charset="0"/>
                <a:cs typeface="Calibri" panose="020F0502020204030204" pitchFamily="34" charset="0"/>
              </a:rPr>
              <a:t>/inter)-molecular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a:t>
            </a:r>
            <a:r>
              <a:rPr lang="en-US" sz="3600" b="1" dirty="0">
                <a:latin typeface="Calibri" panose="020F0502020204030204" pitchFamily="34" charset="0"/>
                <a:cs typeface="Calibri" panose="020F0502020204030204" pitchFamily="34" charset="0"/>
              </a:rPr>
              <a:t>inter</a:t>
            </a:r>
            <a:r>
              <a:rPr lang="en-US" sz="3600" dirty="0">
                <a:latin typeface="Calibri" panose="020F0502020204030204" pitchFamily="34" charset="0"/>
                <a:cs typeface="Calibri" panose="020F0502020204030204" pitchFamily="34" charset="0"/>
              </a:rPr>
              <a:t>)-molecular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 </a:t>
            </a:r>
            <a:r>
              <a:rPr lang="en-US" sz="3600" b="1" dirty="0">
                <a:latin typeface="Calibri" panose="020F0502020204030204" pitchFamily="34" charset="0"/>
                <a:cs typeface="Calibri" panose="020F0502020204030204" pitchFamily="34" charset="0"/>
              </a:rPr>
              <a:t>It has a lower density.</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 </a:t>
            </a:r>
            <a:r>
              <a:rPr lang="en-US" sz="3600" b="1" dirty="0">
                <a:latin typeface="Calibri" panose="020F0502020204030204" pitchFamily="34" charset="0"/>
                <a:cs typeface="Calibri" panose="020F0502020204030204" pitchFamily="34" charset="0"/>
              </a:rPr>
              <a:t>Water has a high specific heat, so the temperature of the water and the immediate surroundings changes at a slower rate.</a:t>
            </a:r>
            <a:endParaRPr lang="en-US" b="1"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69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0" y="349800"/>
            <a:ext cx="7772400" cy="1143000"/>
          </a:xfrm>
        </p:spPr>
        <p:txBody>
          <a:bodyPr>
            <a:normAutofit/>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674914" y="1492800"/>
            <a:ext cx="8860972"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_______ and the pH is (above/below/equal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10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264" y="26815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754257" y="1541786"/>
            <a:ext cx="8754414"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a:t>
            </a:r>
            <a:r>
              <a:rPr lang="en-US" sz="3600" b="1" dirty="0">
                <a:latin typeface="Calibri" panose="020F0502020204030204" pitchFamily="34" charset="0"/>
                <a:cs typeface="Calibri" panose="020F0502020204030204" pitchFamily="34" charset="0"/>
              </a:rPr>
              <a:t>non-polar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a:t>
            </a:r>
            <a:r>
              <a:rPr lang="en-US" sz="3600" b="1" dirty="0">
                <a:latin typeface="Calibri" panose="020F0502020204030204" pitchFamily="34" charset="0"/>
                <a:cs typeface="Calibri" panose="020F0502020204030204" pitchFamily="34" charset="0"/>
              </a:rPr>
              <a:t>acidic</a:t>
            </a:r>
            <a:r>
              <a:rPr lang="en-US" sz="3600" dirty="0">
                <a:latin typeface="Calibri" panose="020F0502020204030204" pitchFamily="34" charset="0"/>
                <a:cs typeface="Calibri" panose="020F0502020204030204" pitchFamily="34" charset="0"/>
              </a:rPr>
              <a:t> and the pH is (above/</a:t>
            </a:r>
            <a:r>
              <a:rPr lang="en-US" sz="3600" b="1" dirty="0">
                <a:latin typeface="Calibri" panose="020F0502020204030204" pitchFamily="34" charset="0"/>
                <a:cs typeface="Calibri" panose="020F0502020204030204" pitchFamily="34" charset="0"/>
              </a:rPr>
              <a:t>below</a:t>
            </a:r>
            <a:r>
              <a:rPr lang="en-US" sz="3600" dirty="0">
                <a:latin typeface="Calibri" panose="020F0502020204030204" pitchFamily="34" charset="0"/>
                <a:cs typeface="Calibri" panose="020F0502020204030204" pitchFamily="34" charset="0"/>
              </a:rPr>
              <a:t>/equal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400050" lvl="1" indent="0">
              <a:buNone/>
            </a:pPr>
            <a:r>
              <a:rPr lang="en-US" sz="3600" b="1" dirty="0">
                <a:latin typeface="Calibri" panose="020F0502020204030204" pitchFamily="34" charset="0"/>
                <a:cs typeface="Calibri" panose="020F0502020204030204" pitchFamily="34" charset="0"/>
              </a:rPr>
              <a:t>The solution is basic</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lgn="just">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18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A4BA0D-9411-5643-77B3-43C485426204}"/>
              </a:ext>
            </a:extLst>
          </p:cNvPr>
          <p:cNvSpPr>
            <a:spLocks noGrp="1"/>
          </p:cNvSpPr>
          <p:nvPr>
            <p:ph type="title"/>
          </p:nvPr>
        </p:nvSpPr>
        <p:spPr>
          <a:xfrm>
            <a:off x="450557" y="351153"/>
            <a:ext cx="11290885" cy="1143000"/>
          </a:xfrm>
        </p:spPr>
        <p:txBody>
          <a:bodyPr>
            <a:normAutofit/>
          </a:bodyPr>
          <a:lstStyle/>
          <a:p>
            <a:pPr algn="just"/>
            <a:r>
              <a:rPr lang="en-US" sz="3600" dirty="0">
                <a:latin typeface="Calibri" panose="020F0502020204030204" pitchFamily="34" charset="0"/>
                <a:cs typeface="Calibri" panose="020F0502020204030204" pitchFamily="34" charset="0"/>
              </a:rPr>
              <a:t>Western scholars up to the Middle Ages believed that the basic “elements” were Earth, water, wind, and fire.</a:t>
            </a:r>
          </a:p>
        </p:txBody>
      </p:sp>
      <p:pic>
        <p:nvPicPr>
          <p:cNvPr id="10" name="Picture 9" descr="A periodic table of elements&#10;&#10;Description automatically generated">
            <a:extLst>
              <a:ext uri="{FF2B5EF4-FFF2-40B4-BE49-F238E27FC236}">
                <a16:creationId xmlns:a16="http://schemas.microsoft.com/office/drawing/2014/main" id="{34F0BA43-DFEF-B4E8-BDFC-C68F7FE8202F}"/>
              </a:ext>
            </a:extLst>
          </p:cNvPr>
          <p:cNvPicPr>
            <a:picLocks noChangeAspect="1"/>
          </p:cNvPicPr>
          <p:nvPr/>
        </p:nvPicPr>
        <p:blipFill>
          <a:blip r:embed="rId2"/>
          <a:stretch>
            <a:fillRect/>
          </a:stretch>
        </p:blipFill>
        <p:spPr>
          <a:xfrm>
            <a:off x="1157007" y="4370318"/>
            <a:ext cx="9488621" cy="2172684"/>
          </a:xfrm>
          <a:prstGeom prst="rect">
            <a:avLst/>
          </a:prstGeom>
        </p:spPr>
      </p:pic>
      <p:pic>
        <p:nvPicPr>
          <p:cNvPr id="16" name="Picture 15">
            <a:extLst>
              <a:ext uri="{FF2B5EF4-FFF2-40B4-BE49-F238E27FC236}">
                <a16:creationId xmlns:a16="http://schemas.microsoft.com/office/drawing/2014/main" id="{13A38C51-52F0-ED9F-F42D-42A5B08D8869}"/>
              </a:ext>
            </a:extLst>
          </p:cNvPr>
          <p:cNvPicPr>
            <a:picLocks noChangeAspect="1"/>
          </p:cNvPicPr>
          <p:nvPr/>
        </p:nvPicPr>
        <p:blipFill>
          <a:blip r:embed="rId3"/>
          <a:stretch>
            <a:fillRect/>
          </a:stretch>
        </p:blipFill>
        <p:spPr>
          <a:xfrm>
            <a:off x="3158514" y="1535944"/>
            <a:ext cx="5450802" cy="602601"/>
          </a:xfrm>
          <a:prstGeom prst="rect">
            <a:avLst/>
          </a:prstGeom>
        </p:spPr>
      </p:pic>
      <p:pic>
        <p:nvPicPr>
          <p:cNvPr id="18" name="Picture 17" descr="A drawing of a circle with a logo&#10;&#10;Description automatically generated">
            <a:extLst>
              <a:ext uri="{FF2B5EF4-FFF2-40B4-BE49-F238E27FC236}">
                <a16:creationId xmlns:a16="http://schemas.microsoft.com/office/drawing/2014/main" id="{8630736D-B829-4E3A-2A36-BFC815F26314}"/>
              </a:ext>
            </a:extLst>
          </p:cNvPr>
          <p:cNvPicPr>
            <a:picLocks noChangeAspect="1"/>
          </p:cNvPicPr>
          <p:nvPr/>
        </p:nvPicPr>
        <p:blipFill>
          <a:blip r:embed="rId4"/>
          <a:stretch>
            <a:fillRect/>
          </a:stretch>
        </p:blipFill>
        <p:spPr>
          <a:xfrm>
            <a:off x="2242074" y="2213793"/>
            <a:ext cx="1141206" cy="1153803"/>
          </a:xfrm>
          <a:prstGeom prst="rect">
            <a:avLst/>
          </a:prstGeom>
        </p:spPr>
      </p:pic>
      <p:pic>
        <p:nvPicPr>
          <p:cNvPr id="20" name="Picture 19">
            <a:extLst>
              <a:ext uri="{FF2B5EF4-FFF2-40B4-BE49-F238E27FC236}">
                <a16:creationId xmlns:a16="http://schemas.microsoft.com/office/drawing/2014/main" id="{3F72C067-9D62-9169-80E0-8F3490F8DBE7}"/>
              </a:ext>
            </a:extLst>
          </p:cNvPr>
          <p:cNvPicPr>
            <a:picLocks noChangeAspect="1"/>
          </p:cNvPicPr>
          <p:nvPr/>
        </p:nvPicPr>
        <p:blipFill>
          <a:blip r:embed="rId5"/>
          <a:stretch>
            <a:fillRect/>
          </a:stretch>
        </p:blipFill>
        <p:spPr>
          <a:xfrm>
            <a:off x="5533685" y="2193103"/>
            <a:ext cx="2756454" cy="1204276"/>
          </a:xfrm>
          <a:prstGeom prst="rect">
            <a:avLst/>
          </a:prstGeom>
        </p:spPr>
      </p:pic>
      <p:pic>
        <p:nvPicPr>
          <p:cNvPr id="22" name="Picture 21" descr="A black and white image of a wave&#10;&#10;Description automatically generated">
            <a:extLst>
              <a:ext uri="{FF2B5EF4-FFF2-40B4-BE49-F238E27FC236}">
                <a16:creationId xmlns:a16="http://schemas.microsoft.com/office/drawing/2014/main" id="{723C6AF2-7E11-0D1D-66E4-B31C2A3C751E}"/>
              </a:ext>
            </a:extLst>
          </p:cNvPr>
          <p:cNvPicPr>
            <a:picLocks noChangeAspect="1"/>
          </p:cNvPicPr>
          <p:nvPr/>
        </p:nvPicPr>
        <p:blipFill>
          <a:blip r:embed="rId6"/>
          <a:stretch>
            <a:fillRect/>
          </a:stretch>
        </p:blipFill>
        <p:spPr>
          <a:xfrm>
            <a:off x="3789200" y="2213793"/>
            <a:ext cx="1633141" cy="1148302"/>
          </a:xfrm>
          <a:prstGeom prst="rect">
            <a:avLst/>
          </a:prstGeom>
        </p:spPr>
      </p:pic>
      <p:pic>
        <p:nvPicPr>
          <p:cNvPr id="26" name="Picture 25" descr="A yellow sign with a black and red fire&#10;&#10;Description automatically generated">
            <a:extLst>
              <a:ext uri="{FF2B5EF4-FFF2-40B4-BE49-F238E27FC236}">
                <a16:creationId xmlns:a16="http://schemas.microsoft.com/office/drawing/2014/main" id="{71CBE9CA-4C71-5C4C-B137-14820DDDE76D}"/>
              </a:ext>
            </a:extLst>
          </p:cNvPr>
          <p:cNvPicPr>
            <a:picLocks noChangeAspect="1"/>
          </p:cNvPicPr>
          <p:nvPr/>
        </p:nvPicPr>
        <p:blipFill>
          <a:blip r:embed="rId7"/>
          <a:stretch>
            <a:fillRect/>
          </a:stretch>
        </p:blipFill>
        <p:spPr>
          <a:xfrm>
            <a:off x="8459037" y="2213793"/>
            <a:ext cx="1149195" cy="1145494"/>
          </a:xfrm>
          <a:prstGeom prst="rect">
            <a:avLst/>
          </a:prstGeom>
        </p:spPr>
      </p:pic>
      <p:sp>
        <p:nvSpPr>
          <p:cNvPr id="27" name="Title 1">
            <a:extLst>
              <a:ext uri="{FF2B5EF4-FFF2-40B4-BE49-F238E27FC236}">
                <a16:creationId xmlns:a16="http://schemas.microsoft.com/office/drawing/2014/main" id="{8E64455D-DFCB-BA14-98CD-46245A34D5E2}"/>
              </a:ext>
            </a:extLst>
          </p:cNvPr>
          <p:cNvSpPr txBox="1">
            <a:spLocks/>
          </p:cNvSpPr>
          <p:nvPr/>
        </p:nvSpPr>
        <p:spPr>
          <a:xfrm>
            <a:off x="380554" y="3338941"/>
            <a:ext cx="1143089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Today we know there are more than one hundred elements!</a:t>
            </a:r>
          </a:p>
        </p:txBody>
      </p:sp>
    </p:spTree>
    <p:extLst>
      <p:ext uri="{BB962C8B-B14F-4D97-AF65-F5344CB8AC3E}">
        <p14:creationId xmlns:p14="http://schemas.microsoft.com/office/powerpoint/2010/main" val="26418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nuclear model&#10;&#10;Description automatically generated">
            <a:extLst>
              <a:ext uri="{FF2B5EF4-FFF2-40B4-BE49-F238E27FC236}">
                <a16:creationId xmlns:a16="http://schemas.microsoft.com/office/drawing/2014/main" id="{9F330F48-DEC8-22DB-DDEB-6DF494DCE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539" y="1470648"/>
            <a:ext cx="4223890" cy="2604732"/>
          </a:xfrm>
          <a:prstGeom prst="rect">
            <a:avLst/>
          </a:prstGeom>
        </p:spPr>
      </p:pic>
      <p:sp>
        <p:nvSpPr>
          <p:cNvPr id="2" name="TextBox 1">
            <a:extLst>
              <a:ext uri="{FF2B5EF4-FFF2-40B4-BE49-F238E27FC236}">
                <a16:creationId xmlns:a16="http://schemas.microsoft.com/office/drawing/2014/main" id="{C8E48E03-4E3D-547B-300D-22FE3A1430E9}"/>
              </a:ext>
            </a:extLst>
          </p:cNvPr>
          <p:cNvSpPr txBox="1"/>
          <p:nvPr/>
        </p:nvSpPr>
        <p:spPr>
          <a:xfrm>
            <a:off x="895262" y="5869999"/>
            <a:ext cx="1052611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E0471B4-425A-C87E-EB35-34DC9275BE98}"/>
              </a:ext>
            </a:extLst>
          </p:cNvPr>
          <p:cNvSpPr>
            <a:spLocks noGrp="1"/>
          </p:cNvSpPr>
          <p:nvPr>
            <p:ph type="title"/>
          </p:nvPr>
        </p:nvSpPr>
        <p:spPr>
          <a:xfrm>
            <a:off x="576085" y="262697"/>
            <a:ext cx="11164466" cy="1143000"/>
          </a:xfrm>
        </p:spPr>
        <p:txBody>
          <a:bodyPr>
            <a:noAutofit/>
          </a:bodyPr>
          <a:lstStyle/>
          <a:p>
            <a:pPr algn="just"/>
            <a:r>
              <a:rPr lang="en-US" sz="4000" dirty="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atom</a:t>
            </a:r>
            <a:r>
              <a:rPr lang="en-US" sz="4000" dirty="0">
                <a:latin typeface="Calibri" panose="020F0502020204030204" pitchFamily="34" charset="0"/>
                <a:cs typeface="Calibri" panose="020F0502020204030204" pitchFamily="34" charset="0"/>
              </a:rPr>
              <a:t> is the smallest distinct unit of an element.</a:t>
            </a:r>
          </a:p>
        </p:txBody>
      </p:sp>
      <p:sp>
        <p:nvSpPr>
          <p:cNvPr id="4" name="Title 1">
            <a:extLst>
              <a:ext uri="{FF2B5EF4-FFF2-40B4-BE49-F238E27FC236}">
                <a16:creationId xmlns:a16="http://schemas.microsoft.com/office/drawing/2014/main" id="{10CF512C-0E1E-8869-C21B-12837FAC7872}"/>
              </a:ext>
            </a:extLst>
          </p:cNvPr>
          <p:cNvSpPr txBox="1">
            <a:spLocks/>
          </p:cNvSpPr>
          <p:nvPr/>
        </p:nvSpPr>
        <p:spPr>
          <a:xfrm>
            <a:off x="4299324" y="1373463"/>
            <a:ext cx="660495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Atoms are made up of </a:t>
            </a:r>
            <a:r>
              <a:rPr lang="en-US" sz="3600" b="1" dirty="0">
                <a:latin typeface="Calibri" panose="020F0502020204030204" pitchFamily="34" charset="0"/>
                <a:cs typeface="Calibri" panose="020F0502020204030204" pitchFamily="34" charset="0"/>
              </a:rPr>
              <a:t>protons</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neutrons</a:t>
            </a:r>
            <a:r>
              <a:rPr lang="en-US" sz="3600" dirty="0">
                <a:latin typeface="Calibri" panose="020F0502020204030204" pitchFamily="34" charset="0"/>
                <a:cs typeface="Calibri" panose="020F0502020204030204" pitchFamily="34" charset="0"/>
              </a:rPr>
              <a:t>, and </a:t>
            </a:r>
            <a:r>
              <a:rPr lang="en-US" sz="3600" b="1" dirty="0">
                <a:latin typeface="Calibri" panose="020F0502020204030204" pitchFamily="34" charset="0"/>
                <a:cs typeface="Calibri" panose="020F0502020204030204" pitchFamily="34" charset="0"/>
              </a:rPr>
              <a:t>electrons</a:t>
            </a:r>
            <a:r>
              <a:rPr lang="en-US" sz="3600" dirty="0">
                <a:latin typeface="Calibri" panose="020F0502020204030204" pitchFamily="34" charset="0"/>
                <a:cs typeface="Calibri" panose="020F0502020204030204" pitchFamily="34" charset="0"/>
              </a:rPr>
              <a:t>.</a:t>
            </a:r>
          </a:p>
        </p:txBody>
      </p:sp>
      <p:sp>
        <p:nvSpPr>
          <p:cNvPr id="6" name="Title 1">
            <a:extLst>
              <a:ext uri="{FF2B5EF4-FFF2-40B4-BE49-F238E27FC236}">
                <a16:creationId xmlns:a16="http://schemas.microsoft.com/office/drawing/2014/main" id="{B3F02D11-84AB-530F-6540-5994FADCC002}"/>
              </a:ext>
            </a:extLst>
          </p:cNvPr>
          <p:cNvSpPr txBox="1">
            <a:spLocks/>
          </p:cNvSpPr>
          <p:nvPr/>
        </p:nvSpPr>
        <p:spPr>
          <a:xfrm>
            <a:off x="4299324" y="2955458"/>
            <a:ext cx="6809117"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electrons have positive and negative charges respectively. Neutrons have no charge.</a:t>
            </a:r>
          </a:p>
        </p:txBody>
      </p:sp>
      <p:sp>
        <p:nvSpPr>
          <p:cNvPr id="7" name="Title 1">
            <a:extLst>
              <a:ext uri="{FF2B5EF4-FFF2-40B4-BE49-F238E27FC236}">
                <a16:creationId xmlns:a16="http://schemas.microsoft.com/office/drawing/2014/main" id="{8CCC10B6-8E49-C27C-D3E6-56FDE1124027}"/>
              </a:ext>
            </a:extLst>
          </p:cNvPr>
          <p:cNvSpPr txBox="1">
            <a:spLocks/>
          </p:cNvSpPr>
          <p:nvPr/>
        </p:nvSpPr>
        <p:spPr>
          <a:xfrm>
            <a:off x="770626" y="4514375"/>
            <a:ext cx="10526112"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neutrons reside in the </a:t>
            </a:r>
            <a:r>
              <a:rPr lang="en-US" sz="3600" b="1" dirty="0">
                <a:latin typeface="Calibri" panose="020F0502020204030204" pitchFamily="34" charset="0"/>
                <a:cs typeface="Calibri" panose="020F0502020204030204" pitchFamily="34" charset="0"/>
              </a:rPr>
              <a:t>nucleus</a:t>
            </a:r>
            <a:r>
              <a:rPr lang="en-US" sz="3600" dirty="0">
                <a:latin typeface="Calibri" panose="020F0502020204030204" pitchFamily="34" charset="0"/>
                <a:cs typeface="Calibri" panose="020F0502020204030204" pitchFamily="34" charset="0"/>
              </a:rPr>
              <a:t> and make up almost the entirety of the element’s mass.</a:t>
            </a:r>
          </a:p>
        </p:txBody>
      </p:sp>
    </p:spTree>
    <p:extLst>
      <p:ext uri="{BB962C8B-B14F-4D97-AF65-F5344CB8AC3E}">
        <p14:creationId xmlns:p14="http://schemas.microsoft.com/office/powerpoint/2010/main" val="10068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F527-B51A-5743-9AFA-3739C786F32A}"/>
              </a:ext>
            </a:extLst>
          </p:cNvPr>
          <p:cNvSpPr>
            <a:spLocks noGrp="1"/>
          </p:cNvSpPr>
          <p:nvPr>
            <p:ph type="title"/>
          </p:nvPr>
        </p:nvSpPr>
        <p:spPr>
          <a:xfrm>
            <a:off x="488970" y="165300"/>
            <a:ext cx="11214059" cy="1143000"/>
          </a:xfrm>
        </p:spPr>
        <p:txBody>
          <a:bodyPr>
            <a:noAutofit/>
          </a:bodyPr>
          <a:lstStyle/>
          <a:p>
            <a:pPr algn="just"/>
            <a:r>
              <a:rPr lang="en-US" sz="3200" dirty="0">
                <a:latin typeface="Calibri" panose="020F0502020204030204" pitchFamily="34" charset="0"/>
                <a:cs typeface="Calibri" panose="020F0502020204030204" pitchFamily="34" charset="0"/>
              </a:rPr>
              <a:t>Most of the known elements are metals. Note how nearly all of the nonmetals are on the upper right portion of the periodic chart</a:t>
            </a:r>
          </a:p>
        </p:txBody>
      </p:sp>
      <p:pic>
        <p:nvPicPr>
          <p:cNvPr id="4" name="Picture 3" descr="A screen shot of a computer&#10;&#10;Description automatically generated">
            <a:extLst>
              <a:ext uri="{FF2B5EF4-FFF2-40B4-BE49-F238E27FC236}">
                <a16:creationId xmlns:a16="http://schemas.microsoft.com/office/drawing/2014/main" id="{AAA3D378-7CB4-7C4A-BB33-4E8F30216C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931" y="1217894"/>
            <a:ext cx="11010658" cy="5160098"/>
          </a:xfrm>
          <a:prstGeom prst="rect">
            <a:avLst/>
          </a:prstGeom>
        </p:spPr>
      </p:pic>
      <p:sp>
        <p:nvSpPr>
          <p:cNvPr id="3" name="Title 1">
            <a:extLst>
              <a:ext uri="{FF2B5EF4-FFF2-40B4-BE49-F238E27FC236}">
                <a16:creationId xmlns:a16="http://schemas.microsoft.com/office/drawing/2014/main" id="{7D576343-6E67-10B1-3E6A-64C85B320542}"/>
              </a:ext>
            </a:extLst>
          </p:cNvPr>
          <p:cNvSpPr txBox="1">
            <a:spLocks/>
          </p:cNvSpPr>
          <p:nvPr/>
        </p:nvSpPr>
        <p:spPr>
          <a:xfrm>
            <a:off x="680355" y="6176731"/>
            <a:ext cx="10858403" cy="402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a:latin typeface="Calibri" panose="020F0502020204030204" pitchFamily="34" charset="0"/>
                <a:cs typeface="Calibri" panose="020F0502020204030204" pitchFamily="34" charset="0"/>
              </a:rPr>
              <a:t>You will not be tested on these categories on the periodic chart.</a:t>
            </a:r>
          </a:p>
        </p:txBody>
      </p:sp>
    </p:spTree>
    <p:extLst>
      <p:ext uri="{BB962C8B-B14F-4D97-AF65-F5344CB8AC3E}">
        <p14:creationId xmlns:p14="http://schemas.microsoft.com/office/powerpoint/2010/main" val="22628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A5A4C-2454-BFBF-0B7E-916615810286}"/>
              </a:ext>
            </a:extLst>
          </p:cNvPr>
          <p:cNvSpPr>
            <a:spLocks noGrp="1"/>
          </p:cNvSpPr>
          <p:nvPr>
            <p:ph type="title"/>
          </p:nvPr>
        </p:nvSpPr>
        <p:spPr>
          <a:xfrm>
            <a:off x="513767" y="5068564"/>
            <a:ext cx="11164466" cy="1143000"/>
          </a:xfrm>
        </p:spPr>
        <p:txBody>
          <a:bodyPr>
            <a:noAutofit/>
          </a:bodyPr>
          <a:lstStyle/>
          <a:p>
            <a:pPr algn="just"/>
            <a:r>
              <a:rPr lang="en-US" sz="3600" dirty="0">
                <a:latin typeface="Calibri" panose="020F0502020204030204" pitchFamily="34" charset="0"/>
                <a:cs typeface="Calibri" panose="020F0502020204030204" pitchFamily="34" charset="0"/>
              </a:rPr>
              <a:t>In an atom that has not reacted with its surroundings, </a:t>
            </a:r>
            <a:r>
              <a:rPr lang="en-US" sz="3600" b="1" dirty="0">
                <a:latin typeface="Calibri" panose="020F0502020204030204" pitchFamily="34" charset="0"/>
                <a:cs typeface="Calibri" panose="020F0502020204030204" pitchFamily="34" charset="0"/>
              </a:rPr>
              <a:t>the number of electrons is equal to the number of protons</a:t>
            </a:r>
            <a:r>
              <a:rPr lang="en-US" sz="3600" dirty="0">
                <a:latin typeface="Calibri" panose="020F0502020204030204" pitchFamily="34" charset="0"/>
                <a:cs typeface="Calibri" panose="020F0502020204030204" pitchFamily="34" charset="0"/>
              </a:rPr>
              <a:t>.</a:t>
            </a:r>
          </a:p>
        </p:txBody>
      </p:sp>
      <p:sp>
        <p:nvSpPr>
          <p:cNvPr id="8" name="Rectangle 7">
            <a:extLst>
              <a:ext uri="{FF2B5EF4-FFF2-40B4-BE49-F238E27FC236}">
                <a16:creationId xmlns:a16="http://schemas.microsoft.com/office/drawing/2014/main" id="{A265C1B0-268C-883B-C32D-AEDFB01D4EB3}"/>
              </a:ext>
            </a:extLst>
          </p:cNvPr>
          <p:cNvSpPr/>
          <p:nvPr/>
        </p:nvSpPr>
        <p:spPr>
          <a:xfrm>
            <a:off x="699203" y="1540607"/>
            <a:ext cx="2078503" cy="3169415"/>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494DC-09E2-93EC-C16E-AB4328BF7081}"/>
              </a:ext>
            </a:extLst>
          </p:cNvPr>
          <p:cNvSpPr txBox="1"/>
          <p:nvPr/>
        </p:nvSpPr>
        <p:spPr>
          <a:xfrm>
            <a:off x="1442002" y="2222729"/>
            <a:ext cx="816975" cy="1323439"/>
          </a:xfrm>
          <a:prstGeom prst="rect">
            <a:avLst/>
          </a:prstGeom>
          <a:noFill/>
        </p:spPr>
        <p:txBody>
          <a:bodyPr wrap="square" rtlCol="0">
            <a:spAutoFit/>
          </a:bodyPr>
          <a:lstStyle/>
          <a:p>
            <a:r>
              <a:rPr lang="en-US" sz="8000" b="1" dirty="0">
                <a:solidFill>
                  <a:srgbClr val="0432FF"/>
                </a:solidFill>
                <a:latin typeface="Calibri" panose="020F0502020204030204" pitchFamily="34" charset="0"/>
                <a:cs typeface="Calibri" panose="020F0502020204030204" pitchFamily="34" charset="0"/>
              </a:rPr>
              <a:t>F</a:t>
            </a:r>
          </a:p>
        </p:txBody>
      </p:sp>
      <p:sp>
        <p:nvSpPr>
          <p:cNvPr id="10" name="TextBox 9">
            <a:extLst>
              <a:ext uri="{FF2B5EF4-FFF2-40B4-BE49-F238E27FC236}">
                <a16:creationId xmlns:a16="http://schemas.microsoft.com/office/drawing/2014/main" id="{761BC316-5EAC-BA0E-E589-204C3221ED18}"/>
              </a:ext>
            </a:extLst>
          </p:cNvPr>
          <p:cNvSpPr txBox="1"/>
          <p:nvPr/>
        </p:nvSpPr>
        <p:spPr>
          <a:xfrm>
            <a:off x="1541718" y="1629133"/>
            <a:ext cx="609600" cy="723480"/>
          </a:xfrm>
          <a:prstGeom prst="rect">
            <a:avLst/>
          </a:prstGeom>
          <a:noFill/>
        </p:spPr>
        <p:txBody>
          <a:bodyPr wrap="square" rtlCol="0">
            <a:spAutoFit/>
          </a:bodyPr>
          <a:lstStyle/>
          <a:p>
            <a:r>
              <a:rPr lang="en-US" sz="4000" dirty="0">
                <a:solidFill>
                  <a:srgbClr val="0432FF"/>
                </a:solidFill>
                <a:latin typeface="Calibri" panose="020F0502020204030204" pitchFamily="34" charset="0"/>
                <a:cs typeface="Calibri" panose="020F0502020204030204" pitchFamily="34" charset="0"/>
              </a:rPr>
              <a:t>9</a:t>
            </a:r>
          </a:p>
        </p:txBody>
      </p:sp>
      <p:sp>
        <p:nvSpPr>
          <p:cNvPr id="11" name="TextBox 10">
            <a:extLst>
              <a:ext uri="{FF2B5EF4-FFF2-40B4-BE49-F238E27FC236}">
                <a16:creationId xmlns:a16="http://schemas.microsoft.com/office/drawing/2014/main" id="{DEB4B82F-B783-EFB2-C4A3-F314810769FE}"/>
              </a:ext>
            </a:extLst>
          </p:cNvPr>
          <p:cNvSpPr txBox="1"/>
          <p:nvPr/>
        </p:nvSpPr>
        <p:spPr>
          <a:xfrm>
            <a:off x="1065485" y="3940166"/>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18.998</a:t>
            </a:r>
          </a:p>
        </p:txBody>
      </p:sp>
      <p:sp>
        <p:nvSpPr>
          <p:cNvPr id="12" name="TextBox 11">
            <a:extLst>
              <a:ext uri="{FF2B5EF4-FFF2-40B4-BE49-F238E27FC236}">
                <a16:creationId xmlns:a16="http://schemas.microsoft.com/office/drawing/2014/main" id="{10D2A691-9D3D-DEB2-6DF9-BBA2660DE05E}"/>
              </a:ext>
            </a:extLst>
          </p:cNvPr>
          <p:cNvSpPr txBox="1"/>
          <p:nvPr/>
        </p:nvSpPr>
        <p:spPr>
          <a:xfrm>
            <a:off x="1009755" y="3383697"/>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Fluorine</a:t>
            </a:r>
          </a:p>
        </p:txBody>
      </p:sp>
      <p:cxnSp>
        <p:nvCxnSpPr>
          <p:cNvPr id="14" name="Straight Arrow Connector 13">
            <a:extLst>
              <a:ext uri="{FF2B5EF4-FFF2-40B4-BE49-F238E27FC236}">
                <a16:creationId xmlns:a16="http://schemas.microsoft.com/office/drawing/2014/main" id="{B2675C30-4310-6A9E-B67B-D9D44E631096}"/>
              </a:ext>
            </a:extLst>
          </p:cNvPr>
          <p:cNvCxnSpPr>
            <a:cxnSpLocks/>
          </p:cNvCxnSpPr>
          <p:nvPr/>
        </p:nvCxnSpPr>
        <p:spPr>
          <a:xfrm flipH="1">
            <a:off x="2159942" y="1973050"/>
            <a:ext cx="104908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507A023-0A5F-26E2-BB02-432594D14657}"/>
              </a:ext>
            </a:extLst>
          </p:cNvPr>
          <p:cNvCxnSpPr>
            <a:cxnSpLocks/>
          </p:cNvCxnSpPr>
          <p:nvPr/>
        </p:nvCxnSpPr>
        <p:spPr>
          <a:xfrm flipH="1">
            <a:off x="2349724" y="2984739"/>
            <a:ext cx="997790" cy="10338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77DBB3EE-E00B-ABBA-54A7-BC8DBB412B53}"/>
              </a:ext>
            </a:extLst>
          </p:cNvPr>
          <p:cNvSpPr txBox="1">
            <a:spLocks/>
          </p:cNvSpPr>
          <p:nvPr/>
        </p:nvSpPr>
        <p:spPr>
          <a:xfrm>
            <a:off x="513768" y="181266"/>
            <a:ext cx="1116446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periodic chart lists elements by symbol and organizes them on the basis of their chemical properties. </a:t>
            </a:r>
          </a:p>
        </p:txBody>
      </p:sp>
      <p:sp>
        <p:nvSpPr>
          <p:cNvPr id="22" name="Title 1">
            <a:extLst>
              <a:ext uri="{FF2B5EF4-FFF2-40B4-BE49-F238E27FC236}">
                <a16:creationId xmlns:a16="http://schemas.microsoft.com/office/drawing/2014/main" id="{1FBBACBD-0764-EA10-5C56-BDEEC4E0E0DC}"/>
              </a:ext>
            </a:extLst>
          </p:cNvPr>
          <p:cNvSpPr txBox="1">
            <a:spLocks/>
          </p:cNvSpPr>
          <p:nvPr/>
        </p:nvSpPr>
        <p:spPr>
          <a:xfrm>
            <a:off x="3364767" y="1365345"/>
            <a:ext cx="831346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number </a:t>
            </a:r>
            <a:r>
              <a:rPr lang="en-US" sz="3600" dirty="0">
                <a:latin typeface="Calibri" panose="020F0502020204030204" pitchFamily="34" charset="0"/>
                <a:cs typeface="Calibri" panose="020F0502020204030204" pitchFamily="34" charset="0"/>
              </a:rPr>
              <a:t>indicates the number of protons in each atom.</a:t>
            </a:r>
          </a:p>
        </p:txBody>
      </p:sp>
      <p:sp>
        <p:nvSpPr>
          <p:cNvPr id="23" name="Title 1">
            <a:extLst>
              <a:ext uri="{FF2B5EF4-FFF2-40B4-BE49-F238E27FC236}">
                <a16:creationId xmlns:a16="http://schemas.microsoft.com/office/drawing/2014/main" id="{4D56B157-22AF-749C-DADA-99B37D0C4B94}"/>
              </a:ext>
            </a:extLst>
          </p:cNvPr>
          <p:cNvSpPr txBox="1">
            <a:spLocks/>
          </p:cNvSpPr>
          <p:nvPr/>
        </p:nvSpPr>
        <p:spPr>
          <a:xfrm>
            <a:off x="3347514" y="2561452"/>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mass </a:t>
            </a:r>
            <a:r>
              <a:rPr lang="en-US" sz="3600" dirty="0">
                <a:latin typeface="Calibri" panose="020F0502020204030204" pitchFamily="34" charset="0"/>
                <a:cs typeface="Calibri" panose="020F0502020204030204" pitchFamily="34" charset="0"/>
              </a:rPr>
              <a:t>is the average mass in atomic mass units (amu).</a:t>
            </a:r>
          </a:p>
        </p:txBody>
      </p:sp>
      <p:sp>
        <p:nvSpPr>
          <p:cNvPr id="25" name="Title 1">
            <a:extLst>
              <a:ext uri="{FF2B5EF4-FFF2-40B4-BE49-F238E27FC236}">
                <a16:creationId xmlns:a16="http://schemas.microsoft.com/office/drawing/2014/main" id="{BFC1DC40-8853-5C7D-0897-78803B836FF4}"/>
              </a:ext>
            </a:extLst>
          </p:cNvPr>
          <p:cNvSpPr txBox="1">
            <a:spLocks/>
          </p:cNvSpPr>
          <p:nvPr/>
        </p:nvSpPr>
        <p:spPr>
          <a:xfrm>
            <a:off x="3347514" y="3778156"/>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This is </a:t>
            </a:r>
            <a:r>
              <a:rPr lang="en-US" sz="3600" i="1" dirty="0">
                <a:latin typeface="Calibri" panose="020F0502020204030204" pitchFamily="34" charset="0"/>
                <a:cs typeface="Calibri" panose="020F0502020204030204" pitchFamily="34" charset="0"/>
              </a:rPr>
              <a:t>roughly</a:t>
            </a:r>
            <a:r>
              <a:rPr lang="en-US" sz="3600" dirty="0">
                <a:latin typeface="Calibri" panose="020F0502020204030204" pitchFamily="34" charset="0"/>
                <a:cs typeface="Calibri" panose="020F0502020204030204" pitchFamily="34" charset="0"/>
              </a:rPr>
              <a:t> equivalent to the </a:t>
            </a:r>
            <a:r>
              <a:rPr lang="en-US" sz="3600" b="1" dirty="0">
                <a:latin typeface="Calibri" panose="020F0502020204030204" pitchFamily="34" charset="0"/>
                <a:cs typeface="Calibri" panose="020F0502020204030204" pitchFamily="34" charset="0"/>
              </a:rPr>
              <a:t>sum of protons and neutrons </a:t>
            </a:r>
            <a:r>
              <a:rPr lang="en-US" sz="3600" dirty="0">
                <a:latin typeface="Calibri" panose="020F0502020204030204" pitchFamily="34" charset="0"/>
                <a:cs typeface="Calibri" panose="020F0502020204030204" pitchFamily="34" charset="0"/>
              </a:rPr>
              <a:t>in each atom.</a:t>
            </a:r>
          </a:p>
        </p:txBody>
      </p:sp>
    </p:spTree>
    <p:extLst>
      <p:ext uri="{BB962C8B-B14F-4D97-AF65-F5344CB8AC3E}">
        <p14:creationId xmlns:p14="http://schemas.microsoft.com/office/powerpoint/2010/main" val="4790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 group of circles with red and blue crosses&#10;&#10;Description automatically generated">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Graph with numbers and lines&#10;&#10;Description automatically generated">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Tree>
    <p:extLst>
      <p:ext uri="{BB962C8B-B14F-4D97-AF65-F5344CB8AC3E}">
        <p14:creationId xmlns:p14="http://schemas.microsoft.com/office/powerpoint/2010/main" val="2723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 group of circles with red and blue crosses&#10;&#10;Description automatically generated">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Graph with numbers and lines&#10;&#10;Description automatically generated">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
        <p:nvSpPr>
          <p:cNvPr id="17" name="TextBox 16">
            <a:extLst>
              <a:ext uri="{FF2B5EF4-FFF2-40B4-BE49-F238E27FC236}">
                <a16:creationId xmlns:a16="http://schemas.microsoft.com/office/drawing/2014/main" id="{DEFA5F51-DF6A-996D-3A42-C3C4F04DE372}"/>
              </a:ext>
            </a:extLst>
          </p:cNvPr>
          <p:cNvSpPr txBox="1"/>
          <p:nvPr/>
        </p:nvSpPr>
        <p:spPr>
          <a:xfrm>
            <a:off x="7789650" y="4043170"/>
            <a:ext cx="3902161" cy="2246769"/>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This is why it is used to determine the age of ancient artifacts derived from previously living materials.</a:t>
            </a:r>
          </a:p>
        </p:txBody>
      </p:sp>
      <p:pic>
        <p:nvPicPr>
          <p:cNvPr id="19" name="Picture 18" descr="A close-up of a piece of paper&#10;&#10;Description automatically generated">
            <a:extLst>
              <a:ext uri="{FF2B5EF4-FFF2-40B4-BE49-F238E27FC236}">
                <a16:creationId xmlns:a16="http://schemas.microsoft.com/office/drawing/2014/main" id="{9DD3C499-55A8-1ECB-6997-086D0BD54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4088" y="2909703"/>
            <a:ext cx="3101060" cy="2828964"/>
          </a:xfrm>
          <a:prstGeom prst="rect">
            <a:avLst/>
          </a:prstGeom>
        </p:spPr>
      </p:pic>
    </p:spTree>
    <p:extLst>
      <p:ext uri="{BB962C8B-B14F-4D97-AF65-F5344CB8AC3E}">
        <p14:creationId xmlns:p14="http://schemas.microsoft.com/office/powerpoint/2010/main" val="203165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tone&#10;&#10;Description automatically generated">
            <a:extLst>
              <a:ext uri="{FF2B5EF4-FFF2-40B4-BE49-F238E27FC236}">
                <a16:creationId xmlns:a16="http://schemas.microsoft.com/office/drawing/2014/main" id="{83CC084F-DC79-5512-ABF6-CC851002C4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7880" y="1433452"/>
            <a:ext cx="1451355" cy="1527475"/>
          </a:xfrm>
          <a:prstGeom prst="rect">
            <a:avLst/>
          </a:prstGeom>
        </p:spPr>
      </p:pic>
      <p:pic>
        <p:nvPicPr>
          <p:cNvPr id="10" name="Picture 9" descr="A close-up of a bottle&#10;&#10;Description automatically generated">
            <a:extLst>
              <a:ext uri="{FF2B5EF4-FFF2-40B4-BE49-F238E27FC236}">
                <a16:creationId xmlns:a16="http://schemas.microsoft.com/office/drawing/2014/main" id="{1FAD1209-149C-9EC0-95BB-BFD7AAC4A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9800" y="1433452"/>
            <a:ext cx="966200" cy="1489406"/>
          </a:xfrm>
          <a:prstGeom prst="rect">
            <a:avLst/>
          </a:prstGeom>
        </p:spPr>
      </p:pic>
      <p:pic>
        <p:nvPicPr>
          <p:cNvPr id="12" name="Picture 11" descr="A close-up of crystals of sugar&#10;&#10;Description automatically generated">
            <a:extLst>
              <a:ext uri="{FF2B5EF4-FFF2-40B4-BE49-F238E27FC236}">
                <a16:creationId xmlns:a16="http://schemas.microsoft.com/office/drawing/2014/main" id="{5306444F-4C5D-72AE-DA7A-E9CB953BB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6261" y="1542446"/>
            <a:ext cx="1718912" cy="1320730"/>
          </a:xfrm>
          <a:prstGeom prst="rect">
            <a:avLst/>
          </a:prstGeom>
        </p:spPr>
      </p:pic>
      <p:sp>
        <p:nvSpPr>
          <p:cNvPr id="13" name="Title 1">
            <a:extLst>
              <a:ext uri="{FF2B5EF4-FFF2-40B4-BE49-F238E27FC236}">
                <a16:creationId xmlns:a16="http://schemas.microsoft.com/office/drawing/2014/main" id="{ADC5D518-2BB5-1E1B-2943-5414A6ED123A}"/>
              </a:ext>
            </a:extLst>
          </p:cNvPr>
          <p:cNvSpPr>
            <a:spLocks noGrp="1"/>
          </p:cNvSpPr>
          <p:nvPr>
            <p:ph type="title"/>
          </p:nvPr>
        </p:nvSpPr>
        <p:spPr>
          <a:xfrm>
            <a:off x="346266" y="187032"/>
            <a:ext cx="11663187" cy="1143000"/>
          </a:xfrm>
        </p:spPr>
        <p:txBody>
          <a:bodyPr>
            <a:noAutofit/>
          </a:bodyPr>
          <a:lstStyle/>
          <a:p>
            <a:pPr algn="just"/>
            <a:r>
              <a:rPr lang="en-US" sz="3600" dirty="0">
                <a:latin typeface="Calibri" panose="020F0502020204030204" pitchFamily="34" charset="0"/>
                <a:cs typeface="Calibri" panose="020F0502020204030204" pitchFamily="34" charset="0"/>
              </a:rPr>
              <a:t>Many elements can chemically combine to form </a:t>
            </a:r>
            <a:r>
              <a:rPr lang="en-US" sz="3600" b="1" dirty="0">
                <a:latin typeface="Calibri" panose="020F0502020204030204" pitchFamily="34" charset="0"/>
                <a:cs typeface="Calibri" panose="020F0502020204030204" pitchFamily="34" charset="0"/>
              </a:rPr>
              <a:t>compounds.</a:t>
            </a:r>
          </a:p>
        </p:txBody>
      </p:sp>
      <p:sp>
        <p:nvSpPr>
          <p:cNvPr id="15" name="TextBox 14">
            <a:extLst>
              <a:ext uri="{FF2B5EF4-FFF2-40B4-BE49-F238E27FC236}">
                <a16:creationId xmlns:a16="http://schemas.microsoft.com/office/drawing/2014/main" id="{177AE23B-80D3-25CB-EEFC-A5FA402F10DA}"/>
              </a:ext>
            </a:extLst>
          </p:cNvPr>
          <p:cNvSpPr txBox="1"/>
          <p:nvPr/>
        </p:nvSpPr>
        <p:spPr>
          <a:xfrm>
            <a:off x="2595467" y="2882959"/>
            <a:ext cx="112723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Sodium</a:t>
            </a:r>
          </a:p>
        </p:txBody>
      </p:sp>
      <p:sp>
        <p:nvSpPr>
          <p:cNvPr id="16" name="TextBox 15">
            <a:extLst>
              <a:ext uri="{FF2B5EF4-FFF2-40B4-BE49-F238E27FC236}">
                <a16:creationId xmlns:a16="http://schemas.microsoft.com/office/drawing/2014/main" id="{5B4771A1-5DE8-2487-EE8B-EFAC3445EEB3}"/>
              </a:ext>
            </a:extLst>
          </p:cNvPr>
          <p:cNvSpPr txBox="1"/>
          <p:nvPr/>
        </p:nvSpPr>
        <p:spPr>
          <a:xfrm>
            <a:off x="5129800" y="2882959"/>
            <a:ext cx="123623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Chlorine</a:t>
            </a:r>
          </a:p>
        </p:txBody>
      </p:sp>
      <p:pic>
        <p:nvPicPr>
          <p:cNvPr id="17" name="Picture 16" descr="A close-up of a black rock&#10;&#10;Description automatically generated">
            <a:extLst>
              <a:ext uri="{FF2B5EF4-FFF2-40B4-BE49-F238E27FC236}">
                <a16:creationId xmlns:a16="http://schemas.microsoft.com/office/drawing/2014/main" id="{4613D707-9755-0299-DF61-28152E95D0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467" y="4219128"/>
            <a:ext cx="1203768" cy="1314830"/>
          </a:xfrm>
          <a:prstGeom prst="rect">
            <a:avLst/>
          </a:prstGeom>
        </p:spPr>
      </p:pic>
      <p:sp>
        <p:nvSpPr>
          <p:cNvPr id="18" name="TextBox 17">
            <a:extLst>
              <a:ext uri="{FF2B5EF4-FFF2-40B4-BE49-F238E27FC236}">
                <a16:creationId xmlns:a16="http://schemas.microsoft.com/office/drawing/2014/main" id="{6A782E58-135C-162A-BFAE-F15ABEFA1232}"/>
              </a:ext>
            </a:extLst>
          </p:cNvPr>
          <p:cNvSpPr txBox="1"/>
          <p:nvPr/>
        </p:nvSpPr>
        <p:spPr>
          <a:xfrm>
            <a:off x="2595467" y="5533958"/>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a:t>
            </a:r>
          </a:p>
        </p:txBody>
      </p:sp>
      <p:pic>
        <p:nvPicPr>
          <p:cNvPr id="20" name="Picture 19" descr="A white object with a black stripe&#10;&#10;Description automatically generated with medium confidence">
            <a:extLst>
              <a:ext uri="{FF2B5EF4-FFF2-40B4-BE49-F238E27FC236}">
                <a16:creationId xmlns:a16="http://schemas.microsoft.com/office/drawing/2014/main" id="{929FD706-01B0-F2D7-DD90-533D84EEE2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1403" y="4017145"/>
            <a:ext cx="693029" cy="1483069"/>
          </a:xfrm>
          <a:prstGeom prst="rect">
            <a:avLst/>
          </a:prstGeom>
        </p:spPr>
      </p:pic>
      <p:sp>
        <p:nvSpPr>
          <p:cNvPr id="23" name="TextBox 22">
            <a:extLst>
              <a:ext uri="{FF2B5EF4-FFF2-40B4-BE49-F238E27FC236}">
                <a16:creationId xmlns:a16="http://schemas.microsoft.com/office/drawing/2014/main" id="{9D52334E-6D12-0ED3-32AD-4E9AB9541530}"/>
              </a:ext>
            </a:extLst>
          </p:cNvPr>
          <p:cNvSpPr txBox="1"/>
          <p:nvPr/>
        </p:nvSpPr>
        <p:spPr>
          <a:xfrm>
            <a:off x="5218130" y="5533215"/>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Oxygen</a:t>
            </a:r>
          </a:p>
        </p:txBody>
      </p:sp>
      <p:sp>
        <p:nvSpPr>
          <p:cNvPr id="24" name="TextBox 23">
            <a:extLst>
              <a:ext uri="{FF2B5EF4-FFF2-40B4-BE49-F238E27FC236}">
                <a16:creationId xmlns:a16="http://schemas.microsoft.com/office/drawing/2014/main" id="{D0870BE0-2087-67AF-51EB-E1965534351A}"/>
              </a:ext>
            </a:extLst>
          </p:cNvPr>
          <p:cNvSpPr txBox="1"/>
          <p:nvPr/>
        </p:nvSpPr>
        <p:spPr>
          <a:xfrm>
            <a:off x="7201159" y="5514028"/>
            <a:ext cx="213941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 Dioxide</a:t>
            </a:r>
          </a:p>
        </p:txBody>
      </p:sp>
      <p:sp>
        <p:nvSpPr>
          <p:cNvPr id="25" name="TextBox 24">
            <a:extLst>
              <a:ext uri="{FF2B5EF4-FFF2-40B4-BE49-F238E27FC236}">
                <a16:creationId xmlns:a16="http://schemas.microsoft.com/office/drawing/2014/main" id="{A7BAB3DD-676D-AAFF-9248-F652769C7670}"/>
              </a:ext>
            </a:extLst>
          </p:cNvPr>
          <p:cNvSpPr txBox="1"/>
          <p:nvPr/>
        </p:nvSpPr>
        <p:spPr>
          <a:xfrm>
            <a:off x="7203330" y="2863176"/>
            <a:ext cx="225689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Sodium Chloride</a:t>
            </a:r>
          </a:p>
        </p:txBody>
      </p:sp>
      <p:pic>
        <p:nvPicPr>
          <p:cNvPr id="28" name="Graphic 27" descr="Add with solid fill">
            <a:extLst>
              <a:ext uri="{FF2B5EF4-FFF2-40B4-BE49-F238E27FC236}">
                <a16:creationId xmlns:a16="http://schemas.microsoft.com/office/drawing/2014/main" id="{E9AAADFD-9AA5-6053-A66D-B21E11131A0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60173" y="1846052"/>
            <a:ext cx="599591" cy="599591"/>
          </a:xfrm>
          <a:prstGeom prst="rect">
            <a:avLst/>
          </a:prstGeom>
        </p:spPr>
      </p:pic>
      <p:pic>
        <p:nvPicPr>
          <p:cNvPr id="30" name="Graphic 29" descr="Arrow Right with solid fill">
            <a:extLst>
              <a:ext uri="{FF2B5EF4-FFF2-40B4-BE49-F238E27FC236}">
                <a16:creationId xmlns:a16="http://schemas.microsoft.com/office/drawing/2014/main" id="{7D8A7B5B-C966-F6C7-1A9B-5A0F3EA744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930" y="1542446"/>
            <a:ext cx="914400" cy="1124449"/>
          </a:xfrm>
          <a:prstGeom prst="rect">
            <a:avLst/>
          </a:prstGeom>
        </p:spPr>
      </p:pic>
      <p:pic>
        <p:nvPicPr>
          <p:cNvPr id="31" name="Graphic 30" descr="Add with solid fill">
            <a:extLst>
              <a:ext uri="{FF2B5EF4-FFF2-40B4-BE49-F238E27FC236}">
                <a16:creationId xmlns:a16="http://schemas.microsoft.com/office/drawing/2014/main" id="{FC6EB253-023F-B39F-8295-C873ECD2793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49103" y="4535512"/>
            <a:ext cx="599591" cy="599591"/>
          </a:xfrm>
          <a:prstGeom prst="rect">
            <a:avLst/>
          </a:prstGeom>
        </p:spPr>
      </p:pic>
      <p:pic>
        <p:nvPicPr>
          <p:cNvPr id="32" name="Graphic 31" descr="Arrow Right with solid fill">
            <a:extLst>
              <a:ext uri="{FF2B5EF4-FFF2-40B4-BE49-F238E27FC236}">
                <a16:creationId xmlns:a16="http://schemas.microsoft.com/office/drawing/2014/main" id="{281D1285-52C5-A6F8-9834-35FD249C0C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6872" y="4231906"/>
            <a:ext cx="914400" cy="1124449"/>
          </a:xfrm>
          <a:prstGeom prst="rect">
            <a:avLst/>
          </a:prstGeom>
        </p:spPr>
      </p:pic>
      <p:pic>
        <p:nvPicPr>
          <p:cNvPr id="4" name="Picture 3" descr="Bubbles in a glass of water&#10;&#10;Description automatically generated">
            <a:extLst>
              <a:ext uri="{FF2B5EF4-FFF2-40B4-BE49-F238E27FC236}">
                <a16:creationId xmlns:a16="http://schemas.microsoft.com/office/drawing/2014/main" id="{3CFF1F4E-F10B-F2D3-C367-A68EE5E6C796}"/>
              </a:ext>
            </a:extLst>
          </p:cNvPr>
          <p:cNvPicPr>
            <a:picLocks noChangeAspect="1"/>
          </p:cNvPicPr>
          <p:nvPr/>
        </p:nvPicPr>
        <p:blipFill>
          <a:blip r:embed="rId11"/>
          <a:stretch>
            <a:fillRect/>
          </a:stretch>
        </p:blipFill>
        <p:spPr>
          <a:xfrm>
            <a:off x="7396261" y="4183906"/>
            <a:ext cx="1718912" cy="1345941"/>
          </a:xfrm>
          <a:prstGeom prst="rect">
            <a:avLst/>
          </a:prstGeom>
        </p:spPr>
      </p:pic>
    </p:spTree>
    <p:extLst>
      <p:ext uri="{BB962C8B-B14F-4D97-AF65-F5344CB8AC3E}">
        <p14:creationId xmlns:p14="http://schemas.microsoft.com/office/powerpoint/2010/main" val="13022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1197</TotalTime>
  <Words>1284</Words>
  <Application>Microsoft Macintosh PowerPoint</Application>
  <PresentationFormat>Widescreen</PresentationFormat>
  <Paragraphs>123</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PowerPoint Presentation</vt:lpstr>
      <vt:lpstr>Matter is defined as anything that takes up space and mass.</vt:lpstr>
      <vt:lpstr>Western scholars up to the Middle Ages believed that the basic “elements” were Earth, water, wind, and fire.</vt:lpstr>
      <vt:lpstr>The atom is the smallest distinct unit of an element.</vt:lpstr>
      <vt:lpstr>Most of the known elements are metals. Note how nearly all of the nonmetals are on the upper right portion of the periodic chart</vt:lpstr>
      <vt:lpstr>In an atom that has not reacted with its surroundings, the number of electrons is equal to the number of protons.</vt:lpstr>
      <vt:lpstr>The number of protons in a given element determines its identity because it is constant, but the same element can be made up atoms with different amounts of neutrons. These different ”versions” of the same element are called isotopes.</vt:lpstr>
      <vt:lpstr>The number of protons in a given element determines its identity because it is constant, but the same element can be made up atoms with different amounts of neutrons. These different ”versions” of the same element are called isotopes.</vt:lpstr>
      <vt:lpstr>Many elements can chemically combine to form compounds.</vt:lpstr>
      <vt:lpstr>PowerPoint Presentation</vt:lpstr>
      <vt:lpstr>PowerPoint Presentation</vt:lpstr>
      <vt:lpstr>Elements form chemical bonds in order to obtain the configuration of noble gases. This can involve either electron sharing (covalent) or electron transfer (ionic).</vt:lpstr>
      <vt:lpstr>PowerPoint Presentation</vt:lpstr>
      <vt:lpstr>PowerPoint Presentation</vt:lpstr>
      <vt:lpstr>Electron sharing can be equal</vt:lpstr>
      <vt:lpstr>Unequal sharing of electrons between oxygen and hydrogen atoms generates strong intermolecular forces called hydrogen bonds.</vt:lpstr>
      <vt:lpstr>PowerPoint Presentation</vt:lpstr>
      <vt:lpstr>PowerPoint Presentation</vt:lpstr>
      <vt:lpstr>Even pure water is never 100% H2O molecules: A small proportion of the water molecules spontaneously dissociate into hydrogen ions and hydroxide ions at a predictable concentration. The pH scale indicates which ions are higher in concentration. In pure water the pH is 7. </vt:lpstr>
      <vt:lpstr>Review Questions</vt:lpstr>
      <vt:lpstr>Review Questions</vt:lpstr>
      <vt:lpstr>Review Questions</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Antonio Chaves</cp:lastModifiedBy>
  <cp:revision>89</cp:revision>
  <dcterms:created xsi:type="dcterms:W3CDTF">2024-05-22T00:31:23Z</dcterms:created>
  <dcterms:modified xsi:type="dcterms:W3CDTF">2024-11-19T18:38:22Z</dcterms:modified>
</cp:coreProperties>
</file>