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763" r:id="rId2"/>
    <p:sldId id="266" r:id="rId3"/>
    <p:sldId id="361" r:id="rId4"/>
    <p:sldId id="790" r:id="rId5"/>
    <p:sldId id="791" r:id="rId6"/>
    <p:sldId id="798" r:id="rId7"/>
    <p:sldId id="799" r:id="rId8"/>
    <p:sldId id="792" r:id="rId9"/>
    <p:sldId id="800" r:id="rId10"/>
    <p:sldId id="787" r:id="rId11"/>
    <p:sldId id="797" r:id="rId12"/>
    <p:sldId id="802" r:id="rId13"/>
    <p:sldId id="801" r:id="rId14"/>
    <p:sldId id="795" r:id="rId15"/>
    <p:sldId id="546" r:id="rId16"/>
    <p:sldId id="547" r:id="rId17"/>
    <p:sldId id="544" r:id="rId18"/>
    <p:sldId id="565" r:id="rId19"/>
    <p:sldId id="545" r:id="rId20"/>
    <p:sldId id="560" r:id="rId21"/>
    <p:sldId id="7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87"/>
    <a:srgbClr val="0432FF"/>
    <a:srgbClr val="FFFD96"/>
    <a:srgbClr val="FFF863"/>
    <a:srgbClr val="FBFFD6"/>
    <a:srgbClr val="945200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3155"/>
  </p:normalViewPr>
  <p:slideViewPr>
    <p:cSldViewPr snapToGrid="0">
      <p:cViewPr varScale="1">
        <p:scale>
          <a:sx n="108" d="100"/>
          <a:sy n="108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5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dictionary.com/articles/examples-occams-razor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8.svg"/><Relationship Id="rId3" Type="http://schemas.openxmlformats.org/officeDocument/2006/relationships/hyperlink" Target="https://lifelessons.co/critical-thinking/philosophical-razors/" TargetMode="External"/><Relationship Id="rId7" Type="http://schemas.openxmlformats.org/officeDocument/2006/relationships/image" Target="../media/image26.svg"/><Relationship Id="rId12" Type="http://schemas.openxmlformats.org/officeDocument/2006/relationships/image" Target="../media/image27.png"/><Relationship Id="rId2" Type="http://schemas.openxmlformats.org/officeDocument/2006/relationships/hyperlink" Target="https://www.merriam-webster.com/dictionary/Occam's%20razo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5.sv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sv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hyperlink" Target="https://lifelessons.co/critical-thinking/philosophical-razors/" TargetMode="External"/><Relationship Id="rId7" Type="http://schemas.openxmlformats.org/officeDocument/2006/relationships/image" Target="../media/image26.svg"/><Relationship Id="rId12" Type="http://schemas.openxmlformats.org/officeDocument/2006/relationships/image" Target="../media/image35.svg"/><Relationship Id="rId17" Type="http://schemas.openxmlformats.org/officeDocument/2006/relationships/image" Target="../media/image40.jpg"/><Relationship Id="rId2" Type="http://schemas.openxmlformats.org/officeDocument/2006/relationships/hyperlink" Target="https://www.merriam-webster.com/dictionary/Occam's%20razor" TargetMode="Externa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svg"/><Relationship Id="rId15" Type="http://schemas.openxmlformats.org/officeDocument/2006/relationships/image" Target="../media/image29.png"/><Relationship Id="rId10" Type="http://schemas.openxmlformats.org/officeDocument/2006/relationships/image" Target="../media/image39.jpg"/><Relationship Id="rId4" Type="http://schemas.openxmlformats.org/officeDocument/2006/relationships/image" Target="../media/image23.png"/><Relationship Id="rId9" Type="http://schemas.openxmlformats.org/officeDocument/2006/relationships/image" Target="../media/image33.svg"/><Relationship Id="rId1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s://www.youtube.com/watch?v=8Avq_tMz2LU&amp;t=74s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www.merriam-webster.com/dictionary/Occam's%20razo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ostage stamps with images of earth and birds&#10;&#10;Description automatically generated">
            <a:extLst>
              <a:ext uri="{FF2B5EF4-FFF2-40B4-BE49-F238E27FC236}">
                <a16:creationId xmlns:a16="http://schemas.microsoft.com/office/drawing/2014/main" id="{602BE962-2D40-9614-21EA-5D611CC01D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4346" b="8445"/>
          <a:stretch/>
        </p:blipFill>
        <p:spPr>
          <a:xfrm>
            <a:off x="0" y="66262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8EFA3-0B06-751A-C05D-41D6DD5C1B8F}"/>
              </a:ext>
            </a:extLst>
          </p:cNvPr>
          <p:cNvSpPr txBox="1"/>
          <p:nvPr/>
        </p:nvSpPr>
        <p:spPr>
          <a:xfrm>
            <a:off x="169525" y="1930977"/>
            <a:ext cx="12192000" cy="1143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Aptos Narrow" panose="020B0004020202020204" pitchFamily="34" charset="0"/>
                <a:ea typeface="+mj-ea"/>
                <a:cs typeface="Calibri" panose="020F0502020204030204" pitchFamily="34" charset="0"/>
              </a:rPr>
              <a:t>Why Study Environmental Science?</a:t>
            </a:r>
          </a:p>
        </p:txBody>
      </p:sp>
    </p:spTree>
    <p:extLst>
      <p:ext uri="{BB962C8B-B14F-4D97-AF65-F5344CB8AC3E}">
        <p14:creationId xmlns:p14="http://schemas.microsoft.com/office/powerpoint/2010/main" val="470154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hinking about animals&#10;&#10;Description automatically generated">
            <a:extLst>
              <a:ext uri="{FF2B5EF4-FFF2-40B4-BE49-F238E27FC236}">
                <a16:creationId xmlns:a16="http://schemas.microsoft.com/office/drawing/2014/main" id="{F70A2F17-FF73-39DD-A739-1439A156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26" y="740683"/>
            <a:ext cx="8633948" cy="484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97F90-9D2D-0272-7C05-B8214A3BAF07}"/>
              </a:ext>
            </a:extLst>
          </p:cNvPr>
          <p:cNvSpPr txBox="1"/>
          <p:nvPr/>
        </p:nvSpPr>
        <p:spPr>
          <a:xfrm>
            <a:off x="1863048" y="5590083"/>
            <a:ext cx="8465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+mj-lt"/>
              </a:rPr>
              <a:t>Your Dictionary: </a:t>
            </a:r>
            <a:r>
              <a:rPr lang="en-US" dirty="0">
                <a:latin typeface="+mj-lt"/>
                <a:hlinkClick r:id="rId3"/>
              </a:rPr>
              <a:t>https://www.yourdictionary.com/articles/examples-occams-razor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66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B4E7C-ACF0-8979-D34D-206B6606B176}"/>
              </a:ext>
            </a:extLst>
          </p:cNvPr>
          <p:cNvSpPr txBox="1"/>
          <p:nvPr/>
        </p:nvSpPr>
        <p:spPr>
          <a:xfrm>
            <a:off x="3051858" y="825723"/>
            <a:ext cx="7522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Occam's razor: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scientific and philosophical rule that entities should not be multiplied unnecessarily which is interpreted as requiring that </a:t>
            </a:r>
            <a:r>
              <a:rPr lang="en-US" sz="2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of competing theories be preferred to the more complex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that explanations of unknown phenomena be sought first in terms of known quantities. </a:t>
            </a:r>
          </a:p>
          <a:p>
            <a:pPr algn="just"/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Merriam-Webster: 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https://www.merriam-webster.com/dictionary/Occam's%20razor</a:t>
            </a:r>
            <a:endParaRPr lang="en-US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9BBD5-A586-FD73-2554-2225F66DDEFE}"/>
              </a:ext>
            </a:extLst>
          </p:cNvPr>
          <p:cNvSpPr txBox="1"/>
          <p:nvPr/>
        </p:nvSpPr>
        <p:spPr>
          <a:xfrm>
            <a:off x="1940293" y="3010179"/>
            <a:ext cx="66350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Hitchen’s razor: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be asserted without evidence can be dismissed without evidence. </a:t>
            </a:r>
          </a:p>
          <a:p>
            <a:pPr algn="l"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Lessons: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https://lifelessons.co/critical-thinking/philosophical-razors/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F805D7-1EAF-BBFC-BBC2-6F1894BDFFDF}"/>
              </a:ext>
            </a:extLst>
          </p:cNvPr>
          <p:cNvSpPr txBox="1"/>
          <p:nvPr/>
        </p:nvSpPr>
        <p:spPr>
          <a:xfrm>
            <a:off x="1891957" y="241371"/>
            <a:ext cx="7522207" cy="5001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5274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for Dealing with Controversy:</a:t>
            </a:r>
            <a:endParaRPr lang="en-US" sz="2500" b="1" dirty="0">
              <a:solidFill>
                <a:srgbClr val="5274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Linear Graph with solid fill">
            <a:extLst>
              <a:ext uri="{FF2B5EF4-FFF2-40B4-BE49-F238E27FC236}">
                <a16:creationId xmlns:a16="http://schemas.microsoft.com/office/drawing/2014/main" id="{6D2AD573-2995-9727-A008-21C14AF84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165" y="804622"/>
            <a:ext cx="1070659" cy="1070659"/>
          </a:xfrm>
          <a:prstGeom prst="rect">
            <a:avLst/>
          </a:prstGeom>
        </p:spPr>
      </p:pic>
      <p:pic>
        <p:nvPicPr>
          <p:cNvPr id="9" name="Graphic 8" descr="Periodic Graph with solid fill">
            <a:extLst>
              <a:ext uri="{FF2B5EF4-FFF2-40B4-BE49-F238E27FC236}">
                <a16:creationId xmlns:a16="http://schemas.microsoft.com/office/drawing/2014/main" id="{FDF312D6-B51C-2D97-85A3-C59665FD2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4165" y="1883617"/>
            <a:ext cx="1070659" cy="1070659"/>
          </a:xfrm>
          <a:prstGeom prst="rect">
            <a:avLst/>
          </a:prstGeom>
        </p:spPr>
      </p:pic>
      <p:pic>
        <p:nvPicPr>
          <p:cNvPr id="11" name="Graphic 10" descr="Megaphone outline">
            <a:extLst>
              <a:ext uri="{FF2B5EF4-FFF2-40B4-BE49-F238E27FC236}">
                <a16:creationId xmlns:a16="http://schemas.microsoft.com/office/drawing/2014/main" id="{493DDCD3-ED23-FB32-5E5E-C8AB22865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576112" y="3404262"/>
            <a:ext cx="1337553" cy="1470818"/>
          </a:xfrm>
          <a:prstGeom prst="rect">
            <a:avLst/>
          </a:prstGeom>
        </p:spPr>
      </p:pic>
      <p:pic>
        <p:nvPicPr>
          <p:cNvPr id="7" name="Graphic 6" descr="Megaphone with solid fill">
            <a:extLst>
              <a:ext uri="{FF2B5EF4-FFF2-40B4-BE49-F238E27FC236}">
                <a16:creationId xmlns:a16="http://schemas.microsoft.com/office/drawing/2014/main" id="{19F85485-F6E9-57FD-73D6-2E24876A7F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5324" y="3382214"/>
            <a:ext cx="1470818" cy="1470818"/>
          </a:xfrm>
          <a:prstGeom prst="rect">
            <a:avLst/>
          </a:prstGeom>
        </p:spPr>
      </p:pic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16CCE717-95D0-6B78-9B7F-895FA29A60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4370" y="133408"/>
            <a:ext cx="769728" cy="769728"/>
          </a:xfrm>
          <a:prstGeom prst="rect">
            <a:avLst/>
          </a:prstGeom>
        </p:spPr>
      </p:pic>
      <p:pic>
        <p:nvPicPr>
          <p:cNvPr id="16" name="Graphic 15" descr="Speech outline">
            <a:extLst>
              <a:ext uri="{FF2B5EF4-FFF2-40B4-BE49-F238E27FC236}">
                <a16:creationId xmlns:a16="http://schemas.microsoft.com/office/drawing/2014/main" id="{F460B3A2-EB46-6B59-493E-EC9705E5CC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7980680" y="133408"/>
            <a:ext cx="769728" cy="7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93E4C-BDE0-9B8B-1025-37202C95D9DD}"/>
              </a:ext>
            </a:extLst>
          </p:cNvPr>
          <p:cNvSpPr txBox="1"/>
          <p:nvPr/>
        </p:nvSpPr>
        <p:spPr>
          <a:xfrm>
            <a:off x="1676689" y="404221"/>
            <a:ext cx="100780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In a court of law, the burden of proof 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rests on the claimant, not the suspect.</a:t>
            </a:r>
          </a:p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This is why regardless of public opinion, unsupported allegations </a:t>
            </a:r>
            <a:r>
              <a:rPr lang="en-US" sz="2300" i="1" dirty="0">
                <a:latin typeface="Calibri" panose="020F0502020204030204" pitchFamily="34" charset="0"/>
                <a:cs typeface="Calibri" panose="020F0502020204030204" pitchFamily="34" charset="0"/>
              </a:rPr>
              <a:t>never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go to trial.</a:t>
            </a:r>
          </a:p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The same standard should apply to unsupported talking points.</a:t>
            </a: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D3E7FC75-489E-EF24-872B-04812020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838" y="1807833"/>
            <a:ext cx="4801808" cy="4250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3E29E-DF9B-BF91-FEC2-38A47982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7" y="1807833"/>
            <a:ext cx="6356049" cy="4250608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4869BE-B96C-6C19-8F4F-FD18128FB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47" y="425729"/>
            <a:ext cx="1149766" cy="11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B4E7C-ACF0-8979-D34D-206B6606B176}"/>
              </a:ext>
            </a:extLst>
          </p:cNvPr>
          <p:cNvSpPr txBox="1"/>
          <p:nvPr/>
        </p:nvSpPr>
        <p:spPr>
          <a:xfrm>
            <a:off x="3051858" y="825723"/>
            <a:ext cx="7522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Occam's razor: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scientific and philosophical rule that entities should not be multiplied unnecessarily which is interpreted as requiring that </a:t>
            </a:r>
            <a:r>
              <a:rPr lang="en-US" sz="2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of competing theories be preferred to the more complex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that explanations of unknown phenomena be sought first in terms of known quantities. </a:t>
            </a:r>
          </a:p>
          <a:p>
            <a:pPr algn="just"/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Merriam-Webster: 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https://www.merriam-webster.com/dictionary/Occam's%20razor</a:t>
            </a:r>
            <a:endParaRPr lang="en-US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9D285-BDDA-44A0-9851-59BEEDEDD191}"/>
              </a:ext>
            </a:extLst>
          </p:cNvPr>
          <p:cNvSpPr txBox="1"/>
          <p:nvPr/>
        </p:nvSpPr>
        <p:spPr>
          <a:xfrm>
            <a:off x="5653060" y="4797463"/>
            <a:ext cx="511654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Hanlon’s razor: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attribute to malice that which can be adequately explained by incompetence or stupidity.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Lessons: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https://lifelessons.co/critical-thinking/philosophical-razors/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9BBD5-A586-FD73-2554-2225F66DDEFE}"/>
              </a:ext>
            </a:extLst>
          </p:cNvPr>
          <p:cNvSpPr txBox="1"/>
          <p:nvPr/>
        </p:nvSpPr>
        <p:spPr>
          <a:xfrm>
            <a:off x="1940293" y="3010179"/>
            <a:ext cx="66350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Hitchen’s razor: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be asserted without evidence can be dismissed without evidence. </a:t>
            </a:r>
          </a:p>
          <a:p>
            <a:pPr algn="l"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Lessons: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https://lifelessons.co/critical-thinking/philosophical-razors/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F805D7-1EAF-BBFC-BBC2-6F1894BDFFDF}"/>
              </a:ext>
            </a:extLst>
          </p:cNvPr>
          <p:cNvSpPr txBox="1"/>
          <p:nvPr/>
        </p:nvSpPr>
        <p:spPr>
          <a:xfrm>
            <a:off x="1891957" y="241371"/>
            <a:ext cx="7522207" cy="5001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5274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for Dealing with Controversy:</a:t>
            </a:r>
            <a:endParaRPr lang="en-US" sz="2500" b="1" dirty="0">
              <a:solidFill>
                <a:srgbClr val="5274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Linear Graph with solid fill">
            <a:extLst>
              <a:ext uri="{FF2B5EF4-FFF2-40B4-BE49-F238E27FC236}">
                <a16:creationId xmlns:a16="http://schemas.microsoft.com/office/drawing/2014/main" id="{6D2AD573-2995-9727-A008-21C14AF84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165" y="804622"/>
            <a:ext cx="1070659" cy="1070659"/>
          </a:xfrm>
          <a:prstGeom prst="rect">
            <a:avLst/>
          </a:prstGeom>
        </p:spPr>
      </p:pic>
      <p:pic>
        <p:nvPicPr>
          <p:cNvPr id="9" name="Graphic 8" descr="Periodic Graph with solid fill">
            <a:extLst>
              <a:ext uri="{FF2B5EF4-FFF2-40B4-BE49-F238E27FC236}">
                <a16:creationId xmlns:a16="http://schemas.microsoft.com/office/drawing/2014/main" id="{FDF312D6-B51C-2D97-85A3-C59665FD2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4165" y="1883617"/>
            <a:ext cx="1070659" cy="1070659"/>
          </a:xfrm>
          <a:prstGeom prst="rect">
            <a:avLst/>
          </a:prstGeom>
        </p:spPr>
      </p:pic>
      <p:pic>
        <p:nvPicPr>
          <p:cNvPr id="11" name="Graphic 10" descr="Megaphone outline">
            <a:extLst>
              <a:ext uri="{FF2B5EF4-FFF2-40B4-BE49-F238E27FC236}">
                <a16:creationId xmlns:a16="http://schemas.microsoft.com/office/drawing/2014/main" id="{493DDCD3-ED23-FB32-5E5E-C8AB22865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576112" y="3404262"/>
            <a:ext cx="1337553" cy="1470818"/>
          </a:xfrm>
          <a:prstGeom prst="rect">
            <a:avLst/>
          </a:prstGeom>
        </p:spPr>
      </p:pic>
      <p:pic>
        <p:nvPicPr>
          <p:cNvPr id="15" name="Picture 14" descr="A train crashed into a building&#10;&#10;Description automatically generated">
            <a:extLst>
              <a:ext uri="{FF2B5EF4-FFF2-40B4-BE49-F238E27FC236}">
                <a16:creationId xmlns:a16="http://schemas.microsoft.com/office/drawing/2014/main" id="{BDAD765C-5E6D-3CEB-4BDB-558D12A95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6359" y="4171677"/>
            <a:ext cx="2004040" cy="2122836"/>
          </a:xfrm>
          <a:prstGeom prst="rect">
            <a:avLst/>
          </a:prstGeom>
        </p:spPr>
      </p:pic>
      <p:pic>
        <p:nvPicPr>
          <p:cNvPr id="7" name="Graphic 6" descr="Megaphone with solid fill">
            <a:extLst>
              <a:ext uri="{FF2B5EF4-FFF2-40B4-BE49-F238E27FC236}">
                <a16:creationId xmlns:a16="http://schemas.microsoft.com/office/drawing/2014/main" id="{19F85485-F6E9-57FD-73D6-2E24876A7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05324" y="3382214"/>
            <a:ext cx="1470818" cy="1470818"/>
          </a:xfrm>
          <a:prstGeom prst="rect">
            <a:avLst/>
          </a:prstGeom>
        </p:spPr>
      </p:pic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16CCE717-95D0-6B78-9B7F-895FA29A60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4370" y="133408"/>
            <a:ext cx="769728" cy="769728"/>
          </a:xfrm>
          <a:prstGeom prst="rect">
            <a:avLst/>
          </a:prstGeom>
        </p:spPr>
      </p:pic>
      <p:pic>
        <p:nvPicPr>
          <p:cNvPr id="16" name="Graphic 15" descr="Speech outline">
            <a:extLst>
              <a:ext uri="{FF2B5EF4-FFF2-40B4-BE49-F238E27FC236}">
                <a16:creationId xmlns:a16="http://schemas.microsoft.com/office/drawing/2014/main" id="{F460B3A2-EB46-6B59-493E-EC9705E5C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7980680" y="133408"/>
            <a:ext cx="769728" cy="769728"/>
          </a:xfrm>
          <a:prstGeom prst="rect">
            <a:avLst/>
          </a:prstGeom>
        </p:spPr>
      </p:pic>
      <p:pic>
        <p:nvPicPr>
          <p:cNvPr id="12" name="Picture 11" descr="A ship that has been destroyed by a crane&#10;&#10;Description automatically generated with medium confidence">
            <a:extLst>
              <a:ext uri="{FF2B5EF4-FFF2-40B4-BE49-F238E27FC236}">
                <a16:creationId xmlns:a16="http://schemas.microsoft.com/office/drawing/2014/main" id="{9E6EA4CF-8AEB-CBC3-2850-00AD7A307E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24495" y="4076726"/>
            <a:ext cx="3521529" cy="2274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0C8CDB-9113-5655-EC22-AC44E921DFBC}"/>
              </a:ext>
            </a:extLst>
          </p:cNvPr>
          <p:cNvSpPr txBox="1"/>
          <p:nvPr/>
        </p:nvSpPr>
        <p:spPr>
          <a:xfrm>
            <a:off x="1891957" y="6296454"/>
            <a:ext cx="423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Key Bridge Collapse in Baltimore (3/26/24) </a:t>
            </a:r>
          </a:p>
        </p:txBody>
      </p:sp>
    </p:spTree>
    <p:extLst>
      <p:ext uri="{BB962C8B-B14F-4D97-AF65-F5344CB8AC3E}">
        <p14:creationId xmlns:p14="http://schemas.microsoft.com/office/powerpoint/2010/main" val="17903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life jackets floating in water&#10;&#10;Description automatically generated">
            <a:extLst>
              <a:ext uri="{FF2B5EF4-FFF2-40B4-BE49-F238E27FC236}">
                <a16:creationId xmlns:a16="http://schemas.microsoft.com/office/drawing/2014/main" id="{591EDF08-DCC0-DF51-E45D-B885741C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70" y="1134534"/>
            <a:ext cx="7037860" cy="5014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05B7A-67FC-4A51-36D7-75DA04FF7930}"/>
              </a:ext>
            </a:extLst>
          </p:cNvPr>
          <p:cNvSpPr txBox="1"/>
          <p:nvPr/>
        </p:nvSpPr>
        <p:spPr>
          <a:xfrm>
            <a:off x="64222" y="293492"/>
            <a:ext cx="1212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Guide for this Course </a:t>
            </a:r>
          </a:p>
        </p:txBody>
      </p:sp>
    </p:spTree>
    <p:extLst>
      <p:ext uri="{BB962C8B-B14F-4D97-AF65-F5344CB8AC3E}">
        <p14:creationId xmlns:p14="http://schemas.microsoft.com/office/powerpoint/2010/main" val="169042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Check your announcements daily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50A572-6910-2F4E-B715-7675E67E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3" y="841324"/>
            <a:ext cx="8331200" cy="60114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DBE5D-48CF-59B8-643E-F67A562E784B}"/>
              </a:ext>
            </a:extLst>
          </p:cNvPr>
          <p:cNvSpPr txBox="1">
            <a:spLocks/>
          </p:cNvSpPr>
          <p:nvPr/>
        </p:nvSpPr>
        <p:spPr>
          <a:xfrm>
            <a:off x="1671236" y="225315"/>
            <a:ext cx="8849528" cy="60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your announcements on a daily basis.</a:t>
            </a:r>
          </a:p>
        </p:txBody>
      </p:sp>
    </p:spTree>
    <p:extLst>
      <p:ext uri="{BB962C8B-B14F-4D97-AF65-F5344CB8AC3E}">
        <p14:creationId xmlns:p14="http://schemas.microsoft.com/office/powerpoint/2010/main" val="418973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Check your course mail daily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317FE4-371F-0C4D-81AD-74376964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69" y="827904"/>
            <a:ext cx="8356981" cy="60300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0A6D8C-1B20-5BDE-E0C2-E794523BF5C7}"/>
              </a:ext>
            </a:extLst>
          </p:cNvPr>
          <p:cNvSpPr txBox="1">
            <a:spLocks/>
          </p:cNvSpPr>
          <p:nvPr/>
        </p:nvSpPr>
        <p:spPr>
          <a:xfrm>
            <a:off x="1671236" y="225315"/>
            <a:ext cx="8849528" cy="60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same goes for your course mail.</a:t>
            </a:r>
          </a:p>
        </p:txBody>
      </p:sp>
    </p:spTree>
    <p:extLst>
      <p:ext uri="{BB962C8B-B14F-4D97-AF65-F5344CB8AC3E}">
        <p14:creationId xmlns:p14="http://schemas.microsoft.com/office/powerpoint/2010/main" val="148182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44" y="249065"/>
            <a:ext cx="8849528" cy="6025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Open this link for access to power points, quizzes and assignments.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3DF540-7F1B-9245-B490-4C463DE9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20" y="827904"/>
            <a:ext cx="8356980" cy="60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236" y="387360"/>
            <a:ext cx="8849528" cy="6025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unit folder should look something like this.</a:t>
            </a:r>
          </a:p>
        </p:txBody>
      </p:sp>
      <p:pic>
        <p:nvPicPr>
          <p:cNvPr id="19" name="Picture 1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C357D9C-CE9A-C014-59C0-62BC1D0D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07077"/>
            <a:ext cx="9144000" cy="3209925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6310B6C-4071-4FCA-5F90-8BD724AF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90" y="1824038"/>
            <a:ext cx="597121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535" y="245713"/>
            <a:ext cx="8849528" cy="6025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Do not forget to post to online discussions!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C31611-4D8F-A546-A4CF-5DD3AF6D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71" y="848301"/>
            <a:ext cx="8313259" cy="59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CAD41A8-2A7D-2075-16D6-4C8E2408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869" y="1871609"/>
            <a:ext cx="4542957" cy="3854522"/>
          </a:xfrm>
          <a:prstGeom prst="rect">
            <a:avLst/>
          </a:prstGeom>
        </p:spPr>
      </p:pic>
      <p:pic>
        <p:nvPicPr>
          <p:cNvPr id="3" name="Picture 2" descr="A group of men in stone&#10;&#10;Description automatically generated with medium confidence">
            <a:extLst>
              <a:ext uri="{FF2B5EF4-FFF2-40B4-BE49-F238E27FC236}">
                <a16:creationId xmlns:a16="http://schemas.microsoft.com/office/drawing/2014/main" id="{0C6F81A7-01B6-D089-7F94-479CA2DD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871609"/>
            <a:ext cx="5683246" cy="3682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7F241-FD51-14CF-E926-29DA64FE2AC5}"/>
              </a:ext>
            </a:extLst>
          </p:cNvPr>
          <p:cNvSpPr txBox="1"/>
          <p:nvPr/>
        </p:nvSpPr>
        <p:spPr>
          <a:xfrm>
            <a:off x="1111246" y="940007"/>
            <a:ext cx="10088115" cy="8079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Without an economy or social order, life is “poor, nasty, brutish, and short,”*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neither of these can exist in the absence of natural resources.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45D95-0DAC-F660-E6A2-9B059F94BA72}"/>
              </a:ext>
            </a:extLst>
          </p:cNvPr>
          <p:cNvSpPr txBox="1"/>
          <p:nvPr/>
        </p:nvSpPr>
        <p:spPr>
          <a:xfrm>
            <a:off x="1111246" y="5917993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Quote from ”The Leviathan” by Thomas Hobbes</a:t>
            </a:r>
          </a:p>
        </p:txBody>
      </p:sp>
    </p:spTree>
    <p:extLst>
      <p:ext uri="{BB962C8B-B14F-4D97-AF65-F5344CB8AC3E}">
        <p14:creationId xmlns:p14="http://schemas.microsoft.com/office/powerpoint/2010/main" val="40101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Click here to post your response.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0D855D-63B0-9104-2F69-5DB70B49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00" y="1708712"/>
            <a:ext cx="8849528" cy="34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167574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077" y="827904"/>
            <a:ext cx="8849528" cy="5298261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scale, device, black, sitting&#10;&#10;Description automatically generated">
            <a:extLst>
              <a:ext uri="{FF2B5EF4-FFF2-40B4-BE49-F238E27FC236}">
                <a16:creationId xmlns:a16="http://schemas.microsoft.com/office/drawing/2014/main" id="{77C11001-672C-E15B-A779-0AAF4BC6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51" y="1635816"/>
            <a:ext cx="5510605" cy="4632461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D3CFEAFD-9BB5-7F0F-9671-A7E05EA8E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11" y="4008412"/>
            <a:ext cx="1498010" cy="159955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005019F-741B-CE05-83E6-C378979601BA}"/>
              </a:ext>
            </a:extLst>
          </p:cNvPr>
          <p:cNvSpPr txBox="1"/>
          <p:nvPr/>
        </p:nvSpPr>
        <p:spPr>
          <a:xfrm>
            <a:off x="550384" y="423493"/>
            <a:ext cx="11350487" cy="7463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Environmental scientists and policy-makers deal with issues like pollution and resource depletion…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…with the ultimate  goal of striking a balance between our economic needs and the environment.</a:t>
            </a:r>
          </a:p>
        </p:txBody>
      </p:sp>
      <p:pic>
        <p:nvPicPr>
          <p:cNvPr id="4" name="Picture 3" descr="A graph showing a fish and graph&#10;&#10;Description automatically generated">
            <a:extLst>
              <a:ext uri="{FF2B5EF4-FFF2-40B4-BE49-F238E27FC236}">
                <a16:creationId xmlns:a16="http://schemas.microsoft.com/office/drawing/2014/main" id="{00CC9034-3C61-F0A6-E297-77BAF51B1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5" y="3777482"/>
            <a:ext cx="3342056" cy="2753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grass, outdoor, sitting, bird&#10;&#10;Description automatically generated">
            <a:extLst>
              <a:ext uri="{FF2B5EF4-FFF2-40B4-BE49-F238E27FC236}">
                <a16:creationId xmlns:a16="http://schemas.microsoft.com/office/drawing/2014/main" id="{0143E1D3-34A2-2409-31E1-EE791F918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5" y="1250589"/>
            <a:ext cx="3390974" cy="239378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0B8B91-BA82-FF3F-A194-2CC4987C98C4}"/>
              </a:ext>
            </a:extLst>
          </p:cNvPr>
          <p:cNvCxnSpPr>
            <a:cxnSpLocks/>
          </p:cNvCxnSpPr>
          <p:nvPr/>
        </p:nvCxnSpPr>
        <p:spPr>
          <a:xfrm>
            <a:off x="9332119" y="3157538"/>
            <a:ext cx="0" cy="209649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bag of money with a dollar sign&#10;&#10;Description automatically generated">
            <a:extLst>
              <a:ext uri="{FF2B5EF4-FFF2-40B4-BE49-F238E27FC236}">
                <a16:creationId xmlns:a16="http://schemas.microsoft.com/office/drawing/2014/main" id="{0394D9EE-DD1B-C191-DCDE-14A8A914D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1020">
            <a:off x="5802564" y="4289930"/>
            <a:ext cx="869558" cy="9746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A49F9-96A0-2F11-429D-57CD3C01AEA3}"/>
              </a:ext>
            </a:extLst>
          </p:cNvPr>
          <p:cNvCxnSpPr>
            <a:cxnSpLocks/>
          </p:cNvCxnSpPr>
          <p:nvPr/>
        </p:nvCxnSpPr>
        <p:spPr>
          <a:xfrm>
            <a:off x="6293644" y="3145136"/>
            <a:ext cx="0" cy="209649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with clouds and water&#10;&#10;Description automatically generated with medium confidence">
            <a:extLst>
              <a:ext uri="{FF2B5EF4-FFF2-40B4-BE49-F238E27FC236}">
                <a16:creationId xmlns:a16="http://schemas.microsoft.com/office/drawing/2014/main" id="{D84603C9-2CA1-0443-1EF3-441E9039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983" y="881150"/>
            <a:ext cx="6026961" cy="57022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884C27-3023-1D0B-A4C0-6786FD56E51D}"/>
              </a:ext>
            </a:extLst>
          </p:cNvPr>
          <p:cNvGrpSpPr/>
          <p:nvPr/>
        </p:nvGrpSpPr>
        <p:grpSpPr>
          <a:xfrm>
            <a:off x="4242303" y="977257"/>
            <a:ext cx="3437143" cy="3230343"/>
            <a:chOff x="2406698" y="24064"/>
            <a:chExt cx="3489233" cy="33582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A257CD-35E8-B5BC-D30C-347195956D80}"/>
                </a:ext>
              </a:extLst>
            </p:cNvPr>
            <p:cNvSpPr/>
            <p:nvPr/>
          </p:nvSpPr>
          <p:spPr>
            <a:xfrm>
              <a:off x="2406698" y="24064"/>
              <a:ext cx="3489233" cy="33582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9DEA9EB9-DF4A-05B7-1EB9-F5B0E11FE697}"/>
                </a:ext>
              </a:extLst>
            </p:cNvPr>
            <p:cNvSpPr txBox="1"/>
            <p:nvPr/>
          </p:nvSpPr>
          <p:spPr>
            <a:xfrm>
              <a:off x="2871929" y="611750"/>
              <a:ext cx="2558771" cy="1511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800" b="1" u="none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STEM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Biology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Chemistry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Physics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Geology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Engineering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Statistics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96B203-0902-8893-3A4C-5BEDF13FA627}"/>
              </a:ext>
            </a:extLst>
          </p:cNvPr>
          <p:cNvGrpSpPr/>
          <p:nvPr/>
        </p:nvGrpSpPr>
        <p:grpSpPr>
          <a:xfrm>
            <a:off x="5582198" y="3369204"/>
            <a:ext cx="2804733" cy="2667864"/>
            <a:chOff x="3746593" y="2424523"/>
            <a:chExt cx="2847239" cy="27734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026A40-221C-6000-F61E-20670E00834E}"/>
                </a:ext>
              </a:extLst>
            </p:cNvPr>
            <p:cNvSpPr/>
            <p:nvPr/>
          </p:nvSpPr>
          <p:spPr>
            <a:xfrm>
              <a:off x="3746593" y="2424523"/>
              <a:ext cx="2847239" cy="2773465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5FAF57F1-07A3-278E-A999-C30E622ACDC2}"/>
                </a:ext>
              </a:extLst>
            </p:cNvPr>
            <p:cNvSpPr txBox="1"/>
            <p:nvPr/>
          </p:nvSpPr>
          <p:spPr>
            <a:xfrm>
              <a:off x="4617374" y="3141001"/>
              <a:ext cx="1708343" cy="1525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27432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Humanities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Philosophy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Literature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Ethics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E0B9BE-3C6A-6C6F-F5BE-E14F6218FA93}"/>
              </a:ext>
            </a:extLst>
          </p:cNvPr>
          <p:cNvGrpSpPr/>
          <p:nvPr/>
        </p:nvGrpSpPr>
        <p:grpSpPr>
          <a:xfrm>
            <a:off x="3323663" y="3366410"/>
            <a:ext cx="2870368" cy="2707888"/>
            <a:chOff x="1488058" y="2421123"/>
            <a:chExt cx="2913868" cy="28150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1DA0B1-0DCB-E17D-EE87-73233B5717C8}"/>
                </a:ext>
              </a:extLst>
            </p:cNvPr>
            <p:cNvSpPr/>
            <p:nvPr/>
          </p:nvSpPr>
          <p:spPr>
            <a:xfrm>
              <a:off x="1488058" y="2421123"/>
              <a:ext cx="2913868" cy="28150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D0D4476-C35D-7DAD-A223-8202238628C2}"/>
                </a:ext>
              </a:extLst>
            </p:cNvPr>
            <p:cNvSpPr txBox="1"/>
            <p:nvPr/>
          </p:nvSpPr>
          <p:spPr>
            <a:xfrm>
              <a:off x="1762447" y="3148351"/>
              <a:ext cx="1748321" cy="1548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5760" tIns="45720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Social Sciences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Economics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History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Politics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</a:p>
          </p:txBody>
        </p:sp>
      </p:grpSp>
      <p:sp>
        <p:nvSpPr>
          <p:cNvPr id="15" name="TextBox 3">
            <a:extLst>
              <a:ext uri="{FF2B5EF4-FFF2-40B4-BE49-F238E27FC236}">
                <a16:creationId xmlns:a16="http://schemas.microsoft.com/office/drawing/2014/main" id="{0EBA89CF-C92F-F7A8-0E42-2EA3ABC2A598}"/>
              </a:ext>
            </a:extLst>
          </p:cNvPr>
          <p:cNvSpPr txBox="1"/>
          <p:nvPr/>
        </p:nvSpPr>
        <p:spPr>
          <a:xfrm>
            <a:off x="605065" y="274613"/>
            <a:ext cx="11332011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why environmental science is the most interdisciplinary of the natural sciences. </a:t>
            </a:r>
          </a:p>
        </p:txBody>
      </p:sp>
    </p:spTree>
    <p:extLst>
      <p:ext uri="{BB962C8B-B14F-4D97-AF65-F5344CB8AC3E}">
        <p14:creationId xmlns:p14="http://schemas.microsoft.com/office/powerpoint/2010/main" val="145832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 and banners&#10;&#10;Description automatically generated">
            <a:extLst>
              <a:ext uri="{FF2B5EF4-FFF2-40B4-BE49-F238E27FC236}">
                <a16:creationId xmlns:a16="http://schemas.microsoft.com/office/drawing/2014/main" id="{6622C938-4BE2-27F7-E1D8-35159C82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5" y="1771548"/>
            <a:ext cx="6598689" cy="3894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9136D4B-DA25-C65A-C464-6A3C52253B46}"/>
              </a:ext>
            </a:extLst>
          </p:cNvPr>
          <p:cNvSpPr txBox="1"/>
          <p:nvPr/>
        </p:nvSpPr>
        <p:spPr>
          <a:xfrm>
            <a:off x="302855" y="820092"/>
            <a:ext cx="11703615" cy="823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latin typeface="Calibri" panose="020F0502020204030204" pitchFamily="34" charset="0"/>
                <a:cs typeface="Calibri" panose="020F0502020204030204" pitchFamily="34" charset="0"/>
              </a:rPr>
              <a:t>Environmental science is not only interdisciplinary, it also confronts issues that are deeply controversial.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latin typeface="Calibri" panose="020F0502020204030204" pitchFamily="34" charset="0"/>
                <a:cs typeface="Calibri" panose="020F0502020204030204" pitchFamily="34" charset="0"/>
              </a:rPr>
              <a:t>Passion is a powerful force, but without rational discussion it cannot provide helpful solutions.</a:t>
            </a:r>
          </a:p>
        </p:txBody>
      </p:sp>
      <p:pic>
        <p:nvPicPr>
          <p:cNvPr id="4" name="Picture 3" descr="A person in pink tights holding a sign&#10;&#10;Description automatically generated">
            <a:extLst>
              <a:ext uri="{FF2B5EF4-FFF2-40B4-BE49-F238E27FC236}">
                <a16:creationId xmlns:a16="http://schemas.microsoft.com/office/drawing/2014/main" id="{EC5A2405-C44B-514A-2E41-542B56F6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72" y="1771548"/>
            <a:ext cx="4818873" cy="3894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54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19136D4B-DA25-C65A-C464-6A3C52253B46}"/>
              </a:ext>
            </a:extLst>
          </p:cNvPr>
          <p:cNvSpPr txBox="1"/>
          <p:nvPr/>
        </p:nvSpPr>
        <p:spPr>
          <a:xfrm>
            <a:off x="298307" y="773680"/>
            <a:ext cx="8583528" cy="2223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conscientious scientist presents data that is carefully vetted... 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…and listens to other perspectives…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…in hopes that cooler heads prevail,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…because at the end of the day, science is not a religion: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an ongoing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process.</a:t>
            </a:r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4B6551D7-ECE4-5F5F-E0C1-A6ABCCA8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55" y="3193663"/>
            <a:ext cx="1797880" cy="2552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0C2A1DF6-0CFD-2E4E-D8BB-67AF89E5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8" y="3206813"/>
            <a:ext cx="3580965" cy="2545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group of people around a round table&#10;&#10;Description automatically generated">
            <a:extLst>
              <a:ext uri="{FF2B5EF4-FFF2-40B4-BE49-F238E27FC236}">
                <a16:creationId xmlns:a16="http://schemas.microsoft.com/office/drawing/2014/main" id="{6A197A52-E145-144E-6514-03F3D5DF6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86" y="3206813"/>
            <a:ext cx="2974563" cy="2552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F99C4-469F-1651-4AEB-FA6C0E0B2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803" y="3200238"/>
            <a:ext cx="2959247" cy="2545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Diagram of scientific method with green arrows&#10;&#10;Description automatically generated">
            <a:extLst>
              <a:ext uri="{FF2B5EF4-FFF2-40B4-BE49-F238E27FC236}">
                <a16:creationId xmlns:a16="http://schemas.microsoft.com/office/drawing/2014/main" id="{CDAA1505-FAAE-340F-33B7-8D84B4A4D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802" y="412366"/>
            <a:ext cx="2959247" cy="26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057174-6FB5-05D9-52C8-083DD6096893}"/>
              </a:ext>
            </a:extLst>
          </p:cNvPr>
          <p:cNvSpPr txBox="1"/>
          <p:nvPr/>
        </p:nvSpPr>
        <p:spPr>
          <a:xfrm>
            <a:off x="374203" y="6195359"/>
            <a:ext cx="741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Chart by Norman Fenton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https://www.youtube.com/watch?v=8Avq_tMz2LU&amp;t=74s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hild looking at a rabbit in a hole&#10;&#10;Description automatically generated">
            <a:extLst>
              <a:ext uri="{FF2B5EF4-FFF2-40B4-BE49-F238E27FC236}">
                <a16:creationId xmlns:a16="http://schemas.microsoft.com/office/drawing/2014/main" id="{DF2EC806-0A21-0F82-3428-BFED8A035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222" y="2092138"/>
            <a:ext cx="3979528" cy="4114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CDD0F5-8DE6-B445-2CBC-A2C4A63B576F}"/>
              </a:ext>
            </a:extLst>
          </p:cNvPr>
          <p:cNvSpPr txBox="1"/>
          <p:nvPr/>
        </p:nvSpPr>
        <p:spPr>
          <a:xfrm>
            <a:off x="7592701" y="6155110"/>
            <a:ext cx="253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Image generated by Bing AI.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68549A-AB03-8B4C-BF54-AD70F33D6C70}"/>
              </a:ext>
            </a:extLst>
          </p:cNvPr>
          <p:cNvSpPr txBox="1"/>
          <p:nvPr/>
        </p:nvSpPr>
        <p:spPr>
          <a:xfrm>
            <a:off x="447558" y="350591"/>
            <a:ext cx="8506437" cy="1731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Scientific progress is vital to our quality of life, but it is often messy…</a:t>
            </a:r>
          </a:p>
          <a:p>
            <a:pPr algn="just" defTabSz="6858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…and not all results are presented in good faith!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major goal of this course is to give you skills to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objectively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discern the issues without wasting time on junk science or bottomless rabbit holes.</a:t>
            </a:r>
          </a:p>
        </p:txBody>
      </p:sp>
      <p:pic>
        <p:nvPicPr>
          <p:cNvPr id="12" name="Graphic 11" descr="Spilt/Cracked Glass Of Milk outline">
            <a:extLst>
              <a:ext uri="{FF2B5EF4-FFF2-40B4-BE49-F238E27FC236}">
                <a16:creationId xmlns:a16="http://schemas.microsoft.com/office/drawing/2014/main" id="{12DEB181-D9F6-99A5-BFD3-CB19D54CC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809" y="707876"/>
            <a:ext cx="650484" cy="674508"/>
          </a:xfrm>
          <a:prstGeom prst="rect">
            <a:avLst/>
          </a:prstGeom>
        </p:spPr>
      </p:pic>
      <p:pic>
        <p:nvPicPr>
          <p:cNvPr id="13" name="Picture 1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DCFC528-FE6F-FB81-F209-7AE6F0623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24520"/>
            <a:ext cx="2533750" cy="1749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graph showing the temperature of the year&#10;&#10;Description automatically generated">
            <a:extLst>
              <a:ext uri="{FF2B5EF4-FFF2-40B4-BE49-F238E27FC236}">
                <a16:creationId xmlns:a16="http://schemas.microsoft.com/office/drawing/2014/main" id="{B47C45C1-3BA2-DC36-EE07-E59E8DC301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51" y="2078886"/>
            <a:ext cx="7135350" cy="4162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3DC5A-1605-2BB0-AAED-80867787252B}"/>
              </a:ext>
            </a:extLst>
          </p:cNvPr>
          <p:cNvSpPr txBox="1"/>
          <p:nvPr/>
        </p:nvSpPr>
        <p:spPr>
          <a:xfrm>
            <a:off x="1255687" y="5268840"/>
            <a:ext cx="312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FYI: This chart is satire!</a:t>
            </a:r>
          </a:p>
        </p:txBody>
      </p:sp>
    </p:spTree>
    <p:extLst>
      <p:ext uri="{BB962C8B-B14F-4D97-AF65-F5344CB8AC3E}">
        <p14:creationId xmlns:p14="http://schemas.microsoft.com/office/powerpoint/2010/main" val="13666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1DF9A1E-AB80-18E7-AB54-D9768230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0" y="356404"/>
            <a:ext cx="6685318" cy="61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B4E7C-ACF0-8979-D34D-206B6606B176}"/>
              </a:ext>
            </a:extLst>
          </p:cNvPr>
          <p:cNvSpPr txBox="1"/>
          <p:nvPr/>
        </p:nvSpPr>
        <p:spPr>
          <a:xfrm>
            <a:off x="3051858" y="825723"/>
            <a:ext cx="7522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Occam's razor: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scientific and philosophical rule that entities should not be multiplied unnecessarily which is interpreted as requiring that </a:t>
            </a:r>
            <a:r>
              <a:rPr lang="en-US" sz="2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of competing theories be preferred to the more complex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that explanations of unknown phenomena be sought first in terms of known quantities. </a:t>
            </a:r>
          </a:p>
          <a:p>
            <a:pPr algn="just"/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Merriam-Webster: 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https://www.merriam-webster.com/dictionary/Occam's%20razor</a:t>
            </a:r>
            <a:endParaRPr lang="en-US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F805D7-1EAF-BBFC-BBC2-6F1894BDFFDF}"/>
              </a:ext>
            </a:extLst>
          </p:cNvPr>
          <p:cNvSpPr txBox="1"/>
          <p:nvPr/>
        </p:nvSpPr>
        <p:spPr>
          <a:xfrm>
            <a:off x="1891957" y="241371"/>
            <a:ext cx="7522207" cy="5001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5274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for Dealing with Controversy:</a:t>
            </a:r>
            <a:endParaRPr lang="en-US" sz="2500" b="1" dirty="0">
              <a:solidFill>
                <a:srgbClr val="5274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Linear Graph with solid fill">
            <a:extLst>
              <a:ext uri="{FF2B5EF4-FFF2-40B4-BE49-F238E27FC236}">
                <a16:creationId xmlns:a16="http://schemas.microsoft.com/office/drawing/2014/main" id="{6D2AD573-2995-9727-A008-21C14AF84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4165" y="804622"/>
            <a:ext cx="1070659" cy="1070659"/>
          </a:xfrm>
          <a:prstGeom prst="rect">
            <a:avLst/>
          </a:prstGeom>
        </p:spPr>
      </p:pic>
      <p:pic>
        <p:nvPicPr>
          <p:cNvPr id="9" name="Graphic 8" descr="Periodic Graph with solid fill">
            <a:extLst>
              <a:ext uri="{FF2B5EF4-FFF2-40B4-BE49-F238E27FC236}">
                <a16:creationId xmlns:a16="http://schemas.microsoft.com/office/drawing/2014/main" id="{FDF312D6-B51C-2D97-85A3-C59665FD2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165" y="1883617"/>
            <a:ext cx="1070659" cy="1070659"/>
          </a:xfrm>
          <a:prstGeom prst="rect">
            <a:avLst/>
          </a:prstGeom>
        </p:spPr>
      </p:pic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16CCE717-95D0-6B78-9B7F-895FA29A6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4370" y="133408"/>
            <a:ext cx="769728" cy="769728"/>
          </a:xfrm>
          <a:prstGeom prst="rect">
            <a:avLst/>
          </a:prstGeom>
        </p:spPr>
      </p:pic>
      <p:pic>
        <p:nvPicPr>
          <p:cNvPr id="16" name="Graphic 15" descr="Speech outline">
            <a:extLst>
              <a:ext uri="{FF2B5EF4-FFF2-40B4-BE49-F238E27FC236}">
                <a16:creationId xmlns:a16="http://schemas.microsoft.com/office/drawing/2014/main" id="{F460B3A2-EB46-6B59-493E-EC9705E5C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980680" y="133408"/>
            <a:ext cx="769728" cy="7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8180</TotalTime>
  <Words>736</Words>
  <Application>Microsoft Macintosh PowerPoint</Application>
  <PresentationFormat>Widescreen</PresentationFormat>
  <Paragraphs>73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Aptos Narrow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announcements daily</vt:lpstr>
      <vt:lpstr>Check your course mail daily</vt:lpstr>
      <vt:lpstr>Open this link for access to power points, quizzes and assignments.</vt:lpstr>
      <vt:lpstr>Your unit folder should look something like this.</vt:lpstr>
      <vt:lpstr>          Do not forget to post to online discussions!</vt:lpstr>
      <vt:lpstr>Click here to post your response.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Antonio Chaves</cp:lastModifiedBy>
  <cp:revision>473</cp:revision>
  <dcterms:created xsi:type="dcterms:W3CDTF">2024-05-22T00:31:23Z</dcterms:created>
  <dcterms:modified xsi:type="dcterms:W3CDTF">2024-08-11T19:30:20Z</dcterms:modified>
</cp:coreProperties>
</file>