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97" r:id="rId2"/>
    <p:sldId id="259" r:id="rId3"/>
    <p:sldId id="405" r:id="rId4"/>
    <p:sldId id="403" r:id="rId5"/>
    <p:sldId id="260" r:id="rId6"/>
    <p:sldId id="261" r:id="rId7"/>
    <p:sldId id="406" r:id="rId8"/>
    <p:sldId id="262" r:id="rId9"/>
    <p:sldId id="400" r:id="rId10"/>
    <p:sldId id="263" r:id="rId11"/>
    <p:sldId id="755" r:id="rId12"/>
    <p:sldId id="396" r:id="rId13"/>
    <p:sldId id="393" r:id="rId14"/>
    <p:sldId id="256" r:id="rId15"/>
    <p:sldId id="398" r:id="rId16"/>
    <p:sldId id="399" r:id="rId17"/>
    <p:sldId id="401" r:id="rId18"/>
    <p:sldId id="786" r:id="rId19"/>
    <p:sldId id="7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36"/>
    <p:restoredTop sz="93062"/>
  </p:normalViewPr>
  <p:slideViewPr>
    <p:cSldViewPr snapToGrid="0">
      <p:cViewPr>
        <p:scale>
          <a:sx n="145" d="100"/>
          <a:sy n="145" d="100"/>
        </p:scale>
        <p:origin x="12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18</a:t>
            </a:fld>
            <a:endParaRPr lang="en-US"/>
          </a:p>
        </p:txBody>
      </p:sp>
    </p:spTree>
    <p:extLst>
      <p:ext uri="{BB962C8B-B14F-4D97-AF65-F5344CB8AC3E}">
        <p14:creationId xmlns:p14="http://schemas.microsoft.com/office/powerpoint/2010/main" val="152599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orces.si.edu/atmosphere/04_00_07.html"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flowcharts.llnl.gov/"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law.tulane.edu/tulane-study-louisianas-severe-air-pollution-linked-dozens-cancer-cases-each-year" TargetMode="Externa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hyperlink" Target="https://www.economicshelp.org/blog/167932/economics/do-rising-oil-prices-cause-recession/"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www.macrotrends.net/1369/crude-oil-price-history-char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www.ucsusa.org/resources/what-are-tar-sands"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commons.wikimedia.org/wiki/File:US_Energy_Consumption_historical_percent.pn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ergyeducation.ca/encyclopedia/Oil_formation"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eb.archive.org/web/20180314125615/https:/www.netl.doe.gov/File%20Library/Research/Oil-Gas/methane%20hydrates/MH-Primer2011.pdf"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6DEAF5-0A30-A9E1-DE33-C2341E123E9E}"/>
              </a:ext>
            </a:extLst>
          </p:cNvPr>
          <p:cNvSpPr txBox="1"/>
          <p:nvPr/>
        </p:nvSpPr>
        <p:spPr>
          <a:xfrm>
            <a:off x="259650" y="5663321"/>
            <a:ext cx="843718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Image on left downloaded from the Smithsonian: </a:t>
            </a:r>
            <a:r>
              <a:rPr lang="en-US" sz="1600" dirty="0">
                <a:latin typeface="Calibri" panose="020F0502020204030204" pitchFamily="34" charset="0"/>
                <a:cs typeface="Calibri" panose="020F0502020204030204" pitchFamily="34" charset="0"/>
                <a:hlinkClick r:id="rId2"/>
              </a:rPr>
              <a:t>https://forces.si.edu/atmosphere/04_00_07.html</a:t>
            </a:r>
            <a:r>
              <a:rPr lang="en-US" sz="1600" dirty="0">
                <a:latin typeface="Calibri" panose="020F0502020204030204" pitchFamily="34" charset="0"/>
                <a:cs typeface="Calibri" panose="020F0502020204030204" pitchFamily="34" charset="0"/>
              </a:rPr>
              <a:t> </a:t>
            </a:r>
          </a:p>
        </p:txBody>
      </p:sp>
      <p:pic>
        <p:nvPicPr>
          <p:cNvPr id="8" name="Picture 7" descr="A painting of a swampy forest&#10;&#10;Description automatically generated">
            <a:extLst>
              <a:ext uri="{FF2B5EF4-FFF2-40B4-BE49-F238E27FC236}">
                <a16:creationId xmlns:a16="http://schemas.microsoft.com/office/drawing/2014/main" id="{6F569A93-90B3-2FD2-07B6-6425079A122F}"/>
              </a:ext>
            </a:extLst>
          </p:cNvPr>
          <p:cNvPicPr>
            <a:picLocks noChangeAspect="1"/>
          </p:cNvPicPr>
          <p:nvPr/>
        </p:nvPicPr>
        <p:blipFill>
          <a:blip r:embed="rId3"/>
          <a:stretch>
            <a:fillRect/>
          </a:stretch>
        </p:blipFill>
        <p:spPr>
          <a:xfrm>
            <a:off x="374650" y="1808795"/>
            <a:ext cx="5686181" cy="3854526"/>
          </a:xfrm>
          <a:prstGeom prst="rect">
            <a:avLst/>
          </a:prstGeom>
        </p:spPr>
      </p:pic>
      <p:sp>
        <p:nvSpPr>
          <p:cNvPr id="9" name="Title 1">
            <a:extLst>
              <a:ext uri="{FF2B5EF4-FFF2-40B4-BE49-F238E27FC236}">
                <a16:creationId xmlns:a16="http://schemas.microsoft.com/office/drawing/2014/main" id="{7C2F133E-6C4D-43A9-5D4D-F40515891896}"/>
              </a:ext>
            </a:extLst>
          </p:cNvPr>
          <p:cNvSpPr txBox="1">
            <a:spLocks/>
          </p:cNvSpPr>
          <p:nvPr/>
        </p:nvSpPr>
        <p:spPr>
          <a:xfrm>
            <a:off x="1815334" y="574329"/>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a:solidFill>
                  <a:srgbClr val="0070C0"/>
                </a:solidFill>
                <a:latin typeface="Calibri" panose="020F0502020204030204" pitchFamily="34" charset="0"/>
                <a:cs typeface="Calibri" panose="020F0502020204030204" pitchFamily="34" charset="0"/>
              </a:rPr>
              <a:t>Fossil Fuels</a:t>
            </a:r>
          </a:p>
        </p:txBody>
      </p:sp>
      <p:pic>
        <p:nvPicPr>
          <p:cNvPr id="11" name="Picture 10" descr="A close-up of microscopic objects&#10;&#10;Description automatically generated">
            <a:extLst>
              <a:ext uri="{FF2B5EF4-FFF2-40B4-BE49-F238E27FC236}">
                <a16:creationId xmlns:a16="http://schemas.microsoft.com/office/drawing/2014/main" id="{6942603B-B81C-AD4B-FAFC-90F2E0209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5241" y="1821702"/>
            <a:ext cx="5673832" cy="3841619"/>
          </a:xfrm>
          <a:prstGeom prst="rect">
            <a:avLst/>
          </a:prstGeom>
        </p:spPr>
      </p:pic>
    </p:spTree>
    <p:extLst>
      <p:ext uri="{BB962C8B-B14F-4D97-AF65-F5344CB8AC3E}">
        <p14:creationId xmlns:p14="http://schemas.microsoft.com/office/powerpoint/2010/main" val="329905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E080F6-D333-0614-CD69-D26FE2A0F7D9}"/>
              </a:ext>
            </a:extLst>
          </p:cNvPr>
          <p:cNvSpPr txBox="1"/>
          <p:nvPr/>
        </p:nvSpPr>
        <p:spPr>
          <a:xfrm>
            <a:off x="389164" y="614038"/>
            <a:ext cx="11413671" cy="584775"/>
          </a:xfrm>
          <a:prstGeom prst="rect">
            <a:avLst/>
          </a:prstGeom>
          <a:noFill/>
        </p:spPr>
        <p:txBody>
          <a:bodyPr wrap="square">
            <a:spAutoFit/>
          </a:bodyPr>
          <a:lstStyle/>
          <a:p>
            <a:pPr algn="just">
              <a:spcAft>
                <a:spcPts val="600"/>
              </a:spcAft>
            </a:pPr>
            <a:r>
              <a:rPr lang="en-US" sz="3200" b="1" dirty="0">
                <a:latin typeface="Calibri" panose="020F0502020204030204" pitchFamily="34" charset="0"/>
                <a:cs typeface="Calibri" panose="020F0502020204030204" pitchFamily="34" charset="0"/>
              </a:rPr>
              <a:t>Oil</a:t>
            </a:r>
            <a:r>
              <a:rPr lang="en-US" sz="2400" dirty="0">
                <a:latin typeface="Calibri" panose="020F0502020204030204" pitchFamily="34" charset="0"/>
                <a:cs typeface="Calibri" panose="020F0502020204030204" pitchFamily="34" charset="0"/>
              </a:rPr>
              <a:t> is the most </a:t>
            </a:r>
            <a:r>
              <a:rPr lang="en-US" sz="2400" b="1" dirty="0">
                <a:latin typeface="Calibri" panose="020F0502020204030204" pitchFamily="34" charset="0"/>
                <a:cs typeface="Calibri" panose="020F0502020204030204" pitchFamily="34" charset="0"/>
              </a:rPr>
              <a:t>strategically important fuel </a:t>
            </a:r>
            <a:r>
              <a:rPr lang="en-US" sz="2400" dirty="0">
                <a:latin typeface="Calibri" panose="020F0502020204030204" pitchFamily="34" charset="0"/>
                <a:cs typeface="Calibri" panose="020F0502020204030204" pitchFamily="34" charset="0"/>
              </a:rPr>
              <a:t>due to its critical role in transportation.</a:t>
            </a:r>
          </a:p>
        </p:txBody>
      </p:sp>
      <p:pic>
        <p:nvPicPr>
          <p:cNvPr id="5" name="Picture 4" descr="A diagram of energy flow&#10;&#10;Description automatically generated">
            <a:extLst>
              <a:ext uri="{FF2B5EF4-FFF2-40B4-BE49-F238E27FC236}">
                <a16:creationId xmlns:a16="http://schemas.microsoft.com/office/drawing/2014/main" id="{07AB634E-0004-F4A5-0257-C9BFD0387C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 y="1229553"/>
            <a:ext cx="8737600" cy="4884064"/>
          </a:xfrm>
          <a:prstGeom prst="rect">
            <a:avLst/>
          </a:prstGeom>
          <a:ln>
            <a:solidFill>
              <a:schemeClr val="accent1"/>
            </a:solidFill>
          </a:ln>
        </p:spPr>
      </p:pic>
      <p:sp>
        <p:nvSpPr>
          <p:cNvPr id="6" name="TextBox 5">
            <a:extLst>
              <a:ext uri="{FF2B5EF4-FFF2-40B4-BE49-F238E27FC236}">
                <a16:creationId xmlns:a16="http://schemas.microsoft.com/office/drawing/2014/main" id="{A709C966-4F38-444C-D8F2-D178C5F9FFF6}"/>
              </a:ext>
            </a:extLst>
          </p:cNvPr>
          <p:cNvSpPr txBox="1"/>
          <p:nvPr/>
        </p:nvSpPr>
        <p:spPr>
          <a:xfrm>
            <a:off x="389164" y="6103165"/>
            <a:ext cx="4455305"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3"/>
              </a:rPr>
              <a:t>https://flowcharts.llnl.gov/</a:t>
            </a:r>
            <a:endParaRPr lang="en-US" sz="16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4382238E-DB44-E7DD-9817-8A12D160EDB2}"/>
              </a:ext>
            </a:extLst>
          </p:cNvPr>
          <p:cNvSpPr/>
          <p:nvPr/>
        </p:nvSpPr>
        <p:spPr>
          <a:xfrm>
            <a:off x="3558416" y="1789022"/>
            <a:ext cx="927521" cy="483080"/>
          </a:xfrm>
          <a:prstGeom prst="roundRect">
            <a:avLst/>
          </a:prstGeom>
          <a:noFill/>
          <a:ln w="79375">
            <a:solidFill>
              <a:srgbClr val="FFFF00"/>
            </a:solidFill>
          </a:ln>
          <a:effectLst>
            <a:softEdge rad="0"/>
          </a:effectLst>
          <a:scene3d>
            <a:camera prst="orthographicFront"/>
            <a:lightRig rig="threePt" dir="t"/>
          </a:scene3d>
          <a:sp3d contourW="12700">
            <a:contourClr>
              <a:schemeClr val="tx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3A05D56-35FF-BC70-1977-AD8FE632D9D5}"/>
              </a:ext>
            </a:extLst>
          </p:cNvPr>
          <p:cNvSpPr/>
          <p:nvPr/>
        </p:nvSpPr>
        <p:spPr>
          <a:xfrm>
            <a:off x="6502998" y="4587147"/>
            <a:ext cx="978945" cy="369115"/>
          </a:xfrm>
          <a:prstGeom prst="roundRect">
            <a:avLst/>
          </a:prstGeom>
          <a:noFill/>
          <a:ln w="79375">
            <a:solidFill>
              <a:srgbClr val="FFFF00"/>
            </a:solidFill>
          </a:ln>
          <a:effectLst>
            <a:softEdge rad="0"/>
          </a:effectLst>
          <a:scene3d>
            <a:camera prst="orthographicFront"/>
            <a:lightRig rig="threePt" dir="t"/>
          </a:scene3d>
          <a:sp3d contourW="12700">
            <a:contourClr>
              <a:schemeClr val="tx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76094D-9F97-63E5-0F4E-E5038C30B1FC}"/>
              </a:ext>
            </a:extLst>
          </p:cNvPr>
          <p:cNvSpPr txBox="1"/>
          <p:nvPr/>
        </p:nvSpPr>
        <p:spPr>
          <a:xfrm>
            <a:off x="9339036" y="1137258"/>
            <a:ext cx="2462279" cy="2708434"/>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Supplies of gas and coal are less critical because the energy mix used to generate electricity is more diversified</a:t>
            </a:r>
            <a:r>
              <a:rPr lang="en-US" sz="2600" dirty="0">
                <a:latin typeface="Calibri" panose="020F0502020204030204" pitchFamily="34" charset="0"/>
                <a:cs typeface="Calibri" panose="020F0502020204030204" pitchFamily="34" charset="0"/>
              </a:rPr>
              <a:t>. </a:t>
            </a:r>
          </a:p>
        </p:txBody>
      </p:sp>
      <p:pic>
        <p:nvPicPr>
          <p:cNvPr id="7" name="Picture 6" descr="Smoke stacks of smoke coming out of a factory&#10;&#10;Description automatically generated">
            <a:extLst>
              <a:ext uri="{FF2B5EF4-FFF2-40B4-BE49-F238E27FC236}">
                <a16:creationId xmlns:a16="http://schemas.microsoft.com/office/drawing/2014/main" id="{4B0AFFE8-1CDC-946C-1B6A-F60F819DF669}"/>
              </a:ext>
            </a:extLst>
          </p:cNvPr>
          <p:cNvPicPr>
            <a:picLocks noChangeAspect="1"/>
          </p:cNvPicPr>
          <p:nvPr/>
        </p:nvPicPr>
        <p:blipFill>
          <a:blip r:embed="rId4"/>
          <a:stretch>
            <a:fillRect/>
          </a:stretch>
        </p:blipFill>
        <p:spPr>
          <a:xfrm>
            <a:off x="9420045" y="3834042"/>
            <a:ext cx="2329511" cy="2279575"/>
          </a:xfrm>
          <a:prstGeom prst="rect">
            <a:avLst/>
          </a:prstGeom>
        </p:spPr>
      </p:pic>
    </p:spTree>
    <p:extLst>
      <p:ext uri="{BB962C8B-B14F-4D97-AF65-F5344CB8AC3E}">
        <p14:creationId xmlns:p14="http://schemas.microsoft.com/office/powerpoint/2010/main" val="37999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distillation unit and products&#10;&#10;Description automatically generated">
            <a:extLst>
              <a:ext uri="{FF2B5EF4-FFF2-40B4-BE49-F238E27FC236}">
                <a16:creationId xmlns:a16="http://schemas.microsoft.com/office/drawing/2014/main" id="{5047B7AD-DBE8-14DC-1A0B-9E4D723E5B97}"/>
              </a:ext>
            </a:extLst>
          </p:cNvPr>
          <p:cNvPicPr>
            <a:picLocks noChangeAspect="1"/>
          </p:cNvPicPr>
          <p:nvPr/>
        </p:nvPicPr>
        <p:blipFill>
          <a:blip r:embed="rId2"/>
          <a:stretch>
            <a:fillRect/>
          </a:stretch>
        </p:blipFill>
        <p:spPr>
          <a:xfrm>
            <a:off x="238485" y="1203766"/>
            <a:ext cx="6698222" cy="4861367"/>
          </a:xfrm>
          <a:prstGeom prst="rect">
            <a:avLst/>
          </a:prstGeom>
          <a:ln>
            <a:solidFill>
              <a:schemeClr val="accent1"/>
            </a:solidFill>
          </a:ln>
        </p:spPr>
      </p:pic>
      <p:pic>
        <p:nvPicPr>
          <p:cNvPr id="7" name="Picture 6" descr="A factory with smoke coming out of it&#10;&#10;Description automatically generated">
            <a:extLst>
              <a:ext uri="{FF2B5EF4-FFF2-40B4-BE49-F238E27FC236}">
                <a16:creationId xmlns:a16="http://schemas.microsoft.com/office/drawing/2014/main" id="{3C86787B-424B-FB20-3B72-49747278F95C}"/>
              </a:ext>
            </a:extLst>
          </p:cNvPr>
          <p:cNvPicPr>
            <a:picLocks noChangeAspect="1"/>
          </p:cNvPicPr>
          <p:nvPr/>
        </p:nvPicPr>
        <p:blipFill>
          <a:blip r:embed="rId3"/>
          <a:stretch>
            <a:fillRect/>
          </a:stretch>
        </p:blipFill>
        <p:spPr>
          <a:xfrm>
            <a:off x="7092833" y="2129188"/>
            <a:ext cx="1573004" cy="2170530"/>
          </a:xfrm>
          <a:prstGeom prst="rect">
            <a:avLst/>
          </a:prstGeom>
        </p:spPr>
      </p:pic>
      <p:sp>
        <p:nvSpPr>
          <p:cNvPr id="8" name="TextBox 7">
            <a:extLst>
              <a:ext uri="{FF2B5EF4-FFF2-40B4-BE49-F238E27FC236}">
                <a16:creationId xmlns:a16="http://schemas.microsoft.com/office/drawing/2014/main" id="{DDD1CDCC-75FC-EB22-5718-1AA0F8259728}"/>
              </a:ext>
            </a:extLst>
          </p:cNvPr>
          <p:cNvSpPr txBox="1"/>
          <p:nvPr/>
        </p:nvSpPr>
        <p:spPr>
          <a:xfrm>
            <a:off x="347240" y="402415"/>
            <a:ext cx="11166435"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Unlike coal and natural gas, crude oil needs to be “</a:t>
            </a:r>
            <a:r>
              <a:rPr lang="en-US" sz="2200" b="1" dirty="0">
                <a:latin typeface="Calibri" panose="020F0502020204030204" pitchFamily="34" charset="0"/>
                <a:cs typeface="Calibri" panose="020F0502020204030204" pitchFamily="34" charset="0"/>
              </a:rPr>
              <a:t>refined</a:t>
            </a:r>
            <a:r>
              <a:rPr lang="en-US" sz="2200" dirty="0">
                <a:latin typeface="Calibri" panose="020F0502020204030204" pitchFamily="34" charset="0"/>
                <a:cs typeface="Calibri" panose="020F0502020204030204" pitchFamily="34" charset="0"/>
              </a:rPr>
              <a:t>” prior to use. This is accomplished through a “</a:t>
            </a:r>
            <a:r>
              <a:rPr lang="en-US" sz="2200" b="1" dirty="0">
                <a:latin typeface="Calibri" panose="020F0502020204030204" pitchFamily="34" charset="0"/>
                <a:cs typeface="Calibri" panose="020F0502020204030204" pitchFamily="34" charset="0"/>
              </a:rPr>
              <a:t>fractional distillation</a:t>
            </a:r>
            <a:r>
              <a:rPr lang="en-US" sz="2200" dirty="0">
                <a:latin typeface="Calibri" panose="020F0502020204030204" pitchFamily="34" charset="0"/>
                <a:cs typeface="Calibri" panose="020F0502020204030204" pitchFamily="34" charset="0"/>
              </a:rPr>
              <a:t>” process that separates these portions by </a:t>
            </a:r>
            <a:r>
              <a:rPr lang="en-US" sz="2200" b="1" dirty="0">
                <a:latin typeface="Calibri" panose="020F0502020204030204" pitchFamily="34" charset="0"/>
                <a:cs typeface="Calibri" panose="020F0502020204030204" pitchFamily="34" charset="0"/>
              </a:rPr>
              <a:t>boiling point</a:t>
            </a:r>
            <a:r>
              <a:rPr lang="en-US" sz="2200" dirty="0">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F6FA9084-8BD3-ED85-0781-066C3849C50D}"/>
              </a:ext>
            </a:extLst>
          </p:cNvPr>
          <p:cNvSpPr txBox="1"/>
          <p:nvPr/>
        </p:nvSpPr>
        <p:spPr>
          <a:xfrm>
            <a:off x="6991107" y="1319513"/>
            <a:ext cx="4661464"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Unfortunately, </a:t>
            </a:r>
            <a:r>
              <a:rPr lang="en-US" sz="2200" b="1" dirty="0">
                <a:latin typeface="Calibri" panose="020F0502020204030204" pitchFamily="34" charset="0"/>
                <a:cs typeface="Calibri" panose="020F0502020204030204" pitchFamily="34" charset="0"/>
              </a:rPr>
              <a:t>refineries </a:t>
            </a:r>
            <a:r>
              <a:rPr lang="en-US" sz="2200" dirty="0">
                <a:latin typeface="Calibri" panose="020F0502020204030204" pitchFamily="34" charset="0"/>
                <a:cs typeface="Calibri" panose="020F0502020204030204" pitchFamily="34" charset="0"/>
              </a:rPr>
              <a:t>are now the top source of </a:t>
            </a:r>
            <a:r>
              <a:rPr lang="en-US" sz="2200" b="1" dirty="0">
                <a:latin typeface="Calibri" panose="020F0502020204030204" pitchFamily="34" charset="0"/>
                <a:cs typeface="Calibri" panose="020F0502020204030204" pitchFamily="34" charset="0"/>
              </a:rPr>
              <a:t>VOC pollution</a:t>
            </a:r>
            <a:r>
              <a:rPr lang="en-US" sz="2200" dirty="0">
                <a:latin typeface="Calibri" panose="020F0502020204030204" pitchFamily="34" charset="0"/>
                <a:cs typeface="Calibri" panose="020F0502020204030204" pitchFamily="34" charset="0"/>
              </a:rPr>
              <a:t> in the US.</a:t>
            </a:r>
          </a:p>
        </p:txBody>
      </p:sp>
      <p:pic>
        <p:nvPicPr>
          <p:cNvPr id="11" name="Picture 10" descr="A map of the state of louisiana&#10;&#10;Description automatically generated">
            <a:extLst>
              <a:ext uri="{FF2B5EF4-FFF2-40B4-BE49-F238E27FC236}">
                <a16:creationId xmlns:a16="http://schemas.microsoft.com/office/drawing/2014/main" id="{F49FFED4-CD54-AFD4-D707-A24BF06297B9}"/>
              </a:ext>
            </a:extLst>
          </p:cNvPr>
          <p:cNvPicPr>
            <a:picLocks noChangeAspect="1"/>
          </p:cNvPicPr>
          <p:nvPr/>
        </p:nvPicPr>
        <p:blipFill>
          <a:blip r:embed="rId4"/>
          <a:stretch>
            <a:fillRect/>
          </a:stretch>
        </p:blipFill>
        <p:spPr>
          <a:xfrm>
            <a:off x="8720237" y="2129188"/>
            <a:ext cx="2920759" cy="2170530"/>
          </a:xfrm>
          <a:prstGeom prst="rect">
            <a:avLst/>
          </a:prstGeom>
          <a:ln>
            <a:solidFill>
              <a:schemeClr val="accent1"/>
            </a:solidFill>
          </a:ln>
        </p:spPr>
      </p:pic>
      <p:sp>
        <p:nvSpPr>
          <p:cNvPr id="13" name="TextBox 12">
            <a:extLst>
              <a:ext uri="{FF2B5EF4-FFF2-40B4-BE49-F238E27FC236}">
                <a16:creationId xmlns:a16="http://schemas.microsoft.com/office/drawing/2014/main" id="{AACA1D64-F3D7-B1A3-E855-81CC6EE51F72}"/>
              </a:ext>
            </a:extLst>
          </p:cNvPr>
          <p:cNvSpPr txBox="1"/>
          <p:nvPr/>
        </p:nvSpPr>
        <p:spPr>
          <a:xfrm>
            <a:off x="6991107" y="4363538"/>
            <a:ext cx="4757196" cy="1107996"/>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The oil refinery depicted above is from a region of Louisiana infamously referred to as “</a:t>
            </a:r>
            <a:r>
              <a:rPr lang="en-US" sz="2200" b="1" dirty="0">
                <a:latin typeface="Calibri" panose="020F0502020204030204" pitchFamily="34" charset="0"/>
                <a:cs typeface="Calibri" panose="020F0502020204030204" pitchFamily="34" charset="0"/>
              </a:rPr>
              <a:t>cancer alley</a:t>
            </a:r>
            <a:r>
              <a:rPr lang="en-US" sz="2200" dirty="0">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9321DB0D-EB85-2952-87ED-E717DA408962}"/>
              </a:ext>
            </a:extLst>
          </p:cNvPr>
          <p:cNvSpPr txBox="1"/>
          <p:nvPr/>
        </p:nvSpPr>
        <p:spPr>
          <a:xfrm>
            <a:off x="238485" y="6116575"/>
            <a:ext cx="1183390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 of cancer risk map downloaded from Tulane University: </a:t>
            </a:r>
            <a:r>
              <a:rPr lang="en-US" sz="1600" dirty="0">
                <a:latin typeface="Calibri" panose="020F0502020204030204" pitchFamily="34" charset="0"/>
                <a:cs typeface="Calibri" panose="020F0502020204030204" pitchFamily="34" charset="0"/>
                <a:hlinkClick r:id="rId5"/>
              </a:rPr>
              <a:t>https://law.tulane.edu/tulane-study-louisianas-severe-air-pollution-linked-dozens-cancer-cases-each-year</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4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oil prices&#10;&#10;Description automatically generated">
            <a:extLst>
              <a:ext uri="{FF2B5EF4-FFF2-40B4-BE49-F238E27FC236}">
                <a16:creationId xmlns:a16="http://schemas.microsoft.com/office/drawing/2014/main" id="{4FA33075-DBE3-C21C-936D-248887F7D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8079" y="1282495"/>
            <a:ext cx="7035801" cy="4622142"/>
          </a:xfrm>
          <a:prstGeom prst="rect">
            <a:avLst/>
          </a:prstGeom>
          <a:ln>
            <a:solidFill>
              <a:schemeClr val="tx1"/>
            </a:solidFill>
          </a:ln>
        </p:spPr>
      </p:pic>
      <p:sp>
        <p:nvSpPr>
          <p:cNvPr id="5" name="TextBox 4">
            <a:extLst>
              <a:ext uri="{FF2B5EF4-FFF2-40B4-BE49-F238E27FC236}">
                <a16:creationId xmlns:a16="http://schemas.microsoft.com/office/drawing/2014/main" id="{88EB5CFE-FC2D-91E5-21ED-5BB6D83723A7}"/>
              </a:ext>
            </a:extLst>
          </p:cNvPr>
          <p:cNvSpPr txBox="1"/>
          <p:nvPr/>
        </p:nvSpPr>
        <p:spPr>
          <a:xfrm>
            <a:off x="2446018" y="5904636"/>
            <a:ext cx="6671151" cy="646331"/>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Crude Prices: 70 Year Historical Chart </a:t>
            </a:r>
            <a:r>
              <a:rPr lang="en-US" dirty="0">
                <a:latin typeface="Calibri" panose="020F0502020204030204" pitchFamily="34" charset="0"/>
                <a:cs typeface="Calibri" panose="020F0502020204030204" pitchFamily="34" charset="0"/>
              </a:rPr>
              <a:t>Source: Macrotrends</a:t>
            </a:r>
            <a:endParaRPr lang="en-US" dirty="0">
              <a:latin typeface="Calibri" panose="020F0502020204030204" pitchFamily="34" charset="0"/>
              <a:cs typeface="Calibri" panose="020F0502020204030204" pitchFamily="34" charset="0"/>
              <a:hlinkClick r:id="rId3"/>
            </a:endParaRPr>
          </a:p>
          <a:p>
            <a:r>
              <a:rPr lang="en-US" dirty="0">
                <a:latin typeface="Calibri" panose="020F0502020204030204" pitchFamily="34" charset="0"/>
                <a:cs typeface="Calibri" panose="020F0502020204030204" pitchFamily="34" charset="0"/>
                <a:hlinkClick r:id="rId4"/>
              </a:rPr>
              <a:t>https://www.macrotrends.net/1369/crude-oil-price-history-chart</a:t>
            </a:r>
            <a:endParaRPr lang="en-US"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5E2B8CF0-7D0A-2278-8928-80EF9780BF26}"/>
              </a:ext>
            </a:extLst>
          </p:cNvPr>
          <p:cNvCxnSpPr>
            <a:cxnSpLocks/>
            <a:stCxn id="12" idx="2"/>
          </p:cNvCxnSpPr>
          <p:nvPr/>
        </p:nvCxnSpPr>
        <p:spPr>
          <a:xfrm>
            <a:off x="4261963" y="4076894"/>
            <a:ext cx="935150" cy="1122611"/>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96BD5F2-F81F-AD6E-73AC-BB62FC598377}"/>
              </a:ext>
            </a:extLst>
          </p:cNvPr>
          <p:cNvCxnSpPr>
            <a:cxnSpLocks/>
          </p:cNvCxnSpPr>
          <p:nvPr/>
        </p:nvCxnSpPr>
        <p:spPr>
          <a:xfrm>
            <a:off x="5410588" y="2406161"/>
            <a:ext cx="4025" cy="2080013"/>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1F9626F-0752-3509-FD4C-DFA1AB4D169A}"/>
              </a:ext>
            </a:extLst>
          </p:cNvPr>
          <p:cNvSpPr txBox="1"/>
          <p:nvPr/>
        </p:nvSpPr>
        <p:spPr>
          <a:xfrm>
            <a:off x="3113339" y="3245897"/>
            <a:ext cx="2297249"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Nixon imposes price controls</a:t>
            </a:r>
          </a:p>
        </p:txBody>
      </p:sp>
      <p:sp>
        <p:nvSpPr>
          <p:cNvPr id="16" name="TextBox 15">
            <a:extLst>
              <a:ext uri="{FF2B5EF4-FFF2-40B4-BE49-F238E27FC236}">
                <a16:creationId xmlns:a16="http://schemas.microsoft.com/office/drawing/2014/main" id="{DB02BEB7-46F7-B883-FF0F-92A819335684}"/>
              </a:ext>
            </a:extLst>
          </p:cNvPr>
          <p:cNvSpPr txBox="1"/>
          <p:nvPr/>
        </p:nvSpPr>
        <p:spPr>
          <a:xfrm>
            <a:off x="3686915" y="1892453"/>
            <a:ext cx="4353477"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1973 OPEC oil embargo of US</a:t>
            </a:r>
          </a:p>
        </p:txBody>
      </p:sp>
      <p:pic>
        <p:nvPicPr>
          <p:cNvPr id="30" name="Picture 29">
            <a:extLst>
              <a:ext uri="{FF2B5EF4-FFF2-40B4-BE49-F238E27FC236}">
                <a16:creationId xmlns:a16="http://schemas.microsoft.com/office/drawing/2014/main" id="{2697410B-1AD8-D38A-04E7-565DEE82EF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44472" y="2658619"/>
            <a:ext cx="2421421" cy="3003549"/>
          </a:xfrm>
          <a:prstGeom prst="rect">
            <a:avLst/>
          </a:prstGeom>
        </p:spPr>
      </p:pic>
      <p:sp>
        <p:nvSpPr>
          <p:cNvPr id="6" name="TextBox 5">
            <a:extLst>
              <a:ext uri="{FF2B5EF4-FFF2-40B4-BE49-F238E27FC236}">
                <a16:creationId xmlns:a16="http://schemas.microsoft.com/office/drawing/2014/main" id="{905A26D0-68D4-91C2-73B7-882E7E15C6D3}"/>
              </a:ext>
            </a:extLst>
          </p:cNvPr>
          <p:cNvSpPr txBox="1"/>
          <p:nvPr/>
        </p:nvSpPr>
        <p:spPr>
          <a:xfrm>
            <a:off x="768626" y="222303"/>
            <a:ext cx="11075523" cy="907941"/>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Disruptions in the world supply of oil have a profound effect on prices at the pump.</a:t>
            </a:r>
          </a:p>
          <a:p>
            <a:pPr algn="just">
              <a:spcAft>
                <a:spcPts val="600"/>
              </a:spcAft>
            </a:pPr>
            <a:r>
              <a:rPr lang="en-US" sz="2400" dirty="0">
                <a:latin typeface="Calibri" panose="020F0502020204030204" pitchFamily="34" charset="0"/>
                <a:cs typeface="Calibri" panose="020F0502020204030204" pitchFamily="34" charset="0"/>
              </a:rPr>
              <a:t>The 1973 embargo is a textbook example of how price controls only make things worse!</a:t>
            </a:r>
            <a:endParaRPr lang="en-US"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76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oil prices&#10;&#10;Description automatically generated">
            <a:extLst>
              <a:ext uri="{FF2B5EF4-FFF2-40B4-BE49-F238E27FC236}">
                <a16:creationId xmlns:a16="http://schemas.microsoft.com/office/drawing/2014/main" id="{3A062324-B82D-1427-4F89-B6EAFA54A4FC}"/>
              </a:ext>
            </a:extLst>
          </p:cNvPr>
          <p:cNvPicPr>
            <a:picLocks noChangeAspect="1"/>
          </p:cNvPicPr>
          <p:nvPr/>
        </p:nvPicPr>
        <p:blipFill>
          <a:blip r:embed="rId2"/>
          <a:stretch>
            <a:fillRect/>
          </a:stretch>
        </p:blipFill>
        <p:spPr>
          <a:xfrm>
            <a:off x="1355340" y="1451895"/>
            <a:ext cx="9086458" cy="4132069"/>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3A20E46E-E2DC-5DF8-D61C-6352AF49E3ED}"/>
              </a:ext>
            </a:extLst>
          </p:cNvPr>
          <p:cNvCxnSpPr>
            <a:cxnSpLocks/>
          </p:cNvCxnSpPr>
          <p:nvPr/>
        </p:nvCxnSpPr>
        <p:spPr>
          <a:xfrm>
            <a:off x="6855777" y="2794185"/>
            <a:ext cx="0" cy="1739900"/>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004CE58-D524-180C-C5E8-B6FF33AB89A6}"/>
              </a:ext>
            </a:extLst>
          </p:cNvPr>
          <p:cNvSpPr txBox="1"/>
          <p:nvPr/>
        </p:nvSpPr>
        <p:spPr>
          <a:xfrm>
            <a:off x="5831071" y="2280255"/>
            <a:ext cx="2297249" cy="461665"/>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1991 </a:t>
            </a:r>
            <a:r>
              <a:rPr lang="en-US" sz="2400" dirty="0">
                <a:latin typeface="Calibri" panose="020F0502020204030204" pitchFamily="34" charset="0"/>
                <a:cs typeface="Calibri" panose="020F0502020204030204" pitchFamily="34" charset="0"/>
              </a:rPr>
              <a:t>recession</a:t>
            </a:r>
          </a:p>
        </p:txBody>
      </p:sp>
      <p:cxnSp>
        <p:nvCxnSpPr>
          <p:cNvPr id="14" name="Straight Arrow Connector 13">
            <a:extLst>
              <a:ext uri="{FF2B5EF4-FFF2-40B4-BE49-F238E27FC236}">
                <a16:creationId xmlns:a16="http://schemas.microsoft.com/office/drawing/2014/main" id="{0FCA54C3-4744-0C1A-24CD-17E1AF5CE34E}"/>
              </a:ext>
            </a:extLst>
          </p:cNvPr>
          <p:cNvCxnSpPr>
            <a:cxnSpLocks/>
          </p:cNvCxnSpPr>
          <p:nvPr/>
        </p:nvCxnSpPr>
        <p:spPr>
          <a:xfrm flipV="1">
            <a:off x="8566023" y="3793751"/>
            <a:ext cx="0" cy="1314418"/>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0FEA1D1-D703-E1E3-E59F-358F62133C3E}"/>
              </a:ext>
            </a:extLst>
          </p:cNvPr>
          <p:cNvSpPr txBox="1"/>
          <p:nvPr/>
        </p:nvSpPr>
        <p:spPr>
          <a:xfrm>
            <a:off x="7306182" y="5014141"/>
            <a:ext cx="2297249" cy="461665"/>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2009 </a:t>
            </a:r>
            <a:r>
              <a:rPr lang="en-US" sz="2400" dirty="0">
                <a:latin typeface="Calibri" panose="020F0502020204030204" pitchFamily="34" charset="0"/>
                <a:cs typeface="Calibri" panose="020F0502020204030204" pitchFamily="34" charset="0"/>
              </a:rPr>
              <a:t>recession</a:t>
            </a:r>
          </a:p>
        </p:txBody>
      </p:sp>
      <p:sp>
        <p:nvSpPr>
          <p:cNvPr id="22" name="TextBox 21">
            <a:extLst>
              <a:ext uri="{FF2B5EF4-FFF2-40B4-BE49-F238E27FC236}">
                <a16:creationId xmlns:a16="http://schemas.microsoft.com/office/drawing/2014/main" id="{5AEE3B7E-514F-EF33-BEEE-B4EF534889BE}"/>
              </a:ext>
            </a:extLst>
          </p:cNvPr>
          <p:cNvSpPr txBox="1"/>
          <p:nvPr/>
        </p:nvSpPr>
        <p:spPr>
          <a:xfrm>
            <a:off x="1340243" y="5637897"/>
            <a:ext cx="9086458" cy="923330"/>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Do high oil prices cause recessions? </a:t>
            </a:r>
            <a:r>
              <a:rPr lang="en-US" dirty="0">
                <a:latin typeface="Calibri" panose="020F0502020204030204" pitchFamily="34" charset="0"/>
                <a:cs typeface="Calibri" panose="020F0502020204030204" pitchFamily="34" charset="0"/>
              </a:rPr>
              <a:t>Source: Economics Help </a:t>
            </a:r>
            <a:r>
              <a:rPr lang="en-US" dirty="0">
                <a:solidFill>
                  <a:srgbClr val="050505"/>
                </a:solidFill>
                <a:latin typeface="Calibri" panose="020F0502020204030204" pitchFamily="34" charset="0"/>
                <a:cs typeface="Calibri" panose="020F0502020204030204" pitchFamily="34" charset="0"/>
              </a:rPr>
              <a:t>(3/14/22)</a:t>
            </a:r>
            <a:r>
              <a:rPr lang="en-US"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hlinkClick r:id="" action="ppaction://noaction"/>
            </a:endParaRPr>
          </a:p>
          <a:p>
            <a:r>
              <a:rPr lang="en-US" dirty="0">
                <a:latin typeface="Calibri" panose="020F0502020204030204" pitchFamily="34" charset="0"/>
                <a:cs typeface="Calibri" panose="020F0502020204030204" pitchFamily="34" charset="0"/>
                <a:hlinkClick r:id="" action="ppaction://noaction"/>
              </a:rPr>
              <a:t>https://www.economicshelp.org/blog/167932/economics/do-rising-oil-prices-cause-recession/</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99E7C9D-985A-2068-7CCD-29B1BE0C705F}"/>
              </a:ext>
            </a:extLst>
          </p:cNvPr>
          <p:cNvSpPr txBox="1"/>
          <p:nvPr/>
        </p:nvSpPr>
        <p:spPr>
          <a:xfrm>
            <a:off x="1340243" y="434811"/>
            <a:ext cx="10138041" cy="938719"/>
          </a:xfrm>
          <a:prstGeom prst="rect">
            <a:avLst/>
          </a:prstGeom>
          <a:noFill/>
        </p:spPr>
        <p:txBody>
          <a:bodyPr wrap="square">
            <a:spAutoFit/>
          </a:bodyPr>
          <a:lstStyle/>
          <a:p>
            <a:pPr algn="just">
              <a:spcAft>
                <a:spcPts val="600"/>
              </a:spcAft>
            </a:pPr>
            <a:r>
              <a:rPr lang="en-US" sz="2500" dirty="0">
                <a:latin typeface="Calibri" panose="020F0502020204030204" pitchFamily="34" charset="0"/>
                <a:cs typeface="Calibri" panose="020F0502020204030204" pitchFamily="34" charset="0"/>
              </a:rPr>
              <a:t>Nevertheless, high oil prices can shrink the economy.</a:t>
            </a:r>
          </a:p>
          <a:p>
            <a:pPr algn="just">
              <a:spcAft>
                <a:spcPts val="600"/>
              </a:spcAft>
            </a:pPr>
            <a:r>
              <a:rPr lang="en-US" sz="2500" dirty="0">
                <a:latin typeface="Calibri" panose="020F0502020204030204" pitchFamily="34" charset="0"/>
                <a:cs typeface="Calibri" panose="020F0502020204030204" pitchFamily="34" charset="0"/>
              </a:rPr>
              <a:t>This is why most economists oppose punitive taxes on petroleum.</a:t>
            </a:r>
          </a:p>
        </p:txBody>
      </p:sp>
    </p:spTree>
    <p:extLst>
      <p:ext uri="{BB962C8B-B14F-4D97-AF65-F5344CB8AC3E}">
        <p14:creationId xmlns:p14="http://schemas.microsoft.com/office/powerpoint/2010/main" val="2302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erial view of a construction site&#10;&#10;Description automatically generated">
            <a:extLst>
              <a:ext uri="{FF2B5EF4-FFF2-40B4-BE49-F238E27FC236}">
                <a16:creationId xmlns:a16="http://schemas.microsoft.com/office/drawing/2014/main" id="{9F239508-E0CC-8321-5D34-E3D12D53C0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2215" y="1748009"/>
            <a:ext cx="5587934" cy="4001811"/>
          </a:xfrm>
          <a:prstGeom prst="rect">
            <a:avLst/>
          </a:prstGeom>
        </p:spPr>
      </p:pic>
      <p:sp>
        <p:nvSpPr>
          <p:cNvPr id="4" name="TextBox 3">
            <a:extLst>
              <a:ext uri="{FF2B5EF4-FFF2-40B4-BE49-F238E27FC236}">
                <a16:creationId xmlns:a16="http://schemas.microsoft.com/office/drawing/2014/main" id="{EB4C98F3-AE48-FC9A-E870-5A2296AC168E}"/>
              </a:ext>
            </a:extLst>
          </p:cNvPr>
          <p:cNvSpPr txBox="1"/>
          <p:nvPr/>
        </p:nvSpPr>
        <p:spPr>
          <a:xfrm>
            <a:off x="5913310" y="5745367"/>
            <a:ext cx="379591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Tar sand landscape in Alberta, Canada.</a:t>
            </a:r>
          </a:p>
        </p:txBody>
      </p:sp>
      <p:sp>
        <p:nvSpPr>
          <p:cNvPr id="5" name="TextBox 4">
            <a:extLst>
              <a:ext uri="{FF2B5EF4-FFF2-40B4-BE49-F238E27FC236}">
                <a16:creationId xmlns:a16="http://schemas.microsoft.com/office/drawing/2014/main" id="{F9041E88-2B72-9AD7-9E8C-0CCE96FB2EF8}"/>
              </a:ext>
            </a:extLst>
          </p:cNvPr>
          <p:cNvSpPr txBox="1"/>
          <p:nvPr/>
        </p:nvSpPr>
        <p:spPr>
          <a:xfrm>
            <a:off x="593901" y="743301"/>
            <a:ext cx="10988298" cy="954107"/>
          </a:xfrm>
          <a:prstGeom prst="rect">
            <a:avLst/>
          </a:prstGeom>
          <a:noFill/>
        </p:spPr>
        <p:txBody>
          <a:bodyPr wrap="square">
            <a:spAutoFit/>
          </a:bodyPr>
          <a:lstStyle/>
          <a:p>
            <a:pPr algn="just">
              <a:spcAft>
                <a:spcPts val="600"/>
              </a:spcAft>
            </a:pPr>
            <a:r>
              <a:rPr lang="en-US" sz="2800" dirty="0">
                <a:latin typeface="Calibri" panose="020F0502020204030204" pitchFamily="34" charset="0"/>
                <a:cs typeface="Calibri" panose="020F0502020204030204" pitchFamily="34" charset="0"/>
              </a:rPr>
              <a:t>As conventional sources of oil dry up, industry is increasingly relying on dirtier methods of oil extraction like </a:t>
            </a:r>
            <a:r>
              <a:rPr lang="en-US" sz="2800" b="1" dirty="0">
                <a:latin typeface="Calibri" panose="020F0502020204030204" pitchFamily="34" charset="0"/>
                <a:cs typeface="Calibri" panose="020F0502020204030204" pitchFamily="34" charset="0"/>
              </a:rPr>
              <a:t>fracking</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tar sand </a:t>
            </a:r>
            <a:r>
              <a:rPr lang="en-US" sz="2800" dirty="0">
                <a:latin typeface="Calibri" panose="020F0502020204030204" pitchFamily="34" charset="0"/>
                <a:cs typeface="Calibri" panose="020F0502020204030204" pitchFamily="34" charset="0"/>
              </a:rPr>
              <a:t>extraction.</a:t>
            </a:r>
          </a:p>
        </p:txBody>
      </p:sp>
      <p:pic>
        <p:nvPicPr>
          <p:cNvPr id="6" name="Picture 5" descr="A person standing in front of a machine&#10;&#10;Description automatically generated">
            <a:extLst>
              <a:ext uri="{FF2B5EF4-FFF2-40B4-BE49-F238E27FC236}">
                <a16:creationId xmlns:a16="http://schemas.microsoft.com/office/drawing/2014/main" id="{EEB4D998-A8D3-F3CB-7765-E33C6B24A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901" y="1743556"/>
            <a:ext cx="5237347" cy="4001811"/>
          </a:xfrm>
          <a:prstGeom prst="rect">
            <a:avLst/>
          </a:prstGeom>
        </p:spPr>
      </p:pic>
    </p:spTree>
    <p:extLst>
      <p:ext uri="{BB962C8B-B14F-4D97-AF65-F5344CB8AC3E}">
        <p14:creationId xmlns:p14="http://schemas.microsoft.com/office/powerpoint/2010/main" val="231562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9C006-0856-973D-C452-76D6EF519175}"/>
              </a:ext>
            </a:extLst>
          </p:cNvPr>
          <p:cNvSpPr txBox="1"/>
          <p:nvPr/>
        </p:nvSpPr>
        <p:spPr>
          <a:xfrm>
            <a:off x="324100" y="330200"/>
            <a:ext cx="4559300" cy="3924151"/>
          </a:xfrm>
          <a:prstGeom prst="rect">
            <a:avLst/>
          </a:prstGeom>
          <a:noFill/>
        </p:spPr>
        <p:txBody>
          <a:bodyPr wrap="square">
            <a:spAutoFit/>
          </a:bodyPr>
          <a:lstStyle/>
          <a:p>
            <a:pPr algn="just">
              <a:spcAft>
                <a:spcPts val="600"/>
              </a:spcAft>
            </a:pPr>
            <a:r>
              <a:rPr lang="en-US" sz="2800" b="1" dirty="0">
                <a:latin typeface="Calibri" panose="020F0502020204030204" pitchFamily="34" charset="0"/>
                <a:cs typeface="Calibri" panose="020F0502020204030204" pitchFamily="34" charset="0"/>
              </a:rPr>
              <a:t>Fracking </a:t>
            </a:r>
            <a:r>
              <a:rPr lang="en-US" sz="2400" dirty="0">
                <a:latin typeface="Calibri" panose="020F0502020204030204" pitchFamily="34" charset="0"/>
                <a:cs typeface="Calibri" panose="020F0502020204030204" pitchFamily="34" charset="0"/>
              </a:rPr>
              <a:t>or “hydraulic fracturing,” involves the blasting of large volumes of water, chemical, and sand to fracture </a:t>
            </a:r>
            <a:r>
              <a:rPr lang="en-US" sz="2400" b="1" dirty="0">
                <a:latin typeface="Calibri" panose="020F0502020204030204" pitchFamily="34" charset="0"/>
                <a:cs typeface="Calibri" panose="020F0502020204030204" pitchFamily="34" charset="0"/>
              </a:rPr>
              <a:t>shale rock </a:t>
            </a:r>
            <a:r>
              <a:rPr lang="en-US" sz="2400" dirty="0">
                <a:latin typeface="Calibri" panose="020F0502020204030204" pitchFamily="34" charset="0"/>
                <a:cs typeface="Calibri" panose="020F0502020204030204" pitchFamily="34" charset="0"/>
              </a:rPr>
              <a:t>formations in order to release oil or gas that is trapped within these rock layers.</a:t>
            </a:r>
          </a:p>
          <a:p>
            <a:pPr algn="just">
              <a:spcAft>
                <a:spcPts val="600"/>
              </a:spcAft>
            </a:pPr>
            <a:r>
              <a:rPr lang="en-US" sz="2400" dirty="0">
                <a:latin typeface="Calibri" panose="020F0502020204030204" pitchFamily="34" charset="0"/>
                <a:cs typeface="Calibri" panose="020F0502020204030204" pitchFamily="34" charset="0"/>
              </a:rPr>
              <a:t>Unfortunately, fracking requires vast amounts of water and local aquifers often get contaminated.</a:t>
            </a:r>
          </a:p>
        </p:txBody>
      </p:sp>
      <p:pic>
        <p:nvPicPr>
          <p:cNvPr id="5" name="Picture 4" descr="A diagram of a water treatment system&#10;&#10;Description automatically generated">
            <a:extLst>
              <a:ext uri="{FF2B5EF4-FFF2-40B4-BE49-F238E27FC236}">
                <a16:creationId xmlns:a16="http://schemas.microsoft.com/office/drawing/2014/main" id="{74942F5B-AD45-5786-68D1-3AC4B70EFB68}"/>
              </a:ext>
            </a:extLst>
          </p:cNvPr>
          <p:cNvPicPr>
            <a:picLocks noChangeAspect="1"/>
          </p:cNvPicPr>
          <p:nvPr/>
        </p:nvPicPr>
        <p:blipFill>
          <a:blip r:embed="rId2"/>
          <a:stretch>
            <a:fillRect/>
          </a:stretch>
        </p:blipFill>
        <p:spPr>
          <a:xfrm>
            <a:off x="5067300" y="431800"/>
            <a:ext cx="6679700" cy="6096000"/>
          </a:xfrm>
          <a:prstGeom prst="rect">
            <a:avLst/>
          </a:prstGeom>
        </p:spPr>
      </p:pic>
      <p:pic>
        <p:nvPicPr>
          <p:cNvPr id="7" name="Picture 6" descr="A water flowing through a hole&#10;&#10;Description automatically generated with medium confidence">
            <a:extLst>
              <a:ext uri="{FF2B5EF4-FFF2-40B4-BE49-F238E27FC236}">
                <a16:creationId xmlns:a16="http://schemas.microsoft.com/office/drawing/2014/main" id="{A9D33777-4FF1-1258-6D73-98B3E5713A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000" y="4292600"/>
            <a:ext cx="4317500" cy="2235200"/>
          </a:xfrm>
          <a:prstGeom prst="rect">
            <a:avLst/>
          </a:prstGeom>
        </p:spPr>
      </p:pic>
    </p:spTree>
    <p:extLst>
      <p:ext uri="{BB962C8B-B14F-4D97-AF65-F5344CB8AC3E}">
        <p14:creationId xmlns:p14="http://schemas.microsoft.com/office/powerpoint/2010/main" val="39207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rock on the ground&#10;&#10;Description automatically generated">
            <a:extLst>
              <a:ext uri="{FF2B5EF4-FFF2-40B4-BE49-F238E27FC236}">
                <a16:creationId xmlns:a16="http://schemas.microsoft.com/office/drawing/2014/main" id="{875D9610-9EFE-50AC-ABD7-E140DC9D98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881" y="2030278"/>
            <a:ext cx="1913604" cy="1669355"/>
          </a:xfrm>
          <a:prstGeom prst="rect">
            <a:avLst/>
          </a:prstGeom>
        </p:spPr>
      </p:pic>
      <p:sp>
        <p:nvSpPr>
          <p:cNvPr id="9" name="TextBox 8">
            <a:extLst>
              <a:ext uri="{FF2B5EF4-FFF2-40B4-BE49-F238E27FC236}">
                <a16:creationId xmlns:a16="http://schemas.microsoft.com/office/drawing/2014/main" id="{2DB1683F-9DBD-5004-ED8A-A29CD60EE359}"/>
              </a:ext>
            </a:extLst>
          </p:cNvPr>
          <p:cNvSpPr txBox="1"/>
          <p:nvPr/>
        </p:nvSpPr>
        <p:spPr>
          <a:xfrm>
            <a:off x="359220" y="150648"/>
            <a:ext cx="11206384" cy="1785104"/>
          </a:xfrm>
          <a:prstGeom prst="rect">
            <a:avLst/>
          </a:prstGeom>
          <a:noFill/>
        </p:spPr>
        <p:txBody>
          <a:bodyPr wrap="square">
            <a:spAutoFit/>
          </a:bodyPr>
          <a:lstStyle/>
          <a:p>
            <a:pPr algn="just">
              <a:spcAft>
                <a:spcPts val="600"/>
              </a:spcAft>
            </a:pPr>
            <a:r>
              <a:rPr lang="en-US" sz="2800" b="1" dirty="0">
                <a:latin typeface="Calibri" panose="020F0502020204030204" pitchFamily="34" charset="0"/>
                <a:cs typeface="Calibri" panose="020F0502020204030204" pitchFamily="34" charset="0"/>
              </a:rPr>
              <a:t>Tar Sands </a:t>
            </a:r>
            <a:r>
              <a:rPr lang="en-US" sz="2400" dirty="0">
                <a:latin typeface="Calibri" panose="020F0502020204030204" pitchFamily="34" charset="0"/>
                <a:cs typeface="Calibri" panose="020F0502020204030204" pitchFamily="34" charset="0"/>
              </a:rPr>
              <a:t>are a mixture sand, clay, water, and </a:t>
            </a:r>
            <a:r>
              <a:rPr lang="en-US" sz="2400" b="1" dirty="0">
                <a:latin typeface="Calibri" panose="020F0502020204030204" pitchFamily="34" charset="0"/>
                <a:cs typeface="Calibri" panose="020F0502020204030204" pitchFamily="34" charset="0"/>
              </a:rPr>
              <a:t>bitumen</a:t>
            </a:r>
            <a:r>
              <a:rPr lang="en-US" sz="2400" dirty="0">
                <a:latin typeface="Calibri" panose="020F0502020204030204" pitchFamily="34" charset="0"/>
                <a:cs typeface="Calibri" panose="020F0502020204030204" pitchFamily="34" charset="0"/>
              </a:rPr>
              <a:t>. Since bitumen is is too thick to be pumped out of the ground, it is extracted by: </a:t>
            </a:r>
          </a:p>
          <a:p>
            <a:pPr marL="342900" indent="-342900" algn="just">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Steam injection to soften the oil for pumping.</a:t>
            </a:r>
          </a:p>
          <a:p>
            <a:pPr marL="342900" indent="-342900" algn="just">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Open pit mines </a:t>
            </a:r>
            <a:r>
              <a:rPr lang="en-US" sz="2400" dirty="0">
                <a:latin typeface="Calibri" panose="020F0502020204030204" pitchFamily="34" charset="0"/>
                <a:cs typeface="Calibri" panose="020F0502020204030204" pitchFamily="34" charset="0"/>
              </a:rPr>
              <a:t>that cause damage comparable to that of strip mining for coal.</a:t>
            </a:r>
          </a:p>
        </p:txBody>
      </p:sp>
      <p:pic>
        <p:nvPicPr>
          <p:cNvPr id="12" name="Picture 11" descr="An aerial view of a large area&#10;&#10;Description automatically generated">
            <a:extLst>
              <a:ext uri="{FF2B5EF4-FFF2-40B4-BE49-F238E27FC236}">
                <a16:creationId xmlns:a16="http://schemas.microsoft.com/office/drawing/2014/main" id="{2CA70335-58A7-8139-D7E9-59BCFD12D0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885" y="3807578"/>
            <a:ext cx="1917837" cy="2478924"/>
          </a:xfrm>
          <a:prstGeom prst="rect">
            <a:avLst/>
          </a:prstGeom>
        </p:spPr>
      </p:pic>
      <p:pic>
        <p:nvPicPr>
          <p:cNvPr id="6" name="Picture 5" descr="A diagram of a process of extraction&#10;&#10;Description automatically generated">
            <a:extLst>
              <a:ext uri="{FF2B5EF4-FFF2-40B4-BE49-F238E27FC236}">
                <a16:creationId xmlns:a16="http://schemas.microsoft.com/office/drawing/2014/main" id="{13AE581C-FA39-39E2-43C6-C1DD5A5590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9842" y="2030278"/>
            <a:ext cx="6735762" cy="4454925"/>
          </a:xfrm>
          <a:prstGeom prst="rect">
            <a:avLst/>
          </a:prstGeom>
        </p:spPr>
      </p:pic>
      <p:pic>
        <p:nvPicPr>
          <p:cNvPr id="17" name="Picture 16" descr="A poster of a mining site&#10;&#10;Description automatically generated">
            <a:extLst>
              <a:ext uri="{FF2B5EF4-FFF2-40B4-BE49-F238E27FC236}">
                <a16:creationId xmlns:a16="http://schemas.microsoft.com/office/drawing/2014/main" id="{94CDE552-CFF5-BC62-B19B-29CB6D7BEA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6233" y="2022230"/>
            <a:ext cx="2289842" cy="4454925"/>
          </a:xfrm>
          <a:prstGeom prst="rect">
            <a:avLst/>
          </a:prstGeom>
        </p:spPr>
      </p:pic>
      <p:sp>
        <p:nvSpPr>
          <p:cNvPr id="18" name="TextBox 17">
            <a:extLst>
              <a:ext uri="{FF2B5EF4-FFF2-40B4-BE49-F238E27FC236}">
                <a16:creationId xmlns:a16="http://schemas.microsoft.com/office/drawing/2014/main" id="{80C14E4C-4216-C28C-B267-92030FDFC8D4}"/>
              </a:ext>
            </a:extLst>
          </p:cNvPr>
          <p:cNvSpPr txBox="1"/>
          <p:nvPr/>
        </p:nvSpPr>
        <p:spPr>
          <a:xfrm>
            <a:off x="2481485" y="6297444"/>
            <a:ext cx="629326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6"/>
              </a:rPr>
              <a:t>https://www.ucsusa.org/resources/what-are-tar-sands</a:t>
            </a:r>
            <a:endParaRPr lang="en-US" sz="1600" dirty="0">
              <a:latin typeface="Calibri" panose="020F0502020204030204" pitchFamily="34" charset="0"/>
              <a:cs typeface="Calibri" panose="020F0502020204030204" pitchFamily="34" charset="0"/>
            </a:endParaRPr>
          </a:p>
        </p:txBody>
      </p:sp>
      <p:pic>
        <p:nvPicPr>
          <p:cNvPr id="19" name="Picture 18" descr="A close-up of a spoon of liquid&#10;&#10;Description automatically generated">
            <a:extLst>
              <a:ext uri="{FF2B5EF4-FFF2-40B4-BE49-F238E27FC236}">
                <a16:creationId xmlns:a16="http://schemas.microsoft.com/office/drawing/2014/main" id="{5E554C9A-4DFC-1178-5A42-B24DBA2228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72663" y="2158086"/>
            <a:ext cx="1518033" cy="1492669"/>
          </a:xfrm>
          <a:prstGeom prst="rect">
            <a:avLst/>
          </a:prstGeom>
          <a:ln>
            <a:solidFill>
              <a:schemeClr val="tx1"/>
            </a:solidFill>
          </a:ln>
        </p:spPr>
      </p:pic>
    </p:spTree>
    <p:extLst>
      <p:ext uri="{BB962C8B-B14F-4D97-AF65-F5344CB8AC3E}">
        <p14:creationId xmlns:p14="http://schemas.microsoft.com/office/powerpoint/2010/main" val="19677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rock&#10;&#10;Description automatically generated">
            <a:extLst>
              <a:ext uri="{FF2B5EF4-FFF2-40B4-BE49-F238E27FC236}">
                <a16:creationId xmlns:a16="http://schemas.microsoft.com/office/drawing/2014/main" id="{C7C1FF04-FF41-DAF6-364E-B2B42F6AC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4859" y="1728683"/>
            <a:ext cx="4218612" cy="4108871"/>
          </a:xfrm>
          <a:prstGeom prst="rect">
            <a:avLst/>
          </a:prstGeom>
        </p:spPr>
      </p:pic>
      <p:pic>
        <p:nvPicPr>
          <p:cNvPr id="7" name="Picture 6" descr="A jar of dark liquid&#10;&#10;Description automatically generated">
            <a:extLst>
              <a:ext uri="{FF2B5EF4-FFF2-40B4-BE49-F238E27FC236}">
                <a16:creationId xmlns:a16="http://schemas.microsoft.com/office/drawing/2014/main" id="{024AE5E2-07F5-A5D9-4F8E-02DFA5E8C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507711" y="1728683"/>
            <a:ext cx="2137948" cy="4108871"/>
          </a:xfrm>
          <a:prstGeom prst="rect">
            <a:avLst/>
          </a:prstGeom>
        </p:spPr>
      </p:pic>
      <p:sp>
        <p:nvSpPr>
          <p:cNvPr id="3" name="TextBox 2">
            <a:extLst>
              <a:ext uri="{FF2B5EF4-FFF2-40B4-BE49-F238E27FC236}">
                <a16:creationId xmlns:a16="http://schemas.microsoft.com/office/drawing/2014/main" id="{53611ABD-8009-EC55-9EFB-390DD2849DDF}"/>
              </a:ext>
            </a:extLst>
          </p:cNvPr>
          <p:cNvSpPr txBox="1"/>
          <p:nvPr/>
        </p:nvSpPr>
        <p:spPr>
          <a:xfrm>
            <a:off x="515625" y="912778"/>
            <a:ext cx="8501202"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Extracting oil from rocks:</a:t>
            </a:r>
          </a:p>
        </p:txBody>
      </p:sp>
      <p:sp>
        <p:nvSpPr>
          <p:cNvPr id="4" name="TextBox 3">
            <a:extLst>
              <a:ext uri="{FF2B5EF4-FFF2-40B4-BE49-F238E27FC236}">
                <a16:creationId xmlns:a16="http://schemas.microsoft.com/office/drawing/2014/main" id="{AD110BA1-55EC-F6B5-8E0E-DE44988DE630}"/>
              </a:ext>
            </a:extLst>
          </p:cNvPr>
          <p:cNvSpPr txBox="1"/>
          <p:nvPr/>
        </p:nvSpPr>
        <p:spPr>
          <a:xfrm>
            <a:off x="515625" y="1728683"/>
            <a:ext cx="4424994" cy="3924151"/>
          </a:xfrm>
          <a:prstGeom prst="rect">
            <a:avLst/>
          </a:prstGeom>
          <a:noFill/>
        </p:spPr>
        <p:txBody>
          <a:bodyPr wrap="square">
            <a:spAutoFit/>
          </a:bodyPr>
          <a:lstStyle/>
          <a:p>
            <a:pPr algn="just">
              <a:spcAft>
                <a:spcPts val="600"/>
              </a:spcAft>
            </a:pPr>
            <a:r>
              <a:rPr lang="en-US" sz="2800" b="1" dirty="0">
                <a:latin typeface="Calibri" panose="020F0502020204030204" pitchFamily="34" charset="0"/>
                <a:cs typeface="Calibri" panose="020F0502020204030204" pitchFamily="34" charset="0"/>
              </a:rPr>
              <a:t>Kerogen </a:t>
            </a:r>
            <a:r>
              <a:rPr lang="en-US" sz="2400" dirty="0">
                <a:latin typeface="Calibri" panose="020F0502020204030204" pitchFamily="34" charset="0"/>
                <a:cs typeface="Calibri" panose="020F0502020204030204" pitchFamily="34" charset="0"/>
              </a:rPr>
              <a:t>is waxy solid that can be extracted from buried organic shale. When the kerogen is heated, it can release significant amounts of oil and natural gas.</a:t>
            </a:r>
          </a:p>
          <a:p>
            <a:pPr algn="just">
              <a:spcAft>
                <a:spcPts val="600"/>
              </a:spcAft>
            </a:pPr>
            <a:r>
              <a:rPr lang="en-US" sz="2400" dirty="0">
                <a:latin typeface="Calibri" panose="020F0502020204030204" pitchFamily="34" charset="0"/>
                <a:cs typeface="Calibri" panose="020F0502020204030204" pitchFamily="34" charset="0"/>
              </a:rPr>
              <a:t>This process is not yet cost-effective because the energy needed for extraction is almost the same as that of the gas and oil that is extracted.</a:t>
            </a:r>
          </a:p>
        </p:txBody>
      </p:sp>
    </p:spTree>
    <p:extLst>
      <p:ext uri="{BB962C8B-B14F-4D97-AF65-F5344CB8AC3E}">
        <p14:creationId xmlns:p14="http://schemas.microsoft.com/office/powerpoint/2010/main" val="1906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C04AA-61FE-4E5C-45F5-F4B535278CFF}"/>
              </a:ext>
            </a:extLst>
          </p:cNvPr>
          <p:cNvSpPr txBox="1"/>
          <p:nvPr/>
        </p:nvSpPr>
        <p:spPr>
          <a:xfrm>
            <a:off x="6540551" y="1069144"/>
            <a:ext cx="5216552" cy="3000821"/>
          </a:xfrm>
          <a:prstGeom prst="rect">
            <a:avLst/>
          </a:prstGeom>
          <a:noFill/>
        </p:spPr>
        <p:txBody>
          <a:bodyPr wrap="square" rtlCol="0">
            <a:spAutoFit/>
          </a:bodyPr>
          <a:lstStyle/>
          <a:p>
            <a:pPr algn="just">
              <a:spcAft>
                <a:spcPts val="600"/>
              </a:spcAft>
            </a:pPr>
            <a:r>
              <a:rPr lang="en-US" sz="2300" dirty="0">
                <a:latin typeface="Calibri" panose="020F0502020204030204" pitchFamily="34" charset="0"/>
                <a:cs typeface="Calibri" panose="020F0502020204030204" pitchFamily="34" charset="0"/>
              </a:rPr>
              <a:t>Currently, Americans on average use significantly more fossil fuels than Western Europeans with comparable standards of living.</a:t>
            </a:r>
          </a:p>
          <a:p>
            <a:pPr algn="just">
              <a:spcAft>
                <a:spcPts val="600"/>
              </a:spcAft>
            </a:pPr>
            <a:r>
              <a:rPr lang="en-US" sz="2300" dirty="0">
                <a:latin typeface="Calibri" panose="020F0502020204030204" pitchFamily="34" charset="0"/>
                <a:cs typeface="Calibri" panose="020F0502020204030204" pitchFamily="34" charset="0"/>
              </a:rPr>
              <a:t>Further strains on the environment are anticipated as heavily populated nations like China and India grow their economies.</a:t>
            </a:r>
          </a:p>
        </p:txBody>
      </p:sp>
      <p:pic>
        <p:nvPicPr>
          <p:cNvPr id="7" name="Picture 6" descr="A graph of energy consumption&#10;&#10;Description automatically generated">
            <a:extLst>
              <a:ext uri="{FF2B5EF4-FFF2-40B4-BE49-F238E27FC236}">
                <a16:creationId xmlns:a16="http://schemas.microsoft.com/office/drawing/2014/main" id="{EDA0B0AF-14F5-9004-B78B-CFFE19E616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724" y="1202514"/>
            <a:ext cx="5985279" cy="5214437"/>
          </a:xfrm>
          <a:prstGeom prst="rect">
            <a:avLst/>
          </a:prstGeom>
          <a:ln>
            <a:solidFill>
              <a:schemeClr val="accent1"/>
            </a:solidFill>
          </a:ln>
        </p:spPr>
      </p:pic>
      <p:pic>
        <p:nvPicPr>
          <p:cNvPr id="8" name="Picture 7" descr="A group of people riding motorcycles on a street&#10;&#10;Description automatically generated">
            <a:extLst>
              <a:ext uri="{FF2B5EF4-FFF2-40B4-BE49-F238E27FC236}">
                <a16:creationId xmlns:a16="http://schemas.microsoft.com/office/drawing/2014/main" id="{2400EB64-C4BD-9268-6F31-F83AEADB88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9835" y="4218135"/>
            <a:ext cx="2370713" cy="2198816"/>
          </a:xfrm>
          <a:prstGeom prst="rect">
            <a:avLst/>
          </a:prstGeom>
          <a:ln>
            <a:solidFill>
              <a:schemeClr val="accent1"/>
            </a:solidFill>
          </a:ln>
        </p:spPr>
      </p:pic>
      <p:pic>
        <p:nvPicPr>
          <p:cNvPr id="11" name="Picture 10" descr="A group of people walking in a street&#10;&#10;Description automatically generated">
            <a:extLst>
              <a:ext uri="{FF2B5EF4-FFF2-40B4-BE49-F238E27FC236}">
                <a16:creationId xmlns:a16="http://schemas.microsoft.com/office/drawing/2014/main" id="{5AAC5E84-7A09-E34D-5EEF-16F5AF80F1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2612" y="4218135"/>
            <a:ext cx="2634641" cy="2198816"/>
          </a:xfrm>
          <a:prstGeom prst="rect">
            <a:avLst/>
          </a:prstGeom>
          <a:ln>
            <a:solidFill>
              <a:schemeClr val="accent1"/>
            </a:solidFill>
          </a:ln>
        </p:spPr>
      </p:pic>
      <p:cxnSp>
        <p:nvCxnSpPr>
          <p:cNvPr id="18" name="Straight Arrow Connector 17">
            <a:extLst>
              <a:ext uri="{FF2B5EF4-FFF2-40B4-BE49-F238E27FC236}">
                <a16:creationId xmlns:a16="http://schemas.microsoft.com/office/drawing/2014/main" id="{79CEB104-B05B-AF57-3AE3-8AABCBD4AD87}"/>
              </a:ext>
            </a:extLst>
          </p:cNvPr>
          <p:cNvCxnSpPr>
            <a:cxnSpLocks/>
          </p:cNvCxnSpPr>
          <p:nvPr/>
        </p:nvCxnSpPr>
        <p:spPr>
          <a:xfrm>
            <a:off x="625007" y="4801590"/>
            <a:ext cx="33739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0832FB5-65F7-E371-9EE3-BDFF3BF31C12}"/>
              </a:ext>
            </a:extLst>
          </p:cNvPr>
          <p:cNvCxnSpPr>
            <a:cxnSpLocks/>
          </p:cNvCxnSpPr>
          <p:nvPr/>
        </p:nvCxnSpPr>
        <p:spPr>
          <a:xfrm>
            <a:off x="625007" y="5117791"/>
            <a:ext cx="337389"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CA10500-AB00-3436-F4BF-B8419583F2F8}"/>
              </a:ext>
            </a:extLst>
          </p:cNvPr>
          <p:cNvSpPr txBox="1"/>
          <p:nvPr/>
        </p:nvSpPr>
        <p:spPr>
          <a:xfrm>
            <a:off x="457724" y="348728"/>
            <a:ext cx="11434903" cy="646331"/>
          </a:xfrm>
          <a:prstGeom prst="rect">
            <a:avLst/>
          </a:prstGeom>
          <a:noFill/>
        </p:spPr>
        <p:txBody>
          <a:bodyPr wrap="square" rtlCol="0">
            <a:spAutoFit/>
          </a:bodyPr>
          <a:lstStyle/>
          <a:p>
            <a:r>
              <a:rPr lang="en-US" sz="3600" dirty="0">
                <a:solidFill>
                  <a:srgbClr val="0070C0"/>
                </a:solidFill>
                <a:latin typeface="Calibri" panose="020F0502020204030204" pitchFamily="34" charset="0"/>
                <a:cs typeface="Calibri" panose="020F0502020204030204" pitchFamily="34" charset="0"/>
              </a:rPr>
              <a:t>Current Trends and the Long-Term Outlook for Fossil Fuels</a:t>
            </a:r>
          </a:p>
        </p:txBody>
      </p:sp>
    </p:spTree>
    <p:extLst>
      <p:ext uri="{BB962C8B-B14F-4D97-AF65-F5344CB8AC3E}">
        <p14:creationId xmlns:p14="http://schemas.microsoft.com/office/powerpoint/2010/main" val="23659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le of cut wood&#10;&#10;Description automatically generated">
            <a:extLst>
              <a:ext uri="{FF2B5EF4-FFF2-40B4-BE49-F238E27FC236}">
                <a16:creationId xmlns:a16="http://schemas.microsoft.com/office/drawing/2014/main" id="{BD2D2347-29EC-5686-121F-809A2947BF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776" y="1872604"/>
            <a:ext cx="2803636" cy="1909130"/>
          </a:xfrm>
          <a:prstGeom prst="rect">
            <a:avLst/>
          </a:prstGeom>
        </p:spPr>
      </p:pic>
      <p:sp>
        <p:nvSpPr>
          <p:cNvPr id="15" name="TextBox 14">
            <a:extLst>
              <a:ext uri="{FF2B5EF4-FFF2-40B4-BE49-F238E27FC236}">
                <a16:creationId xmlns:a16="http://schemas.microsoft.com/office/drawing/2014/main" id="{BAA46B69-9C3B-E051-B646-FFA9EFB68FAF}"/>
              </a:ext>
            </a:extLst>
          </p:cNvPr>
          <p:cNvSpPr txBox="1"/>
          <p:nvPr/>
        </p:nvSpPr>
        <p:spPr>
          <a:xfrm>
            <a:off x="455127" y="891100"/>
            <a:ext cx="11127273" cy="954107"/>
          </a:xfrm>
          <a:prstGeom prst="rect">
            <a:avLst/>
          </a:prstGeom>
          <a:noFill/>
        </p:spPr>
        <p:txBody>
          <a:bodyPr wrap="square">
            <a:spAutoFit/>
          </a:bodyPr>
          <a:lstStyle/>
          <a:p>
            <a:pPr algn="just"/>
            <a:r>
              <a:rPr lang="en-US" sz="2800" dirty="0">
                <a:latin typeface="Calibri" panose="020F0502020204030204" pitchFamily="34" charset="0"/>
                <a:cs typeface="Calibri" panose="020F0502020204030204" pitchFamily="34" charset="0"/>
              </a:rPr>
              <a:t>From the pre-historic times to the 1800’s, nearly all energy needs were met with some form of biomass.</a:t>
            </a:r>
            <a:endParaRPr lang="en-US" sz="2800" dirty="0">
              <a:solidFill>
                <a:schemeClr val="bg1"/>
              </a:solidFill>
              <a:latin typeface="Calibri" panose="020F0502020204030204" pitchFamily="34" charset="0"/>
              <a:cs typeface="Calibri" panose="020F0502020204030204" pitchFamily="34" charset="0"/>
            </a:endParaRPr>
          </a:p>
        </p:txBody>
      </p:sp>
      <p:pic>
        <p:nvPicPr>
          <p:cNvPr id="3" name="Picture 2" descr="A pile of charcoal burning&#10;&#10;Description automatically generated">
            <a:extLst>
              <a:ext uri="{FF2B5EF4-FFF2-40B4-BE49-F238E27FC236}">
                <a16:creationId xmlns:a16="http://schemas.microsoft.com/office/drawing/2014/main" id="{2E0E9F87-E2F8-DC35-E420-420AE4587F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776" y="3952790"/>
            <a:ext cx="2800333" cy="2211898"/>
          </a:xfrm>
          <a:prstGeom prst="rect">
            <a:avLst/>
          </a:prstGeom>
        </p:spPr>
      </p:pic>
      <p:pic>
        <p:nvPicPr>
          <p:cNvPr id="5" name="Picture 4" descr="A person using a hammer to grind a metal&#10;&#10;Description automatically generated">
            <a:extLst>
              <a:ext uri="{FF2B5EF4-FFF2-40B4-BE49-F238E27FC236}">
                <a16:creationId xmlns:a16="http://schemas.microsoft.com/office/drawing/2014/main" id="{C5D6F877-2C44-8FA8-4429-E31E0ECA9AF8}"/>
              </a:ext>
            </a:extLst>
          </p:cNvPr>
          <p:cNvPicPr>
            <a:picLocks noChangeAspect="1"/>
          </p:cNvPicPr>
          <p:nvPr/>
        </p:nvPicPr>
        <p:blipFill>
          <a:blip r:embed="rId4"/>
          <a:stretch>
            <a:fillRect/>
          </a:stretch>
        </p:blipFill>
        <p:spPr>
          <a:xfrm>
            <a:off x="3423369" y="1886158"/>
            <a:ext cx="8182477" cy="4526365"/>
          </a:xfrm>
          <a:prstGeom prst="rect">
            <a:avLst/>
          </a:prstGeom>
        </p:spPr>
      </p:pic>
      <p:sp>
        <p:nvSpPr>
          <p:cNvPr id="6" name="TextBox 5">
            <a:extLst>
              <a:ext uri="{FF2B5EF4-FFF2-40B4-BE49-F238E27FC236}">
                <a16:creationId xmlns:a16="http://schemas.microsoft.com/office/drawing/2014/main" id="{C322968E-3EA8-07DE-A09A-9B71696CD432}"/>
              </a:ext>
            </a:extLst>
          </p:cNvPr>
          <p:cNvSpPr txBox="1"/>
          <p:nvPr/>
        </p:nvSpPr>
        <p:spPr>
          <a:xfrm>
            <a:off x="455127" y="287227"/>
            <a:ext cx="3160160" cy="553998"/>
          </a:xfrm>
          <a:prstGeom prst="rect">
            <a:avLst/>
          </a:prstGeom>
          <a:noFill/>
        </p:spPr>
        <p:txBody>
          <a:bodyPr wrap="none" rtlCol="0">
            <a:spAutoFit/>
          </a:bodyPr>
          <a:lstStyle/>
          <a:p>
            <a:r>
              <a:rPr lang="en-US" sz="3000" dirty="0">
                <a:latin typeface="Calibri" panose="020F0502020204030204" pitchFamily="34" charset="0"/>
                <a:cs typeface="Calibri" panose="020F0502020204030204" pitchFamily="34" charset="0"/>
              </a:rPr>
              <a:t>Biofuels came first:</a:t>
            </a:r>
          </a:p>
        </p:txBody>
      </p:sp>
      <p:sp>
        <p:nvSpPr>
          <p:cNvPr id="2" name="TextBox 1">
            <a:extLst>
              <a:ext uri="{FF2B5EF4-FFF2-40B4-BE49-F238E27FC236}">
                <a16:creationId xmlns:a16="http://schemas.microsoft.com/office/drawing/2014/main" id="{9F99F822-7308-E25F-A787-B45BA979AEBD}"/>
              </a:ext>
            </a:extLst>
          </p:cNvPr>
          <p:cNvSpPr txBox="1"/>
          <p:nvPr/>
        </p:nvSpPr>
        <p:spPr>
          <a:xfrm>
            <a:off x="820615" y="6114813"/>
            <a:ext cx="166462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Dung fire in Tibet.</a:t>
            </a:r>
          </a:p>
        </p:txBody>
      </p:sp>
    </p:spTree>
    <p:extLst>
      <p:ext uri="{BB962C8B-B14F-4D97-AF65-F5344CB8AC3E}">
        <p14:creationId xmlns:p14="http://schemas.microsoft.com/office/powerpoint/2010/main" val="5253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005042-057E-776A-6190-44CF77304440}"/>
              </a:ext>
            </a:extLst>
          </p:cNvPr>
          <p:cNvSpPr txBox="1"/>
          <p:nvPr/>
        </p:nvSpPr>
        <p:spPr>
          <a:xfrm>
            <a:off x="309706" y="870462"/>
            <a:ext cx="11572590" cy="2015936"/>
          </a:xfrm>
          <a:prstGeom prst="rect">
            <a:avLst/>
          </a:prstGeom>
          <a:noFill/>
        </p:spPr>
        <p:txBody>
          <a:bodyPr wrap="square">
            <a:spAutoFit/>
          </a:bodyPr>
          <a:lstStyle/>
          <a:p>
            <a:pPr algn="just">
              <a:spcAft>
                <a:spcPts val="600"/>
              </a:spcAft>
            </a:pPr>
            <a:r>
              <a:rPr lang="en-US" sz="2300" dirty="0">
                <a:latin typeface="Calibri" panose="020F0502020204030204" pitchFamily="34" charset="0"/>
                <a:cs typeface="Calibri" panose="020F0502020204030204" pitchFamily="34" charset="0"/>
              </a:rPr>
              <a:t>Coal was mined extensively to meet the exploding demand for combustible material following the widespread use of steam engines. </a:t>
            </a:r>
          </a:p>
          <a:p>
            <a:pPr algn="just">
              <a:spcAft>
                <a:spcPts val="600"/>
              </a:spcAft>
            </a:pPr>
            <a:r>
              <a:rPr lang="en-US" sz="2300" dirty="0">
                <a:latin typeface="Calibri" panose="020F0502020204030204" pitchFamily="34" charset="0"/>
                <a:cs typeface="Calibri" panose="020F0502020204030204" pitchFamily="34" charset="0"/>
              </a:rPr>
              <a:t>Mass production of automobiles with internal combustion engines created a new demand for petroleum.</a:t>
            </a:r>
          </a:p>
          <a:p>
            <a:pPr algn="just"/>
            <a:r>
              <a:rPr lang="en-US" sz="2300" dirty="0">
                <a:latin typeface="Calibri" panose="020F0502020204030204" pitchFamily="34" charset="0"/>
                <a:cs typeface="Calibri" panose="020F0502020204030204" pitchFamily="34" charset="0"/>
              </a:rPr>
              <a:t>In recent years cleaner-burning natural gas started to displace coal as the fuel for power plants.</a:t>
            </a:r>
          </a:p>
        </p:txBody>
      </p:sp>
      <p:pic>
        <p:nvPicPr>
          <p:cNvPr id="13" name="Picture 12" descr="A boat on the water&#10;&#10;Description automatically generated">
            <a:extLst>
              <a:ext uri="{FF2B5EF4-FFF2-40B4-BE49-F238E27FC236}">
                <a16:creationId xmlns:a16="http://schemas.microsoft.com/office/drawing/2014/main" id="{B729EE81-35D6-93D3-8762-0EDE05CC79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7084" y="2943427"/>
            <a:ext cx="2223352" cy="1501633"/>
          </a:xfrm>
          <a:prstGeom prst="rect">
            <a:avLst/>
          </a:prstGeom>
          <a:ln>
            <a:solidFill>
              <a:schemeClr val="accent1"/>
            </a:solidFill>
          </a:ln>
        </p:spPr>
      </p:pic>
      <p:pic>
        <p:nvPicPr>
          <p:cNvPr id="21" name="Picture 20" descr="A black and white illustration of people in a carriage&#10;&#10;Description automatically generated">
            <a:extLst>
              <a:ext uri="{FF2B5EF4-FFF2-40B4-BE49-F238E27FC236}">
                <a16:creationId xmlns:a16="http://schemas.microsoft.com/office/drawing/2014/main" id="{7EC86EB4-4208-9315-BC05-AE6A634825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645" y="2943427"/>
            <a:ext cx="2168989" cy="1501633"/>
          </a:xfrm>
          <a:prstGeom prst="rect">
            <a:avLst/>
          </a:prstGeom>
          <a:ln>
            <a:solidFill>
              <a:schemeClr val="accent1"/>
            </a:solidFill>
          </a:ln>
        </p:spPr>
      </p:pic>
      <p:pic>
        <p:nvPicPr>
          <p:cNvPr id="23" name="Picture 22" descr="Diagram of a machine with text&#10;&#10;Description automatically generated">
            <a:extLst>
              <a:ext uri="{FF2B5EF4-FFF2-40B4-BE49-F238E27FC236}">
                <a16:creationId xmlns:a16="http://schemas.microsoft.com/office/drawing/2014/main" id="{D381BC8F-0145-30CF-4976-1DEF0CC750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5644" y="4221357"/>
            <a:ext cx="5112567" cy="2574460"/>
          </a:xfrm>
          <a:prstGeom prst="rect">
            <a:avLst/>
          </a:prstGeom>
        </p:spPr>
      </p:pic>
      <p:sp>
        <p:nvSpPr>
          <p:cNvPr id="24" name="TextBox 23">
            <a:extLst>
              <a:ext uri="{FF2B5EF4-FFF2-40B4-BE49-F238E27FC236}">
                <a16:creationId xmlns:a16="http://schemas.microsoft.com/office/drawing/2014/main" id="{399A7869-68CE-A4A6-8597-3D2D4358F8BF}"/>
              </a:ext>
            </a:extLst>
          </p:cNvPr>
          <p:cNvSpPr txBox="1"/>
          <p:nvPr/>
        </p:nvSpPr>
        <p:spPr>
          <a:xfrm>
            <a:off x="309704" y="347242"/>
            <a:ext cx="11484554"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The Industrial Revolution is mainly responsible for the transition to fossil fuels.</a:t>
            </a:r>
          </a:p>
        </p:txBody>
      </p:sp>
      <p:sp>
        <p:nvSpPr>
          <p:cNvPr id="12" name="TextBox 11">
            <a:extLst>
              <a:ext uri="{FF2B5EF4-FFF2-40B4-BE49-F238E27FC236}">
                <a16:creationId xmlns:a16="http://schemas.microsoft.com/office/drawing/2014/main" id="{D23BAD4B-6786-DD89-E02E-44AA4D013047}"/>
              </a:ext>
            </a:extLst>
          </p:cNvPr>
          <p:cNvSpPr txBox="1"/>
          <p:nvPr/>
        </p:nvSpPr>
        <p:spPr>
          <a:xfrm>
            <a:off x="309706" y="6390618"/>
            <a:ext cx="11572590" cy="615553"/>
          </a:xfrm>
          <a:prstGeom prst="rect">
            <a:avLst/>
          </a:prstGeom>
          <a:noFill/>
        </p:spPr>
        <p:txBody>
          <a:bodyPr wrap="square" rtlCol="0">
            <a:spAutoFit/>
          </a:bodyPr>
          <a:lstStyle/>
          <a:p>
            <a:r>
              <a:rPr lang="en-US" sz="1600" dirty="0"/>
              <a:t>Downloaded from: </a:t>
            </a:r>
            <a:r>
              <a:rPr lang="en-US" sz="1600" dirty="0">
                <a:hlinkClick r:id="rId5"/>
              </a:rPr>
              <a:t>https://commons.wikimedia.org/wiki/File:US_Energy_Consumption_historical_percent.png</a:t>
            </a:r>
            <a:endParaRPr lang="en-US" sz="1600" dirty="0"/>
          </a:p>
          <a:p>
            <a:endParaRPr lang="en-US" dirty="0"/>
          </a:p>
        </p:txBody>
      </p:sp>
      <p:pic>
        <p:nvPicPr>
          <p:cNvPr id="15" name="Picture 14" descr="A graph showing different colored layers&#10;&#10;Description automatically generated with medium confidence">
            <a:extLst>
              <a:ext uri="{FF2B5EF4-FFF2-40B4-BE49-F238E27FC236}">
                <a16:creationId xmlns:a16="http://schemas.microsoft.com/office/drawing/2014/main" id="{208C090E-3CE4-2DE1-E038-076799C35D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486" y="2943427"/>
            <a:ext cx="6583389" cy="345505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59260FC-EFB3-6A9C-BFB6-E15F6E51B708}"/>
              </a:ext>
            </a:extLst>
          </p:cNvPr>
          <p:cNvCxnSpPr>
            <a:cxnSpLocks/>
          </p:cNvCxnSpPr>
          <p:nvPr/>
        </p:nvCxnSpPr>
        <p:spPr>
          <a:xfrm flipV="1">
            <a:off x="1885950" y="3087085"/>
            <a:ext cx="273437" cy="341915"/>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42B2AC0-ED32-7B30-D976-314C9D4A9DF4}"/>
              </a:ext>
            </a:extLst>
          </p:cNvPr>
          <p:cNvCxnSpPr>
            <a:cxnSpLocks/>
          </p:cNvCxnSpPr>
          <p:nvPr/>
        </p:nvCxnSpPr>
        <p:spPr>
          <a:xfrm flipV="1">
            <a:off x="3286125" y="3570882"/>
            <a:ext cx="305893" cy="401043"/>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90F384C-89EC-F80F-324A-BD0867CFF3BF}"/>
              </a:ext>
            </a:extLst>
          </p:cNvPr>
          <p:cNvCxnSpPr>
            <a:cxnSpLocks/>
          </p:cNvCxnSpPr>
          <p:nvPr/>
        </p:nvCxnSpPr>
        <p:spPr>
          <a:xfrm flipV="1">
            <a:off x="5286378" y="4405494"/>
            <a:ext cx="286842" cy="368839"/>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3313277-5FE3-5C5D-6D12-AFEB8E13F4B8}"/>
              </a:ext>
            </a:extLst>
          </p:cNvPr>
          <p:cNvCxnSpPr>
            <a:cxnSpLocks/>
          </p:cNvCxnSpPr>
          <p:nvPr/>
        </p:nvCxnSpPr>
        <p:spPr>
          <a:xfrm flipV="1">
            <a:off x="5269297" y="5478425"/>
            <a:ext cx="286842" cy="368839"/>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0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of energy consumption&#10;&#10;Description automatically generated">
            <a:extLst>
              <a:ext uri="{FF2B5EF4-FFF2-40B4-BE49-F238E27FC236}">
                <a16:creationId xmlns:a16="http://schemas.microsoft.com/office/drawing/2014/main" id="{30B703EE-FF93-D8B9-5296-C938599D1A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029" y="957263"/>
            <a:ext cx="9129433" cy="5693930"/>
          </a:xfrm>
          <a:prstGeom prst="rect">
            <a:avLst/>
          </a:prstGeom>
        </p:spPr>
      </p:pic>
      <p:sp>
        <p:nvSpPr>
          <p:cNvPr id="2" name="TextBox 1">
            <a:extLst>
              <a:ext uri="{FF2B5EF4-FFF2-40B4-BE49-F238E27FC236}">
                <a16:creationId xmlns:a16="http://schemas.microsoft.com/office/drawing/2014/main" id="{0388A168-CFBA-9A41-6182-ED3EE5DA3F76}"/>
              </a:ext>
            </a:extLst>
          </p:cNvPr>
          <p:cNvSpPr txBox="1"/>
          <p:nvPr/>
        </p:nvSpPr>
        <p:spPr>
          <a:xfrm>
            <a:off x="1109872" y="206807"/>
            <a:ext cx="9977228"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Fossil fuels now make up about 80% of all energy us in the US.</a:t>
            </a:r>
          </a:p>
        </p:txBody>
      </p:sp>
    </p:spTree>
    <p:extLst>
      <p:ext uri="{BB962C8B-B14F-4D97-AF65-F5344CB8AC3E}">
        <p14:creationId xmlns:p14="http://schemas.microsoft.com/office/powerpoint/2010/main" val="412078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layers of soil&#10;&#10;Description automatically generated">
            <a:extLst>
              <a:ext uri="{FF2B5EF4-FFF2-40B4-BE49-F238E27FC236}">
                <a16:creationId xmlns:a16="http://schemas.microsoft.com/office/drawing/2014/main" id="{F7E8C82B-B7DC-AF53-1F34-1B0C1CAE8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0969" y="3559742"/>
            <a:ext cx="6776744" cy="2649748"/>
          </a:xfrm>
          <a:prstGeom prst="rect">
            <a:avLst/>
          </a:prstGeom>
        </p:spPr>
      </p:pic>
      <p:sp>
        <p:nvSpPr>
          <p:cNvPr id="6" name="TextBox 5">
            <a:extLst>
              <a:ext uri="{FF2B5EF4-FFF2-40B4-BE49-F238E27FC236}">
                <a16:creationId xmlns:a16="http://schemas.microsoft.com/office/drawing/2014/main" id="{804B03AB-6B03-8F06-F933-FD86E43B546D}"/>
              </a:ext>
            </a:extLst>
          </p:cNvPr>
          <p:cNvSpPr txBox="1"/>
          <p:nvPr/>
        </p:nvSpPr>
        <p:spPr>
          <a:xfrm>
            <a:off x="5232400" y="6209490"/>
            <a:ext cx="646991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3"/>
              </a:rPr>
              <a:t>https://energyeducation.ca/encyclopedia/Oil_formation</a:t>
            </a:r>
            <a:endParaRPr lang="en-US" sz="1600" dirty="0">
              <a:latin typeface="Calibri" panose="020F0502020204030204" pitchFamily="34" charset="0"/>
              <a:cs typeface="Calibri" panose="020F0502020204030204" pitchFamily="34" charset="0"/>
            </a:endParaRPr>
          </a:p>
        </p:txBody>
      </p:sp>
      <p:pic>
        <p:nvPicPr>
          <p:cNvPr id="8" name="Picture 7" descr="A diagram of soil layers&#10;&#10;Description automatically generated">
            <a:extLst>
              <a:ext uri="{FF2B5EF4-FFF2-40B4-BE49-F238E27FC236}">
                <a16:creationId xmlns:a16="http://schemas.microsoft.com/office/drawing/2014/main" id="{7A9E593E-FC38-17BE-686B-78CD0F184B40}"/>
              </a:ext>
            </a:extLst>
          </p:cNvPr>
          <p:cNvPicPr>
            <a:picLocks noChangeAspect="1"/>
          </p:cNvPicPr>
          <p:nvPr/>
        </p:nvPicPr>
        <p:blipFill>
          <a:blip r:embed="rId4"/>
          <a:stretch>
            <a:fillRect/>
          </a:stretch>
        </p:blipFill>
        <p:spPr>
          <a:xfrm>
            <a:off x="5029200" y="322251"/>
            <a:ext cx="6596743" cy="3156430"/>
          </a:xfrm>
          <a:prstGeom prst="rect">
            <a:avLst/>
          </a:prstGeom>
        </p:spPr>
      </p:pic>
      <p:pic>
        <p:nvPicPr>
          <p:cNvPr id="10" name="Picture 9" descr="A drawing of lizards on a rock&#10;&#10;Description automatically generated">
            <a:extLst>
              <a:ext uri="{FF2B5EF4-FFF2-40B4-BE49-F238E27FC236}">
                <a16:creationId xmlns:a16="http://schemas.microsoft.com/office/drawing/2014/main" id="{9B61ADFB-E750-0F30-2422-CF4A551CF8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287" y="2895600"/>
            <a:ext cx="4222014" cy="3483167"/>
          </a:xfrm>
          <a:prstGeom prst="rect">
            <a:avLst/>
          </a:prstGeom>
          <a:ln>
            <a:solidFill>
              <a:schemeClr val="tx1"/>
            </a:solidFill>
          </a:ln>
        </p:spPr>
      </p:pic>
      <p:sp>
        <p:nvSpPr>
          <p:cNvPr id="11" name="TextBox 10">
            <a:extLst>
              <a:ext uri="{FF2B5EF4-FFF2-40B4-BE49-F238E27FC236}">
                <a16:creationId xmlns:a16="http://schemas.microsoft.com/office/drawing/2014/main" id="{BEAC882C-DEB5-EFBE-4D80-E3D919D34EF4}"/>
              </a:ext>
            </a:extLst>
          </p:cNvPr>
          <p:cNvSpPr txBox="1"/>
          <p:nvPr/>
        </p:nvSpPr>
        <p:spPr>
          <a:xfrm>
            <a:off x="347801" y="322251"/>
            <a:ext cx="4338500" cy="3077766"/>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Fossil fuels were formed when </a:t>
            </a:r>
            <a:r>
              <a:rPr lang="en-US" sz="2200" b="1" dirty="0">
                <a:latin typeface="Calibri" panose="020F0502020204030204" pitchFamily="34" charset="0"/>
                <a:cs typeface="Calibri" panose="020F0502020204030204" pitchFamily="34" charset="0"/>
              </a:rPr>
              <a:t>organic matter </a:t>
            </a:r>
            <a:r>
              <a:rPr lang="en-US" sz="2200" dirty="0">
                <a:latin typeface="Calibri" panose="020F0502020204030204" pitchFamily="34" charset="0"/>
                <a:cs typeface="Calibri" panose="020F0502020204030204" pitchFamily="34" charset="0"/>
              </a:rPr>
              <a:t>decomposed under </a:t>
            </a:r>
            <a:r>
              <a:rPr lang="en-US" sz="2200" b="1" dirty="0">
                <a:latin typeface="Calibri" panose="020F0502020204030204" pitchFamily="34" charset="0"/>
                <a:cs typeface="Calibri" panose="020F0502020204030204" pitchFamily="34" charset="0"/>
              </a:rPr>
              <a:t>anaerobic conditions </a:t>
            </a:r>
            <a:r>
              <a:rPr lang="en-US" sz="2200" dirty="0">
                <a:latin typeface="Calibri" panose="020F0502020204030204" pitchFamily="34" charset="0"/>
                <a:cs typeface="Calibri" panose="020F0502020204030204" pitchFamily="34" charset="0"/>
              </a:rPr>
              <a:t>over hundreds of millions of years.</a:t>
            </a:r>
          </a:p>
          <a:p>
            <a:pPr algn="just">
              <a:spcAft>
                <a:spcPts val="600"/>
              </a:spcAft>
            </a:pPr>
            <a:r>
              <a:rPr lang="en-US" sz="2200" dirty="0">
                <a:latin typeface="Calibri" panose="020F0502020204030204" pitchFamily="34" charset="0"/>
                <a:cs typeface="Calibri" panose="020F0502020204030204" pitchFamily="34" charset="0"/>
              </a:rPr>
              <a:t>Most of this organic matter is believed to have its origin during the </a:t>
            </a:r>
            <a:r>
              <a:rPr lang="en-US" sz="2200" b="1" dirty="0">
                <a:latin typeface="Calibri" panose="020F0502020204030204" pitchFamily="34" charset="0"/>
                <a:cs typeface="Calibri" panose="020F0502020204030204" pitchFamily="34" charset="0"/>
              </a:rPr>
              <a:t>Carboniferous Period</a:t>
            </a:r>
            <a:r>
              <a:rPr lang="en-US" sz="2200" dirty="0">
                <a:latin typeface="Calibri" panose="020F0502020204030204" pitchFamily="34" charset="0"/>
                <a:cs typeface="Calibri" panose="020F0502020204030204" pitchFamily="34" charset="0"/>
              </a:rPr>
              <a:t>.</a:t>
            </a:r>
          </a:p>
          <a:p>
            <a:pPr algn="just">
              <a:spcAft>
                <a:spcPts val="600"/>
              </a:spcAft>
            </a:pPr>
            <a:endParaRPr lang="en-US"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26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03F2F8-3315-F7EA-B95C-6E1654B5CFDB}"/>
              </a:ext>
            </a:extLst>
          </p:cNvPr>
          <p:cNvSpPr txBox="1"/>
          <p:nvPr/>
        </p:nvSpPr>
        <p:spPr>
          <a:xfrm>
            <a:off x="280102" y="207480"/>
            <a:ext cx="8736783" cy="3046988"/>
          </a:xfrm>
          <a:prstGeom prst="rect">
            <a:avLst/>
          </a:prstGeom>
          <a:noFill/>
        </p:spPr>
        <p:txBody>
          <a:bodyPr wrap="square">
            <a:spAutoFit/>
          </a:bodyPr>
          <a:lstStyle/>
          <a:p>
            <a:pPr algn="just">
              <a:spcAft>
                <a:spcPts val="600"/>
              </a:spcAft>
            </a:pPr>
            <a:r>
              <a:rPr lang="en-US" sz="3200" b="1" dirty="0">
                <a:latin typeface="Calibri" panose="020F0502020204030204" pitchFamily="34" charset="0"/>
                <a:cs typeface="Calibri" panose="020F0502020204030204" pitchFamily="34" charset="0"/>
              </a:rPr>
              <a:t>Coal</a:t>
            </a:r>
            <a:r>
              <a:rPr lang="en-US" sz="2500" dirty="0">
                <a:latin typeface="Calibri" panose="020F0502020204030204" pitchFamily="34" charset="0"/>
                <a:cs typeface="Calibri" panose="020F0502020204030204" pitchFamily="34" charset="0"/>
              </a:rPr>
              <a:t> is the </a:t>
            </a:r>
            <a:r>
              <a:rPr lang="en-US" sz="2500" b="1" dirty="0">
                <a:latin typeface="Calibri" panose="020F0502020204030204" pitchFamily="34" charset="0"/>
                <a:cs typeface="Calibri" panose="020F0502020204030204" pitchFamily="34" charset="0"/>
              </a:rPr>
              <a:t>most plentiful </a:t>
            </a:r>
            <a:r>
              <a:rPr lang="en-US" sz="2500" dirty="0">
                <a:latin typeface="Calibri" panose="020F0502020204030204" pitchFamily="34" charset="0"/>
                <a:cs typeface="Calibri" panose="020F0502020204030204" pitchFamily="34" charset="0"/>
              </a:rPr>
              <a:t>and </a:t>
            </a:r>
            <a:r>
              <a:rPr lang="en-US" sz="2500" b="1" dirty="0">
                <a:latin typeface="Calibri" panose="020F0502020204030204" pitchFamily="34" charset="0"/>
                <a:cs typeface="Calibri" panose="020F0502020204030204" pitchFamily="34" charset="0"/>
              </a:rPr>
              <a:t>least expensive </a:t>
            </a:r>
            <a:r>
              <a:rPr lang="en-US" sz="2500" dirty="0">
                <a:latin typeface="Calibri" panose="020F0502020204030204" pitchFamily="34" charset="0"/>
                <a:cs typeface="Calibri" panose="020F0502020204030204" pitchFamily="34" charset="0"/>
              </a:rPr>
              <a:t>of the three fossil fuel, but the same cannot be said of the cost to the environment.</a:t>
            </a:r>
          </a:p>
          <a:p>
            <a:pPr algn="just">
              <a:spcAft>
                <a:spcPts val="600"/>
              </a:spcAft>
            </a:pPr>
            <a:r>
              <a:rPr lang="en-US" sz="2500" u="sng" dirty="0">
                <a:latin typeface="Calibri" panose="020F0502020204030204" pitchFamily="34" charset="0"/>
                <a:cs typeface="Calibri" panose="020F0502020204030204" pitchFamily="34" charset="0"/>
              </a:rPr>
              <a:t>Coal is dirty when it is extracted</a:t>
            </a:r>
            <a:r>
              <a:rPr lang="en-US" sz="2500" dirty="0">
                <a:latin typeface="Calibri" panose="020F0502020204030204" pitchFamily="34" charset="0"/>
                <a:cs typeface="Calibri" panose="020F0502020204030204" pitchFamily="34" charset="0"/>
              </a:rPr>
              <a:t>: </a:t>
            </a:r>
            <a:r>
              <a:rPr lang="en-US" sz="2500" b="1" dirty="0">
                <a:latin typeface="Calibri" panose="020F0502020204030204" pitchFamily="34" charset="0"/>
                <a:cs typeface="Calibri" panose="020F0502020204030204" pitchFamily="34" charset="0"/>
              </a:rPr>
              <a:t>Strip mining </a:t>
            </a:r>
            <a:r>
              <a:rPr lang="en-US" sz="2500" dirty="0">
                <a:latin typeface="Calibri" panose="020F0502020204030204" pitchFamily="34" charset="0"/>
                <a:cs typeface="Calibri" panose="020F0502020204030204" pitchFamily="34" charset="0"/>
              </a:rPr>
              <a:t>and </a:t>
            </a:r>
            <a:r>
              <a:rPr lang="en-US" sz="2500" b="1" dirty="0">
                <a:latin typeface="Calibri" panose="020F0502020204030204" pitchFamily="34" charset="0"/>
                <a:cs typeface="Calibri" panose="020F0502020204030204" pitchFamily="34" charset="0"/>
              </a:rPr>
              <a:t>mountaintop removal </a:t>
            </a:r>
            <a:r>
              <a:rPr lang="en-US" sz="2500" dirty="0">
                <a:latin typeface="Calibri" panose="020F0502020204030204" pitchFamily="34" charset="0"/>
                <a:cs typeface="Calibri" panose="020F0502020204030204" pitchFamily="34" charset="0"/>
              </a:rPr>
              <a:t>damages the land and contaminates nearby surface waters.</a:t>
            </a:r>
          </a:p>
          <a:p>
            <a:pPr algn="just">
              <a:spcAft>
                <a:spcPts val="600"/>
              </a:spcAft>
            </a:pPr>
            <a:r>
              <a:rPr lang="en-US" sz="2500" u="sng" dirty="0">
                <a:latin typeface="Calibri" panose="020F0502020204030204" pitchFamily="34" charset="0"/>
                <a:cs typeface="Calibri" panose="020F0502020204030204" pitchFamily="34" charset="0"/>
              </a:rPr>
              <a:t>Coal is dirty when it is burned</a:t>
            </a:r>
            <a:r>
              <a:rPr lang="en-US" sz="2500" dirty="0">
                <a:latin typeface="Calibri" panose="020F0502020204030204" pitchFamily="34" charset="0"/>
                <a:cs typeface="Calibri" panose="020F0502020204030204" pitchFamily="34" charset="0"/>
              </a:rPr>
              <a:t>: Coal burning releases large amounts of contaminants and plays a leading role in </a:t>
            </a:r>
            <a:r>
              <a:rPr lang="en-US" sz="2500" b="1" dirty="0">
                <a:latin typeface="Calibri" panose="020F0502020204030204" pitchFamily="34" charset="0"/>
                <a:cs typeface="Calibri" panose="020F0502020204030204" pitchFamily="34" charset="0"/>
              </a:rPr>
              <a:t>acid rain</a:t>
            </a:r>
            <a:r>
              <a:rPr lang="en-US" sz="2500"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91F3E7BD-A67C-7327-5AB2-1252B69938A9}"/>
              </a:ext>
            </a:extLst>
          </p:cNvPr>
          <p:cNvPicPr>
            <a:picLocks noChangeAspect="1"/>
          </p:cNvPicPr>
          <p:nvPr/>
        </p:nvPicPr>
        <p:blipFill>
          <a:blip r:embed="rId2"/>
          <a:stretch>
            <a:fillRect/>
          </a:stretch>
        </p:blipFill>
        <p:spPr>
          <a:xfrm>
            <a:off x="3366923" y="3337835"/>
            <a:ext cx="4191260" cy="3278865"/>
          </a:xfrm>
          <a:prstGeom prst="rect">
            <a:avLst/>
          </a:prstGeom>
        </p:spPr>
      </p:pic>
      <p:pic>
        <p:nvPicPr>
          <p:cNvPr id="16" name="Picture 15" descr="A conveyor belt with dirt on it&#10;&#10;Description automatically generated">
            <a:extLst>
              <a:ext uri="{FF2B5EF4-FFF2-40B4-BE49-F238E27FC236}">
                <a16:creationId xmlns:a16="http://schemas.microsoft.com/office/drawing/2014/main" id="{8BE853B3-43AB-A084-C658-38F41C64E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4202" y="406400"/>
            <a:ext cx="2589455" cy="2596075"/>
          </a:xfrm>
          <a:prstGeom prst="rect">
            <a:avLst/>
          </a:prstGeom>
          <a:ln>
            <a:solidFill>
              <a:schemeClr val="accent1"/>
            </a:solidFill>
          </a:ln>
        </p:spPr>
      </p:pic>
      <p:pic>
        <p:nvPicPr>
          <p:cNvPr id="3" name="Picture 2" descr="A close-up of a red soil&#10;&#10;Description automatically generated">
            <a:extLst>
              <a:ext uri="{FF2B5EF4-FFF2-40B4-BE49-F238E27FC236}">
                <a16:creationId xmlns:a16="http://schemas.microsoft.com/office/drawing/2014/main" id="{6AC9FBAD-4999-99FD-33D3-1DDABE5BD2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343" y="3324083"/>
            <a:ext cx="2807178" cy="1635150"/>
          </a:xfrm>
          <a:prstGeom prst="rect">
            <a:avLst/>
          </a:prstGeom>
        </p:spPr>
      </p:pic>
      <p:pic>
        <p:nvPicPr>
          <p:cNvPr id="6" name="Picture 5" descr="A small river with a fence&#10;&#10;Description automatically generated with medium confidence">
            <a:extLst>
              <a:ext uri="{FF2B5EF4-FFF2-40B4-BE49-F238E27FC236}">
                <a16:creationId xmlns:a16="http://schemas.microsoft.com/office/drawing/2014/main" id="{355C5C59-CC5E-1FEB-EDDB-9FCA482D59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343" y="5016473"/>
            <a:ext cx="2807178" cy="1600227"/>
          </a:xfrm>
          <a:prstGeom prst="rect">
            <a:avLst/>
          </a:prstGeom>
        </p:spPr>
      </p:pic>
      <p:pic>
        <p:nvPicPr>
          <p:cNvPr id="8" name="Picture 7" descr="A forest with trees&#10;&#10;Description automatically generated">
            <a:extLst>
              <a:ext uri="{FF2B5EF4-FFF2-40B4-BE49-F238E27FC236}">
                <a16:creationId xmlns:a16="http://schemas.microsoft.com/office/drawing/2014/main" id="{A0334691-8C7F-122E-3CDA-DE54B552C9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2242" y="3337835"/>
            <a:ext cx="4041415" cy="3278865"/>
          </a:xfrm>
          <a:prstGeom prst="rect">
            <a:avLst/>
          </a:prstGeom>
        </p:spPr>
      </p:pic>
    </p:spTree>
    <p:extLst>
      <p:ext uri="{BB962C8B-B14F-4D97-AF65-F5344CB8AC3E}">
        <p14:creationId xmlns:p14="http://schemas.microsoft.com/office/powerpoint/2010/main" val="38899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actory&#10;&#10;Description automatically generated">
            <a:extLst>
              <a:ext uri="{FF2B5EF4-FFF2-40B4-BE49-F238E27FC236}">
                <a16:creationId xmlns:a16="http://schemas.microsoft.com/office/drawing/2014/main" id="{F531DF13-C1E0-1F9A-ECA0-BDA980F9262E}"/>
              </a:ext>
            </a:extLst>
          </p:cNvPr>
          <p:cNvPicPr>
            <a:picLocks noChangeAspect="1"/>
          </p:cNvPicPr>
          <p:nvPr/>
        </p:nvPicPr>
        <p:blipFill>
          <a:blip r:embed="rId2"/>
          <a:stretch>
            <a:fillRect/>
          </a:stretch>
        </p:blipFill>
        <p:spPr>
          <a:xfrm>
            <a:off x="539647" y="1597802"/>
            <a:ext cx="10879832" cy="4937947"/>
          </a:xfrm>
          <a:prstGeom prst="rect">
            <a:avLst/>
          </a:prstGeom>
        </p:spPr>
      </p:pic>
      <p:sp>
        <p:nvSpPr>
          <p:cNvPr id="6" name="TextBox 5">
            <a:extLst>
              <a:ext uri="{FF2B5EF4-FFF2-40B4-BE49-F238E27FC236}">
                <a16:creationId xmlns:a16="http://schemas.microsoft.com/office/drawing/2014/main" id="{A848BD01-90F5-C347-8DF2-12A2C52BF677}"/>
              </a:ext>
            </a:extLst>
          </p:cNvPr>
          <p:cNvSpPr txBox="1"/>
          <p:nvPr/>
        </p:nvSpPr>
        <p:spPr>
          <a:xfrm>
            <a:off x="539646" y="367221"/>
            <a:ext cx="10987789" cy="1200329"/>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Most of the coal in the US is used to generate electricity. Coal-fired power plants involve steam-driven turbines where the steam current propels a turbine, which in turn, powers the electric generator.</a:t>
            </a:r>
          </a:p>
        </p:txBody>
      </p:sp>
    </p:spTree>
    <p:extLst>
      <p:ext uri="{BB962C8B-B14F-4D97-AF65-F5344CB8AC3E}">
        <p14:creationId xmlns:p14="http://schemas.microsoft.com/office/powerpoint/2010/main" val="294736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flame of a gas stove&#10;&#10;Description automatically generated">
            <a:extLst>
              <a:ext uri="{FF2B5EF4-FFF2-40B4-BE49-F238E27FC236}">
                <a16:creationId xmlns:a16="http://schemas.microsoft.com/office/drawing/2014/main" id="{A2D592D6-E625-B1F8-3B47-3A785A4521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0173" y="3045561"/>
            <a:ext cx="3491427" cy="3228239"/>
          </a:xfrm>
          <a:prstGeom prst="rect">
            <a:avLst/>
          </a:prstGeom>
        </p:spPr>
      </p:pic>
      <p:pic>
        <p:nvPicPr>
          <p:cNvPr id="5" name="Picture 4" descr="A black and white molecule with white letters and a black circle&#10;&#10;Description automatically generated">
            <a:extLst>
              <a:ext uri="{FF2B5EF4-FFF2-40B4-BE49-F238E27FC236}">
                <a16:creationId xmlns:a16="http://schemas.microsoft.com/office/drawing/2014/main" id="{B7C1AD03-54A3-0705-6355-27EFD40B7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2600" y="668482"/>
            <a:ext cx="2717300" cy="2557318"/>
          </a:xfrm>
          <a:prstGeom prst="rect">
            <a:avLst/>
          </a:prstGeom>
        </p:spPr>
      </p:pic>
      <p:sp>
        <p:nvSpPr>
          <p:cNvPr id="6" name="TextBox 5">
            <a:extLst>
              <a:ext uri="{FF2B5EF4-FFF2-40B4-BE49-F238E27FC236}">
                <a16:creationId xmlns:a16="http://schemas.microsoft.com/office/drawing/2014/main" id="{83F31BD2-6989-E98F-96D3-11AC40444A3F}"/>
              </a:ext>
            </a:extLst>
          </p:cNvPr>
          <p:cNvSpPr txBox="1"/>
          <p:nvPr/>
        </p:nvSpPr>
        <p:spPr>
          <a:xfrm>
            <a:off x="470400" y="788641"/>
            <a:ext cx="9092700" cy="2200602"/>
          </a:xfrm>
          <a:prstGeom prst="rect">
            <a:avLst/>
          </a:prstGeom>
          <a:noFill/>
        </p:spPr>
        <p:txBody>
          <a:bodyPr wrap="square">
            <a:spAutoFit/>
          </a:bodyPr>
          <a:lstStyle/>
          <a:p>
            <a:pPr algn="just">
              <a:spcAft>
                <a:spcPts val="600"/>
              </a:spcAft>
            </a:pPr>
            <a:r>
              <a:rPr lang="en-US" sz="3200" b="1" dirty="0">
                <a:latin typeface="Calibri" panose="020F0502020204030204" pitchFamily="34" charset="0"/>
                <a:cs typeface="Calibri" panose="020F0502020204030204" pitchFamily="34" charset="0"/>
              </a:rPr>
              <a:t>Natural gas </a:t>
            </a:r>
            <a:r>
              <a:rPr lang="en-US" sz="2500" dirty="0">
                <a:latin typeface="Calibri" panose="020F0502020204030204" pitchFamily="34" charset="0"/>
                <a:cs typeface="Calibri" panose="020F0502020204030204" pitchFamily="34" charset="0"/>
              </a:rPr>
              <a:t>is </a:t>
            </a:r>
            <a:r>
              <a:rPr lang="en-US" sz="2500" b="1" dirty="0">
                <a:latin typeface="Calibri" panose="020F0502020204030204" pitchFamily="34" charset="0"/>
                <a:cs typeface="Calibri" panose="020F0502020204030204" pitchFamily="34" charset="0"/>
              </a:rPr>
              <a:t>cleanest burning </a:t>
            </a:r>
            <a:r>
              <a:rPr lang="en-US" sz="2500" dirty="0">
                <a:latin typeface="Calibri" panose="020F0502020204030204" pitchFamily="34" charset="0"/>
                <a:cs typeface="Calibri" panose="020F0502020204030204" pitchFamily="34" charset="0"/>
              </a:rPr>
              <a:t>of the three fossil fuels because it is almost entirely composed of </a:t>
            </a:r>
            <a:r>
              <a:rPr lang="en-US" sz="2500" b="1" dirty="0">
                <a:latin typeface="Calibri" panose="020F0502020204030204" pitchFamily="34" charset="0"/>
                <a:cs typeface="Calibri" panose="020F0502020204030204" pitchFamily="34" charset="0"/>
              </a:rPr>
              <a:t>methane</a:t>
            </a:r>
            <a:r>
              <a:rPr lang="en-US" sz="2500" dirty="0">
                <a:latin typeface="Calibri" panose="020F0502020204030204" pitchFamily="34" charset="0"/>
                <a:cs typeface="Calibri" panose="020F0502020204030204" pitchFamily="34" charset="0"/>
              </a:rPr>
              <a:t>. This is why it is so popular for cooking.</a:t>
            </a:r>
          </a:p>
          <a:p>
            <a:pPr algn="just">
              <a:spcAft>
                <a:spcPts val="600"/>
              </a:spcAft>
            </a:pPr>
            <a:r>
              <a:rPr lang="en-US" sz="2500" dirty="0">
                <a:latin typeface="Calibri" panose="020F0502020204030204" pitchFamily="34" charset="0"/>
                <a:cs typeface="Calibri" panose="020F0502020204030204" pitchFamily="34" charset="0"/>
              </a:rPr>
              <a:t>Unfortunately, as conventional reserves are depleted, dirtier methods of gas drilling are being used to meet the growing demand.</a:t>
            </a:r>
          </a:p>
        </p:txBody>
      </p:sp>
      <p:pic>
        <p:nvPicPr>
          <p:cNvPr id="9" name="Picture 8" descr="A person standing in front of a machine&#10;&#10;Description automatically generated">
            <a:extLst>
              <a:ext uri="{FF2B5EF4-FFF2-40B4-BE49-F238E27FC236}">
                <a16:creationId xmlns:a16="http://schemas.microsoft.com/office/drawing/2014/main" id="{0C34C509-0C85-A183-3CA7-6E45388ED4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400" y="3045561"/>
            <a:ext cx="4202719" cy="3228239"/>
          </a:xfrm>
          <a:prstGeom prst="rect">
            <a:avLst/>
          </a:prstGeom>
        </p:spPr>
      </p:pic>
      <p:pic>
        <p:nvPicPr>
          <p:cNvPr id="11" name="Picture 10" descr="A group of people holding signs&#10;&#10;Description automatically generated">
            <a:extLst>
              <a:ext uri="{FF2B5EF4-FFF2-40B4-BE49-F238E27FC236}">
                <a16:creationId xmlns:a16="http://schemas.microsoft.com/office/drawing/2014/main" id="{68147B33-D84A-C87D-2645-B66477F4A23D}"/>
              </a:ext>
            </a:extLst>
          </p:cNvPr>
          <p:cNvPicPr>
            <a:picLocks noChangeAspect="1"/>
          </p:cNvPicPr>
          <p:nvPr/>
        </p:nvPicPr>
        <p:blipFill>
          <a:blip r:embed="rId5"/>
          <a:stretch>
            <a:fillRect/>
          </a:stretch>
        </p:blipFill>
        <p:spPr>
          <a:xfrm>
            <a:off x="4775445" y="3045561"/>
            <a:ext cx="3352402" cy="3228239"/>
          </a:xfrm>
          <a:prstGeom prst="rect">
            <a:avLst/>
          </a:prstGeom>
        </p:spPr>
      </p:pic>
    </p:spTree>
    <p:extLst>
      <p:ext uri="{BB962C8B-B14F-4D97-AF65-F5344CB8AC3E}">
        <p14:creationId xmlns:p14="http://schemas.microsoft.com/office/powerpoint/2010/main" val="7746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B73CA8-1118-802F-3DEA-F76EF100A72E}"/>
              </a:ext>
            </a:extLst>
          </p:cNvPr>
          <p:cNvSpPr txBox="1"/>
          <p:nvPr/>
        </p:nvSpPr>
        <p:spPr>
          <a:xfrm>
            <a:off x="309706" y="5920156"/>
            <a:ext cx="11501296"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 </a:t>
            </a:r>
            <a:r>
              <a:rPr lang="en-US" sz="1600" dirty="0" err="1">
                <a:latin typeface="Calibri" panose="020F0502020204030204" pitchFamily="34" charset="0"/>
                <a:cs typeface="Calibri" panose="020F0502020204030204" pitchFamily="34" charset="0"/>
              </a:rPr>
              <a:t>ownloaded</a:t>
            </a:r>
            <a:r>
              <a:rPr lang="en-US" sz="1600" dirty="0">
                <a:latin typeface="Calibri" panose="020F0502020204030204" pitchFamily="34" charset="0"/>
                <a:cs typeface="Calibri" panose="020F0502020204030204" pitchFamily="34" charset="0"/>
              </a:rPr>
              <a:t> from: </a:t>
            </a:r>
            <a:r>
              <a:rPr lang="en-US" sz="1600" dirty="0">
                <a:latin typeface="Calibri" panose="020F0502020204030204" pitchFamily="34" charset="0"/>
                <a:cs typeface="Calibri" panose="020F0502020204030204" pitchFamily="34" charset="0"/>
                <a:hlinkClick r:id="rId2"/>
              </a:rPr>
              <a:t>https://web.archive.org/web/20180314125615/https://www.netl.doe.gov/File%20Library/Research/Oil-Gas/methane%20hydrates/MH-Primer2011.pdf</a:t>
            </a:r>
            <a:endParaRPr lang="en-US" sz="1600" dirty="0">
              <a:latin typeface="Calibri" panose="020F0502020204030204" pitchFamily="34" charset="0"/>
              <a:cs typeface="Calibri" panose="020F0502020204030204" pitchFamily="34" charset="0"/>
            </a:endParaRPr>
          </a:p>
        </p:txBody>
      </p:sp>
      <p:pic>
        <p:nvPicPr>
          <p:cNvPr id="6" name="Picture 5" descr="A diagram of a sea level&#10;&#10;Description automatically generated with medium confidence">
            <a:extLst>
              <a:ext uri="{FF2B5EF4-FFF2-40B4-BE49-F238E27FC236}">
                <a16:creationId xmlns:a16="http://schemas.microsoft.com/office/drawing/2014/main" id="{5EF2383B-A14C-DE22-FF2B-F6CBEA97DC4A}"/>
              </a:ext>
            </a:extLst>
          </p:cNvPr>
          <p:cNvPicPr>
            <a:picLocks noChangeAspect="1"/>
          </p:cNvPicPr>
          <p:nvPr/>
        </p:nvPicPr>
        <p:blipFill>
          <a:blip r:embed="rId3"/>
          <a:stretch>
            <a:fillRect/>
          </a:stretch>
        </p:blipFill>
        <p:spPr>
          <a:xfrm>
            <a:off x="6362700" y="1040425"/>
            <a:ext cx="5448300" cy="4835642"/>
          </a:xfrm>
          <a:prstGeom prst="rect">
            <a:avLst/>
          </a:prstGeom>
          <a:ln>
            <a:solidFill>
              <a:schemeClr val="tx1"/>
            </a:solidFill>
          </a:ln>
        </p:spPr>
      </p:pic>
      <p:pic>
        <p:nvPicPr>
          <p:cNvPr id="10" name="Picture 9" descr="A close-up of a fire&#10;&#10;Description automatically generated">
            <a:extLst>
              <a:ext uri="{FF2B5EF4-FFF2-40B4-BE49-F238E27FC236}">
                <a16:creationId xmlns:a16="http://schemas.microsoft.com/office/drawing/2014/main" id="{AE164C1E-90F9-6601-80ED-E732BBEF01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7779" y="1040425"/>
            <a:ext cx="1697542" cy="3016262"/>
          </a:xfrm>
          <a:prstGeom prst="rect">
            <a:avLst/>
          </a:prstGeom>
        </p:spPr>
      </p:pic>
      <p:sp>
        <p:nvSpPr>
          <p:cNvPr id="2" name="TextBox 1">
            <a:extLst>
              <a:ext uri="{FF2B5EF4-FFF2-40B4-BE49-F238E27FC236}">
                <a16:creationId xmlns:a16="http://schemas.microsoft.com/office/drawing/2014/main" id="{34E73C88-DC16-3CC5-8496-C0E32F0EE099}"/>
              </a:ext>
            </a:extLst>
          </p:cNvPr>
          <p:cNvSpPr txBox="1"/>
          <p:nvPr/>
        </p:nvSpPr>
        <p:spPr>
          <a:xfrm>
            <a:off x="309705" y="326175"/>
            <a:ext cx="10525510" cy="553998"/>
          </a:xfrm>
          <a:prstGeom prst="rect">
            <a:avLst/>
          </a:prstGeom>
          <a:noFill/>
        </p:spPr>
        <p:txBody>
          <a:bodyPr wrap="none" rtlCol="0">
            <a:spAutoFit/>
          </a:bodyPr>
          <a:lstStyle/>
          <a:p>
            <a:r>
              <a:rPr lang="en-US" sz="3000" dirty="0">
                <a:latin typeface="Calibri" panose="020F0502020204030204" pitchFamily="34" charset="0"/>
                <a:cs typeface="Calibri" panose="020F0502020204030204" pitchFamily="34" charset="0"/>
              </a:rPr>
              <a:t>Gas can be made more abundant than coal, but there’s a problem:</a:t>
            </a:r>
          </a:p>
        </p:txBody>
      </p:sp>
      <p:sp>
        <p:nvSpPr>
          <p:cNvPr id="3" name="TextBox 2">
            <a:extLst>
              <a:ext uri="{FF2B5EF4-FFF2-40B4-BE49-F238E27FC236}">
                <a16:creationId xmlns:a16="http://schemas.microsoft.com/office/drawing/2014/main" id="{EC42BA4C-6059-0450-6E04-F65C8D9E4332}"/>
              </a:ext>
            </a:extLst>
          </p:cNvPr>
          <p:cNvSpPr txBox="1"/>
          <p:nvPr/>
        </p:nvSpPr>
        <p:spPr>
          <a:xfrm>
            <a:off x="309705" y="946138"/>
            <a:ext cx="4160695" cy="5047536"/>
          </a:xfrm>
          <a:prstGeom prst="rect">
            <a:avLst/>
          </a:prstGeom>
          <a:noFill/>
        </p:spPr>
        <p:txBody>
          <a:bodyPr wrap="square" rtlCol="0">
            <a:spAutoFit/>
          </a:bodyPr>
          <a:lstStyle/>
          <a:p>
            <a:pPr algn="just"/>
            <a:r>
              <a:rPr lang="en-US" sz="2300" dirty="0">
                <a:latin typeface="Calibri" panose="020F0502020204030204" pitchFamily="34" charset="0"/>
                <a:cs typeface="Calibri" panose="020F0502020204030204" pitchFamily="34" charset="0"/>
              </a:rPr>
              <a:t>Most of the world’s methane is in the form of </a:t>
            </a:r>
            <a:r>
              <a:rPr lang="en-US" sz="2300" b="1" dirty="0">
                <a:latin typeface="Calibri" panose="020F0502020204030204" pitchFamily="34" charset="0"/>
                <a:cs typeface="Calibri" panose="020F0502020204030204" pitchFamily="34" charset="0"/>
              </a:rPr>
              <a:t>methane hydrate</a:t>
            </a:r>
            <a:r>
              <a:rPr lang="en-US" sz="2300" dirty="0">
                <a:latin typeface="Calibri" panose="020F0502020204030204" pitchFamily="34" charset="0"/>
                <a:cs typeface="Calibri" panose="020F0502020204030204" pitchFamily="34" charset="0"/>
              </a:rPr>
              <a:t>, a complex of methane and water molecules that form a white solid that has is referred to as “the ice that burns.” The US Geological Survey estimates that the energy contained in methane hydrate deposits far exceeds that of all other fossil fuels combined.</a:t>
            </a:r>
          </a:p>
          <a:p>
            <a:pPr algn="just"/>
            <a:r>
              <a:rPr lang="en-US" sz="2300" dirty="0">
                <a:latin typeface="Calibri" panose="020F0502020204030204" pitchFamily="34" charset="0"/>
                <a:cs typeface="Calibri" panose="020F0502020204030204" pitchFamily="34" charset="0"/>
              </a:rPr>
              <a:t>The problem is that its location on the </a:t>
            </a:r>
            <a:r>
              <a:rPr lang="en-US" sz="2300" b="1" dirty="0">
                <a:latin typeface="Calibri" panose="020F0502020204030204" pitchFamily="34" charset="0"/>
                <a:cs typeface="Calibri" panose="020F0502020204030204" pitchFamily="34" charset="0"/>
              </a:rPr>
              <a:t>ocean floor </a:t>
            </a:r>
            <a:r>
              <a:rPr lang="en-US" sz="2300" dirty="0">
                <a:latin typeface="Calibri" panose="020F0502020204030204" pitchFamily="34" charset="0"/>
                <a:cs typeface="Calibri" panose="020F0502020204030204" pitchFamily="34" charset="0"/>
              </a:rPr>
              <a:t>makes mass extraction of methane hydrates an expensive and risky process.</a:t>
            </a:r>
          </a:p>
        </p:txBody>
      </p:sp>
      <p:pic>
        <p:nvPicPr>
          <p:cNvPr id="7" name="Picture 6" descr="A close-up of a gloved hand holding a white sponge&#10;&#10;Description automatically generated">
            <a:extLst>
              <a:ext uri="{FF2B5EF4-FFF2-40B4-BE49-F238E27FC236}">
                <a16:creationId xmlns:a16="http://schemas.microsoft.com/office/drawing/2014/main" id="{29107F73-0AD6-64F1-0127-65D535B580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7779" y="4181458"/>
            <a:ext cx="1697542" cy="1694609"/>
          </a:xfrm>
          <a:prstGeom prst="rect">
            <a:avLst/>
          </a:prstGeom>
        </p:spPr>
      </p:pic>
    </p:spTree>
    <p:extLst>
      <p:ext uri="{BB962C8B-B14F-4D97-AF65-F5344CB8AC3E}">
        <p14:creationId xmlns:p14="http://schemas.microsoft.com/office/powerpoint/2010/main" val="287086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1844</TotalTime>
  <Words>1055</Words>
  <Application>Microsoft Macintosh PowerPoint</Application>
  <PresentationFormat>Widescreen</PresentationFormat>
  <Paragraphs>60</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Chaves</dc:creator>
  <cp:lastModifiedBy>Antonio Chaves</cp:lastModifiedBy>
  <cp:revision>98</cp:revision>
  <dcterms:created xsi:type="dcterms:W3CDTF">2024-05-22T00:31:23Z</dcterms:created>
  <dcterms:modified xsi:type="dcterms:W3CDTF">2024-08-14T12:01:21Z</dcterms:modified>
</cp:coreProperties>
</file>