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3" r:id="rId2"/>
    <p:sldId id="268" r:id="rId3"/>
    <p:sldId id="397" r:id="rId4"/>
    <p:sldId id="797" r:id="rId5"/>
    <p:sldId id="758" r:id="rId6"/>
    <p:sldId id="796" r:id="rId7"/>
    <p:sldId id="399" r:id="rId8"/>
    <p:sldId id="396" r:id="rId9"/>
    <p:sldId id="387" r:id="rId10"/>
    <p:sldId id="388" r:id="rId11"/>
    <p:sldId id="755" r:id="rId12"/>
    <p:sldId id="756" r:id="rId13"/>
    <p:sldId id="403" r:id="rId14"/>
    <p:sldId id="355" r:id="rId15"/>
    <p:sldId id="392" r:id="rId16"/>
    <p:sldId id="398" r:id="rId17"/>
    <p:sldId id="389" r:id="rId18"/>
    <p:sldId id="383" r:id="rId19"/>
    <p:sldId id="384" r:id="rId20"/>
    <p:sldId id="385" r:id="rId21"/>
    <p:sldId id="400" r:id="rId22"/>
    <p:sldId id="795" r:id="rId23"/>
    <p:sldId id="794" r:id="rId24"/>
    <p:sldId id="341" r:id="rId25"/>
    <p:sldId id="359" r:id="rId26"/>
    <p:sldId id="390" r:id="rId27"/>
    <p:sldId id="386" r:id="rId28"/>
    <p:sldId id="754"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A223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5537BF-C69D-43AA-92CC-291DC967BD97}" v="1" dt="2024-02-04T20:33:48.4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18"/>
    <p:restoredTop sz="84085" autoAdjust="0"/>
  </p:normalViewPr>
  <p:slideViewPr>
    <p:cSldViewPr>
      <p:cViewPr varScale="1">
        <p:scale>
          <a:sx n="103" d="100"/>
          <a:sy n="103" d="100"/>
        </p:scale>
        <p:origin x="944" y="16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15FAD2D-8CE0-4BE5-B2D6-D6460A79F067}" type="datetimeFigureOut">
              <a:rPr lang="en-US" smtClean="0"/>
              <a:t>8/25/24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F24D6FF-E221-483E-820C-74FE91E68CE0}" type="slidenum">
              <a:rPr lang="en-US" smtClean="0"/>
              <a:t>‹#›</a:t>
            </a:fld>
            <a:endParaRPr lang="en-US" dirty="0"/>
          </a:p>
        </p:txBody>
      </p:sp>
    </p:spTree>
    <p:extLst>
      <p:ext uri="{BB962C8B-B14F-4D97-AF65-F5344CB8AC3E}">
        <p14:creationId xmlns:p14="http://schemas.microsoft.com/office/powerpoint/2010/main" val="1132557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2</a:t>
            </a:fld>
            <a:endParaRPr lang="en-US" dirty="0"/>
          </a:p>
        </p:txBody>
      </p:sp>
    </p:spTree>
    <p:extLst>
      <p:ext uri="{BB962C8B-B14F-4D97-AF65-F5344CB8AC3E}">
        <p14:creationId xmlns:p14="http://schemas.microsoft.com/office/powerpoint/2010/main" val="2999814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12</a:t>
            </a:fld>
            <a:endParaRPr lang="en-US" dirty="0"/>
          </a:p>
        </p:txBody>
      </p:sp>
    </p:spTree>
    <p:extLst>
      <p:ext uri="{BB962C8B-B14F-4D97-AF65-F5344CB8AC3E}">
        <p14:creationId xmlns:p14="http://schemas.microsoft.com/office/powerpoint/2010/main" val="1984747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13</a:t>
            </a:fld>
            <a:endParaRPr lang="en-US" dirty="0"/>
          </a:p>
        </p:txBody>
      </p:sp>
    </p:spTree>
    <p:extLst>
      <p:ext uri="{BB962C8B-B14F-4D97-AF65-F5344CB8AC3E}">
        <p14:creationId xmlns:p14="http://schemas.microsoft.com/office/powerpoint/2010/main" val="2886370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17</a:t>
            </a:fld>
            <a:endParaRPr lang="en-US" dirty="0"/>
          </a:p>
        </p:txBody>
      </p:sp>
    </p:spTree>
    <p:extLst>
      <p:ext uri="{BB962C8B-B14F-4D97-AF65-F5344CB8AC3E}">
        <p14:creationId xmlns:p14="http://schemas.microsoft.com/office/powerpoint/2010/main" val="3139396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22</a:t>
            </a:fld>
            <a:endParaRPr lang="en-US"/>
          </a:p>
        </p:txBody>
      </p:sp>
    </p:spTree>
    <p:extLst>
      <p:ext uri="{BB962C8B-B14F-4D97-AF65-F5344CB8AC3E}">
        <p14:creationId xmlns:p14="http://schemas.microsoft.com/office/powerpoint/2010/main" val="2599431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24</a:t>
            </a:fld>
            <a:endParaRPr lang="en-US" dirty="0"/>
          </a:p>
        </p:txBody>
      </p:sp>
    </p:spTree>
    <p:extLst>
      <p:ext uri="{BB962C8B-B14F-4D97-AF65-F5344CB8AC3E}">
        <p14:creationId xmlns:p14="http://schemas.microsoft.com/office/powerpoint/2010/main" val="3054850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25</a:t>
            </a:fld>
            <a:endParaRPr lang="en-US" dirty="0"/>
          </a:p>
        </p:txBody>
      </p:sp>
    </p:spTree>
    <p:extLst>
      <p:ext uri="{BB962C8B-B14F-4D97-AF65-F5344CB8AC3E}">
        <p14:creationId xmlns:p14="http://schemas.microsoft.com/office/powerpoint/2010/main" val="776145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26</a:t>
            </a:fld>
            <a:endParaRPr lang="en-US" dirty="0"/>
          </a:p>
        </p:txBody>
      </p:sp>
    </p:spTree>
    <p:extLst>
      <p:ext uri="{BB962C8B-B14F-4D97-AF65-F5344CB8AC3E}">
        <p14:creationId xmlns:p14="http://schemas.microsoft.com/office/powerpoint/2010/main" val="3352181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80C9B-E63C-C14B-8D8B-69F3509FFE79}" type="slidenum">
              <a:rPr lang="en-US" smtClean="0"/>
              <a:t>27</a:t>
            </a:fld>
            <a:endParaRPr lang="en-US" dirty="0"/>
          </a:p>
        </p:txBody>
      </p:sp>
    </p:spTree>
    <p:extLst>
      <p:ext uri="{BB962C8B-B14F-4D97-AF65-F5344CB8AC3E}">
        <p14:creationId xmlns:p14="http://schemas.microsoft.com/office/powerpoint/2010/main" val="1668675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3</a:t>
            </a:fld>
            <a:endParaRPr lang="en-US" dirty="0"/>
          </a:p>
        </p:txBody>
      </p:sp>
    </p:spTree>
    <p:extLst>
      <p:ext uri="{BB962C8B-B14F-4D97-AF65-F5344CB8AC3E}">
        <p14:creationId xmlns:p14="http://schemas.microsoft.com/office/powerpoint/2010/main" val="2648247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4</a:t>
            </a:fld>
            <a:endParaRPr lang="en-US" dirty="0"/>
          </a:p>
        </p:txBody>
      </p:sp>
    </p:spTree>
    <p:extLst>
      <p:ext uri="{BB962C8B-B14F-4D97-AF65-F5344CB8AC3E}">
        <p14:creationId xmlns:p14="http://schemas.microsoft.com/office/powerpoint/2010/main" val="3348764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5</a:t>
            </a:fld>
            <a:endParaRPr lang="en-US" dirty="0"/>
          </a:p>
        </p:txBody>
      </p:sp>
    </p:spTree>
    <p:extLst>
      <p:ext uri="{BB962C8B-B14F-4D97-AF65-F5344CB8AC3E}">
        <p14:creationId xmlns:p14="http://schemas.microsoft.com/office/powerpoint/2010/main" val="3638977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6</a:t>
            </a:fld>
            <a:endParaRPr lang="en-US"/>
          </a:p>
        </p:txBody>
      </p:sp>
    </p:spTree>
    <p:extLst>
      <p:ext uri="{BB962C8B-B14F-4D97-AF65-F5344CB8AC3E}">
        <p14:creationId xmlns:p14="http://schemas.microsoft.com/office/powerpoint/2010/main" val="3216506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8</a:t>
            </a:fld>
            <a:endParaRPr lang="en-US" dirty="0"/>
          </a:p>
        </p:txBody>
      </p:sp>
    </p:spTree>
    <p:extLst>
      <p:ext uri="{BB962C8B-B14F-4D97-AF65-F5344CB8AC3E}">
        <p14:creationId xmlns:p14="http://schemas.microsoft.com/office/powerpoint/2010/main" val="2824121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9</a:t>
            </a:fld>
            <a:endParaRPr lang="en-US" dirty="0"/>
          </a:p>
        </p:txBody>
      </p:sp>
    </p:spTree>
    <p:extLst>
      <p:ext uri="{BB962C8B-B14F-4D97-AF65-F5344CB8AC3E}">
        <p14:creationId xmlns:p14="http://schemas.microsoft.com/office/powerpoint/2010/main" val="1040330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10</a:t>
            </a:fld>
            <a:endParaRPr lang="en-US" dirty="0"/>
          </a:p>
        </p:txBody>
      </p:sp>
    </p:spTree>
    <p:extLst>
      <p:ext uri="{BB962C8B-B14F-4D97-AF65-F5344CB8AC3E}">
        <p14:creationId xmlns:p14="http://schemas.microsoft.com/office/powerpoint/2010/main" val="768710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24D6FF-E221-483E-820C-74FE91E68CE0}" type="slidenum">
              <a:rPr lang="en-US" smtClean="0"/>
              <a:t>11</a:t>
            </a:fld>
            <a:endParaRPr lang="en-US" dirty="0"/>
          </a:p>
        </p:txBody>
      </p:sp>
    </p:spTree>
    <p:extLst>
      <p:ext uri="{BB962C8B-B14F-4D97-AF65-F5344CB8AC3E}">
        <p14:creationId xmlns:p14="http://schemas.microsoft.com/office/powerpoint/2010/main" val="157678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67A620-91FA-42B9-A155-4E3D9D3F9BD8}" type="datetimeFigureOut">
              <a:rPr lang="en-US" smtClean="0"/>
              <a:t>8/25/24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BC1848-4AFC-426B-AB72-DB654F14068F}" type="slidenum">
              <a:rPr lang="en-US" smtClean="0"/>
              <a:t>‹#›</a:t>
            </a:fld>
            <a:endParaRPr lang="en-US" dirty="0"/>
          </a:p>
        </p:txBody>
      </p:sp>
    </p:spTree>
    <p:extLst>
      <p:ext uri="{BB962C8B-B14F-4D97-AF65-F5344CB8AC3E}">
        <p14:creationId xmlns:p14="http://schemas.microsoft.com/office/powerpoint/2010/main" val="661804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67A620-91FA-42B9-A155-4E3D9D3F9BD8}" type="datetimeFigureOut">
              <a:rPr lang="en-US" smtClean="0"/>
              <a:t>8/25/24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BC1848-4AFC-426B-AB72-DB654F14068F}" type="slidenum">
              <a:rPr lang="en-US" smtClean="0"/>
              <a:t>‹#›</a:t>
            </a:fld>
            <a:endParaRPr lang="en-US" dirty="0"/>
          </a:p>
        </p:txBody>
      </p:sp>
    </p:spTree>
    <p:extLst>
      <p:ext uri="{BB962C8B-B14F-4D97-AF65-F5344CB8AC3E}">
        <p14:creationId xmlns:p14="http://schemas.microsoft.com/office/powerpoint/2010/main" val="193898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67A620-91FA-42B9-A155-4E3D9D3F9BD8}" type="datetimeFigureOut">
              <a:rPr lang="en-US" smtClean="0"/>
              <a:t>8/25/24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BC1848-4AFC-426B-AB72-DB654F14068F}" type="slidenum">
              <a:rPr lang="en-US" smtClean="0"/>
              <a:t>‹#›</a:t>
            </a:fld>
            <a:endParaRPr lang="en-US" dirty="0"/>
          </a:p>
        </p:txBody>
      </p:sp>
    </p:spTree>
    <p:extLst>
      <p:ext uri="{BB962C8B-B14F-4D97-AF65-F5344CB8AC3E}">
        <p14:creationId xmlns:p14="http://schemas.microsoft.com/office/powerpoint/2010/main" val="360781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67A620-91FA-42B9-A155-4E3D9D3F9BD8}" type="datetimeFigureOut">
              <a:rPr lang="en-US" smtClean="0"/>
              <a:t>8/25/24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BC1848-4AFC-426B-AB72-DB654F14068F}" type="slidenum">
              <a:rPr lang="en-US" smtClean="0"/>
              <a:t>‹#›</a:t>
            </a:fld>
            <a:endParaRPr lang="en-US" dirty="0"/>
          </a:p>
        </p:txBody>
      </p:sp>
    </p:spTree>
    <p:extLst>
      <p:ext uri="{BB962C8B-B14F-4D97-AF65-F5344CB8AC3E}">
        <p14:creationId xmlns:p14="http://schemas.microsoft.com/office/powerpoint/2010/main" val="3097466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67A620-91FA-42B9-A155-4E3D9D3F9BD8}" type="datetimeFigureOut">
              <a:rPr lang="en-US" smtClean="0"/>
              <a:t>8/25/24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BC1848-4AFC-426B-AB72-DB654F14068F}" type="slidenum">
              <a:rPr lang="en-US" smtClean="0"/>
              <a:t>‹#›</a:t>
            </a:fld>
            <a:endParaRPr lang="en-US" dirty="0"/>
          </a:p>
        </p:txBody>
      </p:sp>
    </p:spTree>
    <p:extLst>
      <p:ext uri="{BB962C8B-B14F-4D97-AF65-F5344CB8AC3E}">
        <p14:creationId xmlns:p14="http://schemas.microsoft.com/office/powerpoint/2010/main" val="175209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67A620-91FA-42B9-A155-4E3D9D3F9BD8}" type="datetimeFigureOut">
              <a:rPr lang="en-US" smtClean="0"/>
              <a:t>8/25/24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BC1848-4AFC-426B-AB72-DB654F14068F}" type="slidenum">
              <a:rPr lang="en-US" smtClean="0"/>
              <a:t>‹#›</a:t>
            </a:fld>
            <a:endParaRPr lang="en-US" dirty="0"/>
          </a:p>
        </p:txBody>
      </p:sp>
    </p:spTree>
    <p:extLst>
      <p:ext uri="{BB962C8B-B14F-4D97-AF65-F5344CB8AC3E}">
        <p14:creationId xmlns:p14="http://schemas.microsoft.com/office/powerpoint/2010/main" val="157245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67A620-91FA-42B9-A155-4E3D9D3F9BD8}" type="datetimeFigureOut">
              <a:rPr lang="en-US" smtClean="0"/>
              <a:t>8/25/24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BC1848-4AFC-426B-AB72-DB654F14068F}" type="slidenum">
              <a:rPr lang="en-US" smtClean="0"/>
              <a:t>‹#›</a:t>
            </a:fld>
            <a:endParaRPr lang="en-US" dirty="0"/>
          </a:p>
        </p:txBody>
      </p:sp>
    </p:spTree>
    <p:extLst>
      <p:ext uri="{BB962C8B-B14F-4D97-AF65-F5344CB8AC3E}">
        <p14:creationId xmlns:p14="http://schemas.microsoft.com/office/powerpoint/2010/main" val="227677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67A620-91FA-42B9-A155-4E3D9D3F9BD8}" type="datetimeFigureOut">
              <a:rPr lang="en-US" smtClean="0"/>
              <a:t>8/25/24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BC1848-4AFC-426B-AB72-DB654F14068F}" type="slidenum">
              <a:rPr lang="en-US" smtClean="0"/>
              <a:t>‹#›</a:t>
            </a:fld>
            <a:endParaRPr lang="en-US" dirty="0"/>
          </a:p>
        </p:txBody>
      </p:sp>
    </p:spTree>
    <p:extLst>
      <p:ext uri="{BB962C8B-B14F-4D97-AF65-F5344CB8AC3E}">
        <p14:creationId xmlns:p14="http://schemas.microsoft.com/office/powerpoint/2010/main" val="1271547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67A620-91FA-42B9-A155-4E3D9D3F9BD8}" type="datetimeFigureOut">
              <a:rPr lang="en-US" smtClean="0"/>
              <a:t>8/25/24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BC1848-4AFC-426B-AB72-DB654F14068F}" type="slidenum">
              <a:rPr lang="en-US" smtClean="0"/>
              <a:t>‹#›</a:t>
            </a:fld>
            <a:endParaRPr lang="en-US" dirty="0"/>
          </a:p>
        </p:txBody>
      </p:sp>
    </p:spTree>
    <p:extLst>
      <p:ext uri="{BB962C8B-B14F-4D97-AF65-F5344CB8AC3E}">
        <p14:creationId xmlns:p14="http://schemas.microsoft.com/office/powerpoint/2010/main" val="478066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67A620-91FA-42B9-A155-4E3D9D3F9BD8}" type="datetimeFigureOut">
              <a:rPr lang="en-US" smtClean="0"/>
              <a:t>8/25/24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BC1848-4AFC-426B-AB72-DB654F14068F}" type="slidenum">
              <a:rPr lang="en-US" smtClean="0"/>
              <a:t>‹#›</a:t>
            </a:fld>
            <a:endParaRPr lang="en-US" dirty="0"/>
          </a:p>
        </p:txBody>
      </p:sp>
    </p:spTree>
    <p:extLst>
      <p:ext uri="{BB962C8B-B14F-4D97-AF65-F5344CB8AC3E}">
        <p14:creationId xmlns:p14="http://schemas.microsoft.com/office/powerpoint/2010/main" val="3108966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67A620-91FA-42B9-A155-4E3D9D3F9BD8}" type="datetimeFigureOut">
              <a:rPr lang="en-US" smtClean="0"/>
              <a:t>8/25/24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BC1848-4AFC-426B-AB72-DB654F14068F}" type="slidenum">
              <a:rPr lang="en-US" smtClean="0"/>
              <a:t>‹#›</a:t>
            </a:fld>
            <a:endParaRPr lang="en-US" dirty="0"/>
          </a:p>
        </p:txBody>
      </p:sp>
    </p:spTree>
    <p:extLst>
      <p:ext uri="{BB962C8B-B14F-4D97-AF65-F5344CB8AC3E}">
        <p14:creationId xmlns:p14="http://schemas.microsoft.com/office/powerpoint/2010/main" val="71757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7A620-91FA-42B9-A155-4E3D9D3F9BD8}" type="datetimeFigureOut">
              <a:rPr lang="en-US" smtClean="0"/>
              <a:t>8/25/24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C1848-4AFC-426B-AB72-DB654F14068F}" type="slidenum">
              <a:rPr lang="en-US" smtClean="0"/>
              <a:t>‹#›</a:t>
            </a:fld>
            <a:endParaRPr lang="en-US" dirty="0"/>
          </a:p>
        </p:txBody>
      </p:sp>
    </p:spTree>
    <p:extLst>
      <p:ext uri="{BB962C8B-B14F-4D97-AF65-F5344CB8AC3E}">
        <p14:creationId xmlns:p14="http://schemas.microsoft.com/office/powerpoint/2010/main" val="1758453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hyperlink" Target="https://best-programs-providers8billiontrees.com/carbon-offsets-credits-companies-2021/neutral-certification-companies/" TargetMode="External"/><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jpeg"/></Relationships>
</file>

<file path=ppt/slides/_rels/slide27.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g"/><Relationship Id="rId7" Type="http://schemas.openxmlformats.org/officeDocument/2006/relationships/image" Target="../media/image6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g"/><Relationship Id="rId4" Type="http://schemas.openxmlformats.org/officeDocument/2006/relationships/image" Target="../media/image66.jpeg"/><Relationship Id="rId9" Type="http://schemas.openxmlformats.org/officeDocument/2006/relationships/image" Target="../media/image71.jpeg"/></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sv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g"/></Relationships>
</file>

<file path=ppt/slides/_rels/slide6.xml.rels><?xml version="1.0" encoding="UTF-8" standalone="yes"?>
<Relationships xmlns="http://schemas.openxmlformats.org/package/2006/relationships"><Relationship Id="rId3" Type="http://schemas.openxmlformats.org/officeDocument/2006/relationships/hyperlink" Target="https://openoregon.pressbooks.pub/envirobiology/chapter/1-4-environmental-ethics/" TargetMode="External"/><Relationship Id="rId7"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176" y="457199"/>
            <a:ext cx="8229600" cy="1143000"/>
          </a:xfrm>
        </p:spPr>
        <p:txBody>
          <a:bodyPr>
            <a:noAutofit/>
          </a:bodyPr>
          <a:lstStyle/>
          <a:p>
            <a:r>
              <a:rPr lang="en-US" sz="6600" b="1" dirty="0">
                <a:solidFill>
                  <a:srgbClr val="0070C0"/>
                </a:solidFill>
              </a:rPr>
              <a:t>Environmental Policy</a:t>
            </a:r>
          </a:p>
        </p:txBody>
      </p:sp>
      <p:sp>
        <p:nvSpPr>
          <p:cNvPr id="3" name="Content Placeholder 2"/>
          <p:cNvSpPr>
            <a:spLocks noGrp="1"/>
          </p:cNvSpPr>
          <p:nvPr>
            <p:ph idx="1"/>
          </p:nvPr>
        </p:nvSpPr>
        <p:spPr>
          <a:xfrm>
            <a:off x="143396" y="827904"/>
            <a:ext cx="8108506" cy="5202194"/>
          </a:xfrm>
        </p:spPr>
        <p:txBody>
          <a:bodyPr/>
          <a:lstStyle/>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p:txBody>
      </p:sp>
      <p:sp>
        <p:nvSpPr>
          <p:cNvPr id="7" name="Content Placeholder 2">
            <a:extLst>
              <a:ext uri="{FF2B5EF4-FFF2-40B4-BE49-F238E27FC236}">
                <a16:creationId xmlns:a16="http://schemas.microsoft.com/office/drawing/2014/main" id="{CAE8A2B8-521C-6141-B2E4-F707DCA4AFD0}"/>
              </a:ext>
            </a:extLst>
          </p:cNvPr>
          <p:cNvSpPr txBox="1">
            <a:spLocks/>
          </p:cNvSpPr>
          <p:nvPr/>
        </p:nvSpPr>
        <p:spPr>
          <a:xfrm>
            <a:off x="70126" y="2509024"/>
            <a:ext cx="5680433" cy="2854712"/>
          </a:xfrm>
          <a:prstGeom prst="rect">
            <a:avLst/>
          </a:prstGeom>
        </p:spPr>
        <p:txBody>
          <a:bodyPr vert="horz" lIns="91440" tIns="45720" rIns="91440" bIns="45720" rtlCol="0">
            <a:noAutofit/>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just">
              <a:buFont typeface="Arial" panose="020B0604020202020204" pitchFamily="34" charset="0"/>
              <a:buChar char="•"/>
            </a:pPr>
            <a:endParaRPr lang="en-US" sz="2400" dirty="0"/>
          </a:p>
        </p:txBody>
      </p:sp>
      <p:pic>
        <p:nvPicPr>
          <p:cNvPr id="4" name="Picture 3" descr="A person wearing a helmet&#10;&#10;Description automatically generated">
            <a:extLst>
              <a:ext uri="{FF2B5EF4-FFF2-40B4-BE49-F238E27FC236}">
                <a16:creationId xmlns:a16="http://schemas.microsoft.com/office/drawing/2014/main" id="{2B0824AA-ED91-B6FE-545C-7EBE4A3557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8353" y="1600199"/>
            <a:ext cx="3214991" cy="4744139"/>
          </a:xfrm>
          <a:prstGeom prst="rect">
            <a:avLst/>
          </a:prstGeom>
        </p:spPr>
      </p:pic>
      <p:pic>
        <p:nvPicPr>
          <p:cNvPr id="8" name="Picture 7" descr="A postage stamp with a picture of a child planting a tree&#10;&#10;Description automatically generated">
            <a:extLst>
              <a:ext uri="{FF2B5EF4-FFF2-40B4-BE49-F238E27FC236}">
                <a16:creationId xmlns:a16="http://schemas.microsoft.com/office/drawing/2014/main" id="{6782AF5C-DC3D-79BB-AD05-D84CA72494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2147" y="1600199"/>
            <a:ext cx="4306737" cy="4744139"/>
          </a:xfrm>
          <a:prstGeom prst="rect">
            <a:avLst/>
          </a:prstGeom>
        </p:spPr>
      </p:pic>
    </p:spTree>
    <p:extLst>
      <p:ext uri="{BB962C8B-B14F-4D97-AF65-F5344CB8AC3E}">
        <p14:creationId xmlns:p14="http://schemas.microsoft.com/office/powerpoint/2010/main" val="2431253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E9FAC-CA70-1646-9ECC-34BAE7F4A12E}"/>
              </a:ext>
            </a:extLst>
          </p:cNvPr>
          <p:cNvSpPr>
            <a:spLocks noGrp="1"/>
          </p:cNvSpPr>
          <p:nvPr>
            <p:ph type="title"/>
          </p:nvPr>
        </p:nvSpPr>
        <p:spPr>
          <a:xfrm>
            <a:off x="228717" y="72624"/>
            <a:ext cx="8686565" cy="1143000"/>
          </a:xfrm>
        </p:spPr>
        <p:txBody>
          <a:bodyPr>
            <a:normAutofit/>
          </a:bodyPr>
          <a:lstStyle/>
          <a:p>
            <a:r>
              <a:rPr lang="en-US" sz="2800" u="sng" dirty="0"/>
              <a:t>Economics Lesson 3</a:t>
            </a:r>
            <a:r>
              <a:rPr lang="en-US" sz="2800" dirty="0"/>
              <a:t>: How do these trends work together?</a:t>
            </a:r>
          </a:p>
        </p:txBody>
      </p:sp>
      <p:pic>
        <p:nvPicPr>
          <p:cNvPr id="3" name="Picture 2" descr="A red and blue line&#10;&#10;Description automatically generated">
            <a:extLst>
              <a:ext uri="{FF2B5EF4-FFF2-40B4-BE49-F238E27FC236}">
                <a16:creationId xmlns:a16="http://schemas.microsoft.com/office/drawing/2014/main" id="{1F0FEF0F-8DB9-EA44-EF06-4A7F12D19C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375806"/>
            <a:ext cx="7772400" cy="4339194"/>
          </a:xfrm>
          <a:prstGeom prst="rect">
            <a:avLst/>
          </a:prstGeom>
        </p:spPr>
      </p:pic>
    </p:spTree>
    <p:extLst>
      <p:ext uri="{BB962C8B-B14F-4D97-AF65-F5344CB8AC3E}">
        <p14:creationId xmlns:p14="http://schemas.microsoft.com/office/powerpoint/2010/main" val="4095298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ed and blue line&#10;&#10;Description automatically generated">
            <a:extLst>
              <a:ext uri="{FF2B5EF4-FFF2-40B4-BE49-F238E27FC236}">
                <a16:creationId xmlns:a16="http://schemas.microsoft.com/office/drawing/2014/main" id="{E30D7172-37A4-0D98-E1AD-B17F7BD86C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385890"/>
            <a:ext cx="7772400" cy="4339194"/>
          </a:xfrm>
          <a:prstGeom prst="rect">
            <a:avLst/>
          </a:prstGeom>
        </p:spPr>
      </p:pic>
      <p:sp>
        <p:nvSpPr>
          <p:cNvPr id="7" name="Title 1">
            <a:extLst>
              <a:ext uri="{FF2B5EF4-FFF2-40B4-BE49-F238E27FC236}">
                <a16:creationId xmlns:a16="http://schemas.microsoft.com/office/drawing/2014/main" id="{CD3E20FD-7949-1AEB-F02D-04D53B37E637}"/>
              </a:ext>
            </a:extLst>
          </p:cNvPr>
          <p:cNvSpPr>
            <a:spLocks noGrp="1"/>
          </p:cNvSpPr>
          <p:nvPr>
            <p:ph type="title"/>
          </p:nvPr>
        </p:nvSpPr>
        <p:spPr>
          <a:xfrm>
            <a:off x="305035" y="72624"/>
            <a:ext cx="8686565" cy="1143000"/>
          </a:xfrm>
        </p:spPr>
        <p:txBody>
          <a:bodyPr>
            <a:normAutofit/>
          </a:bodyPr>
          <a:lstStyle/>
          <a:p>
            <a:pPr algn="l"/>
            <a:r>
              <a:rPr lang="en-US" sz="2800" u="sng" dirty="0"/>
              <a:t>Economics Lesson 3</a:t>
            </a:r>
            <a:r>
              <a:rPr lang="en-US" sz="2800" dirty="0"/>
              <a:t>:</a:t>
            </a:r>
          </a:p>
        </p:txBody>
      </p:sp>
      <p:sp>
        <p:nvSpPr>
          <p:cNvPr id="10" name="TextBox 9">
            <a:extLst>
              <a:ext uri="{FF2B5EF4-FFF2-40B4-BE49-F238E27FC236}">
                <a16:creationId xmlns:a16="http://schemas.microsoft.com/office/drawing/2014/main" id="{4A73C733-5BE4-CAC4-B7A7-A9A7C9F1E415}"/>
              </a:ext>
            </a:extLst>
          </p:cNvPr>
          <p:cNvSpPr txBox="1"/>
          <p:nvPr/>
        </p:nvSpPr>
        <p:spPr>
          <a:xfrm>
            <a:off x="685800" y="5939135"/>
            <a:ext cx="8077200" cy="461665"/>
          </a:xfrm>
          <a:prstGeom prst="rect">
            <a:avLst/>
          </a:prstGeom>
          <a:noFill/>
        </p:spPr>
        <p:txBody>
          <a:bodyPr wrap="square" rtlCol="0">
            <a:spAutoFit/>
          </a:bodyPr>
          <a:lstStyle/>
          <a:p>
            <a:r>
              <a:rPr lang="en-US" sz="2400" dirty="0">
                <a:solidFill>
                  <a:srgbClr val="0070C0"/>
                </a:solidFill>
                <a:latin typeface="+mj-lt"/>
              </a:rPr>
              <a:t>If the price is too high, the supply will exceed the demand.</a:t>
            </a:r>
          </a:p>
        </p:txBody>
      </p:sp>
      <p:sp>
        <p:nvSpPr>
          <p:cNvPr id="11" name="Right Arrow 10">
            <a:extLst>
              <a:ext uri="{FF2B5EF4-FFF2-40B4-BE49-F238E27FC236}">
                <a16:creationId xmlns:a16="http://schemas.microsoft.com/office/drawing/2014/main" id="{E1C795E2-E3D8-EC05-857D-4951C5BC218F}"/>
              </a:ext>
            </a:extLst>
          </p:cNvPr>
          <p:cNvSpPr/>
          <p:nvPr/>
        </p:nvSpPr>
        <p:spPr>
          <a:xfrm flipV="1">
            <a:off x="838200" y="2833690"/>
            <a:ext cx="4114800" cy="137852"/>
          </a:xfrm>
          <a:prstGeom prst="rightArrow">
            <a:avLst>
              <a:gd name="adj1" fmla="val 55099"/>
              <a:gd name="adj2" fmla="val 50000"/>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1EE3458-FFAA-F02E-0C75-45395A576EBB}"/>
              </a:ext>
            </a:extLst>
          </p:cNvPr>
          <p:cNvSpPr txBox="1"/>
          <p:nvPr/>
        </p:nvSpPr>
        <p:spPr>
          <a:xfrm>
            <a:off x="3612986" y="2270216"/>
            <a:ext cx="1088760" cy="461665"/>
          </a:xfrm>
          <a:prstGeom prst="rect">
            <a:avLst/>
          </a:prstGeom>
          <a:noFill/>
        </p:spPr>
        <p:txBody>
          <a:bodyPr wrap="none" rtlCol="0">
            <a:spAutoFit/>
          </a:bodyPr>
          <a:lstStyle/>
          <a:p>
            <a:pPr algn="ctr"/>
            <a:r>
              <a:rPr lang="en-US" sz="2400" dirty="0"/>
              <a:t>surplus</a:t>
            </a:r>
          </a:p>
        </p:txBody>
      </p:sp>
      <p:cxnSp>
        <p:nvCxnSpPr>
          <p:cNvPr id="13" name="Straight Arrow Connector 12">
            <a:extLst>
              <a:ext uri="{FF2B5EF4-FFF2-40B4-BE49-F238E27FC236}">
                <a16:creationId xmlns:a16="http://schemas.microsoft.com/office/drawing/2014/main" id="{F5344A06-06AE-1F16-8E9C-EB59661A4CF6}"/>
              </a:ext>
            </a:extLst>
          </p:cNvPr>
          <p:cNvCxnSpPr>
            <a:cxnSpLocks/>
          </p:cNvCxnSpPr>
          <p:nvPr/>
        </p:nvCxnSpPr>
        <p:spPr>
          <a:xfrm>
            <a:off x="2819400" y="2757490"/>
            <a:ext cx="2590800" cy="0"/>
          </a:xfrm>
          <a:prstGeom prst="straightConnector1">
            <a:avLst/>
          </a:prstGeom>
          <a:ln w="412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C8062AD-F76F-B27A-81AD-33C2DB1E0C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1802" y="1059379"/>
            <a:ext cx="1160295" cy="1607621"/>
          </a:xfrm>
          <a:prstGeom prst="rect">
            <a:avLst/>
          </a:prstGeom>
          <a:ln>
            <a:solidFill>
              <a:schemeClr val="tx1"/>
            </a:solidFill>
          </a:ln>
        </p:spPr>
      </p:pic>
      <p:sp>
        <p:nvSpPr>
          <p:cNvPr id="15" name="TextBox 14">
            <a:extLst>
              <a:ext uri="{FF2B5EF4-FFF2-40B4-BE49-F238E27FC236}">
                <a16:creationId xmlns:a16="http://schemas.microsoft.com/office/drawing/2014/main" id="{8A2BA05F-FBC3-F672-5CA6-C3B63717060D}"/>
              </a:ext>
            </a:extLst>
          </p:cNvPr>
          <p:cNvSpPr txBox="1"/>
          <p:nvPr/>
        </p:nvSpPr>
        <p:spPr>
          <a:xfrm>
            <a:off x="5503499" y="2672360"/>
            <a:ext cx="2556602" cy="923330"/>
          </a:xfrm>
          <a:prstGeom prst="rect">
            <a:avLst/>
          </a:prstGeom>
          <a:noFill/>
        </p:spPr>
        <p:txBody>
          <a:bodyPr wrap="square" rtlCol="0">
            <a:spAutoFit/>
          </a:bodyPr>
          <a:lstStyle/>
          <a:p>
            <a:pPr algn="just"/>
            <a:r>
              <a:rPr lang="en-US" dirty="0">
                <a:solidFill>
                  <a:srgbClr val="0432FF"/>
                </a:solidFill>
                <a:latin typeface="+mj-lt"/>
              </a:rPr>
              <a:t>Minimum wage causes unemployment when the hiring cost is set too high.</a:t>
            </a:r>
          </a:p>
        </p:txBody>
      </p:sp>
    </p:spTree>
    <p:extLst>
      <p:ext uri="{BB962C8B-B14F-4D97-AF65-F5344CB8AC3E}">
        <p14:creationId xmlns:p14="http://schemas.microsoft.com/office/powerpoint/2010/main" val="6637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ed and blue line&#10;&#10;Description automatically generated">
            <a:extLst>
              <a:ext uri="{FF2B5EF4-FFF2-40B4-BE49-F238E27FC236}">
                <a16:creationId xmlns:a16="http://schemas.microsoft.com/office/drawing/2014/main" id="{E30D7172-37A4-0D98-E1AD-B17F7BD86C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375806"/>
            <a:ext cx="7772400" cy="4339194"/>
          </a:xfrm>
          <a:prstGeom prst="rect">
            <a:avLst/>
          </a:prstGeom>
        </p:spPr>
      </p:pic>
      <p:sp>
        <p:nvSpPr>
          <p:cNvPr id="7" name="Title 1">
            <a:extLst>
              <a:ext uri="{FF2B5EF4-FFF2-40B4-BE49-F238E27FC236}">
                <a16:creationId xmlns:a16="http://schemas.microsoft.com/office/drawing/2014/main" id="{CD3E20FD-7949-1AEB-F02D-04D53B37E637}"/>
              </a:ext>
            </a:extLst>
          </p:cNvPr>
          <p:cNvSpPr>
            <a:spLocks noGrp="1"/>
          </p:cNvSpPr>
          <p:nvPr>
            <p:ph type="title"/>
          </p:nvPr>
        </p:nvSpPr>
        <p:spPr>
          <a:xfrm>
            <a:off x="305035" y="72624"/>
            <a:ext cx="8686565" cy="1143000"/>
          </a:xfrm>
        </p:spPr>
        <p:txBody>
          <a:bodyPr>
            <a:normAutofit/>
          </a:bodyPr>
          <a:lstStyle/>
          <a:p>
            <a:pPr algn="l"/>
            <a:r>
              <a:rPr lang="en-US" sz="2800" u="sng" dirty="0"/>
              <a:t>Economics Lesson 3</a:t>
            </a:r>
            <a:r>
              <a:rPr lang="en-US" sz="2800" dirty="0"/>
              <a:t>:</a:t>
            </a:r>
          </a:p>
        </p:txBody>
      </p:sp>
      <p:sp>
        <p:nvSpPr>
          <p:cNvPr id="2" name="Right Arrow 1">
            <a:extLst>
              <a:ext uri="{FF2B5EF4-FFF2-40B4-BE49-F238E27FC236}">
                <a16:creationId xmlns:a16="http://schemas.microsoft.com/office/drawing/2014/main" id="{898955CD-3E9F-4409-C9B2-4BA672F201FA}"/>
              </a:ext>
            </a:extLst>
          </p:cNvPr>
          <p:cNvSpPr/>
          <p:nvPr/>
        </p:nvSpPr>
        <p:spPr>
          <a:xfrm>
            <a:off x="838200" y="3962402"/>
            <a:ext cx="4114800" cy="152395"/>
          </a:xfrm>
          <a:prstGeom prst="rightArrow">
            <a:avLst>
              <a:gd name="adj1" fmla="val 55099"/>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E266B70-4B62-D90F-2E67-5A97FA9A44A3}"/>
              </a:ext>
            </a:extLst>
          </p:cNvPr>
          <p:cNvSpPr txBox="1"/>
          <p:nvPr/>
        </p:nvSpPr>
        <p:spPr>
          <a:xfrm>
            <a:off x="3466097" y="4114800"/>
            <a:ext cx="1277978" cy="461665"/>
          </a:xfrm>
          <a:prstGeom prst="rect">
            <a:avLst/>
          </a:prstGeom>
          <a:noFill/>
        </p:spPr>
        <p:txBody>
          <a:bodyPr wrap="square" rtlCol="0">
            <a:spAutoFit/>
          </a:bodyPr>
          <a:lstStyle/>
          <a:p>
            <a:pPr algn="ctr"/>
            <a:r>
              <a:rPr lang="en-US" sz="2400" dirty="0"/>
              <a:t>shortage</a:t>
            </a:r>
          </a:p>
        </p:txBody>
      </p:sp>
      <p:cxnSp>
        <p:nvCxnSpPr>
          <p:cNvPr id="4" name="Straight Arrow Connector 3">
            <a:extLst>
              <a:ext uri="{FF2B5EF4-FFF2-40B4-BE49-F238E27FC236}">
                <a16:creationId xmlns:a16="http://schemas.microsoft.com/office/drawing/2014/main" id="{E8AEC543-36A9-EDAD-D094-64F59830C55F}"/>
              </a:ext>
            </a:extLst>
          </p:cNvPr>
          <p:cNvCxnSpPr>
            <a:cxnSpLocks/>
          </p:cNvCxnSpPr>
          <p:nvPr/>
        </p:nvCxnSpPr>
        <p:spPr>
          <a:xfrm>
            <a:off x="2971800" y="4174947"/>
            <a:ext cx="2209800" cy="0"/>
          </a:xfrm>
          <a:prstGeom prst="straightConnector1">
            <a:avLst/>
          </a:prstGeom>
          <a:ln w="412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7F2CD81-8ACA-87C8-C4D2-CB7F60DEAB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02675" y="3657600"/>
            <a:ext cx="1170424" cy="1583105"/>
          </a:xfrm>
          <a:prstGeom prst="rect">
            <a:avLst/>
          </a:prstGeom>
        </p:spPr>
      </p:pic>
      <p:sp>
        <p:nvSpPr>
          <p:cNvPr id="8" name="TextBox 7">
            <a:extLst>
              <a:ext uri="{FF2B5EF4-FFF2-40B4-BE49-F238E27FC236}">
                <a16:creationId xmlns:a16="http://schemas.microsoft.com/office/drawing/2014/main" id="{41930B53-25D3-A100-86A3-3BC379A83EAC}"/>
              </a:ext>
            </a:extLst>
          </p:cNvPr>
          <p:cNvSpPr txBox="1"/>
          <p:nvPr/>
        </p:nvSpPr>
        <p:spPr>
          <a:xfrm>
            <a:off x="5486400" y="2734270"/>
            <a:ext cx="2647090" cy="923330"/>
          </a:xfrm>
          <a:prstGeom prst="rect">
            <a:avLst/>
          </a:prstGeom>
          <a:noFill/>
        </p:spPr>
        <p:txBody>
          <a:bodyPr wrap="square" rtlCol="0">
            <a:spAutoFit/>
          </a:bodyPr>
          <a:lstStyle/>
          <a:p>
            <a:pPr algn="just"/>
            <a:r>
              <a:rPr lang="en-US" dirty="0">
                <a:solidFill>
                  <a:srgbClr val="FF0000"/>
                </a:solidFill>
              </a:rPr>
              <a:t>Price controls lead to product shortages when the price is set too low.</a:t>
            </a:r>
          </a:p>
        </p:txBody>
      </p:sp>
      <p:sp>
        <p:nvSpPr>
          <p:cNvPr id="9" name="TextBox 8">
            <a:extLst>
              <a:ext uri="{FF2B5EF4-FFF2-40B4-BE49-F238E27FC236}">
                <a16:creationId xmlns:a16="http://schemas.microsoft.com/office/drawing/2014/main" id="{D9118A57-448F-A21C-BD8F-10132B5F5241}"/>
              </a:ext>
            </a:extLst>
          </p:cNvPr>
          <p:cNvSpPr txBox="1"/>
          <p:nvPr/>
        </p:nvSpPr>
        <p:spPr>
          <a:xfrm>
            <a:off x="609600" y="5939135"/>
            <a:ext cx="8229600" cy="461665"/>
          </a:xfrm>
          <a:prstGeom prst="rect">
            <a:avLst/>
          </a:prstGeom>
          <a:noFill/>
        </p:spPr>
        <p:txBody>
          <a:bodyPr wrap="square" rtlCol="0">
            <a:spAutoFit/>
          </a:bodyPr>
          <a:lstStyle/>
          <a:p>
            <a:r>
              <a:rPr lang="en-US" sz="2400" dirty="0">
                <a:solidFill>
                  <a:srgbClr val="FF0000"/>
                </a:solidFill>
              </a:rPr>
              <a:t>If the price is too low, the supply will fall short of the demand.</a:t>
            </a:r>
          </a:p>
        </p:txBody>
      </p:sp>
    </p:spTree>
    <p:extLst>
      <p:ext uri="{BB962C8B-B14F-4D97-AF65-F5344CB8AC3E}">
        <p14:creationId xmlns:p14="http://schemas.microsoft.com/office/powerpoint/2010/main" val="397331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E9FAC-CA70-1646-9ECC-34BAE7F4A12E}"/>
              </a:ext>
            </a:extLst>
          </p:cNvPr>
          <p:cNvSpPr>
            <a:spLocks noGrp="1"/>
          </p:cNvSpPr>
          <p:nvPr>
            <p:ph type="title"/>
          </p:nvPr>
        </p:nvSpPr>
        <p:spPr>
          <a:xfrm>
            <a:off x="305035" y="72624"/>
            <a:ext cx="8686565" cy="1143000"/>
          </a:xfrm>
        </p:spPr>
        <p:txBody>
          <a:bodyPr>
            <a:normAutofit/>
          </a:bodyPr>
          <a:lstStyle/>
          <a:p>
            <a:pPr algn="l"/>
            <a:r>
              <a:rPr lang="en-US" sz="2800" u="sng" dirty="0"/>
              <a:t>Economics Lesson 3</a:t>
            </a:r>
            <a:r>
              <a:rPr lang="en-US" sz="2800" dirty="0"/>
              <a:t>:</a:t>
            </a:r>
          </a:p>
        </p:txBody>
      </p:sp>
      <p:sp>
        <p:nvSpPr>
          <p:cNvPr id="16" name="TextBox 15">
            <a:extLst>
              <a:ext uri="{FF2B5EF4-FFF2-40B4-BE49-F238E27FC236}">
                <a16:creationId xmlns:a16="http://schemas.microsoft.com/office/drawing/2014/main" id="{30BB84FA-25A1-CB41-B495-4CB6546C7194}"/>
              </a:ext>
            </a:extLst>
          </p:cNvPr>
          <p:cNvSpPr txBox="1"/>
          <p:nvPr/>
        </p:nvSpPr>
        <p:spPr>
          <a:xfrm>
            <a:off x="609600" y="5939135"/>
            <a:ext cx="7543800" cy="461665"/>
          </a:xfrm>
          <a:prstGeom prst="rect">
            <a:avLst/>
          </a:prstGeom>
          <a:noFill/>
        </p:spPr>
        <p:txBody>
          <a:bodyPr wrap="square" rtlCol="0">
            <a:spAutoFit/>
          </a:bodyPr>
          <a:lstStyle/>
          <a:p>
            <a:r>
              <a:rPr lang="en-US" sz="2400" dirty="0"/>
              <a:t>The market price occurs at the intersection of the two lines.</a:t>
            </a:r>
          </a:p>
        </p:txBody>
      </p:sp>
      <p:pic>
        <p:nvPicPr>
          <p:cNvPr id="4" name="Picture 3" descr="A red and blue line&#10;&#10;Description automatically generated">
            <a:extLst>
              <a:ext uri="{FF2B5EF4-FFF2-40B4-BE49-F238E27FC236}">
                <a16:creationId xmlns:a16="http://schemas.microsoft.com/office/drawing/2014/main" id="{3B1CFB22-2BD6-0D03-9DED-3DF9E79CD0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375806"/>
            <a:ext cx="7772400" cy="4339194"/>
          </a:xfrm>
          <a:prstGeom prst="rect">
            <a:avLst/>
          </a:prstGeom>
        </p:spPr>
      </p:pic>
      <p:cxnSp>
        <p:nvCxnSpPr>
          <p:cNvPr id="5" name="Straight Arrow Connector 4">
            <a:extLst>
              <a:ext uri="{FF2B5EF4-FFF2-40B4-BE49-F238E27FC236}">
                <a16:creationId xmlns:a16="http://schemas.microsoft.com/office/drawing/2014/main" id="{3AA045CC-D8CC-96CF-500E-930226EE18CD}"/>
              </a:ext>
            </a:extLst>
          </p:cNvPr>
          <p:cNvCxnSpPr>
            <a:cxnSpLocks/>
          </p:cNvCxnSpPr>
          <p:nvPr/>
        </p:nvCxnSpPr>
        <p:spPr>
          <a:xfrm>
            <a:off x="838200" y="3505200"/>
            <a:ext cx="3048000" cy="0"/>
          </a:xfrm>
          <a:prstGeom prst="straightConnector1">
            <a:avLst/>
          </a:prstGeom>
          <a:ln w="41275">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055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F8B10-0BBC-1D46-86DA-A3CFDF69D235}"/>
              </a:ext>
            </a:extLst>
          </p:cNvPr>
          <p:cNvSpPr>
            <a:spLocks noGrp="1"/>
          </p:cNvSpPr>
          <p:nvPr>
            <p:ph type="title"/>
          </p:nvPr>
        </p:nvSpPr>
        <p:spPr>
          <a:xfrm>
            <a:off x="228600" y="226541"/>
            <a:ext cx="8551021" cy="1601556"/>
          </a:xfrm>
        </p:spPr>
        <p:txBody>
          <a:bodyPr>
            <a:noAutofit/>
          </a:bodyPr>
          <a:lstStyle/>
          <a:p>
            <a:pPr algn="just"/>
            <a:r>
              <a:rPr lang="en-US" sz="2400" b="1" dirty="0">
                <a:latin typeface="+mn-lt"/>
              </a:rPr>
              <a:t>Classical economics </a:t>
            </a:r>
            <a:r>
              <a:rPr lang="en-US" sz="2400" dirty="0">
                <a:latin typeface="+mn-lt"/>
              </a:rPr>
              <a:t>is also used to calculate </a:t>
            </a:r>
            <a:r>
              <a:rPr lang="en-US" sz="2400" b="1" dirty="0">
                <a:latin typeface="+mn-lt"/>
              </a:rPr>
              <a:t>internal costs </a:t>
            </a:r>
            <a:r>
              <a:rPr lang="en-US" sz="2400" dirty="0">
                <a:latin typeface="+mn-lt"/>
              </a:rPr>
              <a:t>like land, labor, &amp; capital, but this approach by itself </a:t>
            </a:r>
            <a:r>
              <a:rPr lang="en-US" sz="2400" b="1" dirty="0">
                <a:latin typeface="+mn-lt"/>
              </a:rPr>
              <a:t>fails to account for externalities </a:t>
            </a:r>
            <a:r>
              <a:rPr lang="en-US" sz="2400" dirty="0">
                <a:latin typeface="+mn-lt"/>
              </a:rPr>
              <a:t>like </a:t>
            </a:r>
            <a:r>
              <a:rPr lang="en-US" sz="2400" b="1" dirty="0">
                <a:latin typeface="+mn-lt"/>
              </a:rPr>
              <a:t>pollution</a:t>
            </a:r>
            <a:r>
              <a:rPr lang="en-US" sz="2400" dirty="0">
                <a:latin typeface="+mn-lt"/>
              </a:rPr>
              <a:t> and </a:t>
            </a:r>
            <a:r>
              <a:rPr lang="en-US" sz="2400" b="1" dirty="0">
                <a:latin typeface="+mn-lt"/>
              </a:rPr>
              <a:t>resource depletion</a:t>
            </a:r>
            <a:r>
              <a:rPr lang="en-US" sz="2400" dirty="0">
                <a:latin typeface="+mn-lt"/>
              </a:rPr>
              <a:t>.</a:t>
            </a:r>
          </a:p>
        </p:txBody>
      </p:sp>
      <p:sp>
        <p:nvSpPr>
          <p:cNvPr id="5" name="TextBox 4">
            <a:extLst>
              <a:ext uri="{FF2B5EF4-FFF2-40B4-BE49-F238E27FC236}">
                <a16:creationId xmlns:a16="http://schemas.microsoft.com/office/drawing/2014/main" id="{145317E8-E221-8543-8C49-36BA6866F6E8}"/>
              </a:ext>
            </a:extLst>
          </p:cNvPr>
          <p:cNvSpPr txBox="1"/>
          <p:nvPr/>
        </p:nvSpPr>
        <p:spPr>
          <a:xfrm>
            <a:off x="455141" y="4484907"/>
            <a:ext cx="8458200" cy="187743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t>What are the </a:t>
            </a:r>
            <a:r>
              <a:rPr lang="en-US" sz="2400" b="1" dirty="0"/>
              <a:t>costs </a:t>
            </a:r>
            <a:r>
              <a:rPr lang="en-US" sz="2400" dirty="0"/>
              <a:t>of </a:t>
            </a:r>
            <a:r>
              <a:rPr lang="en-US" sz="2400" b="1" dirty="0"/>
              <a:t>environmental degradation</a:t>
            </a:r>
            <a:r>
              <a:rPr lang="en-US" sz="2400" dirty="0"/>
              <a:t>?</a:t>
            </a:r>
          </a:p>
          <a:p>
            <a:pPr marL="342900" indent="-342900">
              <a:spcAft>
                <a:spcPts val="1200"/>
              </a:spcAft>
              <a:buFont typeface="Arial" panose="020B0604020202020204" pitchFamily="34" charset="0"/>
              <a:buChar char="•"/>
            </a:pPr>
            <a:r>
              <a:rPr lang="en-US" sz="2400" dirty="0"/>
              <a:t>What are the </a:t>
            </a:r>
            <a:r>
              <a:rPr lang="en-US" sz="2400" b="1" dirty="0"/>
              <a:t>trade-offs</a:t>
            </a:r>
            <a:r>
              <a:rPr lang="en-US" sz="2400" dirty="0"/>
              <a:t> between environmental protection and economic growth?</a:t>
            </a:r>
            <a:endParaRPr lang="en-US" sz="2400" b="1" dirty="0"/>
          </a:p>
          <a:p>
            <a:pPr marL="342900" indent="-342900">
              <a:buFont typeface="Arial" panose="020B0604020202020204" pitchFamily="34" charset="0"/>
              <a:buChar char="•"/>
            </a:pPr>
            <a:r>
              <a:rPr lang="en-US" sz="2400" dirty="0"/>
              <a:t>Where do you draw the line to </a:t>
            </a:r>
            <a:r>
              <a:rPr lang="en-US" sz="2400" b="1" dirty="0"/>
              <a:t>minimize costs to society</a:t>
            </a:r>
            <a:r>
              <a:rPr lang="en-US" sz="2400" dirty="0"/>
              <a:t>? </a:t>
            </a:r>
          </a:p>
        </p:txBody>
      </p:sp>
      <p:cxnSp>
        <p:nvCxnSpPr>
          <p:cNvPr id="3" name="Straight Arrow Connector 2">
            <a:extLst>
              <a:ext uri="{FF2B5EF4-FFF2-40B4-BE49-F238E27FC236}">
                <a16:creationId xmlns:a16="http://schemas.microsoft.com/office/drawing/2014/main" id="{E537969B-61BB-0FB3-DB3F-9F9590927715}"/>
              </a:ext>
            </a:extLst>
          </p:cNvPr>
          <p:cNvCxnSpPr>
            <a:cxnSpLocks/>
          </p:cNvCxnSpPr>
          <p:nvPr/>
        </p:nvCxnSpPr>
        <p:spPr>
          <a:xfrm>
            <a:off x="11658600" y="5638800"/>
            <a:ext cx="6858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D2B32DAA-1A3B-7142-F64C-3100EC13D47B}"/>
              </a:ext>
            </a:extLst>
          </p:cNvPr>
          <p:cNvSpPr txBox="1">
            <a:spLocks/>
          </p:cNvSpPr>
          <p:nvPr/>
        </p:nvSpPr>
        <p:spPr>
          <a:xfrm>
            <a:off x="228600" y="3568186"/>
            <a:ext cx="8526307" cy="9167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latin typeface="+mn-lt"/>
              </a:rPr>
              <a:t>Environmental economics </a:t>
            </a:r>
            <a:r>
              <a:rPr lang="en-US" sz="2400" dirty="0">
                <a:latin typeface="+mn-lt"/>
              </a:rPr>
              <a:t>builds on these basic principles in order to address the following questions:</a:t>
            </a:r>
          </a:p>
        </p:txBody>
      </p:sp>
      <p:pic>
        <p:nvPicPr>
          <p:cNvPr id="9" name="Picture 8" descr="A group of people walking on a sidewalk&#10;&#10;Description automatically generated">
            <a:extLst>
              <a:ext uri="{FF2B5EF4-FFF2-40B4-BE49-F238E27FC236}">
                <a16:creationId xmlns:a16="http://schemas.microsoft.com/office/drawing/2014/main" id="{85AB7BB0-0C00-6014-F815-23461E514BE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4379" y="1747018"/>
            <a:ext cx="5791200" cy="1816967"/>
          </a:xfrm>
          <a:prstGeom prst="rect">
            <a:avLst/>
          </a:prstGeom>
        </p:spPr>
      </p:pic>
      <p:pic>
        <p:nvPicPr>
          <p:cNvPr id="14" name="Picture 13" descr="A person working on a fish farm&#10;&#10;Description automatically generated">
            <a:extLst>
              <a:ext uri="{FF2B5EF4-FFF2-40B4-BE49-F238E27FC236}">
                <a16:creationId xmlns:a16="http://schemas.microsoft.com/office/drawing/2014/main" id="{0D8F5C2D-AD92-EF61-BA9F-D3FD704B0D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9819" y="1747018"/>
            <a:ext cx="2536560" cy="1800491"/>
          </a:xfrm>
          <a:prstGeom prst="rect">
            <a:avLst/>
          </a:prstGeom>
        </p:spPr>
      </p:pic>
    </p:spTree>
    <p:extLst>
      <p:ext uri="{BB962C8B-B14F-4D97-AF65-F5344CB8AC3E}">
        <p14:creationId xmlns:p14="http://schemas.microsoft.com/office/powerpoint/2010/main" val="191667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aser, scene&#10;&#10;Description automatically generated">
            <a:extLst>
              <a:ext uri="{FF2B5EF4-FFF2-40B4-BE49-F238E27FC236}">
                <a16:creationId xmlns:a16="http://schemas.microsoft.com/office/drawing/2014/main" id="{6FC2DED2-99D4-F478-3D1B-45994F57382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8200" y="1295400"/>
            <a:ext cx="7241584" cy="4800600"/>
          </a:xfrm>
          <a:prstGeom prst="rect">
            <a:avLst/>
          </a:prstGeom>
        </p:spPr>
      </p:pic>
      <p:sp>
        <p:nvSpPr>
          <p:cNvPr id="4" name="Title 1">
            <a:extLst>
              <a:ext uri="{FF2B5EF4-FFF2-40B4-BE49-F238E27FC236}">
                <a16:creationId xmlns:a16="http://schemas.microsoft.com/office/drawing/2014/main" id="{CA1E7C3E-52DA-E205-1A74-4508F3B8B287}"/>
              </a:ext>
            </a:extLst>
          </p:cNvPr>
          <p:cNvSpPr txBox="1">
            <a:spLocks/>
          </p:cNvSpPr>
          <p:nvPr/>
        </p:nvSpPr>
        <p:spPr>
          <a:xfrm>
            <a:off x="342900" y="177800"/>
            <a:ext cx="8458200" cy="1346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dirty="0"/>
              <a:t>Somewhat related: The “Laffer Curve” indicates an ideal tax rate that is somewhere in the middle.</a:t>
            </a:r>
          </a:p>
        </p:txBody>
      </p:sp>
      <p:sp>
        <p:nvSpPr>
          <p:cNvPr id="5" name="Title 1">
            <a:extLst>
              <a:ext uri="{FF2B5EF4-FFF2-40B4-BE49-F238E27FC236}">
                <a16:creationId xmlns:a16="http://schemas.microsoft.com/office/drawing/2014/main" id="{93D6DA16-BFDB-DFC9-DDD2-347A01B8A950}"/>
              </a:ext>
            </a:extLst>
          </p:cNvPr>
          <p:cNvSpPr txBox="1">
            <a:spLocks/>
          </p:cNvSpPr>
          <p:nvPr/>
        </p:nvSpPr>
        <p:spPr>
          <a:xfrm>
            <a:off x="2209800" y="1524000"/>
            <a:ext cx="5867400" cy="1346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dirty="0"/>
              <a:t>A 100% tax rate </a:t>
            </a:r>
            <a:r>
              <a:rPr lang="en-US" sz="2800" i="1" dirty="0"/>
              <a:t>decreases</a:t>
            </a:r>
            <a:r>
              <a:rPr lang="en-US" sz="2800" dirty="0"/>
              <a:t> revenue because it impedes economic growth.*</a:t>
            </a:r>
          </a:p>
        </p:txBody>
      </p:sp>
      <p:cxnSp>
        <p:nvCxnSpPr>
          <p:cNvPr id="6" name="Straight Arrow Connector 5">
            <a:extLst>
              <a:ext uri="{FF2B5EF4-FFF2-40B4-BE49-F238E27FC236}">
                <a16:creationId xmlns:a16="http://schemas.microsoft.com/office/drawing/2014/main" id="{7293BEB5-117C-D93D-7831-6F53F7FE28DD}"/>
              </a:ext>
            </a:extLst>
          </p:cNvPr>
          <p:cNvCxnSpPr>
            <a:cxnSpLocks/>
          </p:cNvCxnSpPr>
          <p:nvPr/>
        </p:nvCxnSpPr>
        <p:spPr>
          <a:xfrm>
            <a:off x="6096000" y="2438400"/>
            <a:ext cx="609600" cy="2590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574EA934-305A-1AC1-E0A9-A0ACAF8A36FF}"/>
              </a:ext>
            </a:extLst>
          </p:cNvPr>
          <p:cNvSpPr txBox="1">
            <a:spLocks/>
          </p:cNvSpPr>
          <p:nvPr/>
        </p:nvSpPr>
        <p:spPr>
          <a:xfrm>
            <a:off x="685800" y="6007100"/>
            <a:ext cx="7964192" cy="6731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dirty="0"/>
              <a:t>*Why bother to produce if the government takes 100%!</a:t>
            </a:r>
          </a:p>
        </p:txBody>
      </p:sp>
    </p:spTree>
    <p:extLst>
      <p:ext uri="{BB962C8B-B14F-4D97-AF65-F5344CB8AC3E}">
        <p14:creationId xmlns:p14="http://schemas.microsoft.com/office/powerpoint/2010/main" val="56987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aser, scene&#10;&#10;Description automatically generated">
            <a:extLst>
              <a:ext uri="{FF2B5EF4-FFF2-40B4-BE49-F238E27FC236}">
                <a16:creationId xmlns:a16="http://schemas.microsoft.com/office/drawing/2014/main" id="{6FC2DED2-99D4-F478-3D1B-45994F57382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8200" y="1295400"/>
            <a:ext cx="7241584" cy="4800600"/>
          </a:xfrm>
          <a:prstGeom prst="rect">
            <a:avLst/>
          </a:prstGeom>
        </p:spPr>
      </p:pic>
      <p:sp>
        <p:nvSpPr>
          <p:cNvPr id="2" name="Title 1">
            <a:extLst>
              <a:ext uri="{FF2B5EF4-FFF2-40B4-BE49-F238E27FC236}">
                <a16:creationId xmlns:a16="http://schemas.microsoft.com/office/drawing/2014/main" id="{FC4F8646-663C-BE37-8AE1-6A00CDC99640}"/>
              </a:ext>
            </a:extLst>
          </p:cNvPr>
          <p:cNvSpPr txBox="1">
            <a:spLocks/>
          </p:cNvSpPr>
          <p:nvPr/>
        </p:nvSpPr>
        <p:spPr>
          <a:xfrm>
            <a:off x="463550" y="308998"/>
            <a:ext cx="8216900" cy="685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dirty="0">
                <a:latin typeface="+mn-lt"/>
              </a:rPr>
              <a:t>To clarify: The dotted line indicates an </a:t>
            </a:r>
            <a:r>
              <a:rPr lang="en-US" sz="2800" i="1" dirty="0">
                <a:latin typeface="+mn-lt"/>
              </a:rPr>
              <a:t>ideal</a:t>
            </a:r>
            <a:r>
              <a:rPr lang="en-US" sz="2800" dirty="0">
                <a:latin typeface="+mn-lt"/>
              </a:rPr>
              <a:t> rate that is </a:t>
            </a:r>
            <a:r>
              <a:rPr lang="en-US" sz="2800" i="1" dirty="0">
                <a:latin typeface="+mn-lt"/>
              </a:rPr>
              <a:t>somewhere</a:t>
            </a:r>
            <a:r>
              <a:rPr lang="en-US" sz="2800" dirty="0">
                <a:latin typeface="+mn-lt"/>
              </a:rPr>
              <a:t> between these two extremes.</a:t>
            </a:r>
          </a:p>
        </p:txBody>
      </p:sp>
      <p:sp>
        <p:nvSpPr>
          <p:cNvPr id="8" name="TextBox 7">
            <a:extLst>
              <a:ext uri="{FF2B5EF4-FFF2-40B4-BE49-F238E27FC236}">
                <a16:creationId xmlns:a16="http://schemas.microsoft.com/office/drawing/2014/main" id="{AE4788F1-3EA2-B0C2-7F8E-790820687C76}"/>
              </a:ext>
            </a:extLst>
          </p:cNvPr>
          <p:cNvSpPr txBox="1"/>
          <p:nvPr/>
        </p:nvSpPr>
        <p:spPr>
          <a:xfrm>
            <a:off x="1923364" y="1828800"/>
            <a:ext cx="6781800" cy="523220"/>
          </a:xfrm>
          <a:prstGeom prst="rect">
            <a:avLst/>
          </a:prstGeom>
          <a:noFill/>
        </p:spPr>
        <p:txBody>
          <a:bodyPr wrap="square">
            <a:spAutoFit/>
          </a:bodyPr>
          <a:lstStyle/>
          <a:p>
            <a:r>
              <a:rPr lang="en-US" sz="2800" dirty="0"/>
              <a:t>It does </a:t>
            </a:r>
            <a:r>
              <a:rPr lang="en-US" sz="2800" i="1" dirty="0"/>
              <a:t>not</a:t>
            </a:r>
            <a:r>
              <a:rPr lang="en-US" sz="2800" dirty="0"/>
              <a:t> prescribe a tax rate of 50%!</a:t>
            </a:r>
          </a:p>
        </p:txBody>
      </p:sp>
    </p:spTree>
    <p:extLst>
      <p:ext uri="{BB962C8B-B14F-4D97-AF65-F5344CB8AC3E}">
        <p14:creationId xmlns:p14="http://schemas.microsoft.com/office/powerpoint/2010/main" val="324569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1E7C3E-52DA-E205-1A74-4508F3B8B287}"/>
              </a:ext>
            </a:extLst>
          </p:cNvPr>
          <p:cNvSpPr txBox="1">
            <a:spLocks/>
          </p:cNvSpPr>
          <p:nvPr/>
        </p:nvSpPr>
        <p:spPr>
          <a:xfrm>
            <a:off x="457200" y="158750"/>
            <a:ext cx="8115300" cy="1346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dirty="0">
                <a:latin typeface="+mn-lt"/>
              </a:rPr>
              <a:t>Not unlike the Laffer Curve, ideal pollution mitigation is found between two extremes of zero abatement and zero tolerance.</a:t>
            </a:r>
          </a:p>
        </p:txBody>
      </p:sp>
      <p:pic>
        <p:nvPicPr>
          <p:cNvPr id="7" name="Picture 6" descr="Shape&#10;&#10;Description automatically generated">
            <a:extLst>
              <a:ext uri="{FF2B5EF4-FFF2-40B4-BE49-F238E27FC236}">
                <a16:creationId xmlns:a16="http://schemas.microsoft.com/office/drawing/2014/main" id="{35424E46-DB22-5EEF-DD8F-F13283F287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841500"/>
            <a:ext cx="8420100" cy="4796115"/>
          </a:xfrm>
          <a:prstGeom prst="rect">
            <a:avLst/>
          </a:prstGeom>
        </p:spPr>
      </p:pic>
      <p:cxnSp>
        <p:nvCxnSpPr>
          <p:cNvPr id="9" name="Straight Arrow Connector 8">
            <a:extLst>
              <a:ext uri="{FF2B5EF4-FFF2-40B4-BE49-F238E27FC236}">
                <a16:creationId xmlns:a16="http://schemas.microsoft.com/office/drawing/2014/main" id="{E537969B-61BB-0FB3-DB3F-9F9590927715}"/>
              </a:ext>
            </a:extLst>
          </p:cNvPr>
          <p:cNvCxnSpPr>
            <a:cxnSpLocks/>
          </p:cNvCxnSpPr>
          <p:nvPr/>
        </p:nvCxnSpPr>
        <p:spPr>
          <a:xfrm>
            <a:off x="8001000" y="2057400"/>
            <a:ext cx="0" cy="304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92AC955A-E09F-D00D-1D0E-AC313499B5C4}"/>
              </a:ext>
            </a:extLst>
          </p:cNvPr>
          <p:cNvSpPr txBox="1">
            <a:spLocks/>
          </p:cNvSpPr>
          <p:nvPr/>
        </p:nvSpPr>
        <p:spPr>
          <a:xfrm>
            <a:off x="3198347" y="1168400"/>
            <a:ext cx="5564652" cy="1346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dirty="0"/>
              <a:t>How does “zero tolerance” for pollution incur a high cost to society?</a:t>
            </a:r>
          </a:p>
        </p:txBody>
      </p:sp>
      <p:cxnSp>
        <p:nvCxnSpPr>
          <p:cNvPr id="2" name="Straight Arrow Connector 1">
            <a:extLst>
              <a:ext uri="{FF2B5EF4-FFF2-40B4-BE49-F238E27FC236}">
                <a16:creationId xmlns:a16="http://schemas.microsoft.com/office/drawing/2014/main" id="{DB457253-52C7-C980-E8CE-38C84AB710BF}"/>
              </a:ext>
            </a:extLst>
          </p:cNvPr>
          <p:cNvCxnSpPr>
            <a:cxnSpLocks/>
          </p:cNvCxnSpPr>
          <p:nvPr/>
        </p:nvCxnSpPr>
        <p:spPr>
          <a:xfrm>
            <a:off x="4419600" y="3886200"/>
            <a:ext cx="0" cy="10273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34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2AC1AC45-3FAC-2642-A398-B7C226CB629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66800" y="1143000"/>
            <a:ext cx="6705600" cy="4038600"/>
          </a:xfrm>
          <a:prstGeom prst="rect">
            <a:avLst/>
          </a:prstGeom>
        </p:spPr>
      </p:pic>
      <p:sp>
        <p:nvSpPr>
          <p:cNvPr id="8" name="Right Arrow 7">
            <a:extLst>
              <a:ext uri="{FF2B5EF4-FFF2-40B4-BE49-F238E27FC236}">
                <a16:creationId xmlns:a16="http://schemas.microsoft.com/office/drawing/2014/main" id="{83893FE7-E215-7342-B245-292E905B7B83}"/>
              </a:ext>
            </a:extLst>
          </p:cNvPr>
          <p:cNvSpPr/>
          <p:nvPr/>
        </p:nvSpPr>
        <p:spPr>
          <a:xfrm>
            <a:off x="1524001" y="4297906"/>
            <a:ext cx="1676400" cy="5011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a:extLst>
              <a:ext uri="{FF2B5EF4-FFF2-40B4-BE49-F238E27FC236}">
                <a16:creationId xmlns:a16="http://schemas.microsoft.com/office/drawing/2014/main" id="{BCA7812C-9AA4-C345-B7C0-8B9D23367CB6}"/>
              </a:ext>
            </a:extLst>
          </p:cNvPr>
          <p:cNvSpPr/>
          <p:nvPr/>
        </p:nvSpPr>
        <p:spPr>
          <a:xfrm>
            <a:off x="3184721" y="3396279"/>
            <a:ext cx="45719" cy="87052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62191BA-74D7-5B46-854C-8163A0506833}"/>
              </a:ext>
            </a:extLst>
          </p:cNvPr>
          <p:cNvSpPr txBox="1"/>
          <p:nvPr/>
        </p:nvSpPr>
        <p:spPr>
          <a:xfrm>
            <a:off x="132835" y="5335964"/>
            <a:ext cx="8686800" cy="461665"/>
          </a:xfrm>
          <a:prstGeom prst="rect">
            <a:avLst/>
          </a:prstGeom>
          <a:noFill/>
        </p:spPr>
        <p:txBody>
          <a:bodyPr wrap="square" rtlCol="0">
            <a:spAutoFit/>
          </a:bodyPr>
          <a:lstStyle/>
          <a:p>
            <a:pPr marL="342900" indent="-342900">
              <a:buFont typeface="Wingdings" pitchFamily="2" charset="2"/>
              <a:buChar char="§"/>
            </a:pPr>
            <a:r>
              <a:rPr lang="en-US" sz="2400" dirty="0">
                <a:solidFill>
                  <a:srgbClr val="FF0000"/>
                </a:solidFill>
              </a:rPr>
              <a:t>At this point, the cost of pollution exceeds the cost of abatement.</a:t>
            </a:r>
          </a:p>
        </p:txBody>
      </p:sp>
      <p:sp>
        <p:nvSpPr>
          <p:cNvPr id="15" name="Title 1">
            <a:extLst>
              <a:ext uri="{FF2B5EF4-FFF2-40B4-BE49-F238E27FC236}">
                <a16:creationId xmlns:a16="http://schemas.microsoft.com/office/drawing/2014/main" id="{7BBADEB2-EF99-AC49-AA8B-2561C8D43F80}"/>
              </a:ext>
            </a:extLst>
          </p:cNvPr>
          <p:cNvSpPr txBox="1">
            <a:spLocks/>
          </p:cNvSpPr>
          <p:nvPr/>
        </p:nvSpPr>
        <p:spPr>
          <a:xfrm>
            <a:off x="-20595" y="16476"/>
            <a:ext cx="9144000" cy="10954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Cost-benefit analysis of pollution abatement </a:t>
            </a:r>
          </a:p>
        </p:txBody>
      </p:sp>
      <p:cxnSp>
        <p:nvCxnSpPr>
          <p:cNvPr id="3" name="Straight Arrow Connector 2">
            <a:extLst>
              <a:ext uri="{FF2B5EF4-FFF2-40B4-BE49-F238E27FC236}">
                <a16:creationId xmlns:a16="http://schemas.microsoft.com/office/drawing/2014/main" id="{E66C0382-1E33-2C45-BC9B-5275EB458538}"/>
              </a:ext>
            </a:extLst>
          </p:cNvPr>
          <p:cNvCxnSpPr>
            <a:cxnSpLocks/>
          </p:cNvCxnSpPr>
          <p:nvPr/>
        </p:nvCxnSpPr>
        <p:spPr>
          <a:xfrm flipH="1" flipV="1">
            <a:off x="1543375" y="3394450"/>
            <a:ext cx="1580825" cy="1828"/>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CD2CEA2-6BFF-F541-B744-6C3C3AF8256A}"/>
              </a:ext>
            </a:extLst>
          </p:cNvPr>
          <p:cNvSpPr txBox="1"/>
          <p:nvPr/>
        </p:nvSpPr>
        <p:spPr>
          <a:xfrm>
            <a:off x="132835" y="5878124"/>
            <a:ext cx="8686800" cy="461665"/>
          </a:xfrm>
          <a:prstGeom prst="rect">
            <a:avLst/>
          </a:prstGeom>
          <a:noFill/>
        </p:spPr>
        <p:txBody>
          <a:bodyPr wrap="square" rtlCol="0">
            <a:spAutoFit/>
          </a:bodyPr>
          <a:lstStyle/>
          <a:p>
            <a:pPr marL="342900" indent="-342900">
              <a:buFont typeface="Wingdings" pitchFamily="2" charset="2"/>
              <a:buChar char="§"/>
            </a:pPr>
            <a:r>
              <a:rPr lang="en-US" sz="2400" dirty="0">
                <a:solidFill>
                  <a:srgbClr val="FF0000"/>
                </a:solidFill>
              </a:rPr>
              <a:t>More needs to be done to curb the damage from the pollution.</a:t>
            </a:r>
          </a:p>
        </p:txBody>
      </p:sp>
      <p:pic>
        <p:nvPicPr>
          <p:cNvPr id="9" name="Picture 8" descr="A picture containing grass, outdoor, sitting, bird&#10;&#10;Description automatically generated">
            <a:extLst>
              <a:ext uri="{FF2B5EF4-FFF2-40B4-BE49-F238E27FC236}">
                <a16:creationId xmlns:a16="http://schemas.microsoft.com/office/drawing/2014/main" id="{6E7D7566-1E3B-094B-82AC-EB75B03094FA}"/>
              </a:ext>
            </a:extLst>
          </p:cNvPr>
          <p:cNvPicPr>
            <a:picLocks noChangeAspect="1"/>
          </p:cNvPicPr>
          <p:nvPr/>
        </p:nvPicPr>
        <p:blipFill>
          <a:blip r:embed="rId3"/>
          <a:stretch>
            <a:fillRect/>
          </a:stretch>
        </p:blipFill>
        <p:spPr>
          <a:xfrm>
            <a:off x="5559915" y="2406736"/>
            <a:ext cx="2818558" cy="2159780"/>
          </a:xfrm>
          <a:prstGeom prst="rect">
            <a:avLst/>
          </a:prstGeom>
        </p:spPr>
      </p:pic>
    </p:spTree>
    <p:extLst>
      <p:ext uri="{BB962C8B-B14F-4D97-AF65-F5344CB8AC3E}">
        <p14:creationId xmlns:p14="http://schemas.microsoft.com/office/powerpoint/2010/main" val="62850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6"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2AC1AC45-3FAC-2642-A398-B7C226CB629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66800" y="1143000"/>
            <a:ext cx="6705600" cy="4038600"/>
          </a:xfrm>
          <a:prstGeom prst="rect">
            <a:avLst/>
          </a:prstGeom>
        </p:spPr>
      </p:pic>
      <p:sp>
        <p:nvSpPr>
          <p:cNvPr id="13" name="Right Arrow 12">
            <a:extLst>
              <a:ext uri="{FF2B5EF4-FFF2-40B4-BE49-F238E27FC236}">
                <a16:creationId xmlns:a16="http://schemas.microsoft.com/office/drawing/2014/main" id="{8E3B5010-43ED-AC42-AF54-CC484C428DD5}"/>
              </a:ext>
            </a:extLst>
          </p:cNvPr>
          <p:cNvSpPr/>
          <p:nvPr/>
        </p:nvSpPr>
        <p:spPr>
          <a:xfrm>
            <a:off x="1520513" y="4365487"/>
            <a:ext cx="3633702" cy="45719"/>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a:extLst>
              <a:ext uri="{FF2B5EF4-FFF2-40B4-BE49-F238E27FC236}">
                <a16:creationId xmlns:a16="http://schemas.microsoft.com/office/drawing/2014/main" id="{CDBC0BEB-EAF5-9549-90A5-33D8E0DFADE0}"/>
              </a:ext>
            </a:extLst>
          </p:cNvPr>
          <p:cNvSpPr/>
          <p:nvPr/>
        </p:nvSpPr>
        <p:spPr>
          <a:xfrm>
            <a:off x="5131356" y="3396278"/>
            <a:ext cx="45719" cy="870527"/>
          </a:xfrm>
          <a:prstGeom prst="upArrow">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ABBE1FE-16FD-1F4B-9649-36D54137CA7D}"/>
              </a:ext>
            </a:extLst>
          </p:cNvPr>
          <p:cNvSpPr txBox="1"/>
          <p:nvPr/>
        </p:nvSpPr>
        <p:spPr>
          <a:xfrm>
            <a:off x="127899" y="5334000"/>
            <a:ext cx="8686800" cy="461665"/>
          </a:xfrm>
          <a:prstGeom prst="rect">
            <a:avLst/>
          </a:prstGeom>
          <a:noFill/>
        </p:spPr>
        <p:txBody>
          <a:bodyPr wrap="square" rtlCol="0">
            <a:spAutoFit/>
          </a:bodyPr>
          <a:lstStyle/>
          <a:p>
            <a:pPr marL="342900" indent="-342900">
              <a:buFont typeface="Wingdings" pitchFamily="2" charset="2"/>
              <a:buChar char="§"/>
            </a:pPr>
            <a:r>
              <a:rPr lang="en-US" sz="2400" dirty="0">
                <a:solidFill>
                  <a:srgbClr val="0070C0"/>
                </a:solidFill>
              </a:rPr>
              <a:t>At this point, the cost of abatement exceeds the cost of pollution.</a:t>
            </a:r>
          </a:p>
        </p:txBody>
      </p:sp>
      <p:cxnSp>
        <p:nvCxnSpPr>
          <p:cNvPr id="3" name="Straight Arrow Connector 2">
            <a:extLst>
              <a:ext uri="{FF2B5EF4-FFF2-40B4-BE49-F238E27FC236}">
                <a16:creationId xmlns:a16="http://schemas.microsoft.com/office/drawing/2014/main" id="{E66C0382-1E33-2C45-BC9B-5275EB458538}"/>
              </a:ext>
            </a:extLst>
          </p:cNvPr>
          <p:cNvCxnSpPr>
            <a:cxnSpLocks/>
          </p:cNvCxnSpPr>
          <p:nvPr/>
        </p:nvCxnSpPr>
        <p:spPr>
          <a:xfrm flipH="1">
            <a:off x="1543376" y="3394450"/>
            <a:ext cx="3409624" cy="0"/>
          </a:xfrm>
          <a:prstGeom prst="straightConnector1">
            <a:avLst/>
          </a:prstGeom>
          <a:ln w="254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22FB8B9-33FE-FF4B-9557-6A39D41DFCCE}"/>
              </a:ext>
            </a:extLst>
          </p:cNvPr>
          <p:cNvSpPr txBox="1"/>
          <p:nvPr/>
        </p:nvSpPr>
        <p:spPr>
          <a:xfrm>
            <a:off x="127899" y="5795665"/>
            <a:ext cx="8686800" cy="461665"/>
          </a:xfrm>
          <a:prstGeom prst="rect">
            <a:avLst/>
          </a:prstGeom>
          <a:noFill/>
        </p:spPr>
        <p:txBody>
          <a:bodyPr wrap="square" rtlCol="0">
            <a:spAutoFit/>
          </a:bodyPr>
          <a:lstStyle/>
          <a:p>
            <a:pPr marL="342900" indent="-342900">
              <a:buFont typeface="Wingdings" pitchFamily="2" charset="2"/>
              <a:buChar char="§"/>
            </a:pPr>
            <a:r>
              <a:rPr lang="en-US" sz="2400" dirty="0">
                <a:solidFill>
                  <a:srgbClr val="0070C0"/>
                </a:solidFill>
              </a:rPr>
              <a:t>The measures for curbing the pollution are hurting the economy.</a:t>
            </a:r>
          </a:p>
        </p:txBody>
      </p:sp>
      <p:pic>
        <p:nvPicPr>
          <p:cNvPr id="11" name="Picture 10" descr="A store front at day&#10;&#10;Description automatically generated">
            <a:extLst>
              <a:ext uri="{FF2B5EF4-FFF2-40B4-BE49-F238E27FC236}">
                <a16:creationId xmlns:a16="http://schemas.microsoft.com/office/drawing/2014/main" id="{A545687E-E1D9-FA49-A04B-A504592778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2039" y="2362728"/>
            <a:ext cx="2699821" cy="2132543"/>
          </a:xfrm>
          <a:prstGeom prst="rect">
            <a:avLst/>
          </a:prstGeom>
        </p:spPr>
      </p:pic>
      <p:sp>
        <p:nvSpPr>
          <p:cNvPr id="2" name="Title 1">
            <a:extLst>
              <a:ext uri="{FF2B5EF4-FFF2-40B4-BE49-F238E27FC236}">
                <a16:creationId xmlns:a16="http://schemas.microsoft.com/office/drawing/2014/main" id="{D3943E95-DBB8-028A-C805-A05030753891}"/>
              </a:ext>
            </a:extLst>
          </p:cNvPr>
          <p:cNvSpPr txBox="1">
            <a:spLocks/>
          </p:cNvSpPr>
          <p:nvPr/>
        </p:nvSpPr>
        <p:spPr>
          <a:xfrm>
            <a:off x="-20595" y="16476"/>
            <a:ext cx="9144000" cy="10954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Cost-benefit analysis of pollution abatement </a:t>
            </a:r>
          </a:p>
        </p:txBody>
      </p:sp>
    </p:spTree>
    <p:extLst>
      <p:ext uri="{BB962C8B-B14F-4D97-AF65-F5344CB8AC3E}">
        <p14:creationId xmlns:p14="http://schemas.microsoft.com/office/powerpoint/2010/main" val="227806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rown horse standing on top of a lush green field&#10;&#10;Description automatically generated">
            <a:extLst>
              <a:ext uri="{FF2B5EF4-FFF2-40B4-BE49-F238E27FC236}">
                <a16:creationId xmlns:a16="http://schemas.microsoft.com/office/drawing/2014/main" id="{6EA37B8F-14F3-6446-879A-0AE7516309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54" y="3602540"/>
            <a:ext cx="3779846" cy="2950659"/>
          </a:xfrm>
          <a:prstGeom prst="rect">
            <a:avLst/>
          </a:prstGeom>
        </p:spPr>
      </p:pic>
      <p:pic>
        <p:nvPicPr>
          <p:cNvPr id="13" name="Picture 12" descr="A picture containing smoke, outdoor, train, steam&#10;&#10;Description automatically generated">
            <a:extLst>
              <a:ext uri="{FF2B5EF4-FFF2-40B4-BE49-F238E27FC236}">
                <a16:creationId xmlns:a16="http://schemas.microsoft.com/office/drawing/2014/main" id="{9925856D-364D-A34D-9DCA-01E6F8009B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7720" y="1414509"/>
            <a:ext cx="4795601" cy="2594784"/>
          </a:xfrm>
          <a:prstGeom prst="rect">
            <a:avLst/>
          </a:prstGeom>
        </p:spPr>
      </p:pic>
      <p:sp>
        <p:nvSpPr>
          <p:cNvPr id="2" name="TextBox 1">
            <a:extLst>
              <a:ext uri="{FF2B5EF4-FFF2-40B4-BE49-F238E27FC236}">
                <a16:creationId xmlns:a16="http://schemas.microsoft.com/office/drawing/2014/main" id="{BF91CCF9-95C5-980A-3813-8F76EE1A2CB7}"/>
              </a:ext>
            </a:extLst>
          </p:cNvPr>
          <p:cNvSpPr txBox="1"/>
          <p:nvPr/>
        </p:nvSpPr>
        <p:spPr>
          <a:xfrm>
            <a:off x="287720" y="600573"/>
            <a:ext cx="8568560" cy="553998"/>
          </a:xfrm>
          <a:prstGeom prst="rect">
            <a:avLst/>
          </a:prstGeom>
          <a:noFill/>
        </p:spPr>
        <p:txBody>
          <a:bodyPr wrap="square" rtlCol="0">
            <a:spAutoFit/>
          </a:bodyPr>
          <a:lstStyle/>
          <a:p>
            <a:pPr algn="just"/>
            <a:r>
              <a:rPr lang="en-US" sz="3000" dirty="0">
                <a:latin typeface="+mj-lt"/>
              </a:rPr>
              <a:t>…but it also generates unintended consequences. </a:t>
            </a:r>
          </a:p>
        </p:txBody>
      </p:sp>
      <p:pic>
        <p:nvPicPr>
          <p:cNvPr id="4" name="Picture 3" descr="A x-ray of a person's chest&#10;&#10;Description automatically generated">
            <a:extLst>
              <a:ext uri="{FF2B5EF4-FFF2-40B4-BE49-F238E27FC236}">
                <a16:creationId xmlns:a16="http://schemas.microsoft.com/office/drawing/2014/main" id="{27147D0B-311B-4523-72C6-BCD65C1B53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2630332" y="4114550"/>
            <a:ext cx="2452989" cy="2438650"/>
          </a:xfrm>
          <a:prstGeom prst="rect">
            <a:avLst/>
          </a:prstGeom>
        </p:spPr>
      </p:pic>
      <p:pic>
        <p:nvPicPr>
          <p:cNvPr id="6" name="Picture 5" descr="A forest of trees&#10;&#10;Description automatically generated">
            <a:extLst>
              <a:ext uri="{FF2B5EF4-FFF2-40B4-BE49-F238E27FC236}">
                <a16:creationId xmlns:a16="http://schemas.microsoft.com/office/drawing/2014/main" id="{89EE5009-C1EE-668B-5BE9-5312DC2471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7720" y="4114550"/>
            <a:ext cx="2214179" cy="2438650"/>
          </a:xfrm>
          <a:prstGeom prst="rect">
            <a:avLst/>
          </a:prstGeom>
        </p:spPr>
      </p:pic>
      <p:sp>
        <p:nvSpPr>
          <p:cNvPr id="7" name="TextBox 6">
            <a:extLst>
              <a:ext uri="{FF2B5EF4-FFF2-40B4-BE49-F238E27FC236}">
                <a16:creationId xmlns:a16="http://schemas.microsoft.com/office/drawing/2014/main" id="{BB253EDC-D51A-2AD4-FF3E-A61D7EBF3974}"/>
              </a:ext>
            </a:extLst>
          </p:cNvPr>
          <p:cNvSpPr txBox="1"/>
          <p:nvPr/>
        </p:nvSpPr>
        <p:spPr>
          <a:xfrm>
            <a:off x="5173654" y="1290605"/>
            <a:ext cx="3779846" cy="2092881"/>
          </a:xfrm>
          <a:prstGeom prst="rect">
            <a:avLst/>
          </a:prstGeom>
          <a:noFill/>
        </p:spPr>
        <p:txBody>
          <a:bodyPr wrap="square" rtlCol="0">
            <a:spAutoFit/>
          </a:bodyPr>
          <a:lstStyle/>
          <a:p>
            <a:pPr algn="just"/>
            <a:r>
              <a:rPr lang="en-US" sz="2600" dirty="0"/>
              <a:t>How do we formulate cost-effective policies that minimize the damage to both the environment and human health?</a:t>
            </a:r>
          </a:p>
        </p:txBody>
      </p:sp>
      <p:sp>
        <p:nvSpPr>
          <p:cNvPr id="3" name="TextBox 2">
            <a:extLst>
              <a:ext uri="{FF2B5EF4-FFF2-40B4-BE49-F238E27FC236}">
                <a16:creationId xmlns:a16="http://schemas.microsoft.com/office/drawing/2014/main" id="{8FECC69C-A79C-AC5F-3893-78F287112BC4}"/>
              </a:ext>
            </a:extLst>
          </p:cNvPr>
          <p:cNvSpPr txBox="1"/>
          <p:nvPr/>
        </p:nvSpPr>
        <p:spPr>
          <a:xfrm>
            <a:off x="190500" y="51405"/>
            <a:ext cx="8665780" cy="553998"/>
          </a:xfrm>
          <a:prstGeom prst="rect">
            <a:avLst/>
          </a:prstGeom>
          <a:noFill/>
        </p:spPr>
        <p:txBody>
          <a:bodyPr wrap="square" rtlCol="0">
            <a:spAutoFit/>
          </a:bodyPr>
          <a:lstStyle/>
          <a:p>
            <a:pPr algn="just"/>
            <a:r>
              <a:rPr lang="en-US" sz="3000" dirty="0">
                <a:latin typeface="+mj-lt"/>
              </a:rPr>
              <a:t>Industry plays a central role in our standard of living,</a:t>
            </a:r>
          </a:p>
        </p:txBody>
      </p:sp>
    </p:spTree>
    <p:extLst>
      <p:ext uri="{BB962C8B-B14F-4D97-AF65-F5344CB8AC3E}">
        <p14:creationId xmlns:p14="http://schemas.microsoft.com/office/powerpoint/2010/main" val="308467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2AC1AC45-3FAC-2642-A398-B7C226CB629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66800" y="1143000"/>
            <a:ext cx="6705600" cy="4038600"/>
          </a:xfrm>
          <a:prstGeom prst="rect">
            <a:avLst/>
          </a:prstGeom>
        </p:spPr>
      </p:pic>
      <p:sp>
        <p:nvSpPr>
          <p:cNvPr id="19" name="TextBox 18">
            <a:extLst>
              <a:ext uri="{FF2B5EF4-FFF2-40B4-BE49-F238E27FC236}">
                <a16:creationId xmlns:a16="http://schemas.microsoft.com/office/drawing/2014/main" id="{A8B757F9-B91D-0443-87FC-1B70B268EA75}"/>
              </a:ext>
            </a:extLst>
          </p:cNvPr>
          <p:cNvSpPr txBox="1"/>
          <p:nvPr/>
        </p:nvSpPr>
        <p:spPr>
          <a:xfrm>
            <a:off x="132835" y="5344362"/>
            <a:ext cx="8878329" cy="461665"/>
          </a:xfrm>
          <a:prstGeom prst="rect">
            <a:avLst/>
          </a:prstGeom>
          <a:noFill/>
        </p:spPr>
        <p:txBody>
          <a:bodyPr wrap="square" rtlCol="0">
            <a:spAutoFit/>
          </a:bodyPr>
          <a:lstStyle/>
          <a:p>
            <a:pPr marL="342900" indent="-342900">
              <a:buFont typeface="Wingdings" pitchFamily="2" charset="2"/>
              <a:buChar char="§"/>
            </a:pPr>
            <a:r>
              <a:rPr lang="en-US" sz="2400" dirty="0"/>
              <a:t>This point is optimal because it results in the lowest cost to society.</a:t>
            </a:r>
          </a:p>
        </p:txBody>
      </p:sp>
      <p:cxnSp>
        <p:nvCxnSpPr>
          <p:cNvPr id="20" name="Straight Arrow Connector 19">
            <a:extLst>
              <a:ext uri="{FF2B5EF4-FFF2-40B4-BE49-F238E27FC236}">
                <a16:creationId xmlns:a16="http://schemas.microsoft.com/office/drawing/2014/main" id="{19711729-ECEA-B54E-A650-BDDF58ED10E7}"/>
              </a:ext>
            </a:extLst>
          </p:cNvPr>
          <p:cNvCxnSpPr>
            <a:cxnSpLocks/>
          </p:cNvCxnSpPr>
          <p:nvPr/>
        </p:nvCxnSpPr>
        <p:spPr>
          <a:xfrm flipH="1">
            <a:off x="1543375" y="3923297"/>
            <a:ext cx="2569571" cy="9448"/>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DED21B1-F2AC-164A-9294-2420901A24DF}"/>
              </a:ext>
            </a:extLst>
          </p:cNvPr>
          <p:cNvSpPr txBox="1"/>
          <p:nvPr/>
        </p:nvSpPr>
        <p:spPr>
          <a:xfrm>
            <a:off x="112240" y="5846459"/>
            <a:ext cx="8878329" cy="461665"/>
          </a:xfrm>
          <a:prstGeom prst="rect">
            <a:avLst/>
          </a:prstGeom>
          <a:noFill/>
        </p:spPr>
        <p:txBody>
          <a:bodyPr wrap="square" rtlCol="0">
            <a:spAutoFit/>
          </a:bodyPr>
          <a:lstStyle/>
          <a:p>
            <a:pPr marL="342900" indent="-342900">
              <a:buFont typeface="Wingdings" pitchFamily="2" charset="2"/>
              <a:buChar char="§"/>
            </a:pPr>
            <a:r>
              <a:rPr lang="en-US" sz="2400" dirty="0"/>
              <a:t>This strikes a balance between environmental and economic costs.</a:t>
            </a:r>
          </a:p>
        </p:txBody>
      </p:sp>
      <p:pic>
        <p:nvPicPr>
          <p:cNvPr id="7" name="Picture 6" descr="A picture containing scale, device, black, sitting&#10;&#10;Description automatically generated">
            <a:extLst>
              <a:ext uri="{FF2B5EF4-FFF2-40B4-BE49-F238E27FC236}">
                <a16:creationId xmlns:a16="http://schemas.microsoft.com/office/drawing/2014/main" id="{D0A6541A-2F81-1E4F-B594-31B7F1841B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5505" y="2626098"/>
            <a:ext cx="1967589" cy="1605804"/>
          </a:xfrm>
          <a:prstGeom prst="rect">
            <a:avLst/>
          </a:prstGeom>
        </p:spPr>
      </p:pic>
      <p:pic>
        <p:nvPicPr>
          <p:cNvPr id="8" name="Graphic 7" descr="Money">
            <a:extLst>
              <a:ext uri="{FF2B5EF4-FFF2-40B4-BE49-F238E27FC236}">
                <a16:creationId xmlns:a16="http://schemas.microsoft.com/office/drawing/2014/main" id="{8375ECF4-2B73-DE44-AC3D-E4D4BE79E4E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55711" y="3237455"/>
            <a:ext cx="661461" cy="706559"/>
          </a:xfrm>
          <a:prstGeom prst="rect">
            <a:avLst/>
          </a:prstGeom>
        </p:spPr>
      </p:pic>
      <p:pic>
        <p:nvPicPr>
          <p:cNvPr id="5" name="Picture 4" descr="A close up of a flower&#10;&#10;Description automatically generated">
            <a:extLst>
              <a:ext uri="{FF2B5EF4-FFF2-40B4-BE49-F238E27FC236}">
                <a16:creationId xmlns:a16="http://schemas.microsoft.com/office/drawing/2014/main" id="{1B54F98A-2E96-0742-9AA4-5FBC03B9D2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83592" y="3200385"/>
            <a:ext cx="714990" cy="889481"/>
          </a:xfrm>
          <a:prstGeom prst="rect">
            <a:avLst/>
          </a:prstGeom>
        </p:spPr>
      </p:pic>
      <p:sp>
        <p:nvSpPr>
          <p:cNvPr id="2" name="Title 1">
            <a:extLst>
              <a:ext uri="{FF2B5EF4-FFF2-40B4-BE49-F238E27FC236}">
                <a16:creationId xmlns:a16="http://schemas.microsoft.com/office/drawing/2014/main" id="{7A21953E-65CC-43F5-F13D-58491B63B363}"/>
              </a:ext>
            </a:extLst>
          </p:cNvPr>
          <p:cNvSpPr txBox="1">
            <a:spLocks/>
          </p:cNvSpPr>
          <p:nvPr/>
        </p:nvSpPr>
        <p:spPr>
          <a:xfrm>
            <a:off x="-20595" y="16476"/>
            <a:ext cx="9144000" cy="10954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Cost-benefit analysis of pollution abatement </a:t>
            </a:r>
          </a:p>
        </p:txBody>
      </p:sp>
    </p:spTree>
    <p:extLst>
      <p:ext uri="{BB962C8B-B14F-4D97-AF65-F5344CB8AC3E}">
        <p14:creationId xmlns:p14="http://schemas.microsoft.com/office/powerpoint/2010/main" val="163659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diagram of the environment&#10;&#10;Description automatically generated with medium confidence">
            <a:extLst>
              <a:ext uri="{FF2B5EF4-FFF2-40B4-BE49-F238E27FC236}">
                <a16:creationId xmlns:a16="http://schemas.microsoft.com/office/drawing/2014/main" id="{57BE3200-7FCC-747E-AA5B-E4F923773E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3292" y="1524000"/>
            <a:ext cx="5437415" cy="4876682"/>
          </a:xfrm>
          <a:prstGeom prst="rect">
            <a:avLst/>
          </a:prstGeom>
        </p:spPr>
      </p:pic>
      <p:sp>
        <p:nvSpPr>
          <p:cNvPr id="6" name="Title 1">
            <a:extLst>
              <a:ext uri="{FF2B5EF4-FFF2-40B4-BE49-F238E27FC236}">
                <a16:creationId xmlns:a16="http://schemas.microsoft.com/office/drawing/2014/main" id="{E4668EF7-4B65-91A5-8D97-6F9F671E1F3C}"/>
              </a:ext>
            </a:extLst>
          </p:cNvPr>
          <p:cNvSpPr txBox="1">
            <a:spLocks/>
          </p:cNvSpPr>
          <p:nvPr/>
        </p:nvSpPr>
        <p:spPr>
          <a:xfrm>
            <a:off x="380999" y="152400"/>
            <a:ext cx="8382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dirty="0">
                <a:solidFill>
                  <a:srgbClr val="0070C0"/>
                </a:solidFill>
              </a:rPr>
              <a:t>What ethical issues are unique to the interaction between humans and the environment?</a:t>
            </a:r>
          </a:p>
        </p:txBody>
      </p:sp>
    </p:spTree>
    <p:extLst>
      <p:ext uri="{BB962C8B-B14F-4D97-AF65-F5344CB8AC3E}">
        <p14:creationId xmlns:p14="http://schemas.microsoft.com/office/powerpoint/2010/main" val="1816033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ody of water with mountains in the background&#10;&#10;Description automatically generated">
            <a:extLst>
              <a:ext uri="{FF2B5EF4-FFF2-40B4-BE49-F238E27FC236}">
                <a16:creationId xmlns:a16="http://schemas.microsoft.com/office/drawing/2014/main" id="{D958F5C9-7603-763C-C3EA-10219C1A2E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071" y="2647317"/>
            <a:ext cx="2267952" cy="1563133"/>
          </a:xfrm>
          <a:prstGeom prst="rect">
            <a:avLst/>
          </a:prstGeom>
          <a:ln>
            <a:solidFill>
              <a:schemeClr val="accent1"/>
            </a:solidFill>
          </a:ln>
        </p:spPr>
      </p:pic>
      <p:sp>
        <p:nvSpPr>
          <p:cNvPr id="7" name="TextBox 6">
            <a:extLst>
              <a:ext uri="{FF2B5EF4-FFF2-40B4-BE49-F238E27FC236}">
                <a16:creationId xmlns:a16="http://schemas.microsoft.com/office/drawing/2014/main" id="{79F724F1-D7AC-E0D0-094E-F30BF2DD3ABC}"/>
              </a:ext>
            </a:extLst>
          </p:cNvPr>
          <p:cNvSpPr txBox="1"/>
          <p:nvPr/>
        </p:nvSpPr>
        <p:spPr>
          <a:xfrm>
            <a:off x="2724059" y="1534566"/>
            <a:ext cx="5921177" cy="3762568"/>
          </a:xfrm>
          <a:prstGeom prst="rect">
            <a:avLst/>
          </a:prstGeom>
          <a:noFill/>
        </p:spPr>
        <p:txBody>
          <a:bodyPr wrap="square" rtlCol="0">
            <a:spAutoFit/>
          </a:bodyPr>
          <a:lstStyle/>
          <a:p>
            <a:pPr algn="just">
              <a:spcAft>
                <a:spcPts val="900"/>
              </a:spcAft>
            </a:pPr>
            <a:r>
              <a:rPr lang="en-US" dirty="0">
                <a:latin typeface="Calibri" panose="020F0502020204030204" pitchFamily="34" charset="0"/>
                <a:cs typeface="Calibri" panose="020F0502020204030204" pitchFamily="34" charset="0"/>
              </a:rPr>
              <a:t>In the wake of devastating fires caused by the 1906 San Francisco earthquake, residents wanted to </a:t>
            </a:r>
            <a:r>
              <a:rPr lang="en-US" b="1" dirty="0">
                <a:latin typeface="Calibri" panose="020F0502020204030204" pitchFamily="34" charset="0"/>
                <a:cs typeface="Calibri" panose="020F0502020204030204" pitchFamily="34" charset="0"/>
              </a:rPr>
              <a:t>build a dam in Hetch Hetchy Valley </a:t>
            </a:r>
            <a:r>
              <a:rPr lang="en-US" dirty="0">
                <a:latin typeface="Calibri" panose="020F0502020204030204" pitchFamily="34" charset="0"/>
                <a:cs typeface="Calibri" panose="020F0502020204030204" pitchFamily="34" charset="0"/>
              </a:rPr>
              <a:t>to insure a more reliable supply of water.</a:t>
            </a:r>
          </a:p>
          <a:p>
            <a:pPr algn="just">
              <a:spcAft>
                <a:spcPts val="900"/>
              </a:spcAft>
            </a:pPr>
            <a:r>
              <a:rPr lang="en-US" dirty="0">
                <a:latin typeface="Calibri" panose="020F0502020204030204" pitchFamily="34" charset="0"/>
                <a:cs typeface="Calibri" panose="020F0502020204030204" pitchFamily="34" charset="0"/>
              </a:rPr>
              <a:t>This became a bone of contention between the </a:t>
            </a:r>
            <a:r>
              <a:rPr lang="en-US" b="1" dirty="0">
                <a:latin typeface="Calibri" panose="020F0502020204030204" pitchFamily="34" charset="0"/>
                <a:cs typeface="Calibri" panose="020F0502020204030204" pitchFamily="34" charset="0"/>
              </a:rPr>
              <a:t>utilitarian conservationists </a:t>
            </a:r>
            <a:r>
              <a:rPr lang="en-US" dirty="0">
                <a:latin typeface="Calibri" panose="020F0502020204030204" pitchFamily="34" charset="0"/>
                <a:cs typeface="Calibri" panose="020F0502020204030204" pitchFamily="34" charset="0"/>
              </a:rPr>
              <a:t>and the </a:t>
            </a:r>
            <a:r>
              <a:rPr lang="en-US" b="1" dirty="0" err="1">
                <a:latin typeface="Calibri" panose="020F0502020204030204" pitchFamily="34" charset="0"/>
                <a:cs typeface="Calibri" panose="020F0502020204030204" pitchFamily="34" charset="0"/>
              </a:rPr>
              <a:t>ecocentrists</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because this valley also happened to form part of Yosemite National Park.</a:t>
            </a:r>
          </a:p>
          <a:p>
            <a:pPr algn="just">
              <a:spcAft>
                <a:spcPts val="900"/>
              </a:spcAft>
            </a:pPr>
            <a:r>
              <a:rPr lang="en-US" dirty="0">
                <a:latin typeface="Calibri" panose="020F0502020204030204" pitchFamily="34" charset="0"/>
                <a:cs typeface="Calibri" panose="020F0502020204030204" pitchFamily="34" charset="0"/>
              </a:rPr>
              <a:t>The </a:t>
            </a:r>
            <a:r>
              <a:rPr lang="en-US" b="1" dirty="0">
                <a:latin typeface="Calibri" panose="020F0502020204030204" pitchFamily="34" charset="0"/>
                <a:cs typeface="Calibri" panose="020F0502020204030204" pitchFamily="34" charset="0"/>
              </a:rPr>
              <a:t>head of forestry </a:t>
            </a:r>
            <a:r>
              <a:rPr lang="en-US" dirty="0">
                <a:latin typeface="Calibri" panose="020F0502020204030204" pitchFamily="34" charset="0"/>
                <a:cs typeface="Calibri" panose="020F0502020204030204" pitchFamily="34" charset="0"/>
              </a:rPr>
              <a:t>under </a:t>
            </a:r>
            <a:r>
              <a:rPr lang="en-US" b="1" dirty="0">
                <a:latin typeface="Calibri" panose="020F0502020204030204" pitchFamily="34" charset="0"/>
                <a:cs typeface="Calibri" panose="020F0502020204030204" pitchFamily="34" charset="0"/>
              </a:rPr>
              <a:t>Teddy Roosevelt</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Gifford Pinchot</a:t>
            </a:r>
            <a:r>
              <a:rPr lang="en-US" dirty="0">
                <a:latin typeface="Calibri" panose="020F0502020204030204" pitchFamily="34" charset="0"/>
                <a:cs typeface="Calibri" panose="020F0502020204030204" pitchFamily="34" charset="0"/>
              </a:rPr>
              <a:t>, favored the dam, arguing that the benefits to city residents outweighed the environmental costs.</a:t>
            </a:r>
          </a:p>
          <a:p>
            <a:pPr algn="just"/>
            <a:r>
              <a:rPr lang="en-US" dirty="0">
                <a:latin typeface="Calibri" panose="020F0502020204030204" pitchFamily="34" charset="0"/>
                <a:cs typeface="Calibri" panose="020F0502020204030204" pitchFamily="34" charset="0"/>
              </a:rPr>
              <a:t>In sharp contrast, the </a:t>
            </a:r>
            <a:r>
              <a:rPr lang="en-US" b="1" dirty="0">
                <a:latin typeface="Calibri" panose="020F0502020204030204" pitchFamily="34" charset="0"/>
                <a:cs typeface="Calibri" panose="020F0502020204030204" pitchFamily="34" charset="0"/>
              </a:rPr>
              <a:t>founder of the Sierra Club</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John Muir</a:t>
            </a:r>
            <a:r>
              <a:rPr lang="en-US" dirty="0">
                <a:latin typeface="Calibri" panose="020F0502020204030204" pitchFamily="34" charset="0"/>
                <a:cs typeface="Calibri" panose="020F0502020204030204" pitchFamily="34" charset="0"/>
              </a:rPr>
              <a:t>, regarded the project as a “desecration” of nature driven by commercial interests.</a:t>
            </a:r>
          </a:p>
        </p:txBody>
      </p:sp>
      <p:pic>
        <p:nvPicPr>
          <p:cNvPr id="9" name="Picture 8" descr="A group of people standing in front of a burning city&#10;&#10;Description automatically generated">
            <a:extLst>
              <a:ext uri="{FF2B5EF4-FFF2-40B4-BE49-F238E27FC236}">
                <a16:creationId xmlns:a16="http://schemas.microsoft.com/office/drawing/2014/main" id="{AB300A40-AA18-D10D-C5FC-7C462C89E1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071" y="1064797"/>
            <a:ext cx="2267952" cy="1529289"/>
          </a:xfrm>
          <a:prstGeom prst="rect">
            <a:avLst/>
          </a:prstGeom>
          <a:ln>
            <a:solidFill>
              <a:schemeClr val="accent1"/>
            </a:solidFill>
          </a:ln>
        </p:spPr>
      </p:pic>
      <p:pic>
        <p:nvPicPr>
          <p:cNvPr id="11" name="Picture 10" descr="A person with a mustache&#10;&#10;Description automatically generated">
            <a:extLst>
              <a:ext uri="{FF2B5EF4-FFF2-40B4-BE49-F238E27FC236}">
                <a16:creationId xmlns:a16="http://schemas.microsoft.com/office/drawing/2014/main" id="{F645D39B-D21E-DBEC-7541-471CBFB696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0609" y="4237064"/>
            <a:ext cx="1145120" cy="1569428"/>
          </a:xfrm>
          <a:prstGeom prst="rect">
            <a:avLst/>
          </a:prstGeom>
        </p:spPr>
      </p:pic>
      <p:pic>
        <p:nvPicPr>
          <p:cNvPr id="13" name="Picture 12" descr="A person with a beard and hat&#10;&#10;Description automatically generated">
            <a:extLst>
              <a:ext uri="{FF2B5EF4-FFF2-40B4-BE49-F238E27FC236}">
                <a16:creationId xmlns:a16="http://schemas.microsoft.com/office/drawing/2014/main" id="{1F0F7A4F-7D14-E599-5BD0-D6425D8AE77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6903" y="4290295"/>
            <a:ext cx="1145120" cy="1462967"/>
          </a:xfrm>
          <a:prstGeom prst="rect">
            <a:avLst/>
          </a:prstGeom>
          <a:ln>
            <a:solidFill>
              <a:schemeClr val="accent1"/>
            </a:solidFill>
          </a:ln>
        </p:spPr>
      </p:pic>
    </p:spTree>
    <p:extLst>
      <p:ext uri="{BB962C8B-B14F-4D97-AF65-F5344CB8AC3E}">
        <p14:creationId xmlns:p14="http://schemas.microsoft.com/office/powerpoint/2010/main" val="193157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FBA836-F6E5-94A0-C390-40C6969CF659}"/>
              </a:ext>
            </a:extLst>
          </p:cNvPr>
          <p:cNvSpPr txBox="1"/>
          <p:nvPr/>
        </p:nvSpPr>
        <p:spPr>
          <a:xfrm>
            <a:off x="457200" y="2819400"/>
            <a:ext cx="8305800" cy="3234219"/>
          </a:xfrm>
          <a:prstGeom prst="rect">
            <a:avLst/>
          </a:prstGeom>
          <a:noFill/>
        </p:spPr>
        <p:txBody>
          <a:bodyPr wrap="square">
            <a:spAutoFit/>
          </a:bodyPr>
          <a:lstStyle/>
          <a:p>
            <a:pPr algn="just">
              <a:spcAft>
                <a:spcPts val="450"/>
              </a:spcAft>
            </a:pPr>
            <a:r>
              <a:rPr lang="en-US" sz="2000" dirty="0">
                <a:latin typeface="Calibri" panose="020F0502020204030204" pitchFamily="34" charset="0"/>
                <a:cs typeface="Calibri" panose="020F0502020204030204" pitchFamily="34" charset="0"/>
              </a:rPr>
              <a:t>“As to my attitude regarding the proposed use of Hetch Hetchy by the city of San Francisco…I am fully persuaded that… the injury…by substituting a lake for the present swampy floor of the valley… is altogether unimportant compared with the benefits to be derived from it’s use as a reservoir… The fundamental principle of the whole conservation policy is that of use, to take every part of the land and its resources and put it to that use in which it will serve the most people.” (Gifford Pinchot, 1913)</a:t>
            </a:r>
          </a:p>
          <a:p>
            <a:pPr algn="just">
              <a:spcAft>
                <a:spcPts val="450"/>
              </a:spcAft>
            </a:pPr>
            <a:r>
              <a:rPr lang="en-US" sz="2000" dirty="0">
                <a:solidFill>
                  <a:srgbClr val="000000"/>
                </a:solidFill>
                <a:latin typeface="Calibri" panose="020F0502020204030204" pitchFamily="34" charset="0"/>
                <a:cs typeface="Calibri" panose="020F0502020204030204" pitchFamily="34" charset="0"/>
              </a:rPr>
              <a:t>“These temple destroyers, devotees of ravaging commercialism, seem to have a perfect contempt for Nature, and instead of lifting their eyes to the God of the Mountains, lift them to the Almighty Dollar.” (John Muir, 1912)</a:t>
            </a:r>
            <a:endParaRPr lang="en-US" sz="2000" dirty="0">
              <a:latin typeface="Calibri" panose="020F0502020204030204" pitchFamily="34" charset="0"/>
              <a:cs typeface="Calibri" panose="020F0502020204030204" pitchFamily="34" charset="0"/>
            </a:endParaRPr>
          </a:p>
        </p:txBody>
      </p:sp>
      <p:pic>
        <p:nvPicPr>
          <p:cNvPr id="3" name="Picture 2" descr="A sign in the woods&#10;&#10;Description automatically generated">
            <a:extLst>
              <a:ext uri="{FF2B5EF4-FFF2-40B4-BE49-F238E27FC236}">
                <a16:creationId xmlns:a16="http://schemas.microsoft.com/office/drawing/2014/main" id="{B5BB7AC6-BD7E-C662-A88E-3FCF4C793A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5669" y="898116"/>
            <a:ext cx="2199251" cy="1857752"/>
          </a:xfrm>
          <a:prstGeom prst="rect">
            <a:avLst/>
          </a:prstGeom>
          <a:ln>
            <a:solidFill>
              <a:schemeClr val="accent1"/>
            </a:solidFill>
          </a:ln>
        </p:spPr>
      </p:pic>
      <p:pic>
        <p:nvPicPr>
          <p:cNvPr id="4" name="Picture 3" descr="A sign in a grassy area&#10;&#10;Description automatically generated">
            <a:extLst>
              <a:ext uri="{FF2B5EF4-FFF2-40B4-BE49-F238E27FC236}">
                <a16:creationId xmlns:a16="http://schemas.microsoft.com/office/drawing/2014/main" id="{F7150199-52D5-A810-FD5C-4BF723248A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3400" y="898116"/>
            <a:ext cx="2692075" cy="1857752"/>
          </a:xfrm>
          <a:prstGeom prst="rect">
            <a:avLst/>
          </a:prstGeom>
          <a:ln>
            <a:solidFill>
              <a:schemeClr val="accent1"/>
            </a:solidFill>
          </a:ln>
        </p:spPr>
      </p:pic>
      <p:pic>
        <p:nvPicPr>
          <p:cNvPr id="6" name="Picture 5" descr="A person with a beard and hat&#10;&#10;Description automatically generated">
            <a:extLst>
              <a:ext uri="{FF2B5EF4-FFF2-40B4-BE49-F238E27FC236}">
                <a16:creationId xmlns:a16="http://schemas.microsoft.com/office/drawing/2014/main" id="{3D773DD2-EE5A-A409-54C5-3DCA670C7D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73955" y="898116"/>
            <a:ext cx="1436645" cy="1857752"/>
          </a:xfrm>
          <a:prstGeom prst="rect">
            <a:avLst/>
          </a:prstGeom>
          <a:ln>
            <a:solidFill>
              <a:schemeClr val="accent1"/>
            </a:solidFill>
          </a:ln>
        </p:spPr>
      </p:pic>
      <p:pic>
        <p:nvPicPr>
          <p:cNvPr id="8" name="Picture 7" descr="A person with a mustache&#10;&#10;Description automatically generated">
            <a:extLst>
              <a:ext uri="{FF2B5EF4-FFF2-40B4-BE49-F238E27FC236}">
                <a16:creationId xmlns:a16="http://schemas.microsoft.com/office/drawing/2014/main" id="{373D53E6-758D-06A5-5BEA-8F592C609C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400" y="878891"/>
            <a:ext cx="1355336" cy="1876977"/>
          </a:xfrm>
          <a:prstGeom prst="rect">
            <a:avLst/>
          </a:prstGeom>
        </p:spPr>
      </p:pic>
    </p:spTree>
    <p:extLst>
      <p:ext uri="{BB962C8B-B14F-4D97-AF65-F5344CB8AC3E}">
        <p14:creationId xmlns:p14="http://schemas.microsoft.com/office/powerpoint/2010/main" val="106095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735" y="0"/>
            <a:ext cx="8312665" cy="914400"/>
          </a:xfrm>
        </p:spPr>
        <p:txBody>
          <a:bodyPr>
            <a:normAutofit/>
          </a:bodyPr>
          <a:lstStyle/>
          <a:p>
            <a:pPr algn="just"/>
            <a:r>
              <a:rPr lang="en-US" sz="3600" dirty="0"/>
              <a:t>Tragedy of the Commons</a:t>
            </a:r>
          </a:p>
        </p:txBody>
      </p:sp>
      <p:sp>
        <p:nvSpPr>
          <p:cNvPr id="3" name="Content Placeholder 2"/>
          <p:cNvSpPr>
            <a:spLocks noGrp="1"/>
          </p:cNvSpPr>
          <p:nvPr>
            <p:ph idx="1"/>
          </p:nvPr>
        </p:nvSpPr>
        <p:spPr>
          <a:xfrm>
            <a:off x="152399" y="2971800"/>
            <a:ext cx="8839201" cy="3886200"/>
          </a:xfrm>
        </p:spPr>
        <p:txBody>
          <a:bodyPr wrap="square" lIns="91440">
            <a:noAutofit/>
          </a:bodyPr>
          <a:lstStyle/>
          <a:p>
            <a:pPr marL="457200" lvl="1" indent="-457200" algn="just">
              <a:buFont typeface="Arial" panose="020B0604020202020204" pitchFamily="34" charset="0"/>
              <a:buChar char="•"/>
            </a:pPr>
            <a:r>
              <a:rPr lang="en-US" sz="2500" dirty="0"/>
              <a:t>A “</a:t>
            </a:r>
            <a:r>
              <a:rPr lang="en-US" sz="2500" b="1" dirty="0"/>
              <a:t>commons”</a:t>
            </a:r>
            <a:r>
              <a:rPr lang="en-US" sz="2500" dirty="0"/>
              <a:t> is an area or resource </a:t>
            </a:r>
            <a:r>
              <a:rPr lang="en-US" sz="2500" b="1" dirty="0"/>
              <a:t>shared by society </a:t>
            </a:r>
            <a:r>
              <a:rPr lang="en-US" sz="2500" dirty="0"/>
              <a:t>as a whole. Examples include the atmosphere, aquifers, rivers, oceans, and public grazing lands.</a:t>
            </a:r>
          </a:p>
          <a:p>
            <a:pPr marL="457200" lvl="1" indent="-457200" algn="just">
              <a:buFont typeface="Arial" panose="020B0604020202020204" pitchFamily="34" charset="0"/>
              <a:buChar char="•"/>
            </a:pPr>
            <a:r>
              <a:rPr lang="en-US" sz="2500" dirty="0"/>
              <a:t>The </a:t>
            </a:r>
            <a:r>
              <a:rPr lang="en-US" sz="2500" b="1" dirty="0"/>
              <a:t>lack of ownership </a:t>
            </a:r>
            <a:r>
              <a:rPr lang="en-US" sz="2500" dirty="0"/>
              <a:t>and modern technology facilitate conditions for a “zero sum game” whereby exploitation of the resource exceeds its ability to recover.</a:t>
            </a:r>
          </a:p>
          <a:p>
            <a:pPr algn="just"/>
            <a:r>
              <a:rPr lang="en-US" sz="2500" dirty="0"/>
              <a:t>In his essay “</a:t>
            </a:r>
            <a:r>
              <a:rPr lang="en-US" sz="2500" i="1" dirty="0"/>
              <a:t>The Tragedy of the Commons” </a:t>
            </a:r>
            <a:r>
              <a:rPr lang="en-US" sz="2500" dirty="0"/>
              <a:t>ecologist Garrett Hardin calls for “a fundamental extension of morality” to address the </a:t>
            </a:r>
            <a:r>
              <a:rPr lang="en-US" sz="2500" b="1" dirty="0"/>
              <a:t>stewardship of common pool resources</a:t>
            </a:r>
            <a:r>
              <a:rPr lang="en-US" sz="2500" dirty="0"/>
              <a:t>.</a:t>
            </a:r>
          </a:p>
        </p:txBody>
      </p:sp>
      <p:pic>
        <p:nvPicPr>
          <p:cNvPr id="5" name="Picture 4" descr="A group of men working on a boat&#10;&#10;Description automatically generated">
            <a:extLst>
              <a:ext uri="{FF2B5EF4-FFF2-40B4-BE49-F238E27FC236}">
                <a16:creationId xmlns:a16="http://schemas.microsoft.com/office/drawing/2014/main" id="{7364A7DD-FBB1-591B-6D80-02C21008ED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400" y="838200"/>
            <a:ext cx="2362200" cy="2080476"/>
          </a:xfrm>
          <a:prstGeom prst="rect">
            <a:avLst/>
          </a:prstGeom>
          <a:ln>
            <a:solidFill>
              <a:schemeClr val="tx1"/>
            </a:solidFill>
          </a:ln>
        </p:spPr>
      </p:pic>
      <p:pic>
        <p:nvPicPr>
          <p:cNvPr id="10" name="Picture 9" descr="A beach with a body of water and mountains&#10;&#10;Description automatically generated">
            <a:extLst>
              <a:ext uri="{FF2B5EF4-FFF2-40B4-BE49-F238E27FC236}">
                <a16:creationId xmlns:a16="http://schemas.microsoft.com/office/drawing/2014/main" id="{D0E844C9-31B5-3747-9313-A83DA97675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50900"/>
            <a:ext cx="2848510" cy="2067776"/>
          </a:xfrm>
          <a:prstGeom prst="rect">
            <a:avLst/>
          </a:prstGeom>
          <a:ln>
            <a:solidFill>
              <a:schemeClr val="tx1"/>
            </a:solidFill>
          </a:ln>
        </p:spPr>
      </p:pic>
      <p:pic>
        <p:nvPicPr>
          <p:cNvPr id="12" name="Picture 11" descr="A graph showing a fish and graph&#10;&#10;Description automatically generated">
            <a:extLst>
              <a:ext uri="{FF2B5EF4-FFF2-40B4-BE49-F238E27FC236}">
                <a16:creationId xmlns:a16="http://schemas.microsoft.com/office/drawing/2014/main" id="{0A371457-2FE6-E11E-6C6B-49131A9414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85890" y="200372"/>
            <a:ext cx="3236375" cy="2718304"/>
          </a:xfrm>
          <a:prstGeom prst="rect">
            <a:avLst/>
          </a:prstGeom>
          <a:ln>
            <a:solidFill>
              <a:schemeClr val="tx1"/>
            </a:solidFill>
          </a:ln>
        </p:spPr>
      </p:pic>
    </p:spTree>
    <p:extLst>
      <p:ext uri="{BB962C8B-B14F-4D97-AF65-F5344CB8AC3E}">
        <p14:creationId xmlns:p14="http://schemas.microsoft.com/office/powerpoint/2010/main" val="137718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with medium confidence">
            <a:extLst>
              <a:ext uri="{FF2B5EF4-FFF2-40B4-BE49-F238E27FC236}">
                <a16:creationId xmlns:a16="http://schemas.microsoft.com/office/drawing/2014/main" id="{4C59F757-9D01-DBE5-70B7-9E663117C4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640" y="947292"/>
            <a:ext cx="3581400" cy="1942276"/>
          </a:xfrm>
          <a:prstGeom prst="rect">
            <a:avLst/>
          </a:prstGeom>
        </p:spPr>
      </p:pic>
      <p:pic>
        <p:nvPicPr>
          <p:cNvPr id="11" name="Picture 10" descr="Diagram&#10;&#10;Description automatically generated">
            <a:extLst>
              <a:ext uri="{FF2B5EF4-FFF2-40B4-BE49-F238E27FC236}">
                <a16:creationId xmlns:a16="http://schemas.microsoft.com/office/drawing/2014/main" id="{554682FC-FFF8-F1BB-A179-2B6E5CAEE4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640" y="3276600"/>
            <a:ext cx="3591320" cy="2136049"/>
          </a:xfrm>
          <a:prstGeom prst="rect">
            <a:avLst/>
          </a:prstGeom>
        </p:spPr>
      </p:pic>
      <p:sp>
        <p:nvSpPr>
          <p:cNvPr id="13" name="TextBox 12">
            <a:extLst>
              <a:ext uri="{FF2B5EF4-FFF2-40B4-BE49-F238E27FC236}">
                <a16:creationId xmlns:a16="http://schemas.microsoft.com/office/drawing/2014/main" id="{9B668AE8-AE36-78D4-18B4-BA95BB2BB3B2}"/>
              </a:ext>
            </a:extLst>
          </p:cNvPr>
          <p:cNvSpPr txBox="1"/>
          <p:nvPr/>
        </p:nvSpPr>
        <p:spPr>
          <a:xfrm>
            <a:off x="141052" y="6051314"/>
            <a:ext cx="8990248" cy="923330"/>
          </a:xfrm>
          <a:prstGeom prst="rect">
            <a:avLst/>
          </a:prstGeom>
          <a:noFill/>
        </p:spPr>
        <p:txBody>
          <a:bodyPr wrap="square">
            <a:spAutoFit/>
          </a:bodyPr>
          <a:lstStyle/>
          <a:p>
            <a:r>
              <a:rPr lang="en-US" dirty="0"/>
              <a:t>Images downloaded from: </a:t>
            </a:r>
            <a:r>
              <a:rPr lang="en-US" dirty="0">
                <a:hlinkClick r:id="rId5"/>
              </a:rPr>
              <a:t>https:///best-programs-providers8billiontrees.com/carbon-offsets-credits-companies-2021/neutral-certification-companies/</a:t>
            </a:r>
            <a:endParaRPr lang="en-US" dirty="0"/>
          </a:p>
          <a:p>
            <a:endParaRPr lang="en-US" dirty="0"/>
          </a:p>
        </p:txBody>
      </p:sp>
      <p:sp>
        <p:nvSpPr>
          <p:cNvPr id="14" name="Content Placeholder 2">
            <a:extLst>
              <a:ext uri="{FF2B5EF4-FFF2-40B4-BE49-F238E27FC236}">
                <a16:creationId xmlns:a16="http://schemas.microsoft.com/office/drawing/2014/main" id="{B0F327B9-BE93-61B4-EB09-391B6C9A0910}"/>
              </a:ext>
            </a:extLst>
          </p:cNvPr>
          <p:cNvSpPr>
            <a:spLocks noGrp="1"/>
          </p:cNvSpPr>
          <p:nvPr>
            <p:ph idx="1"/>
          </p:nvPr>
        </p:nvSpPr>
        <p:spPr>
          <a:xfrm>
            <a:off x="4114800" y="831984"/>
            <a:ext cx="4612290" cy="2172893"/>
          </a:xfrm>
        </p:spPr>
        <p:txBody>
          <a:bodyPr>
            <a:normAutofit/>
          </a:bodyPr>
          <a:lstStyle/>
          <a:p>
            <a:pPr marL="0" indent="0" algn="just">
              <a:buNone/>
            </a:pPr>
            <a:r>
              <a:rPr lang="en-US" sz="2800" dirty="0"/>
              <a:t>Greenwashing</a:t>
            </a:r>
            <a:r>
              <a:rPr lang="en-US" sz="2800" b="1" dirty="0"/>
              <a:t> </a:t>
            </a:r>
            <a:r>
              <a:rPr lang="en-US" sz="2800" dirty="0"/>
              <a:t>is when a company uses deception to appear “green” while engaging in business as usual.</a:t>
            </a:r>
          </a:p>
        </p:txBody>
      </p:sp>
      <p:sp>
        <p:nvSpPr>
          <p:cNvPr id="5" name="TextBox 4">
            <a:extLst>
              <a:ext uri="{FF2B5EF4-FFF2-40B4-BE49-F238E27FC236}">
                <a16:creationId xmlns:a16="http://schemas.microsoft.com/office/drawing/2014/main" id="{5DA1FC5C-54B2-1E8B-331E-1EE8375FE58A}"/>
              </a:ext>
            </a:extLst>
          </p:cNvPr>
          <p:cNvSpPr txBox="1"/>
          <p:nvPr/>
        </p:nvSpPr>
        <p:spPr>
          <a:xfrm>
            <a:off x="296239" y="180279"/>
            <a:ext cx="8665780" cy="646331"/>
          </a:xfrm>
          <a:prstGeom prst="rect">
            <a:avLst/>
          </a:prstGeom>
          <a:noFill/>
        </p:spPr>
        <p:txBody>
          <a:bodyPr wrap="square" rtlCol="0">
            <a:spAutoFit/>
          </a:bodyPr>
          <a:lstStyle/>
          <a:p>
            <a:pPr algn="just"/>
            <a:r>
              <a:rPr lang="en-US" sz="3600" dirty="0">
                <a:latin typeface="+mj-lt"/>
              </a:rPr>
              <a:t>Greenwashing</a:t>
            </a:r>
          </a:p>
        </p:txBody>
      </p:sp>
      <p:pic>
        <p:nvPicPr>
          <p:cNvPr id="23" name="Picture 22" descr="Magnifying glass showing decling performance">
            <a:extLst>
              <a:ext uri="{FF2B5EF4-FFF2-40B4-BE49-F238E27FC236}">
                <a16:creationId xmlns:a16="http://schemas.microsoft.com/office/drawing/2014/main" id="{E469DD5C-CC4B-F85C-90CF-A0F84C4CD0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19750" y="4518911"/>
            <a:ext cx="2092143" cy="1469688"/>
          </a:xfrm>
          <a:prstGeom prst="rect">
            <a:avLst/>
          </a:prstGeom>
        </p:spPr>
      </p:pic>
      <p:pic>
        <p:nvPicPr>
          <p:cNvPr id="35" name="Picture 34" descr="A person holding a phone and a person taking a picture&#10;&#10;Description automatically generated">
            <a:extLst>
              <a:ext uri="{FF2B5EF4-FFF2-40B4-BE49-F238E27FC236}">
                <a16:creationId xmlns:a16="http://schemas.microsoft.com/office/drawing/2014/main" id="{05A8E6BE-0D8A-BC28-FFF4-C3888CBB733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05600" y="4123285"/>
            <a:ext cx="1905000" cy="1865314"/>
          </a:xfrm>
          <a:prstGeom prst="rect">
            <a:avLst/>
          </a:prstGeom>
        </p:spPr>
      </p:pic>
      <p:sp>
        <p:nvSpPr>
          <p:cNvPr id="36" name="Content Placeholder 2">
            <a:extLst>
              <a:ext uri="{FF2B5EF4-FFF2-40B4-BE49-F238E27FC236}">
                <a16:creationId xmlns:a16="http://schemas.microsoft.com/office/drawing/2014/main" id="{D9CE64FD-21AB-BAE8-C554-7783C9A87547}"/>
              </a:ext>
            </a:extLst>
          </p:cNvPr>
          <p:cNvSpPr txBox="1">
            <a:spLocks/>
          </p:cNvSpPr>
          <p:nvPr/>
        </p:nvSpPr>
        <p:spPr>
          <a:xfrm>
            <a:off x="4104447" y="2702364"/>
            <a:ext cx="4715085" cy="14696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US" sz="2800" dirty="0"/>
              <a:t>This can be addressed in part through closer scrutiny and more rigorous standards for transparency.</a:t>
            </a:r>
          </a:p>
        </p:txBody>
      </p:sp>
    </p:spTree>
    <p:extLst>
      <p:ext uri="{BB962C8B-B14F-4D97-AF65-F5344CB8AC3E}">
        <p14:creationId xmlns:p14="http://schemas.microsoft.com/office/powerpoint/2010/main" val="114969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xEl>
                                              <p:pRg st="0" end="0"/>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36" grpId="0" build="p"/>
      <p:bldP spid="36" grpId="1"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1E7C3E-52DA-E205-1A74-4508F3B8B287}"/>
              </a:ext>
            </a:extLst>
          </p:cNvPr>
          <p:cNvSpPr txBox="1">
            <a:spLocks/>
          </p:cNvSpPr>
          <p:nvPr/>
        </p:nvSpPr>
        <p:spPr>
          <a:xfrm>
            <a:off x="304800" y="192087"/>
            <a:ext cx="8420100" cy="84931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dirty="0"/>
              <a:t>The “</a:t>
            </a:r>
            <a:r>
              <a:rPr lang="en-US" sz="2800" b="1" dirty="0" err="1"/>
              <a:t>Kuznet</a:t>
            </a:r>
            <a:r>
              <a:rPr lang="en-US" sz="2800" b="1" dirty="0"/>
              <a:t> Curve</a:t>
            </a:r>
            <a:r>
              <a:rPr lang="en-US" sz="2800" dirty="0"/>
              <a:t>” shows how the environment improves after wealth increases beyond a certain point.</a:t>
            </a:r>
          </a:p>
        </p:txBody>
      </p:sp>
      <p:pic>
        <p:nvPicPr>
          <p:cNvPr id="3" name="Picture 2" descr="Diagram&#10;&#10;Description automatically generated">
            <a:extLst>
              <a:ext uri="{FF2B5EF4-FFF2-40B4-BE49-F238E27FC236}">
                <a16:creationId xmlns:a16="http://schemas.microsoft.com/office/drawing/2014/main" id="{6E6BB4D6-7F59-9C41-BBBE-5FF107B4EA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 y="2581275"/>
            <a:ext cx="5425225" cy="3962401"/>
          </a:xfrm>
          <a:prstGeom prst="rect">
            <a:avLst/>
          </a:prstGeom>
        </p:spPr>
      </p:pic>
      <p:pic>
        <p:nvPicPr>
          <p:cNvPr id="5" name="Picture 4" descr="A group of people walking up a hill&#10;&#10;Description automatically generated">
            <a:extLst>
              <a:ext uri="{FF2B5EF4-FFF2-40B4-BE49-F238E27FC236}">
                <a16:creationId xmlns:a16="http://schemas.microsoft.com/office/drawing/2014/main" id="{68DF66A8-7474-D10C-1A1E-766F3C1F41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20833" y="3048000"/>
            <a:ext cx="3304067" cy="3048000"/>
          </a:xfrm>
          <a:prstGeom prst="rect">
            <a:avLst/>
          </a:prstGeom>
        </p:spPr>
      </p:pic>
      <p:sp>
        <p:nvSpPr>
          <p:cNvPr id="6" name="Title 1">
            <a:extLst>
              <a:ext uri="{FF2B5EF4-FFF2-40B4-BE49-F238E27FC236}">
                <a16:creationId xmlns:a16="http://schemas.microsoft.com/office/drawing/2014/main" id="{9696C033-57F0-097C-7C69-B039EA886E68}"/>
              </a:ext>
            </a:extLst>
          </p:cNvPr>
          <p:cNvSpPr txBox="1">
            <a:spLocks/>
          </p:cNvSpPr>
          <p:nvPr/>
        </p:nvSpPr>
        <p:spPr>
          <a:xfrm>
            <a:off x="304800" y="1143000"/>
            <a:ext cx="8267700" cy="93980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dirty="0"/>
              <a:t>Unfortunately, some of this </a:t>
            </a:r>
            <a:r>
              <a:rPr lang="en-US" sz="2800" b="1" dirty="0"/>
              <a:t>pollution gets outsourced </a:t>
            </a:r>
            <a:r>
              <a:rPr lang="en-US" sz="2800" dirty="0"/>
              <a:t>to poorer nations! </a:t>
            </a:r>
          </a:p>
        </p:txBody>
      </p:sp>
      <p:sp>
        <p:nvSpPr>
          <p:cNvPr id="7" name="TextBox 6">
            <a:extLst>
              <a:ext uri="{FF2B5EF4-FFF2-40B4-BE49-F238E27FC236}">
                <a16:creationId xmlns:a16="http://schemas.microsoft.com/office/drawing/2014/main" id="{5D34D1A0-1B53-B8C7-ABF6-3860D5F21B7E}"/>
              </a:ext>
            </a:extLst>
          </p:cNvPr>
          <p:cNvSpPr txBox="1"/>
          <p:nvPr/>
        </p:nvSpPr>
        <p:spPr>
          <a:xfrm>
            <a:off x="321276" y="1991380"/>
            <a:ext cx="6781800" cy="523220"/>
          </a:xfrm>
          <a:prstGeom prst="rect">
            <a:avLst/>
          </a:prstGeom>
          <a:noFill/>
        </p:spPr>
        <p:txBody>
          <a:bodyPr wrap="square">
            <a:spAutoFit/>
          </a:bodyPr>
          <a:lstStyle/>
          <a:p>
            <a:r>
              <a:rPr lang="en-US" sz="2800" dirty="0"/>
              <a:t>What are the ethical implications?</a:t>
            </a:r>
          </a:p>
        </p:txBody>
      </p:sp>
      <p:pic>
        <p:nvPicPr>
          <p:cNvPr id="8" name="Picture 7" descr="A picture containing scale, device, black, sitting&#10;&#10;Description automatically generated">
            <a:extLst>
              <a:ext uri="{FF2B5EF4-FFF2-40B4-BE49-F238E27FC236}">
                <a16:creationId xmlns:a16="http://schemas.microsoft.com/office/drawing/2014/main" id="{8CCB239F-7E53-91AE-EAF1-BA8EEAC0C5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2682" y="1676400"/>
            <a:ext cx="1360788" cy="1110576"/>
          </a:xfrm>
          <a:prstGeom prst="rect">
            <a:avLst/>
          </a:prstGeom>
        </p:spPr>
      </p:pic>
    </p:spTree>
    <p:extLst>
      <p:ext uri="{BB962C8B-B14F-4D97-AF65-F5344CB8AC3E}">
        <p14:creationId xmlns:p14="http://schemas.microsoft.com/office/powerpoint/2010/main" val="411423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384" y="1380259"/>
            <a:ext cx="5235416" cy="5153518"/>
          </a:xfrm>
        </p:spPr>
        <p:txBody>
          <a:bodyPr/>
          <a:lstStyle/>
          <a:p>
            <a:pPr algn="just"/>
            <a:r>
              <a:rPr lang="en-US" sz="2400" dirty="0"/>
              <a:t>Does the policy actually </a:t>
            </a:r>
            <a:r>
              <a:rPr lang="en-US" sz="2400" i="1" dirty="0"/>
              <a:t>do</a:t>
            </a:r>
            <a:r>
              <a:rPr lang="en-US" sz="2400" dirty="0"/>
              <a:t> good? </a:t>
            </a:r>
          </a:p>
          <a:p>
            <a:pPr algn="just"/>
            <a:r>
              <a:rPr lang="en-US" sz="2400" dirty="0"/>
              <a:t>Or does the policy just </a:t>
            </a:r>
            <a:r>
              <a:rPr lang="en-US" sz="2400" i="1" dirty="0"/>
              <a:t>feel</a:t>
            </a:r>
            <a:r>
              <a:rPr lang="en-US" sz="2400" dirty="0"/>
              <a:t> good?</a:t>
            </a:r>
          </a:p>
          <a:p>
            <a:pPr algn="just"/>
            <a:r>
              <a:rPr lang="en-US" sz="2400" dirty="0"/>
              <a:t>The results do not care about your feelings or your intentions!</a:t>
            </a:r>
          </a:p>
          <a:p>
            <a:endParaRPr lang="en-US" dirty="0"/>
          </a:p>
        </p:txBody>
      </p:sp>
      <p:sp>
        <p:nvSpPr>
          <p:cNvPr id="7" name="Title 1">
            <a:extLst>
              <a:ext uri="{FF2B5EF4-FFF2-40B4-BE49-F238E27FC236}">
                <a16:creationId xmlns:a16="http://schemas.microsoft.com/office/drawing/2014/main" id="{6B7E3B91-271E-C840-BB70-B1F8AEB771E2}"/>
              </a:ext>
            </a:extLst>
          </p:cNvPr>
          <p:cNvSpPr txBox="1">
            <a:spLocks/>
          </p:cNvSpPr>
          <p:nvPr/>
        </p:nvSpPr>
        <p:spPr>
          <a:xfrm>
            <a:off x="560910" y="324223"/>
            <a:ext cx="8049689" cy="602588"/>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pPr algn="just"/>
            <a:r>
              <a:rPr lang="en-US" sz="2800" dirty="0">
                <a:solidFill>
                  <a:srgbClr val="0070C0"/>
                </a:solidFill>
              </a:rPr>
              <a:t>Main takeaway: 	</a:t>
            </a:r>
            <a:r>
              <a:rPr lang="en-US" sz="2800" b="0" i="1" dirty="0">
                <a:solidFill>
                  <a:srgbClr val="0070C0"/>
                </a:solidFill>
              </a:rPr>
              <a:t>Always</a:t>
            </a:r>
            <a:r>
              <a:rPr lang="en-US" sz="2800" b="0" dirty="0">
                <a:solidFill>
                  <a:srgbClr val="0070C0"/>
                </a:solidFill>
              </a:rPr>
              <a:t> do the necessary research to avoid the unintended consequences! </a:t>
            </a:r>
          </a:p>
        </p:txBody>
      </p:sp>
      <p:pic>
        <p:nvPicPr>
          <p:cNvPr id="2" name="Picture 1">
            <a:extLst>
              <a:ext uri="{FF2B5EF4-FFF2-40B4-BE49-F238E27FC236}">
                <a16:creationId xmlns:a16="http://schemas.microsoft.com/office/drawing/2014/main" id="{B48F1CF2-2923-5D15-3576-060A2CEB9F2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21092" y="3299015"/>
            <a:ext cx="2030401" cy="2873185"/>
          </a:xfrm>
          <a:prstGeom prst="rect">
            <a:avLst/>
          </a:prstGeom>
        </p:spPr>
      </p:pic>
      <p:pic>
        <p:nvPicPr>
          <p:cNvPr id="4" name="Picture 3">
            <a:extLst>
              <a:ext uri="{FF2B5EF4-FFF2-40B4-BE49-F238E27FC236}">
                <a16:creationId xmlns:a16="http://schemas.microsoft.com/office/drawing/2014/main" id="{CE837020-1144-BA18-1FC5-DC0A2A6096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6148" y="3299015"/>
            <a:ext cx="1935239" cy="2857502"/>
          </a:xfrm>
          <a:prstGeom prst="rect">
            <a:avLst/>
          </a:prstGeom>
          <a:ln>
            <a:solidFill>
              <a:schemeClr val="tx1"/>
            </a:solidFill>
          </a:ln>
        </p:spPr>
      </p:pic>
      <p:pic>
        <p:nvPicPr>
          <p:cNvPr id="10" name="Picture 9" descr="Text, whiteboard&#10;&#10;Description automatically generated">
            <a:extLst>
              <a:ext uri="{FF2B5EF4-FFF2-40B4-BE49-F238E27FC236}">
                <a16:creationId xmlns:a16="http://schemas.microsoft.com/office/drawing/2014/main" id="{6847A1AF-600D-7E5F-2B00-0A16D52701A3}"/>
              </a:ext>
            </a:extLst>
          </p:cNvPr>
          <p:cNvPicPr>
            <a:picLocks noChangeAspect="1"/>
          </p:cNvPicPr>
          <p:nvPr/>
        </p:nvPicPr>
        <p:blipFill>
          <a:blip r:embed="rId5"/>
          <a:stretch>
            <a:fillRect/>
          </a:stretch>
        </p:blipFill>
        <p:spPr>
          <a:xfrm>
            <a:off x="490385" y="3131784"/>
            <a:ext cx="5061413" cy="3207645"/>
          </a:xfrm>
          <a:prstGeom prst="rect">
            <a:avLst/>
          </a:prstGeom>
        </p:spPr>
      </p:pic>
      <p:pic>
        <p:nvPicPr>
          <p:cNvPr id="8" name="Picture 7" descr="A group of people walking up a hill&#10;&#10;Description automatically generated">
            <a:extLst>
              <a:ext uri="{FF2B5EF4-FFF2-40B4-BE49-F238E27FC236}">
                <a16:creationId xmlns:a16="http://schemas.microsoft.com/office/drawing/2014/main" id="{C4CC2C64-A6E4-3FEA-9043-419EBD04640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38472" y="1404520"/>
            <a:ext cx="2343101" cy="1993588"/>
          </a:xfrm>
          <a:prstGeom prst="rect">
            <a:avLst/>
          </a:prstGeom>
        </p:spPr>
      </p:pic>
      <p:pic>
        <p:nvPicPr>
          <p:cNvPr id="9" name="Picture 8" descr="A picture containing ground, outdoor, rock, tool&#10;&#10;Description automatically generated">
            <a:extLst>
              <a:ext uri="{FF2B5EF4-FFF2-40B4-BE49-F238E27FC236}">
                <a16:creationId xmlns:a16="http://schemas.microsoft.com/office/drawing/2014/main" id="{6392754A-AA67-CB8C-A50C-863D7304747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14885" y="1380259"/>
            <a:ext cx="3029227" cy="2048741"/>
          </a:xfrm>
          <a:prstGeom prst="rect">
            <a:avLst/>
          </a:prstGeom>
          <a:ln>
            <a:solidFill>
              <a:schemeClr val="accent1"/>
            </a:solidFill>
          </a:ln>
        </p:spPr>
      </p:pic>
      <p:pic>
        <p:nvPicPr>
          <p:cNvPr id="6" name="Picture 5" descr="A store front at day&#10;&#10;Description automatically generated">
            <a:extLst>
              <a:ext uri="{FF2B5EF4-FFF2-40B4-BE49-F238E27FC236}">
                <a16:creationId xmlns:a16="http://schemas.microsoft.com/office/drawing/2014/main" id="{C78027B8-E76B-908B-682D-0506F355FFD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38472" y="3774230"/>
            <a:ext cx="2360564" cy="1864570"/>
          </a:xfrm>
          <a:prstGeom prst="rect">
            <a:avLst/>
          </a:prstGeom>
        </p:spPr>
      </p:pic>
      <p:pic>
        <p:nvPicPr>
          <p:cNvPr id="11" name="Picture 10" descr="A group of kittens in the grass&#10;&#10;Description automatically generated">
            <a:extLst>
              <a:ext uri="{FF2B5EF4-FFF2-40B4-BE49-F238E27FC236}">
                <a16:creationId xmlns:a16="http://schemas.microsoft.com/office/drawing/2014/main" id="{BFEE2F16-D034-C3C7-21E5-9FF8E1C1D8F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14885" y="3590059"/>
            <a:ext cx="3029227" cy="2048741"/>
          </a:xfrm>
          <a:prstGeom prst="rect">
            <a:avLst/>
          </a:prstGeom>
        </p:spPr>
      </p:pic>
    </p:spTree>
    <p:extLst>
      <p:ext uri="{BB962C8B-B14F-4D97-AF65-F5344CB8AC3E}">
        <p14:creationId xmlns:p14="http://schemas.microsoft.com/office/powerpoint/2010/main" val="260568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DFBA2E-B1EF-462D-A5FD-3BCFDCFD35C8}"/>
              </a:ext>
            </a:extLst>
          </p:cNvPr>
          <p:cNvSpPr txBox="1"/>
          <p:nvPr/>
        </p:nvSpPr>
        <p:spPr>
          <a:xfrm>
            <a:off x="592845" y="5043856"/>
            <a:ext cx="7620230" cy="600164"/>
          </a:xfrm>
          <a:prstGeom prst="rect">
            <a:avLst/>
          </a:prstGeom>
          <a:noFill/>
        </p:spPr>
        <p:txBody>
          <a:bodyPr wrap="square">
            <a:spAutoFit/>
          </a:bodyPr>
          <a:lstStyle/>
          <a:p>
            <a:pPr algn="just"/>
            <a:r>
              <a:rPr lang="en-US" sz="1650" dirty="0">
                <a:latin typeface="Calibri" panose="020F0502020204030204" pitchFamily="34" charset="0"/>
                <a:cs typeface="Calibri" panose="020F0502020204030204" pitchFamily="34" charset="0"/>
              </a:rPr>
              <a:t>Unless otherwise indicated, all images in this presentation were downloaded from </a:t>
            </a:r>
            <a:r>
              <a:rPr lang="en-US" sz="1650" b="1" dirty="0">
                <a:latin typeface="Calibri" panose="020F0502020204030204" pitchFamily="34" charset="0"/>
                <a:cs typeface="Calibri" panose="020F0502020204030204" pitchFamily="34" charset="0"/>
              </a:rPr>
              <a:t>Wikimedia Commons</a:t>
            </a:r>
            <a:r>
              <a:rPr lang="en-US" sz="1650" dirty="0">
                <a:latin typeface="Calibri" panose="020F0502020204030204" pitchFamily="34" charset="0"/>
                <a:cs typeface="Calibri" panose="020F0502020204030204" pitchFamily="34" charset="0"/>
              </a:rPr>
              <a:t>:</a:t>
            </a:r>
            <a:r>
              <a:rPr lang="en-US" sz="165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hlinkClick r:id="rId2"/>
              </a:rPr>
              <a:t>https://commons.wikimedia.org/wiki/Main_Page</a:t>
            </a:r>
            <a:endParaRPr lang="en-US" sz="1200" dirty="0"/>
          </a:p>
        </p:txBody>
      </p:sp>
      <p:pic>
        <p:nvPicPr>
          <p:cNvPr id="11" name="Picture 10" descr="A blue and red logo with arrows&#10;&#10;Description automatically generated">
            <a:extLst>
              <a:ext uri="{FF2B5EF4-FFF2-40B4-BE49-F238E27FC236}">
                <a16:creationId xmlns:a16="http://schemas.microsoft.com/office/drawing/2014/main" id="{DE3CF24E-DE08-B0B4-A5E0-26567F16BB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8245" y="1674332"/>
            <a:ext cx="2581002" cy="2968518"/>
          </a:xfrm>
          <a:prstGeom prst="rect">
            <a:avLst/>
          </a:prstGeom>
        </p:spPr>
      </p:pic>
      <p:sp>
        <p:nvSpPr>
          <p:cNvPr id="12" name="TextBox 11">
            <a:extLst>
              <a:ext uri="{FF2B5EF4-FFF2-40B4-BE49-F238E27FC236}">
                <a16:creationId xmlns:a16="http://schemas.microsoft.com/office/drawing/2014/main" id="{541DED42-8297-90D0-2750-BBE1A1B58495}"/>
              </a:ext>
            </a:extLst>
          </p:cNvPr>
          <p:cNvSpPr txBox="1"/>
          <p:nvPr/>
        </p:nvSpPr>
        <p:spPr>
          <a:xfrm>
            <a:off x="468905" y="1156671"/>
            <a:ext cx="2350836" cy="415498"/>
          </a:xfrm>
          <a:prstGeom prst="rect">
            <a:avLst/>
          </a:prstGeom>
          <a:noFill/>
        </p:spPr>
        <p:txBody>
          <a:bodyPr wrap="none" rtlCol="0">
            <a:spAutoFit/>
          </a:bodyPr>
          <a:lstStyle/>
          <a:p>
            <a:r>
              <a:rPr lang="en-US" sz="2100" b="1" dirty="0">
                <a:latin typeface="Calibri" panose="020F0502020204030204" pitchFamily="34" charset="0"/>
                <a:cs typeface="Calibri" panose="020F0502020204030204" pitchFamily="34" charset="0"/>
              </a:rPr>
              <a:t>Acknowledgement:</a:t>
            </a:r>
          </a:p>
        </p:txBody>
      </p:sp>
    </p:spTree>
    <p:extLst>
      <p:ext uri="{BB962C8B-B14F-4D97-AF65-F5344CB8AC3E}">
        <p14:creationId xmlns:p14="http://schemas.microsoft.com/office/powerpoint/2010/main" val="279960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396" y="827904"/>
            <a:ext cx="8108506" cy="5202194"/>
          </a:xfrm>
        </p:spPr>
        <p:txBody>
          <a:bodyPr/>
          <a:lstStyle/>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p:txBody>
      </p:sp>
      <p:sp>
        <p:nvSpPr>
          <p:cNvPr id="7" name="Content Placeholder 2">
            <a:extLst>
              <a:ext uri="{FF2B5EF4-FFF2-40B4-BE49-F238E27FC236}">
                <a16:creationId xmlns:a16="http://schemas.microsoft.com/office/drawing/2014/main" id="{CAE8A2B8-521C-6141-B2E4-F707DCA4AFD0}"/>
              </a:ext>
            </a:extLst>
          </p:cNvPr>
          <p:cNvSpPr txBox="1">
            <a:spLocks/>
          </p:cNvSpPr>
          <p:nvPr/>
        </p:nvSpPr>
        <p:spPr>
          <a:xfrm>
            <a:off x="70126" y="2509024"/>
            <a:ext cx="5680433" cy="2854712"/>
          </a:xfrm>
          <a:prstGeom prst="rect">
            <a:avLst/>
          </a:prstGeom>
        </p:spPr>
        <p:txBody>
          <a:bodyPr vert="horz" lIns="91440" tIns="45720" rIns="91440" bIns="45720" rtlCol="0">
            <a:noAutofit/>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just">
              <a:buFont typeface="Arial" panose="020B0604020202020204" pitchFamily="34" charset="0"/>
              <a:buChar char="•"/>
            </a:pPr>
            <a:endParaRPr lang="en-US" sz="2400" dirty="0"/>
          </a:p>
        </p:txBody>
      </p:sp>
      <p:sp>
        <p:nvSpPr>
          <p:cNvPr id="9" name="Content Placeholder 2">
            <a:extLst>
              <a:ext uri="{FF2B5EF4-FFF2-40B4-BE49-F238E27FC236}">
                <a16:creationId xmlns:a16="http://schemas.microsoft.com/office/drawing/2014/main" id="{CE8AE46D-5306-CAD3-AF68-D20DC1CE8AEF}"/>
              </a:ext>
            </a:extLst>
          </p:cNvPr>
          <p:cNvSpPr txBox="1">
            <a:spLocks/>
          </p:cNvSpPr>
          <p:nvPr/>
        </p:nvSpPr>
        <p:spPr>
          <a:xfrm>
            <a:off x="1026810" y="2057400"/>
            <a:ext cx="7298362" cy="1815882"/>
          </a:xfrm>
          <a:prstGeom prst="rect">
            <a:avLst/>
          </a:prstGeom>
        </p:spPr>
        <p:txBody>
          <a:bodyPr vert="horz" lIns="91440" tIns="45720" rIns="91440" bIns="45720" rtlCol="0">
            <a:noAutofit/>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just">
              <a:buFont typeface="Arial" panose="020B0604020202020204" pitchFamily="34" charset="0"/>
              <a:buChar char="•"/>
            </a:pPr>
            <a:r>
              <a:rPr lang="en-US" sz="2400" u="sng" dirty="0"/>
              <a:t>Economics:</a:t>
            </a:r>
          </a:p>
          <a:p>
            <a:pPr marL="868680" lvl="2" algn="just">
              <a:buFont typeface="Wingdings" pitchFamily="2" charset="2"/>
              <a:buChar char="ü"/>
            </a:pPr>
            <a:r>
              <a:rPr lang="en-US" sz="2200" dirty="0"/>
              <a:t>What is the cost of the damage?</a:t>
            </a:r>
          </a:p>
          <a:p>
            <a:pPr marL="868680" lvl="2" algn="just">
              <a:buFont typeface="Wingdings" pitchFamily="2" charset="2"/>
              <a:buChar char="ü"/>
            </a:pPr>
            <a:r>
              <a:rPr lang="en-US" sz="2200" dirty="0"/>
              <a:t>What is the overall cost of the mitigation strategy?</a:t>
            </a:r>
          </a:p>
        </p:txBody>
      </p:sp>
      <p:pic>
        <p:nvPicPr>
          <p:cNvPr id="10" name="Picture 9" descr="Macintosh HD:Applications:Microsoft Office 2011:Office:Media:Clipart: Business.localized:57437206.png">
            <a:extLst>
              <a:ext uri="{FF2B5EF4-FFF2-40B4-BE49-F238E27FC236}">
                <a16:creationId xmlns:a16="http://schemas.microsoft.com/office/drawing/2014/main" id="{0EEB8D85-6910-A8D9-3D23-B0EA2174F1C5}"/>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03309" y="2286000"/>
            <a:ext cx="1361090" cy="1455279"/>
          </a:xfrm>
          <a:prstGeom prst="rect">
            <a:avLst/>
          </a:prstGeom>
          <a:noFill/>
          <a:ln>
            <a:noFill/>
          </a:ln>
        </p:spPr>
      </p:pic>
      <p:pic>
        <p:nvPicPr>
          <p:cNvPr id="11" name="Picture 10" descr="A person standing in a kitchen preparing food&#10;&#10;Description automatically generated">
            <a:extLst>
              <a:ext uri="{FF2B5EF4-FFF2-40B4-BE49-F238E27FC236}">
                <a16:creationId xmlns:a16="http://schemas.microsoft.com/office/drawing/2014/main" id="{ADF85FBB-F1DA-60BA-5EB8-69D89BF978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98893" y="400585"/>
            <a:ext cx="1796912" cy="1933321"/>
          </a:xfrm>
          <a:prstGeom prst="rect">
            <a:avLst/>
          </a:prstGeom>
        </p:spPr>
      </p:pic>
      <p:pic>
        <p:nvPicPr>
          <p:cNvPr id="12" name="Picture 11" descr="A picture containing scale, device, black, sitting&#10;&#10;Description automatically generated">
            <a:extLst>
              <a:ext uri="{FF2B5EF4-FFF2-40B4-BE49-F238E27FC236}">
                <a16:creationId xmlns:a16="http://schemas.microsoft.com/office/drawing/2014/main" id="{70E2CFB0-3A77-BEEA-093C-882E28996A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3309" y="4419600"/>
            <a:ext cx="1286304" cy="1261063"/>
          </a:xfrm>
          <a:prstGeom prst="rect">
            <a:avLst/>
          </a:prstGeom>
        </p:spPr>
      </p:pic>
      <p:sp>
        <p:nvSpPr>
          <p:cNvPr id="14" name="Content Placeholder 2">
            <a:extLst>
              <a:ext uri="{FF2B5EF4-FFF2-40B4-BE49-F238E27FC236}">
                <a16:creationId xmlns:a16="http://schemas.microsoft.com/office/drawing/2014/main" id="{118A6337-8DF4-17A8-4714-EF3243A0E45C}"/>
              </a:ext>
            </a:extLst>
          </p:cNvPr>
          <p:cNvSpPr txBox="1">
            <a:spLocks/>
          </p:cNvSpPr>
          <p:nvPr/>
        </p:nvSpPr>
        <p:spPr>
          <a:xfrm>
            <a:off x="1026810" y="3563402"/>
            <a:ext cx="8048593" cy="1913569"/>
          </a:xfrm>
          <a:prstGeom prst="rect">
            <a:avLst/>
          </a:prstGeom>
        </p:spPr>
        <p:txBody>
          <a:bodyPr vert="horz" lIns="91440" tIns="45720" rIns="91440" bIns="45720" rtlCol="0">
            <a:noAutofit/>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just">
              <a:buFont typeface="Arial" panose="020B0604020202020204" pitchFamily="34" charset="0"/>
              <a:buChar char="•"/>
            </a:pPr>
            <a:r>
              <a:rPr lang="en-US" sz="2400" u="sng" dirty="0"/>
              <a:t>Ethics: </a:t>
            </a:r>
          </a:p>
          <a:p>
            <a:pPr marL="868680" lvl="2" algn="just">
              <a:buFont typeface="Wingdings" pitchFamily="2" charset="2"/>
              <a:buChar char="ü"/>
            </a:pPr>
            <a:r>
              <a:rPr lang="en-US" sz="2200" dirty="0"/>
              <a:t>Who is being disproportionately impacted?</a:t>
            </a:r>
          </a:p>
          <a:p>
            <a:pPr marL="868680" lvl="2" algn="just">
              <a:buFont typeface="Wingdings" pitchFamily="2" charset="2"/>
              <a:buChar char="ü"/>
            </a:pPr>
            <a:r>
              <a:rPr lang="en-US" sz="2200" dirty="0"/>
              <a:t>How do you ensure polluters pay the costs of mitigation?</a:t>
            </a:r>
          </a:p>
          <a:p>
            <a:pPr marL="868680" lvl="2" algn="just">
              <a:buFont typeface="Wingdings" pitchFamily="2" charset="2"/>
              <a:buChar char="ü"/>
            </a:pPr>
            <a:r>
              <a:rPr lang="en-US" sz="2200" dirty="0"/>
              <a:t>Do ecosystems have “rights”?</a:t>
            </a:r>
          </a:p>
          <a:p>
            <a:pPr marL="868680" lvl="2" algn="just">
              <a:buFont typeface="Wingdings" pitchFamily="2" charset="2"/>
              <a:buChar char="ü"/>
            </a:pPr>
            <a:r>
              <a:rPr lang="en-US" sz="2200" dirty="0"/>
              <a:t>How do you address the “tragedy of the commons”?</a:t>
            </a:r>
          </a:p>
          <a:p>
            <a:pPr marL="868680" lvl="2" algn="just">
              <a:buFont typeface="Wingdings" pitchFamily="2" charset="2"/>
              <a:buChar char="ü"/>
            </a:pPr>
            <a:r>
              <a:rPr lang="en-US" sz="2200" dirty="0"/>
              <a:t>How do you prevent “greenwashing”?</a:t>
            </a:r>
          </a:p>
          <a:p>
            <a:pPr marL="868680" lvl="2" algn="just">
              <a:buFont typeface="Wingdings" pitchFamily="2" charset="2"/>
              <a:buChar char="ü"/>
            </a:pPr>
            <a:endParaRPr lang="en-US" sz="2200" dirty="0"/>
          </a:p>
        </p:txBody>
      </p:sp>
      <p:sp>
        <p:nvSpPr>
          <p:cNvPr id="15" name="TextBox 14">
            <a:extLst>
              <a:ext uri="{FF2B5EF4-FFF2-40B4-BE49-F238E27FC236}">
                <a16:creationId xmlns:a16="http://schemas.microsoft.com/office/drawing/2014/main" id="{1E1C9776-8599-1767-6732-6EE6357904E3}"/>
              </a:ext>
            </a:extLst>
          </p:cNvPr>
          <p:cNvSpPr txBox="1"/>
          <p:nvPr/>
        </p:nvSpPr>
        <p:spPr>
          <a:xfrm>
            <a:off x="336689" y="310004"/>
            <a:ext cx="6368911" cy="1569660"/>
          </a:xfrm>
          <a:prstGeom prst="rect">
            <a:avLst/>
          </a:prstGeom>
          <a:noFill/>
        </p:spPr>
        <p:txBody>
          <a:bodyPr wrap="square" rtlCol="0">
            <a:spAutoFit/>
          </a:bodyPr>
          <a:lstStyle/>
          <a:p>
            <a:pPr algn="just"/>
            <a:r>
              <a:rPr lang="en-US" sz="2400" dirty="0">
                <a:latin typeface="+mj-lt"/>
              </a:rPr>
              <a:t>“Follow the science” is popular talking point, but science alone is not enough to address the social costs of environmental issues. Sound policy also requires a solid understanding of:</a:t>
            </a:r>
          </a:p>
        </p:txBody>
      </p:sp>
    </p:spTree>
    <p:extLst>
      <p:ext uri="{BB962C8B-B14F-4D97-AF65-F5344CB8AC3E}">
        <p14:creationId xmlns:p14="http://schemas.microsoft.com/office/powerpoint/2010/main" val="49690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a black square&#10;&#10;Description automatically generated with medium confidence">
            <a:extLst>
              <a:ext uri="{FF2B5EF4-FFF2-40B4-BE49-F238E27FC236}">
                <a16:creationId xmlns:a16="http://schemas.microsoft.com/office/drawing/2014/main" id="{B4AE2321-3647-AD20-330D-883304886D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50322" y="4791232"/>
            <a:ext cx="955823" cy="987981"/>
          </a:xfrm>
          <a:prstGeom prst="rect">
            <a:avLst/>
          </a:prstGeom>
        </p:spPr>
      </p:pic>
      <p:pic>
        <p:nvPicPr>
          <p:cNvPr id="13" name="Graphic 12" descr="Gavel with solid fill">
            <a:extLst>
              <a:ext uri="{FF2B5EF4-FFF2-40B4-BE49-F238E27FC236}">
                <a16:creationId xmlns:a16="http://schemas.microsoft.com/office/drawing/2014/main" id="{C8E3CE05-4EB5-B11C-A769-5A6901944E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450322" y="1985046"/>
            <a:ext cx="911055" cy="987981"/>
          </a:xfrm>
          <a:prstGeom prst="rect">
            <a:avLst/>
          </a:prstGeom>
        </p:spPr>
      </p:pic>
      <p:sp>
        <p:nvSpPr>
          <p:cNvPr id="16" name="TextBox 15">
            <a:extLst>
              <a:ext uri="{FF2B5EF4-FFF2-40B4-BE49-F238E27FC236}">
                <a16:creationId xmlns:a16="http://schemas.microsoft.com/office/drawing/2014/main" id="{BC08025C-2A3B-5F79-9C6A-DA00111DF8BB}"/>
              </a:ext>
            </a:extLst>
          </p:cNvPr>
          <p:cNvSpPr txBox="1"/>
          <p:nvPr/>
        </p:nvSpPr>
        <p:spPr>
          <a:xfrm>
            <a:off x="430174" y="301894"/>
            <a:ext cx="7848600" cy="461665"/>
          </a:xfrm>
          <a:prstGeom prst="rect">
            <a:avLst/>
          </a:prstGeom>
          <a:noFill/>
        </p:spPr>
        <p:txBody>
          <a:bodyPr wrap="square" rtlCol="0">
            <a:spAutoFit/>
          </a:bodyPr>
          <a:lstStyle/>
          <a:p>
            <a:r>
              <a:rPr lang="en-US" sz="2400" dirty="0"/>
              <a:t>Strategies for implementing environmental policy include:</a:t>
            </a:r>
          </a:p>
        </p:txBody>
      </p:sp>
      <p:sp>
        <p:nvSpPr>
          <p:cNvPr id="17" name="TextBox 16">
            <a:extLst>
              <a:ext uri="{FF2B5EF4-FFF2-40B4-BE49-F238E27FC236}">
                <a16:creationId xmlns:a16="http://schemas.microsoft.com/office/drawing/2014/main" id="{23F8A52E-5465-3723-A654-8E375E12FF2F}"/>
              </a:ext>
            </a:extLst>
          </p:cNvPr>
          <p:cNvSpPr txBox="1"/>
          <p:nvPr/>
        </p:nvSpPr>
        <p:spPr>
          <a:xfrm>
            <a:off x="430174" y="790906"/>
            <a:ext cx="8086245" cy="769441"/>
          </a:xfrm>
          <a:prstGeom prst="rect">
            <a:avLst/>
          </a:prstGeom>
          <a:noFill/>
        </p:spPr>
        <p:txBody>
          <a:bodyPr wrap="square" rtlCol="0">
            <a:spAutoFit/>
          </a:bodyPr>
          <a:lstStyle/>
          <a:p>
            <a:pPr algn="just">
              <a:spcAft>
                <a:spcPts val="600"/>
              </a:spcAft>
            </a:pPr>
            <a:r>
              <a:rPr lang="en-US" sz="2200" b="1" dirty="0"/>
              <a:t>Mandates</a:t>
            </a:r>
            <a:r>
              <a:rPr lang="en-US" sz="2200" dirty="0"/>
              <a:t> that set limits on the pollutants or activities that have an adverse impact in the environment. 	</a:t>
            </a:r>
            <a:endParaRPr lang="en-US" sz="2400" dirty="0"/>
          </a:p>
        </p:txBody>
      </p:sp>
      <p:pic>
        <p:nvPicPr>
          <p:cNvPr id="7" name="Picture 6" descr="Close-up of a pipe with a hole in the center&#10;&#10;Description automatically generated">
            <a:extLst>
              <a:ext uri="{FF2B5EF4-FFF2-40B4-BE49-F238E27FC236}">
                <a16:creationId xmlns:a16="http://schemas.microsoft.com/office/drawing/2014/main" id="{CE11E32A-1638-4D10-04B5-AE6AABC19B7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1400" y="1311689"/>
            <a:ext cx="982369" cy="719735"/>
          </a:xfrm>
          <a:prstGeom prst="rect">
            <a:avLst/>
          </a:prstGeom>
        </p:spPr>
      </p:pic>
      <p:pic>
        <p:nvPicPr>
          <p:cNvPr id="14" name="Graphic 13" descr="Shopping bag outline">
            <a:extLst>
              <a:ext uri="{FF2B5EF4-FFF2-40B4-BE49-F238E27FC236}">
                <a16:creationId xmlns:a16="http://schemas.microsoft.com/office/drawing/2014/main" id="{6BF35A74-6BE4-2961-CBFD-1A8E535BB0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70101" y="4465116"/>
            <a:ext cx="780331" cy="644900"/>
          </a:xfrm>
          <a:prstGeom prst="rect">
            <a:avLst/>
          </a:prstGeom>
        </p:spPr>
      </p:pic>
      <p:sp>
        <p:nvSpPr>
          <p:cNvPr id="24" name="TextBox 23">
            <a:extLst>
              <a:ext uri="{FF2B5EF4-FFF2-40B4-BE49-F238E27FC236}">
                <a16:creationId xmlns:a16="http://schemas.microsoft.com/office/drawing/2014/main" id="{BAEDC112-BC9B-37E5-ED7C-C4EC376E480F}"/>
              </a:ext>
            </a:extLst>
          </p:cNvPr>
          <p:cNvSpPr txBox="1"/>
          <p:nvPr/>
        </p:nvSpPr>
        <p:spPr>
          <a:xfrm>
            <a:off x="1586614" y="1719127"/>
            <a:ext cx="5423786" cy="1708160"/>
          </a:xfrm>
          <a:prstGeom prst="rect">
            <a:avLst/>
          </a:prstGeom>
          <a:noFill/>
        </p:spPr>
        <p:txBody>
          <a:bodyPr wrap="square" rtlCol="0">
            <a:spAutoFit/>
          </a:bodyPr>
          <a:lstStyle/>
          <a:p>
            <a:pPr algn="just">
              <a:spcAft>
                <a:spcPts val="600"/>
              </a:spcAft>
            </a:pPr>
            <a:r>
              <a:rPr lang="en-US" sz="2000" dirty="0"/>
              <a:t>Example 1: To minimize tailpipe emissions, all cars in the US are required to have catalytic convertors.</a:t>
            </a:r>
          </a:p>
          <a:p>
            <a:pPr algn="just">
              <a:spcAft>
                <a:spcPts val="3000"/>
              </a:spcAft>
            </a:pPr>
            <a:r>
              <a:rPr lang="en-US" sz="2000" dirty="0"/>
              <a:t>Example 2: To prevent overharvesting, the minimum shell size for crabs captured in Maryland is 5 inches.</a:t>
            </a:r>
          </a:p>
        </p:txBody>
      </p:sp>
      <p:sp>
        <p:nvSpPr>
          <p:cNvPr id="25" name="TextBox 24">
            <a:extLst>
              <a:ext uri="{FF2B5EF4-FFF2-40B4-BE49-F238E27FC236}">
                <a16:creationId xmlns:a16="http://schemas.microsoft.com/office/drawing/2014/main" id="{63318CF0-FDDD-B867-70F0-56097AF5366C}"/>
              </a:ext>
            </a:extLst>
          </p:cNvPr>
          <p:cNvSpPr txBox="1"/>
          <p:nvPr/>
        </p:nvSpPr>
        <p:spPr>
          <a:xfrm>
            <a:off x="1586614" y="4450472"/>
            <a:ext cx="5652386" cy="1708160"/>
          </a:xfrm>
          <a:prstGeom prst="rect">
            <a:avLst/>
          </a:prstGeom>
          <a:noFill/>
        </p:spPr>
        <p:txBody>
          <a:bodyPr wrap="square" rtlCol="0">
            <a:spAutoFit/>
          </a:bodyPr>
          <a:lstStyle/>
          <a:p>
            <a:pPr algn="just">
              <a:spcAft>
                <a:spcPts val="600"/>
              </a:spcAft>
            </a:pPr>
            <a:r>
              <a:rPr lang="en-US" sz="2000" dirty="0"/>
              <a:t>Example 1: To reduce solid wastes, some counties impose a 5¢ tax on bags provided in retail stores.</a:t>
            </a:r>
          </a:p>
          <a:p>
            <a:pPr algn="just">
              <a:spcAft>
                <a:spcPts val="600"/>
              </a:spcAft>
            </a:pPr>
            <a:r>
              <a:rPr lang="en-US" sz="2000" dirty="0"/>
              <a:t>Example 2: To reduce fossil fuel consumption, homeowners with photovoltaic panels are eligible for a tax credit.  </a:t>
            </a:r>
          </a:p>
        </p:txBody>
      </p:sp>
      <p:sp>
        <p:nvSpPr>
          <p:cNvPr id="26" name="TextBox 25">
            <a:extLst>
              <a:ext uri="{FF2B5EF4-FFF2-40B4-BE49-F238E27FC236}">
                <a16:creationId xmlns:a16="http://schemas.microsoft.com/office/drawing/2014/main" id="{69AADF35-0213-2BCD-8806-90D26F859CB8}"/>
              </a:ext>
            </a:extLst>
          </p:cNvPr>
          <p:cNvSpPr txBox="1"/>
          <p:nvPr/>
        </p:nvSpPr>
        <p:spPr>
          <a:xfrm>
            <a:off x="430174" y="3650159"/>
            <a:ext cx="8086245" cy="769441"/>
          </a:xfrm>
          <a:prstGeom prst="rect">
            <a:avLst/>
          </a:prstGeom>
          <a:noFill/>
        </p:spPr>
        <p:txBody>
          <a:bodyPr wrap="square" rtlCol="0">
            <a:spAutoFit/>
          </a:bodyPr>
          <a:lstStyle/>
          <a:p>
            <a:pPr algn="just">
              <a:spcAft>
                <a:spcPts val="600"/>
              </a:spcAft>
            </a:pPr>
            <a:r>
              <a:rPr lang="en-US" sz="2200" b="1" dirty="0"/>
              <a:t>Incentives </a:t>
            </a:r>
            <a:r>
              <a:rPr lang="en-US" sz="2200" dirty="0"/>
              <a:t>that subsidize the desired behavior and tax the undesired behavior.</a:t>
            </a:r>
          </a:p>
        </p:txBody>
      </p:sp>
      <p:pic>
        <p:nvPicPr>
          <p:cNvPr id="35" name="Picture 34" descr="A blue and grey solar panel&#10;&#10;Description automatically generated">
            <a:extLst>
              <a:ext uri="{FF2B5EF4-FFF2-40B4-BE49-F238E27FC236}">
                <a16:creationId xmlns:a16="http://schemas.microsoft.com/office/drawing/2014/main" id="{030E37A6-EBA0-A89A-60F3-BB1CCB6DF95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44664" y="5348061"/>
            <a:ext cx="1276349" cy="810572"/>
          </a:xfrm>
          <a:prstGeom prst="rect">
            <a:avLst/>
          </a:prstGeom>
        </p:spPr>
      </p:pic>
      <p:pic>
        <p:nvPicPr>
          <p:cNvPr id="37" name="Picture 36" descr="A crab with a measuring tape&#10;&#10;Description automatically generated with medium confidence">
            <a:extLst>
              <a:ext uri="{FF2B5EF4-FFF2-40B4-BE49-F238E27FC236}">
                <a16:creationId xmlns:a16="http://schemas.microsoft.com/office/drawing/2014/main" id="{7FBB54A3-F35A-E4B8-1276-2C6FC7FFC69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077566" y="2209800"/>
            <a:ext cx="1543448" cy="1188868"/>
          </a:xfrm>
          <a:prstGeom prst="rect">
            <a:avLst/>
          </a:prstGeom>
        </p:spPr>
      </p:pic>
    </p:spTree>
    <p:extLst>
      <p:ext uri="{BB962C8B-B14F-4D97-AF65-F5344CB8AC3E}">
        <p14:creationId xmlns:p14="http://schemas.microsoft.com/office/powerpoint/2010/main" val="129704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255A54-92E6-DA1D-ED1F-86F8D03939A6}"/>
              </a:ext>
            </a:extLst>
          </p:cNvPr>
          <p:cNvSpPr txBox="1"/>
          <p:nvPr/>
        </p:nvSpPr>
        <p:spPr>
          <a:xfrm>
            <a:off x="152400" y="833734"/>
            <a:ext cx="8686800" cy="461665"/>
          </a:xfrm>
          <a:prstGeom prst="rect">
            <a:avLst/>
          </a:prstGeom>
          <a:noFill/>
        </p:spPr>
        <p:txBody>
          <a:bodyPr wrap="square" rtlCol="0">
            <a:spAutoFit/>
          </a:bodyPr>
          <a:lstStyle/>
          <a:p>
            <a:r>
              <a:rPr lang="en-US" sz="2400" dirty="0"/>
              <a:t>Early developments in environmentalism and environmental policy:</a:t>
            </a:r>
          </a:p>
        </p:txBody>
      </p:sp>
      <p:pic>
        <p:nvPicPr>
          <p:cNvPr id="4" name="Picture 3">
            <a:extLst>
              <a:ext uri="{FF2B5EF4-FFF2-40B4-BE49-F238E27FC236}">
                <a16:creationId xmlns:a16="http://schemas.microsoft.com/office/drawing/2014/main" id="{60A37A3D-9E0D-C497-863B-5AAF385108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295400"/>
            <a:ext cx="8686800" cy="410191"/>
          </a:xfrm>
          <a:prstGeom prst="rect">
            <a:avLst/>
          </a:prstGeom>
        </p:spPr>
      </p:pic>
      <p:pic>
        <p:nvPicPr>
          <p:cNvPr id="7" name="Picture 6" descr="A close-up of a sign&#10;&#10;Description automatically generated">
            <a:extLst>
              <a:ext uri="{FF2B5EF4-FFF2-40B4-BE49-F238E27FC236}">
                <a16:creationId xmlns:a16="http://schemas.microsoft.com/office/drawing/2014/main" id="{752A16E0-E07C-A7B1-9AFB-648F794632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1" y="1676399"/>
            <a:ext cx="3239562" cy="2003171"/>
          </a:xfrm>
          <a:prstGeom prst="rect">
            <a:avLst/>
          </a:prstGeom>
        </p:spPr>
      </p:pic>
      <p:pic>
        <p:nvPicPr>
          <p:cNvPr id="15" name="Picture 14" descr="A dirt road in a field&#10;&#10;Description automatically generated">
            <a:extLst>
              <a:ext uri="{FF2B5EF4-FFF2-40B4-BE49-F238E27FC236}">
                <a16:creationId xmlns:a16="http://schemas.microsoft.com/office/drawing/2014/main" id="{C7DBFCB4-5862-FA9E-F8E1-31BC960CC9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3679570"/>
            <a:ext cx="3255107" cy="2264029"/>
          </a:xfrm>
          <a:prstGeom prst="rect">
            <a:avLst/>
          </a:prstGeom>
        </p:spPr>
      </p:pic>
      <p:pic>
        <p:nvPicPr>
          <p:cNvPr id="17" name="Picture 16" descr="A close-up of a white and black text&#10;&#10;Description automatically generated">
            <a:extLst>
              <a:ext uri="{FF2B5EF4-FFF2-40B4-BE49-F238E27FC236}">
                <a16:creationId xmlns:a16="http://schemas.microsoft.com/office/drawing/2014/main" id="{8CBFDA1D-CF60-8C4E-5A12-58BD64EF73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69662" y="1676399"/>
            <a:ext cx="2291532" cy="2013674"/>
          </a:xfrm>
          <a:prstGeom prst="rect">
            <a:avLst/>
          </a:prstGeom>
        </p:spPr>
      </p:pic>
      <p:pic>
        <p:nvPicPr>
          <p:cNvPr id="19" name="Picture 18" descr="A close-up of a sign&#10;&#10;Description automatically generated">
            <a:extLst>
              <a:ext uri="{FF2B5EF4-FFF2-40B4-BE49-F238E27FC236}">
                <a16:creationId xmlns:a16="http://schemas.microsoft.com/office/drawing/2014/main" id="{AC8CFE08-8E44-998F-4687-5FEC216848F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55229" y="3690073"/>
            <a:ext cx="2305965" cy="2253526"/>
          </a:xfrm>
          <a:prstGeom prst="rect">
            <a:avLst/>
          </a:prstGeom>
        </p:spPr>
      </p:pic>
      <p:pic>
        <p:nvPicPr>
          <p:cNvPr id="9" name="Picture 8" descr="A group of stamps with a picture of a canyon&#10;&#10;Description automatically generated">
            <a:extLst>
              <a:ext uri="{FF2B5EF4-FFF2-40B4-BE49-F238E27FC236}">
                <a16:creationId xmlns:a16="http://schemas.microsoft.com/office/drawing/2014/main" id="{C9BF1FC3-2622-7060-5402-CD3498D1E6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32165" y="1689107"/>
            <a:ext cx="3182684" cy="2011469"/>
          </a:xfrm>
          <a:prstGeom prst="rect">
            <a:avLst/>
          </a:prstGeom>
        </p:spPr>
      </p:pic>
      <p:pic>
        <p:nvPicPr>
          <p:cNvPr id="6" name="Picture 5" descr="A close-up of a stamp&#10;&#10;Description automatically generated">
            <a:extLst>
              <a:ext uri="{FF2B5EF4-FFF2-40B4-BE49-F238E27FC236}">
                <a16:creationId xmlns:a16="http://schemas.microsoft.com/office/drawing/2014/main" id="{BF16494F-D568-1524-12A0-AD1FFED154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42461" y="3700576"/>
            <a:ext cx="3172388" cy="2243023"/>
          </a:xfrm>
          <a:prstGeom prst="rect">
            <a:avLst/>
          </a:prstGeom>
        </p:spPr>
      </p:pic>
    </p:spTree>
    <p:extLst>
      <p:ext uri="{BB962C8B-B14F-4D97-AF65-F5344CB8AC3E}">
        <p14:creationId xmlns:p14="http://schemas.microsoft.com/office/powerpoint/2010/main" val="29744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B95995F-6F28-1C61-A892-34A9BB28E1EA}"/>
              </a:ext>
            </a:extLst>
          </p:cNvPr>
          <p:cNvSpPr txBox="1"/>
          <p:nvPr/>
        </p:nvSpPr>
        <p:spPr>
          <a:xfrm>
            <a:off x="419108" y="5470479"/>
            <a:ext cx="7277092" cy="730969"/>
          </a:xfrm>
          <a:prstGeom prst="rect">
            <a:avLst/>
          </a:prstGeom>
          <a:noFill/>
        </p:spPr>
        <p:txBody>
          <a:bodyPr wrap="square" rtlCol="0">
            <a:spAutoFit/>
          </a:bodyPr>
          <a:lstStyle/>
          <a:p>
            <a:r>
              <a:rPr lang="en-US" sz="1400" dirty="0">
                <a:latin typeface="+mj-lt"/>
              </a:rPr>
              <a:t>* From Essentials of Environmental Science </a:t>
            </a:r>
            <a:r>
              <a:rPr lang="en-US" sz="1400" b="0" i="0" dirty="0">
                <a:solidFill>
                  <a:srgbClr val="000000"/>
                </a:solidFill>
                <a:effectLst/>
                <a:latin typeface="+mj-lt"/>
              </a:rPr>
              <a:t>by Kamala </a:t>
            </a:r>
            <a:r>
              <a:rPr lang="en-US" sz="1400" b="0" i="0" dirty="0" err="1">
                <a:solidFill>
                  <a:srgbClr val="000000"/>
                </a:solidFill>
                <a:effectLst/>
                <a:latin typeface="+mj-lt"/>
              </a:rPr>
              <a:t>Dorsner</a:t>
            </a:r>
            <a:r>
              <a:rPr lang="en-US" sz="1400" dirty="0">
                <a:solidFill>
                  <a:srgbClr val="000000"/>
                </a:solidFill>
                <a:latin typeface="+mj-lt"/>
              </a:rPr>
              <a:t> as </a:t>
            </a:r>
            <a:r>
              <a:rPr lang="en-US" sz="1400" b="0" i="0" dirty="0">
                <a:solidFill>
                  <a:srgbClr val="000000"/>
                </a:solidFill>
                <a:effectLst/>
                <a:latin typeface="+mj-lt"/>
              </a:rPr>
              <a:t>modified by Matthew R. Fisher</a:t>
            </a:r>
            <a:r>
              <a:rPr lang="en-US" sz="1400" dirty="0">
                <a:latin typeface="+mj-lt"/>
              </a:rPr>
              <a:t> </a:t>
            </a:r>
            <a:r>
              <a:rPr lang="en-US" sz="1400" dirty="0">
                <a:latin typeface="+mj-lt"/>
                <a:hlinkClick r:id="rId3"/>
              </a:rPr>
              <a:t>https://openoregon.pressbooks.pub/envirobiology/chapter/1-4-environmental-ethics/</a:t>
            </a:r>
            <a:endParaRPr lang="en-US" sz="1400" dirty="0">
              <a:latin typeface="+mj-lt"/>
            </a:endParaRPr>
          </a:p>
          <a:p>
            <a:endParaRPr lang="en-US" sz="1350" dirty="0"/>
          </a:p>
        </p:txBody>
      </p:sp>
      <p:sp>
        <p:nvSpPr>
          <p:cNvPr id="16" name="TextBox 15">
            <a:extLst>
              <a:ext uri="{FF2B5EF4-FFF2-40B4-BE49-F238E27FC236}">
                <a16:creationId xmlns:a16="http://schemas.microsoft.com/office/drawing/2014/main" id="{59C6FBC8-7782-0343-C21F-2CF0CB37F53B}"/>
              </a:ext>
            </a:extLst>
          </p:cNvPr>
          <p:cNvSpPr txBox="1"/>
          <p:nvPr/>
        </p:nvSpPr>
        <p:spPr>
          <a:xfrm>
            <a:off x="7614139" y="-1283677"/>
            <a:ext cx="184731" cy="300082"/>
          </a:xfrm>
          <a:prstGeom prst="rect">
            <a:avLst/>
          </a:prstGeom>
          <a:noFill/>
        </p:spPr>
        <p:txBody>
          <a:bodyPr wrap="none" rtlCol="0">
            <a:spAutoFit/>
          </a:bodyPr>
          <a:lstStyle/>
          <a:p>
            <a:endParaRPr lang="en-US" sz="1350" dirty="0"/>
          </a:p>
        </p:txBody>
      </p:sp>
      <p:sp>
        <p:nvSpPr>
          <p:cNvPr id="6" name="TextBox 5">
            <a:extLst>
              <a:ext uri="{FF2B5EF4-FFF2-40B4-BE49-F238E27FC236}">
                <a16:creationId xmlns:a16="http://schemas.microsoft.com/office/drawing/2014/main" id="{630939BA-DE23-CBD3-A7DA-42590D9A6B96}"/>
              </a:ext>
            </a:extLst>
          </p:cNvPr>
          <p:cNvSpPr txBox="1"/>
          <p:nvPr/>
        </p:nvSpPr>
        <p:spPr>
          <a:xfrm>
            <a:off x="342900" y="848380"/>
            <a:ext cx="8343900" cy="523220"/>
          </a:xfrm>
          <a:prstGeom prst="rect">
            <a:avLst/>
          </a:prstGeom>
          <a:noFill/>
        </p:spPr>
        <p:txBody>
          <a:bodyPr wrap="square" rtlCol="0">
            <a:spAutoFit/>
          </a:bodyPr>
          <a:lstStyle/>
          <a:p>
            <a:r>
              <a:rPr lang="en-US" sz="2800" dirty="0"/>
              <a:t>Environmental worldviews:</a:t>
            </a:r>
          </a:p>
        </p:txBody>
      </p:sp>
      <p:pic>
        <p:nvPicPr>
          <p:cNvPr id="7" name="Picture 6">
            <a:extLst>
              <a:ext uri="{FF2B5EF4-FFF2-40B4-BE49-F238E27FC236}">
                <a16:creationId xmlns:a16="http://schemas.microsoft.com/office/drawing/2014/main" id="{E2C4E9EE-3800-C4FB-2E30-4DD4FDC26A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099" y="1331218"/>
            <a:ext cx="8343900" cy="395584"/>
          </a:xfrm>
          <a:prstGeom prst="rect">
            <a:avLst/>
          </a:prstGeom>
        </p:spPr>
      </p:pic>
      <p:pic>
        <p:nvPicPr>
          <p:cNvPr id="10" name="Picture 9" descr="A close up of a text&#10;&#10;Description automatically generated">
            <a:extLst>
              <a:ext uri="{FF2B5EF4-FFF2-40B4-BE49-F238E27FC236}">
                <a16:creationId xmlns:a16="http://schemas.microsoft.com/office/drawing/2014/main" id="{8D6A295C-FFDD-4877-B2A6-B52BE22B94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099" y="1706995"/>
            <a:ext cx="8343900" cy="1325940"/>
          </a:xfrm>
          <a:prstGeom prst="rect">
            <a:avLst/>
          </a:prstGeom>
        </p:spPr>
      </p:pic>
      <p:pic>
        <p:nvPicPr>
          <p:cNvPr id="13" name="Picture 12" descr="A white background with black text&#10;&#10;Description automatically generated">
            <a:extLst>
              <a:ext uri="{FF2B5EF4-FFF2-40B4-BE49-F238E27FC236}">
                <a16:creationId xmlns:a16="http://schemas.microsoft.com/office/drawing/2014/main" id="{5761F9F0-2CF4-8BBB-2F5D-F3DFFE0EED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099" y="3036014"/>
            <a:ext cx="8343900" cy="1135473"/>
          </a:xfrm>
          <a:prstGeom prst="rect">
            <a:avLst/>
          </a:prstGeom>
        </p:spPr>
      </p:pic>
      <p:pic>
        <p:nvPicPr>
          <p:cNvPr id="15" name="Picture 14" descr="A close up of a text&#10;&#10;Description automatically generated">
            <a:extLst>
              <a:ext uri="{FF2B5EF4-FFF2-40B4-BE49-F238E27FC236}">
                <a16:creationId xmlns:a16="http://schemas.microsoft.com/office/drawing/2014/main" id="{9A556EA7-E669-33C4-1ACC-AB11E50CD3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5092" y="4164346"/>
            <a:ext cx="8337908" cy="1295707"/>
          </a:xfrm>
          <a:prstGeom prst="rect">
            <a:avLst/>
          </a:prstGeom>
        </p:spPr>
      </p:pic>
    </p:spTree>
    <p:extLst>
      <p:ext uri="{BB962C8B-B14F-4D97-AF65-F5344CB8AC3E}">
        <p14:creationId xmlns:p14="http://schemas.microsoft.com/office/powerpoint/2010/main" val="401620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396" y="827904"/>
            <a:ext cx="8108506" cy="5202194"/>
          </a:xfrm>
        </p:spPr>
        <p:txBody>
          <a:bodyPr/>
          <a:lstStyle/>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p:txBody>
      </p:sp>
      <p:sp>
        <p:nvSpPr>
          <p:cNvPr id="7" name="Content Placeholder 2">
            <a:extLst>
              <a:ext uri="{FF2B5EF4-FFF2-40B4-BE49-F238E27FC236}">
                <a16:creationId xmlns:a16="http://schemas.microsoft.com/office/drawing/2014/main" id="{CAE8A2B8-521C-6141-B2E4-F707DCA4AFD0}"/>
              </a:ext>
            </a:extLst>
          </p:cNvPr>
          <p:cNvSpPr txBox="1">
            <a:spLocks/>
          </p:cNvSpPr>
          <p:nvPr/>
        </p:nvSpPr>
        <p:spPr>
          <a:xfrm>
            <a:off x="70126" y="2509024"/>
            <a:ext cx="5680433" cy="2854712"/>
          </a:xfrm>
          <a:prstGeom prst="rect">
            <a:avLst/>
          </a:prstGeom>
        </p:spPr>
        <p:txBody>
          <a:bodyPr vert="horz" lIns="91440" tIns="45720" rIns="91440" bIns="45720" rtlCol="0">
            <a:noAutofit/>
          </a:bodyPr>
          <a:lst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just">
              <a:buFont typeface="Arial" panose="020B0604020202020204" pitchFamily="34" charset="0"/>
              <a:buChar char="•"/>
            </a:pPr>
            <a:endParaRPr lang="en-US" sz="2400" dirty="0"/>
          </a:p>
        </p:txBody>
      </p:sp>
      <p:pic>
        <p:nvPicPr>
          <p:cNvPr id="13" name="Picture 12" descr="A diagram of a mountain with text&#10;&#10;Description automatically generated with medium confidence">
            <a:extLst>
              <a:ext uri="{FF2B5EF4-FFF2-40B4-BE49-F238E27FC236}">
                <a16:creationId xmlns:a16="http://schemas.microsoft.com/office/drawing/2014/main" id="{370B4533-5CD9-7B11-2697-E54F2E19F6A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126" y="1494264"/>
            <a:ext cx="9000604" cy="5058935"/>
          </a:xfrm>
          <a:prstGeom prst="rect">
            <a:avLst/>
          </a:prstGeom>
        </p:spPr>
      </p:pic>
      <p:sp>
        <p:nvSpPr>
          <p:cNvPr id="6" name="Title 1">
            <a:extLst>
              <a:ext uri="{FF2B5EF4-FFF2-40B4-BE49-F238E27FC236}">
                <a16:creationId xmlns:a16="http://schemas.microsoft.com/office/drawing/2014/main" id="{4FD9A435-3E8A-DCAD-B2CB-4778ABE248DA}"/>
              </a:ext>
            </a:extLst>
          </p:cNvPr>
          <p:cNvSpPr txBox="1">
            <a:spLocks/>
          </p:cNvSpPr>
          <p:nvPr/>
        </p:nvSpPr>
        <p:spPr>
          <a:xfrm>
            <a:off x="686583" y="228599"/>
            <a:ext cx="793967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600" dirty="0">
                <a:solidFill>
                  <a:srgbClr val="0070C0"/>
                </a:solidFill>
              </a:rPr>
              <a:t>How do we apply laws of economics to environmental issues?</a:t>
            </a:r>
          </a:p>
        </p:txBody>
      </p:sp>
    </p:spTree>
    <p:extLst>
      <p:ext uri="{BB962C8B-B14F-4D97-AF65-F5344CB8AC3E}">
        <p14:creationId xmlns:p14="http://schemas.microsoft.com/office/powerpoint/2010/main" val="3856487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5F87F5-F25C-6338-41A2-F01CFF2FDEA9}"/>
              </a:ext>
            </a:extLst>
          </p:cNvPr>
          <p:cNvSpPr txBox="1"/>
          <p:nvPr/>
        </p:nvSpPr>
        <p:spPr>
          <a:xfrm>
            <a:off x="457200" y="228600"/>
            <a:ext cx="8414537" cy="1384995"/>
          </a:xfrm>
          <a:prstGeom prst="rect">
            <a:avLst/>
          </a:prstGeom>
          <a:noFill/>
        </p:spPr>
        <p:txBody>
          <a:bodyPr wrap="square" rtlCol="0">
            <a:spAutoFit/>
          </a:bodyPr>
          <a:lstStyle/>
          <a:p>
            <a:pPr algn="just"/>
            <a:r>
              <a:rPr lang="en-US" sz="2800" u="sng" dirty="0">
                <a:solidFill>
                  <a:srgbClr val="111111"/>
                </a:solidFill>
                <a:ea typeface="Times New Roman" panose="02020603050405020304" pitchFamily="18" charset="0"/>
                <a:cs typeface="ArialMT"/>
              </a:rPr>
              <a:t>Economics Lesson 1</a:t>
            </a:r>
            <a:r>
              <a:rPr lang="en-US" sz="2800" dirty="0">
                <a:solidFill>
                  <a:srgbClr val="111111"/>
                </a:solidFill>
                <a:ea typeface="Times New Roman" panose="02020603050405020304" pitchFamily="18" charset="0"/>
                <a:cs typeface="ArialMT"/>
              </a:rPr>
              <a:t>: </a:t>
            </a:r>
            <a:r>
              <a:rPr lang="en-US" sz="2800" dirty="0">
                <a:solidFill>
                  <a:srgbClr val="111111"/>
                </a:solidFill>
                <a:effectLst/>
                <a:ea typeface="Times New Roman" panose="02020603050405020304" pitchFamily="18" charset="0"/>
                <a:cs typeface="ArialMT"/>
              </a:rPr>
              <a:t>The more consumers are willing to pay, the more suppliers will do to ensure availability of the product.</a:t>
            </a:r>
            <a:endParaRPr lang="en-US" sz="2800" dirty="0">
              <a:effectLst/>
              <a:ea typeface="Times New Roman" panose="02020603050405020304" pitchFamily="18" charset="0"/>
              <a:cs typeface="Times New Roman" panose="02020603050405020304" pitchFamily="18" charset="0"/>
            </a:endParaRPr>
          </a:p>
        </p:txBody>
      </p:sp>
      <p:pic>
        <p:nvPicPr>
          <p:cNvPr id="5" name="Picture 4" descr="A line graph showing a price&#10;&#10;Description automatically generated with medium confidence">
            <a:extLst>
              <a:ext uri="{FF2B5EF4-FFF2-40B4-BE49-F238E27FC236}">
                <a16:creationId xmlns:a16="http://schemas.microsoft.com/office/drawing/2014/main" id="{408A87CD-B8CB-C4DF-FC9A-B259EA4192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759835"/>
            <a:ext cx="8305800" cy="4640965"/>
          </a:xfrm>
          <a:prstGeom prst="rect">
            <a:avLst/>
          </a:prstGeom>
        </p:spPr>
      </p:pic>
    </p:spTree>
    <p:extLst>
      <p:ext uri="{BB962C8B-B14F-4D97-AF65-F5344CB8AC3E}">
        <p14:creationId xmlns:p14="http://schemas.microsoft.com/office/powerpoint/2010/main" val="170828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60D6B7-7540-8312-D8BA-5871DEABFC8B}"/>
              </a:ext>
            </a:extLst>
          </p:cNvPr>
          <p:cNvSpPr txBox="1"/>
          <p:nvPr/>
        </p:nvSpPr>
        <p:spPr>
          <a:xfrm>
            <a:off x="381000" y="228600"/>
            <a:ext cx="8534400" cy="954107"/>
          </a:xfrm>
          <a:prstGeom prst="rect">
            <a:avLst/>
          </a:prstGeom>
          <a:noFill/>
        </p:spPr>
        <p:txBody>
          <a:bodyPr wrap="square">
            <a:spAutoFit/>
          </a:bodyPr>
          <a:lstStyle/>
          <a:p>
            <a:pPr algn="just"/>
            <a:r>
              <a:rPr lang="en-US" sz="2800" u="sng" dirty="0">
                <a:solidFill>
                  <a:srgbClr val="111111"/>
                </a:solidFill>
                <a:ea typeface="Times New Roman" panose="02020603050405020304" pitchFamily="18" charset="0"/>
                <a:cs typeface="ArialMT"/>
              </a:rPr>
              <a:t>Economics Lesson 2</a:t>
            </a:r>
            <a:r>
              <a:rPr lang="en-US" sz="2800" dirty="0">
                <a:solidFill>
                  <a:srgbClr val="111111"/>
                </a:solidFill>
                <a:ea typeface="Times New Roman" panose="02020603050405020304" pitchFamily="18" charset="0"/>
                <a:cs typeface="ArialMT"/>
              </a:rPr>
              <a:t>: A</a:t>
            </a:r>
            <a:r>
              <a:rPr lang="en-US" sz="2800" dirty="0">
                <a:solidFill>
                  <a:srgbClr val="111111"/>
                </a:solidFill>
                <a:effectLst/>
                <a:ea typeface="Times New Roman" panose="02020603050405020304" pitchFamily="18" charset="0"/>
                <a:cs typeface="ArialMT"/>
              </a:rPr>
              <a:t>s suppliers increase the price, less consumers are willing to purchase the product.</a:t>
            </a:r>
            <a:endParaRPr lang="en-US" sz="2800" dirty="0"/>
          </a:p>
        </p:txBody>
      </p:sp>
      <p:pic>
        <p:nvPicPr>
          <p:cNvPr id="7" name="Picture 6" descr="A line graph with a red line&#10;&#10;Description automatically generated">
            <a:extLst>
              <a:ext uri="{FF2B5EF4-FFF2-40B4-BE49-F238E27FC236}">
                <a16:creationId xmlns:a16="http://schemas.microsoft.com/office/drawing/2014/main" id="{55EDB397-1BD1-84DA-1889-EEF37EE370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524000"/>
            <a:ext cx="8290980" cy="4876800"/>
          </a:xfrm>
          <a:prstGeom prst="rect">
            <a:avLst/>
          </a:prstGeom>
        </p:spPr>
      </p:pic>
    </p:spTree>
    <p:extLst>
      <p:ext uri="{BB962C8B-B14F-4D97-AF65-F5344CB8AC3E}">
        <p14:creationId xmlns:p14="http://schemas.microsoft.com/office/powerpoint/2010/main" val="262971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4545</TotalTime>
  <Words>1268</Words>
  <Application>Microsoft Macintosh PowerPoint</Application>
  <PresentationFormat>On-screen Show (4:3)</PresentationFormat>
  <Paragraphs>112</Paragraphs>
  <Slides>28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Times New Roman</vt:lpstr>
      <vt:lpstr>Wingdings</vt:lpstr>
      <vt:lpstr>Office Theme</vt:lpstr>
      <vt:lpstr>Environmental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Economics Lesson 3: How do these trends work together?</vt:lpstr>
      <vt:lpstr>Economics Lesson 3:</vt:lpstr>
      <vt:lpstr>Economics Lesson 3:</vt:lpstr>
      <vt:lpstr>Economics Lesson 3:</vt:lpstr>
      <vt:lpstr>Classical economics is also used to calculate internal costs like land, labor, &amp; capital, but this approach by itself fails to account for externalities like pollution and resource depletion.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Tragedy of the Commons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 to Environmental Science and the Scientific Method</dc:title>
  <dc:creator>Windows User</dc:creator>
  <cp:lastModifiedBy>Antonio Chaves</cp:lastModifiedBy>
  <cp:revision>291</cp:revision>
  <cp:lastPrinted>2015-09-18T15:29:18Z</cp:lastPrinted>
  <dcterms:created xsi:type="dcterms:W3CDTF">2015-09-04T03:12:08Z</dcterms:created>
  <dcterms:modified xsi:type="dcterms:W3CDTF">2024-08-25T19:50:06Z</dcterms:modified>
</cp:coreProperties>
</file>