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4"/>
  </p:notesMasterIdLst>
  <p:sldIdLst>
    <p:sldId id="279" r:id="rId2"/>
    <p:sldId id="340" r:id="rId3"/>
    <p:sldId id="275" r:id="rId4"/>
    <p:sldId id="293" r:id="rId5"/>
    <p:sldId id="667" r:id="rId6"/>
    <p:sldId id="284" r:id="rId7"/>
    <p:sldId id="666" r:id="rId8"/>
    <p:sldId id="665" r:id="rId9"/>
    <p:sldId id="299" r:id="rId10"/>
    <p:sldId id="290" r:id="rId11"/>
    <p:sldId id="270" r:id="rId12"/>
    <p:sldId id="269" r:id="rId13"/>
    <p:sldId id="664" r:id="rId14"/>
    <p:sldId id="266" r:id="rId15"/>
    <p:sldId id="262" r:id="rId16"/>
    <p:sldId id="663" r:id="rId17"/>
    <p:sldId id="662" r:id="rId18"/>
    <p:sldId id="272" r:id="rId19"/>
    <p:sldId id="364" r:id="rId20"/>
    <p:sldId id="326" r:id="rId21"/>
    <p:sldId id="668" r:id="rId22"/>
    <p:sldId id="327" r:id="rId23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29984-841F-41DA-8FD2-62DE982E07A1}" v="8" dt="2023-02-19T03:02:38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803" autoAdjust="0"/>
  </p:normalViewPr>
  <p:slideViewPr>
    <p:cSldViewPr>
      <p:cViewPr varScale="1">
        <p:scale>
          <a:sx n="110" d="100"/>
          <a:sy n="110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74429984-841F-41DA-8FD2-62DE982E07A1}"/>
    <pc:docChg chg="undo redo custSel addSld delSld modSld sldOrd">
      <pc:chgData name="Antonio Chaves" userId="9f307884d93720a1" providerId="LiveId" clId="{74429984-841F-41DA-8FD2-62DE982E07A1}" dt="2023-02-19T20:28:09.779" v="48" actId="14100"/>
      <pc:docMkLst>
        <pc:docMk/>
      </pc:docMkLst>
      <pc:sldChg chg="addSp mod">
        <pc:chgData name="Antonio Chaves" userId="9f307884d93720a1" providerId="LiveId" clId="{74429984-841F-41DA-8FD2-62DE982E07A1}" dt="2023-02-18T20:48:58.790" v="22" actId="22"/>
        <pc:sldMkLst>
          <pc:docMk/>
          <pc:sldMk cId="458873760" sldId="279"/>
        </pc:sldMkLst>
        <pc:spChg chg="add">
          <ac:chgData name="Antonio Chaves" userId="9f307884d93720a1" providerId="LiveId" clId="{74429984-841F-41DA-8FD2-62DE982E07A1}" dt="2023-02-18T20:48:58.790" v="22" actId="22"/>
          <ac:spMkLst>
            <pc:docMk/>
            <pc:sldMk cId="458873760" sldId="279"/>
            <ac:spMk id="3" creationId="{8E9385E1-AAF1-24ED-753D-7D896090728C}"/>
          </ac:spMkLst>
        </pc:spChg>
      </pc:sldChg>
      <pc:sldChg chg="ord">
        <pc:chgData name="Antonio Chaves" userId="9f307884d93720a1" providerId="LiveId" clId="{74429984-841F-41DA-8FD2-62DE982E07A1}" dt="2023-02-18T20:47:21.622" v="18" actId="20578"/>
        <pc:sldMkLst>
          <pc:docMk/>
          <pc:sldMk cId="3396358055" sldId="326"/>
        </pc:sldMkLst>
      </pc:sldChg>
      <pc:sldChg chg="modSp add mod">
        <pc:chgData name="Antonio Chaves" userId="9f307884d93720a1" providerId="LiveId" clId="{74429984-841F-41DA-8FD2-62DE982E07A1}" dt="2023-02-18T20:51:46.868" v="35" actId="1076"/>
        <pc:sldMkLst>
          <pc:docMk/>
          <pc:sldMk cId="2685414313" sldId="327"/>
        </pc:sldMkLst>
        <pc:spChg chg="mod">
          <ac:chgData name="Antonio Chaves" userId="9f307884d93720a1" providerId="LiveId" clId="{74429984-841F-41DA-8FD2-62DE982E07A1}" dt="2023-02-18T20:51:46.868" v="35" actId="1076"/>
          <ac:spMkLst>
            <pc:docMk/>
            <pc:sldMk cId="2685414313" sldId="327"/>
            <ac:spMk id="2" creationId="{1416D515-D8F4-1B6D-AB0F-24FC9453EC71}"/>
          </ac:spMkLst>
        </pc:spChg>
        <pc:spChg chg="mod">
          <ac:chgData name="Antonio Chaves" userId="9f307884d93720a1" providerId="LiveId" clId="{74429984-841F-41DA-8FD2-62DE982E07A1}" dt="2023-02-18T20:51:43.533" v="34" actId="1076"/>
          <ac:spMkLst>
            <pc:docMk/>
            <pc:sldMk cId="2685414313" sldId="327"/>
            <ac:spMk id="5" creationId="{D28172CA-0EF9-C4F0-F0B4-5D9CEB6932A8}"/>
          </ac:spMkLst>
        </pc:spChg>
      </pc:sldChg>
      <pc:sldChg chg="addSp delSp modSp add del mod">
        <pc:chgData name="Antonio Chaves" userId="9f307884d93720a1" providerId="LiveId" clId="{74429984-841F-41DA-8FD2-62DE982E07A1}" dt="2023-02-19T03:02:56.123" v="41" actId="47"/>
        <pc:sldMkLst>
          <pc:docMk/>
          <pc:sldMk cId="1355787410" sldId="328"/>
        </pc:sldMkLst>
        <pc:spChg chg="add del">
          <ac:chgData name="Antonio Chaves" userId="9f307884d93720a1" providerId="LiveId" clId="{74429984-841F-41DA-8FD2-62DE982E07A1}" dt="2023-02-18T20:48:37.091" v="20" actId="22"/>
          <ac:spMkLst>
            <pc:docMk/>
            <pc:sldMk cId="1355787410" sldId="328"/>
            <ac:spMk id="4" creationId="{194CC093-4078-BCEA-FB0F-A4178021D259}"/>
          </ac:spMkLst>
        </pc:spChg>
        <pc:spChg chg="add del mod">
          <ac:chgData name="Antonio Chaves" userId="9f307884d93720a1" providerId="LiveId" clId="{74429984-841F-41DA-8FD2-62DE982E07A1}" dt="2023-02-19T03:01:15.610" v="37" actId="478"/>
          <ac:spMkLst>
            <pc:docMk/>
            <pc:sldMk cId="1355787410" sldId="328"/>
            <ac:spMk id="7" creationId="{5545670F-1A07-CCB4-7741-EA71480285CA}"/>
          </ac:spMkLst>
        </pc:spChg>
        <pc:spChg chg="mod">
          <ac:chgData name="Antonio Chaves" userId="9f307884d93720a1" providerId="LiveId" clId="{74429984-841F-41DA-8FD2-62DE982E07A1}" dt="2023-02-19T03:01:22.503" v="38" actId="14100"/>
          <ac:spMkLst>
            <pc:docMk/>
            <pc:sldMk cId="1355787410" sldId="328"/>
            <ac:spMk id="8" creationId="{939BD898-852E-0884-349D-BCE033353880}"/>
          </ac:spMkLst>
        </pc:spChg>
      </pc:sldChg>
      <pc:sldChg chg="modSp add del mod">
        <pc:chgData name="Antonio Chaves" userId="9f307884d93720a1" providerId="LiveId" clId="{74429984-841F-41DA-8FD2-62DE982E07A1}" dt="2023-02-18T20:50:33.608" v="26"/>
        <pc:sldMkLst>
          <pc:docMk/>
          <pc:sldMk cId="328662008" sldId="668"/>
        </pc:sldMkLst>
        <pc:spChg chg="mod">
          <ac:chgData name="Antonio Chaves" userId="9f307884d93720a1" providerId="LiveId" clId="{74429984-841F-41DA-8FD2-62DE982E07A1}" dt="2023-02-18T20:50:33.608" v="26"/>
          <ac:spMkLst>
            <pc:docMk/>
            <pc:sldMk cId="328662008" sldId="668"/>
            <ac:spMk id="2" creationId="{1416D515-D8F4-1B6D-AB0F-24FC9453EC71}"/>
          </ac:spMkLst>
        </pc:spChg>
      </pc:sldChg>
      <pc:sldChg chg="modSp add mod">
        <pc:chgData name="Antonio Chaves" userId="9f307884d93720a1" providerId="LiveId" clId="{74429984-841F-41DA-8FD2-62DE982E07A1}" dt="2023-02-19T20:28:09.779" v="48" actId="14100"/>
        <pc:sldMkLst>
          <pc:docMk/>
          <pc:sldMk cId="2077451563" sldId="668"/>
        </pc:sldMkLst>
        <pc:spChg chg="mod">
          <ac:chgData name="Antonio Chaves" userId="9f307884d93720a1" providerId="LiveId" clId="{74429984-841F-41DA-8FD2-62DE982E07A1}" dt="2023-02-19T03:03:44.486" v="46" actId="1076"/>
          <ac:spMkLst>
            <pc:docMk/>
            <pc:sldMk cId="2077451563" sldId="668"/>
            <ac:spMk id="2" creationId="{34861431-67D4-592F-945C-AB04BDB06509}"/>
          </ac:spMkLst>
        </pc:spChg>
        <pc:picChg chg="mod">
          <ac:chgData name="Antonio Chaves" userId="9f307884d93720a1" providerId="LiveId" clId="{74429984-841F-41DA-8FD2-62DE982E07A1}" dt="2023-02-19T20:28:00.870" v="47" actId="14100"/>
          <ac:picMkLst>
            <pc:docMk/>
            <pc:sldMk cId="2077451563" sldId="668"/>
            <ac:picMk id="13" creationId="{944BCC91-4823-07BA-151F-33FC971EEDC2}"/>
          </ac:picMkLst>
        </pc:picChg>
        <pc:picChg chg="mod">
          <ac:chgData name="Antonio Chaves" userId="9f307884d93720a1" providerId="LiveId" clId="{74429984-841F-41DA-8FD2-62DE982E07A1}" dt="2023-02-19T20:28:09.779" v="48" actId="14100"/>
          <ac:picMkLst>
            <pc:docMk/>
            <pc:sldMk cId="2077451563" sldId="668"/>
            <ac:picMk id="21" creationId="{90D5A5BC-0C85-2B4F-F4A1-E14E1991AA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9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38650"/>
            <a:ext cx="5603875" cy="3632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0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38650"/>
            <a:ext cx="5603875" cy="3632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9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6FEC5-03AD-4F0E-A034-8830A9F8EA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49818-795D-4C37-A597-C92DF448D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3BE50-F2F4-461C-8CCF-CDD1C0397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67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C4B0C-BEFF-40A8-80F2-D0107D030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E0C85-5AED-4A2C-823C-85401A0FB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4D37-9FF7-446F-A8C8-200AEA784B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D7F3E-0DFA-4A8B-AF93-C298B0B77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28511-40DC-4152-B469-39D9850AD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F5EB9-4014-47CA-B19B-FD3C4C259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E813D-C46D-45CB-8CD9-DF20B5A88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8576B-72BF-48F4-B5E2-3F95F4104B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5442CF-27F3-4ABA-8DA6-FD8D06B56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reneweconomy.com.au/solar-methanol-and-the-third-industrial-revolution-4285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energysource/2012/04/25/the-surprising-reason-that-oil-subsidies-persist-even-liberals-love-them/?sh=2ebaf5653279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s://www.portugalresident.com/protests-force-government-to-pull-two-areas-identified-for-lithium-min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pic>
        <p:nvPicPr>
          <p:cNvPr id="8" name="Picture 7" descr="A person wearing a uniform and holding a gun&#10;&#10;Description automatically generated">
            <a:extLst>
              <a:ext uri="{FF2B5EF4-FFF2-40B4-BE49-F238E27FC236}">
                <a16:creationId xmlns:a16="http://schemas.microsoft.com/office/drawing/2014/main" id="{3DF0E6BA-B624-8E4C-857F-15FCCDDFB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95" y="2441912"/>
            <a:ext cx="3048014" cy="3937254"/>
          </a:xfrm>
          <a:prstGeom prst="rect">
            <a:avLst/>
          </a:prstGeom>
        </p:spPr>
      </p:pic>
      <p:pic>
        <p:nvPicPr>
          <p:cNvPr id="11" name="Picture 10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AB72D5E3-C058-484D-BE88-64E26DBB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23" y="2403585"/>
            <a:ext cx="5651500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385E1-AAF1-24ED-753D-7D896090728C}"/>
              </a:ext>
            </a:extLst>
          </p:cNvPr>
          <p:cNvSpPr txBox="1"/>
          <p:nvPr/>
        </p:nvSpPr>
        <p:spPr>
          <a:xfrm>
            <a:off x="2286000" y="32472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Lithium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AA3392-8E82-B343-8C4B-256035E09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71" y="3915892"/>
            <a:ext cx="3903595" cy="28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pic>
        <p:nvPicPr>
          <p:cNvPr id="8" name="Picture 7" descr="A machine on the side of a building&#10;&#10;Description automatically generated">
            <a:extLst>
              <a:ext uri="{FF2B5EF4-FFF2-40B4-BE49-F238E27FC236}">
                <a16:creationId xmlns:a16="http://schemas.microsoft.com/office/drawing/2014/main" id="{66539BD9-B6EF-294B-9197-B5312EC49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52" y="4276529"/>
            <a:ext cx="3083574" cy="2345786"/>
          </a:xfrm>
          <a:prstGeom prst="rect">
            <a:avLst/>
          </a:prstGeom>
        </p:spPr>
      </p:pic>
      <p:pic>
        <p:nvPicPr>
          <p:cNvPr id="10" name="Picture 9" descr="A picture containing outdoor, fence, green, water&#10;&#10;Description automatically generated">
            <a:extLst>
              <a:ext uri="{FF2B5EF4-FFF2-40B4-BE49-F238E27FC236}">
                <a16:creationId xmlns:a16="http://schemas.microsoft.com/office/drawing/2014/main" id="{03AE3039-F49D-4640-8CE3-2686D8851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70" y="4221482"/>
            <a:ext cx="2446098" cy="23457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C38886-2942-BB40-8B90-1BC7C5074B21}"/>
              </a:ext>
            </a:extLst>
          </p:cNvPr>
          <p:cNvSpPr txBox="1">
            <a:spLocks/>
          </p:cNvSpPr>
          <p:nvPr/>
        </p:nvSpPr>
        <p:spPr>
          <a:xfrm>
            <a:off x="2620537" y="3600083"/>
            <a:ext cx="2810107" cy="60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energy returned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D74955-C69D-4340-89E3-15C630A9778B}"/>
              </a:ext>
            </a:extLst>
          </p:cNvPr>
          <p:cNvSpPr txBox="1">
            <a:spLocks/>
          </p:cNvSpPr>
          <p:nvPr/>
        </p:nvSpPr>
        <p:spPr>
          <a:xfrm>
            <a:off x="5261861" y="3594831"/>
            <a:ext cx="3168461" cy="60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– energy invested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1522F3-D891-B24D-BA44-749E773A25E1}"/>
              </a:ext>
            </a:extLst>
          </p:cNvPr>
          <p:cNvSpPr txBox="1">
            <a:spLocks/>
          </p:cNvSpPr>
          <p:nvPr/>
        </p:nvSpPr>
        <p:spPr>
          <a:xfrm>
            <a:off x="143395" y="3618894"/>
            <a:ext cx="2947640" cy="60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Net energy =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8EC1F91-2B17-3245-9158-C79D4D83E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752" y="4671753"/>
            <a:ext cx="2674292" cy="18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moke, train, outdoor, coming&#10;&#10;Description automatically generated">
            <a:extLst>
              <a:ext uri="{FF2B5EF4-FFF2-40B4-BE49-F238E27FC236}">
                <a16:creationId xmlns:a16="http://schemas.microsoft.com/office/drawing/2014/main" id="{ACE3DAD0-37F5-DB42-8E7C-C032D6BA5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15" y="4014439"/>
            <a:ext cx="3177955" cy="2295080"/>
          </a:xfrm>
          <a:prstGeom prst="rect">
            <a:avLst/>
          </a:prstGeom>
        </p:spPr>
      </p:pic>
      <p:pic>
        <p:nvPicPr>
          <p:cNvPr id="8" name="Picture 7" descr="A picture containing grass, photo, sign, doughnut&#10;&#10;Description automatically generated">
            <a:extLst>
              <a:ext uri="{FF2B5EF4-FFF2-40B4-BE49-F238E27FC236}">
                <a16:creationId xmlns:a16="http://schemas.microsoft.com/office/drawing/2014/main" id="{B89F0BD7-BEBF-B745-B609-C998FA9709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30" y="4014439"/>
            <a:ext cx="1688857" cy="2295080"/>
          </a:xfrm>
          <a:prstGeom prst="rect">
            <a:avLst/>
          </a:prstGeom>
        </p:spPr>
      </p:pic>
      <p:pic>
        <p:nvPicPr>
          <p:cNvPr id="9" name="Picture 8" descr="A picture containing sitting, table, dark, water&#10;&#10;Description automatically generated">
            <a:extLst>
              <a:ext uri="{FF2B5EF4-FFF2-40B4-BE49-F238E27FC236}">
                <a16:creationId xmlns:a16="http://schemas.microsoft.com/office/drawing/2014/main" id="{E55D6F7E-4692-2D43-8978-6CB614EDB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247" y="4014439"/>
            <a:ext cx="3114239" cy="23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4673A5F4-7881-4D41-9411-18A9C2B6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0" y="3605169"/>
            <a:ext cx="2584151" cy="2504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8F8CB3-64A4-1D43-A920-CF91E900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89" y="3614384"/>
            <a:ext cx="2677591" cy="247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F52BC3-6373-0C40-A725-97F780ACD4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004" y="3429000"/>
            <a:ext cx="2823582" cy="27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kitchen, man&#10;&#10;Description automatically generated">
            <a:extLst>
              <a:ext uri="{FF2B5EF4-FFF2-40B4-BE49-F238E27FC236}">
                <a16:creationId xmlns:a16="http://schemas.microsoft.com/office/drawing/2014/main" id="{CDF4B71F-1368-9843-AA04-2FEBD7B6C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7" y="3702922"/>
            <a:ext cx="2343150" cy="2692130"/>
          </a:xfrm>
          <a:prstGeom prst="rect">
            <a:avLst/>
          </a:prstGeom>
        </p:spPr>
      </p:pic>
      <p:pic>
        <p:nvPicPr>
          <p:cNvPr id="9" name="Picture 8" descr="A picture containing object, blue, holding, engine&#10;&#10;Description automatically generated">
            <a:extLst>
              <a:ext uri="{FF2B5EF4-FFF2-40B4-BE49-F238E27FC236}">
                <a16:creationId xmlns:a16="http://schemas.microsoft.com/office/drawing/2014/main" id="{B50E3CAC-234D-EC43-A18B-B50C9CDD7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20" y="3702922"/>
            <a:ext cx="2692129" cy="26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3406DBB9-67AE-FD4E-A0BC-310428FC95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96" y="4675264"/>
            <a:ext cx="1714908" cy="1776890"/>
          </a:xfrm>
          <a:prstGeom prst="rect">
            <a:avLst/>
          </a:prstGeom>
        </p:spPr>
      </p:pic>
      <p:pic>
        <p:nvPicPr>
          <p:cNvPr id="10" name="Picture 9" descr="A windmill on a beach&#10;&#10;Description automatically generated">
            <a:extLst>
              <a:ext uri="{FF2B5EF4-FFF2-40B4-BE49-F238E27FC236}">
                <a16:creationId xmlns:a16="http://schemas.microsoft.com/office/drawing/2014/main" id="{B7BAE549-60E9-B84B-9F6B-B0D1DCD83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048" y="4675263"/>
            <a:ext cx="1842950" cy="1776891"/>
          </a:xfrm>
          <a:prstGeom prst="rect">
            <a:avLst/>
          </a:prstGeom>
        </p:spPr>
      </p:pic>
      <p:pic>
        <p:nvPicPr>
          <p:cNvPr id="12" name="Picture 11" descr="A pile of sand&#10;&#10;Description automatically generated">
            <a:extLst>
              <a:ext uri="{FF2B5EF4-FFF2-40B4-BE49-F238E27FC236}">
                <a16:creationId xmlns:a16="http://schemas.microsoft.com/office/drawing/2014/main" id="{892CF8B1-9CAD-484A-9BE6-2C7E25E3B1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061" y="4675263"/>
            <a:ext cx="2520398" cy="1776892"/>
          </a:xfrm>
          <a:prstGeom prst="rect">
            <a:avLst/>
          </a:prstGeom>
        </p:spPr>
      </p:pic>
      <p:pic>
        <p:nvPicPr>
          <p:cNvPr id="16" name="Picture 15" descr="A large body of water&#10;&#10;Description automatically generated">
            <a:extLst>
              <a:ext uri="{FF2B5EF4-FFF2-40B4-BE49-F238E27FC236}">
                <a16:creationId xmlns:a16="http://schemas.microsoft.com/office/drawing/2014/main" id="{2D7E0943-C749-6042-B8EF-DE9E50A558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522" y="4668876"/>
            <a:ext cx="2391401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object, cell, building&#10;&#10;Description automatically generated">
            <a:extLst>
              <a:ext uri="{FF2B5EF4-FFF2-40B4-BE49-F238E27FC236}">
                <a16:creationId xmlns:a16="http://schemas.microsoft.com/office/drawing/2014/main" id="{F001AE44-2DB5-C844-AC1A-D483D1DED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035" y="1836620"/>
            <a:ext cx="3759550" cy="1918063"/>
          </a:xfrm>
          <a:prstGeom prst="rect">
            <a:avLst/>
          </a:prstGeom>
        </p:spPr>
      </p:pic>
      <p:pic>
        <p:nvPicPr>
          <p:cNvPr id="6" name="Picture 5" descr="A windmill on top of a dirt field&#10;&#10;Description automatically generated">
            <a:extLst>
              <a:ext uri="{FF2B5EF4-FFF2-40B4-BE49-F238E27FC236}">
                <a16:creationId xmlns:a16="http://schemas.microsoft.com/office/drawing/2014/main" id="{4F752F5F-020E-B44E-98B9-94BF210B7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6" y="1821552"/>
            <a:ext cx="4611477" cy="1918063"/>
          </a:xfrm>
          <a:prstGeom prst="rect">
            <a:avLst/>
          </a:prstGeom>
        </p:spPr>
      </p:pic>
      <p:pic>
        <p:nvPicPr>
          <p:cNvPr id="11" name="Picture 10" descr="A picture containing outdoor, water, mountain, building&#10;&#10;Description automatically generated">
            <a:extLst>
              <a:ext uri="{FF2B5EF4-FFF2-40B4-BE49-F238E27FC236}">
                <a16:creationId xmlns:a16="http://schemas.microsoft.com/office/drawing/2014/main" id="{CA93455D-F190-464A-B4B9-213129F573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7" y="4077416"/>
            <a:ext cx="4550403" cy="24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9C9B8A0A-B46F-3F41-AEB8-0AFD27F87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39" y="4049937"/>
            <a:ext cx="3686883" cy="2455522"/>
          </a:xfrm>
          <a:prstGeom prst="rect">
            <a:avLst/>
          </a:prstGeom>
        </p:spPr>
      </p:pic>
      <p:pic>
        <p:nvPicPr>
          <p:cNvPr id="7" name="Picture 6" descr="A picture containing sitting, indoor, table, red&#10;&#10;Description automatically generated">
            <a:extLst>
              <a:ext uri="{FF2B5EF4-FFF2-40B4-BE49-F238E27FC236}">
                <a16:creationId xmlns:a16="http://schemas.microsoft.com/office/drawing/2014/main" id="{8E15414A-78D0-974A-B986-033A05A4B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39352" y="4049937"/>
            <a:ext cx="1301145" cy="2501452"/>
          </a:xfrm>
          <a:prstGeom prst="rect">
            <a:avLst/>
          </a:prstGeom>
        </p:spPr>
      </p:pic>
      <p:pic>
        <p:nvPicPr>
          <p:cNvPr id="9" name="Picture 8" descr="A picture containing fireplace, light&#10;&#10;Description automatically generated">
            <a:extLst>
              <a:ext uri="{FF2B5EF4-FFF2-40B4-BE49-F238E27FC236}">
                <a16:creationId xmlns:a16="http://schemas.microsoft.com/office/drawing/2014/main" id="{B08F37CE-779C-844D-B503-2798EF6C6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27" y="2640767"/>
            <a:ext cx="2536278" cy="39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pic>
        <p:nvPicPr>
          <p:cNvPr id="9" name="Picture 8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322499C0-436B-474E-8EC6-D30929DD2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76" y="4481877"/>
            <a:ext cx="3133895" cy="2072250"/>
          </a:xfrm>
          <a:prstGeom prst="rect">
            <a:avLst/>
          </a:prstGeom>
        </p:spPr>
      </p:pic>
      <p:pic>
        <p:nvPicPr>
          <p:cNvPr id="11" name="Picture 10" descr="A picture containing black, animal, sitting, piece&#10;&#10;Description automatically generated">
            <a:extLst>
              <a:ext uri="{FF2B5EF4-FFF2-40B4-BE49-F238E27FC236}">
                <a16:creationId xmlns:a16="http://schemas.microsoft.com/office/drawing/2014/main" id="{41E645B7-8EB1-C646-BEAB-4540DFF07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982" y="4473439"/>
            <a:ext cx="2895600" cy="20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2CD6AB-F667-B54C-B1F7-DF26C89B58FD}"/>
              </a:ext>
            </a:extLst>
          </p:cNvPr>
          <p:cNvSpPr txBox="1"/>
          <p:nvPr/>
        </p:nvSpPr>
        <p:spPr>
          <a:xfrm>
            <a:off x="197891" y="993408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cells generate electricity </a:t>
            </a:r>
          </a:p>
          <a:p>
            <a:r>
              <a:rPr lang="en-US" sz="2800" dirty="0"/>
              <a:t>from fuel instead of burning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A99E5-F9E3-2B4D-8A05-5ACAA193E5A9}"/>
              </a:ext>
            </a:extLst>
          </p:cNvPr>
          <p:cNvSpPr txBox="1"/>
          <p:nvPr/>
        </p:nvSpPr>
        <p:spPr>
          <a:xfrm>
            <a:off x="255816" y="2136408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cell vehicles get three</a:t>
            </a:r>
          </a:p>
          <a:p>
            <a:r>
              <a:rPr lang="en-US" sz="2800" dirty="0"/>
              <a:t>times more miles per unit fuel than combustion engines because almost no waste heat is generated</a:t>
            </a:r>
          </a:p>
          <a:p>
            <a:r>
              <a:rPr lang="en-US" sz="2800" dirty="0"/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D3D54-CA39-E14A-99C4-6EEF46EFDA9D}"/>
              </a:ext>
            </a:extLst>
          </p:cNvPr>
          <p:cNvSpPr txBox="1"/>
          <p:nvPr/>
        </p:nvSpPr>
        <p:spPr>
          <a:xfrm>
            <a:off x="255816" y="4343400"/>
            <a:ext cx="4620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cells are not widely used because generating, storing, and transporting large quantities of hydrogen is impractical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680779E-90EB-9449-B1F5-AE2E6A97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558"/>
            <a:ext cx="8229600" cy="1143000"/>
          </a:xfrm>
        </p:spPr>
        <p:txBody>
          <a:bodyPr/>
          <a:lstStyle/>
          <a:p>
            <a:r>
              <a:rPr lang="en-US" dirty="0"/>
              <a:t> Fuel Cells</a:t>
            </a:r>
          </a:p>
        </p:txBody>
      </p:sp>
      <p:pic>
        <p:nvPicPr>
          <p:cNvPr id="17" name="Picture 16" descr="A picture containing indoor, table, sitting, glass&#10;&#10;Description automatically generated">
            <a:extLst>
              <a:ext uri="{FF2B5EF4-FFF2-40B4-BE49-F238E27FC236}">
                <a16:creationId xmlns:a16="http://schemas.microsoft.com/office/drawing/2014/main" id="{DFCD94D4-6F98-7241-A719-A29FC27F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417" y="1205558"/>
            <a:ext cx="2290086" cy="282373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516BADD5-EAEE-F649-8D8F-F67BF01B83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224128"/>
            <a:ext cx="1324170" cy="2890672"/>
          </a:xfrm>
          <a:prstGeom prst="rect">
            <a:avLst/>
          </a:prstGeom>
        </p:spPr>
      </p:pic>
      <p:pic>
        <p:nvPicPr>
          <p:cNvPr id="19" name="Picture 18" descr="A picture containing indoor, sitting, sink, white&#10;&#10;Description automatically generated">
            <a:extLst>
              <a:ext uri="{FF2B5EF4-FFF2-40B4-BE49-F238E27FC236}">
                <a16:creationId xmlns:a16="http://schemas.microsoft.com/office/drawing/2014/main" id="{6FD9E084-D8B0-A544-B3D7-BE602B3C2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18" y="4147365"/>
            <a:ext cx="3731466" cy="24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D992C326-981B-1148-B1F9-DF59AEC94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83" y="2344546"/>
            <a:ext cx="4590740" cy="29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349D-5589-AD49-A204-733FF183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0" y="443861"/>
            <a:ext cx="7574565" cy="6025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Not all fuel cells run on hydrogen</a:t>
            </a:r>
            <a:endParaRPr lang="en-US" sz="3600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D86F-304E-8A4E-8B37-F9AD55F5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20" y="6030479"/>
            <a:ext cx="8849528" cy="6733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Image on right downloaded on 4/14/20 from “Renew Economy” at </a:t>
            </a:r>
            <a:r>
              <a:rPr lang="en-US" sz="1600" dirty="0">
                <a:hlinkClick r:id="rId2"/>
              </a:rPr>
              <a:t>https://reneweconomy.com.au/solar-methanol-and-the-third-industrial-revolution-42856/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A0CC4D-6920-0942-AAD2-042DB7DC10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62" y="2541459"/>
            <a:ext cx="4528225" cy="3206703"/>
          </a:xfrm>
          <a:prstGeom prst="rect">
            <a:avLst/>
          </a:prstGeom>
        </p:spPr>
      </p:pic>
      <p:pic>
        <p:nvPicPr>
          <p:cNvPr id="8" name="Picture 7" descr="A picture containing indoor, table, sitting, glass&#10;&#10;Description automatically generated">
            <a:extLst>
              <a:ext uri="{FF2B5EF4-FFF2-40B4-BE49-F238E27FC236}">
                <a16:creationId xmlns:a16="http://schemas.microsoft.com/office/drawing/2014/main" id="{50F14579-22FA-2344-978D-25BB6B0E0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14" y="2541459"/>
            <a:ext cx="2732048" cy="3213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C4E98-7302-8746-B697-C2DC89D4D6C8}"/>
              </a:ext>
            </a:extLst>
          </p:cNvPr>
          <p:cNvSpPr txBox="1"/>
          <p:nvPr/>
        </p:nvSpPr>
        <p:spPr>
          <a:xfrm>
            <a:off x="320920" y="1219707"/>
            <a:ext cx="850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373B7"/>
                </a:solidFill>
              </a:rPr>
              <a:t>Research is being done on fuels cells that run on energy carriers that are more convenient</a:t>
            </a:r>
          </a:p>
        </p:txBody>
      </p:sp>
    </p:spTree>
    <p:extLst>
      <p:ext uri="{BB962C8B-B14F-4D97-AF65-F5344CB8AC3E}">
        <p14:creationId xmlns:p14="http://schemas.microsoft.com/office/powerpoint/2010/main" val="33963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1431-67D4-592F-945C-AB04BDB0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3" y="304800"/>
            <a:ext cx="4990604" cy="60258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Fun facts about fossil fuel subsidies not in your book: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2BB96-88A5-447D-287B-1D1C69313873}"/>
              </a:ext>
            </a:extLst>
          </p:cNvPr>
          <p:cNvSpPr txBox="1"/>
          <p:nvPr/>
        </p:nvSpPr>
        <p:spPr>
          <a:xfrm>
            <a:off x="179890" y="5871171"/>
            <a:ext cx="8813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From </a:t>
            </a:r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</a:rPr>
              <a:t>The Surprising Reason That Oil Subsidies Persist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, Forbes (4/25/2012) </a:t>
            </a:r>
            <a:r>
              <a:rPr lang="en-US" dirty="0">
                <a:hlinkClick r:id="rId3"/>
              </a:rPr>
              <a:t>https://www.forbes.com/sites/energysource/2012/04/25/the-surprising-reason-that-oil-subsidies-persist-even-liberals-love-them/?sh=2ebaf5653279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BD898-852E-0884-349D-BCE033353880}"/>
              </a:ext>
            </a:extLst>
          </p:cNvPr>
          <p:cNvSpPr txBox="1"/>
          <p:nvPr/>
        </p:nvSpPr>
        <p:spPr>
          <a:xfrm>
            <a:off x="177578" y="1397108"/>
            <a:ext cx="513637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The largest expenditure is for the </a:t>
            </a:r>
            <a:r>
              <a:rPr lang="en-US" sz="2400" i="0" dirty="0">
                <a:solidFill>
                  <a:srgbClr val="333333"/>
                </a:solidFill>
                <a:effectLst/>
                <a:latin typeface="+mj-lt"/>
              </a:rPr>
              <a:t>Strategic Petroleum Reserve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The second largest expenditure is tax exemptions for farm fuel.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The third largest expenditure is Low-Income Energy Assistance.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+mj-lt"/>
              </a:rPr>
              <a:t>Additional subsidies help keep more oil and gas jobs in the US</a:t>
            </a:r>
            <a:endParaRPr lang="en-US" sz="2400" b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en-US" dirty="0"/>
          </a:p>
        </p:txBody>
      </p:sp>
      <p:pic>
        <p:nvPicPr>
          <p:cNvPr id="13" name="Picture 12" descr="A picture containing outdoor, dirty, several&#10;&#10;Description automatically generated">
            <a:extLst>
              <a:ext uri="{FF2B5EF4-FFF2-40B4-BE49-F238E27FC236}">
                <a16:creationId xmlns:a16="http://schemas.microsoft.com/office/drawing/2014/main" id="{944BCC91-4823-07BA-151F-33FC971EED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808" y="209783"/>
            <a:ext cx="3531809" cy="2107218"/>
          </a:xfrm>
          <a:prstGeom prst="rect">
            <a:avLst/>
          </a:prstGeom>
        </p:spPr>
      </p:pic>
      <p:pic>
        <p:nvPicPr>
          <p:cNvPr id="17" name="Picture 16" descr="A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414ACB65-9D62-0243-E3D3-0AFBAF091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807" y="2434441"/>
            <a:ext cx="1716241" cy="1639521"/>
          </a:xfrm>
          <a:prstGeom prst="rect">
            <a:avLst/>
          </a:prstGeom>
        </p:spPr>
      </p:pic>
      <p:pic>
        <p:nvPicPr>
          <p:cNvPr id="21" name="Picture 20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90D5A5BC-0C85-2B4F-F4A1-E14E1991AA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18" y="2317000"/>
            <a:ext cx="1733899" cy="1756961"/>
          </a:xfrm>
          <a:prstGeom prst="rect">
            <a:avLst/>
          </a:prstGeom>
        </p:spPr>
      </p:pic>
      <p:pic>
        <p:nvPicPr>
          <p:cNvPr id="23" name="Picture 22" descr="A picture containing grass, outdoor, outdoor object, farm machine&#10;&#10;Description automatically generated">
            <a:extLst>
              <a:ext uri="{FF2B5EF4-FFF2-40B4-BE49-F238E27FC236}">
                <a16:creationId xmlns:a16="http://schemas.microsoft.com/office/drawing/2014/main" id="{04007959-482C-35DA-5E16-BE75728F47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807" y="4152806"/>
            <a:ext cx="3531809" cy="16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D515-D8F4-1B6D-AB0F-24FC9453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74072"/>
            <a:ext cx="6075048" cy="554411"/>
          </a:xfrm>
        </p:spPr>
        <p:txBody>
          <a:bodyPr>
            <a:noAutofit/>
          </a:bodyPr>
          <a:lstStyle/>
          <a:p>
            <a:r>
              <a:rPr lang="en-US" sz="3200" dirty="0"/>
              <a:t>What about electric vehicles?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5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8FB7FC61-CD07-AFF1-8A93-1F3D835DE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" y="1657637"/>
            <a:ext cx="8400739" cy="4024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D1FEB-1E90-FC77-4804-DB2761693D98}"/>
              </a:ext>
            </a:extLst>
          </p:cNvPr>
          <p:cNvSpPr txBox="1"/>
          <p:nvPr/>
        </p:nvSpPr>
        <p:spPr>
          <a:xfrm>
            <a:off x="230529" y="5779302"/>
            <a:ext cx="8675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50505"/>
                </a:solidFill>
                <a:effectLst/>
                <a:latin typeface="Roboto" panose="02000000000000000000" pitchFamily="2" charset="0"/>
              </a:rPr>
              <a:t>From </a:t>
            </a:r>
            <a:r>
              <a:rPr lang="en-US" i="1" dirty="0"/>
              <a:t>Protests force government to pull three areas identified for lithium mining</a:t>
            </a:r>
            <a:r>
              <a:rPr lang="en-US" dirty="0"/>
              <a:t>,</a:t>
            </a:r>
          </a:p>
          <a:p>
            <a:r>
              <a:rPr lang="en-US" b="0" i="0" dirty="0">
                <a:solidFill>
                  <a:srgbClr val="050505"/>
                </a:solidFill>
                <a:effectLst/>
                <a:latin typeface="Roboto" panose="02000000000000000000" pitchFamily="2" charset="0"/>
              </a:rPr>
              <a:t>Portugal Resident (2/17/20)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https://www.portugalresident.com/protests-force-government-to-pull-two-areas-identified-for-lithium-mining/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red car with a hose attached to it&#10;&#10;Description automatically generated with low confidence">
            <a:extLst>
              <a:ext uri="{FF2B5EF4-FFF2-40B4-BE49-F238E27FC236}">
                <a16:creationId xmlns:a16="http://schemas.microsoft.com/office/drawing/2014/main" id="{4048B45F-3EC0-ABD7-7034-5274C726C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42" y="324595"/>
            <a:ext cx="2417783" cy="12314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8172CA-0EF9-C4F0-F0B4-5D9CEB6932A8}"/>
              </a:ext>
            </a:extLst>
          </p:cNvPr>
          <p:cNvSpPr txBox="1">
            <a:spLocks/>
          </p:cNvSpPr>
          <p:nvPr/>
        </p:nvSpPr>
        <p:spPr>
          <a:xfrm>
            <a:off x="762000" y="923793"/>
            <a:ext cx="5823690" cy="2841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1"/>
                </a:solidFill>
              </a:rPr>
              <a:t>Lithium mining is not green!</a:t>
            </a:r>
          </a:p>
        </p:txBody>
      </p:sp>
    </p:spTree>
    <p:extLst>
      <p:ext uri="{BB962C8B-B14F-4D97-AF65-F5344CB8AC3E}">
        <p14:creationId xmlns:p14="http://schemas.microsoft.com/office/powerpoint/2010/main" val="26854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in&#10;&#10;Description automatically generated">
            <a:extLst>
              <a:ext uri="{FF2B5EF4-FFF2-40B4-BE49-F238E27FC236}">
                <a16:creationId xmlns:a16="http://schemas.microsoft.com/office/drawing/2014/main" id="{91E5F58B-2CBA-3C4D-979C-796D85D95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10" y="3241970"/>
            <a:ext cx="5204522" cy="33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6"/>
            <a:ext cx="5566029" cy="3499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wind farms are proposed near population centers, residents often oppose them.</a:t>
            </a:r>
          </a:p>
          <a:p>
            <a:pPr lvl="1"/>
            <a:r>
              <a:rPr lang="en-US" dirty="0"/>
              <a:t>Local people object to wind farms for aesthetic reasons, creating a </a:t>
            </a:r>
            <a:r>
              <a:rPr lang="en-US" b="1" dirty="0"/>
              <a:t>not-in-my-backyard</a:t>
            </a:r>
            <a:r>
              <a:rPr lang="en-US" dirty="0"/>
              <a:t> </a:t>
            </a:r>
            <a:r>
              <a:rPr lang="en-US" b="1" dirty="0"/>
              <a:t>(NIMBY) </a:t>
            </a:r>
            <a:r>
              <a:rPr lang="en-US" dirty="0"/>
              <a:t>syndrome.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66F5C0-EDBA-ED4F-9E12-2F270DD1EEC6}"/>
              </a:ext>
            </a:extLst>
          </p:cNvPr>
          <p:cNvSpPr txBox="1">
            <a:spLocks/>
          </p:cNvSpPr>
          <p:nvPr/>
        </p:nvSpPr>
        <p:spPr>
          <a:xfrm>
            <a:off x="151077" y="3586703"/>
            <a:ext cx="8849528" cy="102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/>
              <a:t>.Wind turbines also pose a threat to birds and bats, which are killed if they fly into the rotating blades.</a:t>
            </a:r>
          </a:p>
        </p:txBody>
      </p:sp>
      <p:pic>
        <p:nvPicPr>
          <p:cNvPr id="6" name="Picture 5" descr="A house covered in snow&#10;&#10;Description automatically generated">
            <a:extLst>
              <a:ext uri="{FF2B5EF4-FFF2-40B4-BE49-F238E27FC236}">
                <a16:creationId xmlns:a16="http://schemas.microsoft.com/office/drawing/2014/main" id="{F4AAFDE9-3C05-1943-A505-B6F41A5C2E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32" y="274742"/>
            <a:ext cx="2797466" cy="3266916"/>
          </a:xfrm>
          <a:prstGeom prst="rect">
            <a:avLst/>
          </a:prstGeom>
        </p:spPr>
      </p:pic>
      <p:pic>
        <p:nvPicPr>
          <p:cNvPr id="7" name="Picture 6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A0C1D162-117B-2641-B4E2-3A1016A9A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03" y="4655369"/>
            <a:ext cx="7501860" cy="17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star, orange, dark&#10;&#10;Description automatically generated">
            <a:extLst>
              <a:ext uri="{FF2B5EF4-FFF2-40B4-BE49-F238E27FC236}">
                <a16:creationId xmlns:a16="http://schemas.microsoft.com/office/drawing/2014/main" id="{B8C011E9-83E7-8048-8B81-57A512CA5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4" y="1128328"/>
            <a:ext cx="1635792" cy="1559115"/>
          </a:xfrm>
          <a:prstGeom prst="rect">
            <a:avLst/>
          </a:prstGeom>
        </p:spPr>
      </p:pic>
      <p:pic>
        <p:nvPicPr>
          <p:cNvPr id="7" name="Picture 6" descr="A picture containing building, photo, engine, white&#10;&#10;Description automatically generated">
            <a:extLst>
              <a:ext uri="{FF2B5EF4-FFF2-40B4-BE49-F238E27FC236}">
                <a16:creationId xmlns:a16="http://schemas.microsoft.com/office/drawing/2014/main" id="{C048B898-B455-E649-AB2A-F41F5C4AF2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001" y="1128330"/>
            <a:ext cx="2172807" cy="1559113"/>
          </a:xfrm>
          <a:prstGeom prst="rect">
            <a:avLst/>
          </a:prstGeom>
        </p:spPr>
      </p:pic>
      <p:pic>
        <p:nvPicPr>
          <p:cNvPr id="14" name="Picture 13" descr="A close up of a car&#10;&#10;Description automatically generated">
            <a:extLst>
              <a:ext uri="{FF2B5EF4-FFF2-40B4-BE49-F238E27FC236}">
                <a16:creationId xmlns:a16="http://schemas.microsoft.com/office/drawing/2014/main" id="{75F22AC6-FAC7-5C49-8A0A-D136E8E576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967" y="1128329"/>
            <a:ext cx="1976133" cy="1559114"/>
          </a:xfrm>
          <a:prstGeom prst="rect">
            <a:avLst/>
          </a:prstGeom>
        </p:spPr>
      </p:pic>
      <p:pic>
        <p:nvPicPr>
          <p:cNvPr id="15" name="Picture 14" descr="A steam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52B55D45-AEAA-BE48-BE62-088A219EE4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871" y="1128328"/>
            <a:ext cx="1683821" cy="1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&#10;&#10;Description automatically generated">
            <a:extLst>
              <a:ext uri="{FF2B5EF4-FFF2-40B4-BE49-F238E27FC236}">
                <a16:creationId xmlns:a16="http://schemas.microsoft.com/office/drawing/2014/main" id="{4CB18CEF-94B8-EF44-B9DC-C40AB69B7C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928" y="3200400"/>
            <a:ext cx="2613496" cy="261349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2F69171-6B08-8A44-927C-FBFCC47CD3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424" y="3200400"/>
            <a:ext cx="2613496" cy="26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tall tower with a mountain in the background&#10;&#10;Description automatically generated">
            <a:extLst>
              <a:ext uri="{FF2B5EF4-FFF2-40B4-BE49-F238E27FC236}">
                <a16:creationId xmlns:a16="http://schemas.microsoft.com/office/drawing/2014/main" id="{257B05FF-7B03-C04D-BEDE-62874817E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3016403"/>
            <a:ext cx="3980365" cy="3356517"/>
          </a:xfrm>
          <a:prstGeom prst="rect">
            <a:avLst/>
          </a:prstGeom>
        </p:spPr>
      </p:pic>
      <p:pic>
        <p:nvPicPr>
          <p:cNvPr id="14" name="Picture 13" descr="A picture containing table, laptop, food, stove&#10;&#10;Description automatically generated">
            <a:extLst>
              <a:ext uri="{FF2B5EF4-FFF2-40B4-BE49-F238E27FC236}">
                <a16:creationId xmlns:a16="http://schemas.microsoft.com/office/drawing/2014/main" id="{613DF0E8-1C0D-EB47-BFB4-4C923A59C7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95" y="3016404"/>
            <a:ext cx="4315782" cy="33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9939237D-4A15-254D-8D29-A35DCF871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589" y="4338596"/>
            <a:ext cx="5325140" cy="22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field, standing&#10;&#10;Description automatically generated">
            <a:extLst>
              <a:ext uri="{FF2B5EF4-FFF2-40B4-BE49-F238E27FC236}">
                <a16:creationId xmlns:a16="http://schemas.microsoft.com/office/drawing/2014/main" id="{8A70A07B-3163-4549-865B-859627E004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84" y="2800776"/>
            <a:ext cx="4678325" cy="3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Words>322</Words>
  <Application>Microsoft Macintosh PowerPoint</Application>
  <PresentationFormat>On-screen Show (4:3)</PresentationFormat>
  <Paragraphs>35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Fuel Cells</vt:lpstr>
      <vt:lpstr>Not all fuel cells run on hydrogen</vt:lpstr>
      <vt:lpstr>Fun facts about fossil fuel subsidies not in your book:</vt:lpstr>
      <vt:lpstr>What about electric vehicles?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MONTGOMERY COLLEGE</dc:creator>
  <cp:keywords/>
  <dc:description/>
  <cp:lastModifiedBy>Microsoft Office User</cp:lastModifiedBy>
  <cp:revision>220</cp:revision>
  <cp:lastPrinted>1998-12-02T22:02:38Z</cp:lastPrinted>
  <dcterms:created xsi:type="dcterms:W3CDTF">1998-12-02T21:25:50Z</dcterms:created>
  <dcterms:modified xsi:type="dcterms:W3CDTF">2024-01-12T15:52:11Z</dcterms:modified>
  <cp:category/>
</cp:coreProperties>
</file>