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56" r:id="rId2"/>
    <p:sldId id="545" r:id="rId3"/>
    <p:sldId id="681" r:id="rId4"/>
    <p:sldId id="693" r:id="rId5"/>
    <p:sldId id="707" r:id="rId6"/>
    <p:sldId id="709" r:id="rId7"/>
    <p:sldId id="708" r:id="rId8"/>
    <p:sldId id="697" r:id="rId9"/>
    <p:sldId id="699" r:id="rId10"/>
    <p:sldId id="691" r:id="rId11"/>
    <p:sldId id="700" r:id="rId12"/>
    <p:sldId id="695" r:id="rId13"/>
    <p:sldId id="312" r:id="rId14"/>
    <p:sldId id="689" r:id="rId15"/>
    <p:sldId id="696" r:id="rId16"/>
    <p:sldId id="694" r:id="rId17"/>
    <p:sldId id="698" r:id="rId18"/>
    <p:sldId id="685" r:id="rId19"/>
    <p:sldId id="680" r:id="rId20"/>
    <p:sldId id="673" r:id="rId21"/>
    <p:sldId id="674" r:id="rId22"/>
    <p:sldId id="701" r:id="rId23"/>
    <p:sldId id="675" r:id="rId24"/>
    <p:sldId id="703" r:id="rId25"/>
    <p:sldId id="705" r:id="rId26"/>
    <p:sldId id="702" r:id="rId27"/>
    <p:sldId id="75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0432FF"/>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9" autoAdjust="0"/>
    <p:restoredTop sz="92958"/>
  </p:normalViewPr>
  <p:slideViewPr>
    <p:cSldViewPr snapToGrid="0">
      <p:cViewPr varScale="1">
        <p:scale>
          <a:sx n="84" d="100"/>
          <a:sy n="84" d="100"/>
        </p:scale>
        <p:origin x="200" y="84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7/17/24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385637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19</a:t>
            </a:fld>
            <a:endParaRPr lang="en-US"/>
          </a:p>
        </p:txBody>
      </p:sp>
    </p:spTree>
    <p:extLst>
      <p:ext uri="{BB962C8B-B14F-4D97-AF65-F5344CB8AC3E}">
        <p14:creationId xmlns:p14="http://schemas.microsoft.com/office/powerpoint/2010/main" val="12229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20</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47459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21</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273951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22</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3324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23</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416826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24</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163082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25</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165705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26</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103779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7/17/24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7/17/24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gif"/></Relationships>
</file>

<file path=ppt/slides/_rels/slide1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jpg"/><Relationship Id="rId12" Type="http://schemas.openxmlformats.org/officeDocument/2006/relationships/image" Target="../media/image76.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sv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80.sv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hyperlink" Target="https://encyclopediavirginia.org/wp-content/uploads/2020/11/213hpr_c527f0b8feabb40.jpg" TargetMode="External"/><Relationship Id="rId7" Type="http://schemas.openxmlformats.org/officeDocument/2006/relationships/image" Target="../media/image93.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hyperlink" Target="https://www.marshypoint.org/oysters-lay-thick-stones/" TargetMode="External"/><Relationship Id="rId4" Type="http://schemas.openxmlformats.org/officeDocument/2006/relationships/hyperlink" Target="https://www.bbc.com/future/article/20240419-oysters-the-luxury-delicacy-that-was-once-a-fast-food-fad"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8.jpg"/><Relationship Id="rId3" Type="http://schemas.openxmlformats.org/officeDocument/2006/relationships/image" Target="../media/image94.jpeg"/><Relationship Id="rId7" Type="http://schemas.openxmlformats.org/officeDocument/2006/relationships/hyperlink" Target="https://www.vims.edu/research/products/cbefs/cba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png"/><Relationship Id="rId4" Type="http://schemas.openxmlformats.org/officeDocument/2006/relationships/image" Target="../media/image95.jpeg"/></Relationships>
</file>

<file path=ppt/slides/_rels/slide2.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41.sv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hyperlink" Target="https://cid-inc.com/blog/transpiration-in-plants-its-importance-and-applic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s.usda.gov/research/treesearch/54316"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204216" y="128255"/>
            <a:ext cx="1139952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0070C0"/>
                </a:solidFill>
                <a:latin typeface="Calibri" panose="020F0502020204030204" pitchFamily="34" charset="0"/>
                <a:cs typeface="Calibri" panose="020F0502020204030204" pitchFamily="34" charset="0"/>
              </a:rPr>
              <a:t>Energy Flow &amp; Biogeochemical Cycling</a:t>
            </a:r>
          </a:p>
        </p:txBody>
      </p:sp>
      <p:pic>
        <p:nvPicPr>
          <p:cNvPr id="8" name="Picture 7" descr="A diagram of animals and plants&#10;&#10;Description automatically generated">
            <a:extLst>
              <a:ext uri="{FF2B5EF4-FFF2-40B4-BE49-F238E27FC236}">
                <a16:creationId xmlns:a16="http://schemas.microsoft.com/office/drawing/2014/main" id="{33B36F8D-B661-1332-4438-9770C4B60F29}"/>
              </a:ext>
            </a:extLst>
          </p:cNvPr>
          <p:cNvPicPr>
            <a:picLocks noChangeAspect="1"/>
          </p:cNvPicPr>
          <p:nvPr/>
        </p:nvPicPr>
        <p:blipFill>
          <a:blip r:embed="rId2"/>
          <a:stretch>
            <a:fillRect/>
          </a:stretch>
        </p:blipFill>
        <p:spPr>
          <a:xfrm>
            <a:off x="373381" y="1584960"/>
            <a:ext cx="5530596" cy="4916053"/>
          </a:xfrm>
          <a:prstGeom prst="rect">
            <a:avLst/>
          </a:prstGeom>
        </p:spPr>
      </p:pic>
      <p:pic>
        <p:nvPicPr>
          <p:cNvPr id="12" name="Picture 11" descr="A diagram of a butterfly&#10;&#10;Description automatically generated">
            <a:extLst>
              <a:ext uri="{FF2B5EF4-FFF2-40B4-BE49-F238E27FC236}">
                <a16:creationId xmlns:a16="http://schemas.microsoft.com/office/drawing/2014/main" id="{439BC7AD-0012-7B0E-BC80-BA999DC63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536" y="1441943"/>
            <a:ext cx="5093209" cy="5059070"/>
          </a:xfrm>
          <a:prstGeom prst="rect">
            <a:avLst/>
          </a:prstGeom>
        </p:spPr>
      </p:pic>
    </p:spTree>
    <p:extLst>
      <p:ext uri="{BB962C8B-B14F-4D97-AF65-F5344CB8AC3E}">
        <p14:creationId xmlns:p14="http://schemas.microsoft.com/office/powerpoint/2010/main" val="425300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6E063-6819-604E-DAB8-61CBF37AA8A5}"/>
              </a:ext>
            </a:extLst>
          </p:cNvPr>
          <p:cNvSpPr txBox="1"/>
          <p:nvPr/>
        </p:nvSpPr>
        <p:spPr>
          <a:xfrm>
            <a:off x="3086407" y="610641"/>
            <a:ext cx="5417363"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Biological Cycling of Carbon</a:t>
            </a:r>
          </a:p>
        </p:txBody>
      </p:sp>
      <p:pic>
        <p:nvPicPr>
          <p:cNvPr id="41" name="Picture 40" descr="A black and white circle with arrows&#10;&#10;Description automatically generated">
            <a:extLst>
              <a:ext uri="{FF2B5EF4-FFF2-40B4-BE49-F238E27FC236}">
                <a16:creationId xmlns:a16="http://schemas.microsoft.com/office/drawing/2014/main" id="{D7B95331-B365-28C5-8E0A-7FDA331ED869}"/>
              </a:ext>
            </a:extLst>
          </p:cNvPr>
          <p:cNvPicPr>
            <a:picLocks noChangeAspect="1"/>
          </p:cNvPicPr>
          <p:nvPr/>
        </p:nvPicPr>
        <p:blipFill>
          <a:blip r:embed="rId2"/>
          <a:stretch>
            <a:fillRect/>
          </a:stretch>
        </p:blipFill>
        <p:spPr>
          <a:xfrm>
            <a:off x="1834869" y="2434275"/>
            <a:ext cx="7550495" cy="2668171"/>
          </a:xfrm>
          <a:prstGeom prst="rect">
            <a:avLst/>
          </a:prstGeom>
        </p:spPr>
      </p:pic>
      <p:sp>
        <p:nvSpPr>
          <p:cNvPr id="42" name="TextBox 41">
            <a:extLst>
              <a:ext uri="{FF2B5EF4-FFF2-40B4-BE49-F238E27FC236}">
                <a16:creationId xmlns:a16="http://schemas.microsoft.com/office/drawing/2014/main" id="{9D69B8F6-B26C-F739-C5D0-BE6CD429EFEA}"/>
              </a:ext>
            </a:extLst>
          </p:cNvPr>
          <p:cNvSpPr txBox="1"/>
          <p:nvPr/>
        </p:nvSpPr>
        <p:spPr>
          <a:xfrm>
            <a:off x="1984372" y="3509468"/>
            <a:ext cx="96671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CO</a:t>
            </a:r>
            <a:r>
              <a:rPr lang="en-US" sz="2800" baseline="-25000" dirty="0">
                <a:latin typeface="Calibri" panose="020F0502020204030204" pitchFamily="34" charset="0"/>
                <a:cs typeface="Calibri" panose="020F0502020204030204" pitchFamily="34" charset="0"/>
              </a:rPr>
              <a:t>2</a:t>
            </a:r>
            <a:endParaRPr lang="en-US" sz="2800" baseline="300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EAB86E7-E489-E62C-57CF-A6F0A87208C4}"/>
              </a:ext>
            </a:extLst>
          </p:cNvPr>
          <p:cNvSpPr txBox="1"/>
          <p:nvPr/>
        </p:nvSpPr>
        <p:spPr>
          <a:xfrm>
            <a:off x="8219716" y="3522023"/>
            <a:ext cx="321645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Organic Molecules</a:t>
            </a:r>
            <a:endParaRPr lang="en-US" sz="2800" baseline="30000" dirty="0">
              <a:latin typeface="Calibri" panose="020F0502020204030204" pitchFamily="34" charset="0"/>
              <a:cs typeface="Calibri" panose="020F0502020204030204" pitchFamily="34" charset="0"/>
            </a:endParaRPr>
          </a:p>
        </p:txBody>
      </p:sp>
      <p:sp>
        <p:nvSpPr>
          <p:cNvPr id="44" name="Text Box 32">
            <a:extLst>
              <a:ext uri="{FF2B5EF4-FFF2-40B4-BE49-F238E27FC236}">
                <a16:creationId xmlns:a16="http://schemas.microsoft.com/office/drawing/2014/main" id="{D354AD06-EB1F-7C3F-095B-4C906E2D2F1D}"/>
              </a:ext>
            </a:extLst>
          </p:cNvPr>
          <p:cNvSpPr txBox="1">
            <a:spLocks noChangeArrowheads="1"/>
          </p:cNvSpPr>
          <p:nvPr/>
        </p:nvSpPr>
        <p:spPr bwMode="auto">
          <a:xfrm>
            <a:off x="4616246" y="4636839"/>
            <a:ext cx="3032517" cy="523220"/>
          </a:xfrm>
          <a:prstGeom prst="rect">
            <a:avLst/>
          </a:prstGeom>
          <a:noFill/>
          <a:ln w="57150">
            <a:noFill/>
            <a:miter lim="800000"/>
            <a:headEnd/>
            <a:tailEnd/>
          </a:ln>
          <a:effectLst/>
        </p:spPr>
        <p:txBody>
          <a:bodyPr wrap="square">
            <a:spAutoFit/>
          </a:bodyPr>
          <a:lstStyle/>
          <a:p>
            <a:pPr>
              <a:spcBef>
                <a:spcPct val="50000"/>
              </a:spcBef>
            </a:pPr>
            <a:r>
              <a:rPr lang="en-US" sz="2700" dirty="0">
                <a:solidFill>
                  <a:srgbClr val="945200"/>
                </a:solidFill>
                <a:latin typeface="Calibri" panose="020F0502020204030204" pitchFamily="34" charset="0"/>
                <a:cs typeface="Calibri" panose="020F0502020204030204" pitchFamily="34" charset="0"/>
              </a:rPr>
              <a:t>Photosynthesis</a:t>
            </a:r>
          </a:p>
        </p:txBody>
      </p:sp>
      <p:sp>
        <p:nvSpPr>
          <p:cNvPr id="45" name="Text Box 32">
            <a:extLst>
              <a:ext uri="{FF2B5EF4-FFF2-40B4-BE49-F238E27FC236}">
                <a16:creationId xmlns:a16="http://schemas.microsoft.com/office/drawing/2014/main" id="{31946118-C209-18BB-E178-6E7E0254C346}"/>
              </a:ext>
            </a:extLst>
          </p:cNvPr>
          <p:cNvSpPr txBox="1">
            <a:spLocks noChangeArrowheads="1"/>
          </p:cNvSpPr>
          <p:nvPr/>
        </p:nvSpPr>
        <p:spPr bwMode="auto">
          <a:xfrm>
            <a:off x="4532086" y="2235493"/>
            <a:ext cx="2197629" cy="923330"/>
          </a:xfrm>
          <a:prstGeom prst="rect">
            <a:avLst/>
          </a:prstGeom>
          <a:noFill/>
          <a:ln w="57150">
            <a:noFill/>
            <a:miter lim="800000"/>
            <a:headEnd/>
            <a:tailEnd/>
          </a:ln>
          <a:effectLst/>
        </p:spPr>
        <p:txBody>
          <a:bodyPr wrap="square">
            <a:spAutoFit/>
          </a:bodyPr>
          <a:lstStyle/>
          <a:p>
            <a:r>
              <a:rPr lang="en-US" sz="2700" dirty="0">
                <a:solidFill>
                  <a:srgbClr val="945200"/>
                </a:solidFill>
                <a:latin typeface="Calibri" panose="020F0502020204030204" pitchFamily="34" charset="0"/>
                <a:cs typeface="Calibri" panose="020F0502020204030204" pitchFamily="34" charset="0"/>
              </a:rPr>
              <a:t>Respiration &amp; Combustion</a:t>
            </a:r>
          </a:p>
        </p:txBody>
      </p:sp>
      <p:pic>
        <p:nvPicPr>
          <p:cNvPr id="46" name="Picture 45" descr="800px-Firetora.jpg">
            <a:extLst>
              <a:ext uri="{FF2B5EF4-FFF2-40B4-BE49-F238E27FC236}">
                <a16:creationId xmlns:a16="http://schemas.microsoft.com/office/drawing/2014/main" id="{9197B6F4-7154-14E7-0202-668F15D47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5113" y="1455754"/>
            <a:ext cx="908495" cy="827506"/>
          </a:xfrm>
          <a:prstGeom prst="rect">
            <a:avLst/>
          </a:prstGeom>
        </p:spPr>
      </p:pic>
      <p:pic>
        <p:nvPicPr>
          <p:cNvPr id="47" name="Picture 46" descr="A person riding a bike on a dirt trail&#10;&#10;Description automatically generated">
            <a:extLst>
              <a:ext uri="{FF2B5EF4-FFF2-40B4-BE49-F238E27FC236}">
                <a16:creationId xmlns:a16="http://schemas.microsoft.com/office/drawing/2014/main" id="{CDBC83E8-BAD7-F7F5-DB69-849B3161CA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2620" y="1455754"/>
            <a:ext cx="908495" cy="827506"/>
          </a:xfrm>
          <a:prstGeom prst="rect">
            <a:avLst/>
          </a:prstGeom>
        </p:spPr>
      </p:pic>
      <p:pic>
        <p:nvPicPr>
          <p:cNvPr id="48" name="Picture 47" descr="A close-up of a log&#10;&#10;Description automatically generated">
            <a:extLst>
              <a:ext uri="{FF2B5EF4-FFF2-40B4-BE49-F238E27FC236}">
                <a16:creationId xmlns:a16="http://schemas.microsoft.com/office/drawing/2014/main" id="{976EA5BB-5A83-BF19-AF0D-E5E7AD5D51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3920" y="3970594"/>
            <a:ext cx="956599" cy="721705"/>
          </a:xfrm>
          <a:prstGeom prst="rect">
            <a:avLst/>
          </a:prstGeom>
        </p:spPr>
      </p:pic>
      <p:pic>
        <p:nvPicPr>
          <p:cNvPr id="49" name="Picture 48" descr="A group of crystals on a blue surface&#10;&#10;Description automatically generated">
            <a:extLst>
              <a:ext uri="{FF2B5EF4-FFF2-40B4-BE49-F238E27FC236}">
                <a16:creationId xmlns:a16="http://schemas.microsoft.com/office/drawing/2014/main" id="{C3BF2AD9-E2D9-CBC5-084F-20F0B64CD9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3920" y="2874623"/>
            <a:ext cx="956599" cy="721705"/>
          </a:xfrm>
          <a:prstGeom prst="rect">
            <a:avLst/>
          </a:prstGeom>
        </p:spPr>
      </p:pic>
      <p:pic>
        <p:nvPicPr>
          <p:cNvPr id="56" name="Picture 55" descr="Curvy patterned leaves">
            <a:extLst>
              <a:ext uri="{FF2B5EF4-FFF2-40B4-BE49-F238E27FC236}">
                <a16:creationId xmlns:a16="http://schemas.microsoft.com/office/drawing/2014/main" id="{3904854B-C30F-5194-AF2B-BF6C0DC0DC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5089" y="3785876"/>
            <a:ext cx="956599" cy="850963"/>
          </a:xfrm>
          <a:prstGeom prst="rect">
            <a:avLst/>
          </a:prstGeom>
        </p:spPr>
      </p:pic>
      <p:pic>
        <p:nvPicPr>
          <p:cNvPr id="60" name="Picture 59" descr="Sun in orange sky with lens flare">
            <a:extLst>
              <a:ext uri="{FF2B5EF4-FFF2-40B4-BE49-F238E27FC236}">
                <a16:creationId xmlns:a16="http://schemas.microsoft.com/office/drawing/2014/main" id="{DDDE888F-DBB8-720E-B920-16C6AEEBB4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flipH="1">
            <a:off x="4777748" y="3728003"/>
            <a:ext cx="850962" cy="966716"/>
          </a:xfrm>
          <a:prstGeom prst="rect">
            <a:avLst/>
          </a:prstGeom>
        </p:spPr>
      </p:pic>
      <p:pic>
        <p:nvPicPr>
          <p:cNvPr id="61" name="Picture 60" descr="Bubbles in a glass of water&#10;&#10;Description automatically generated">
            <a:extLst>
              <a:ext uri="{FF2B5EF4-FFF2-40B4-BE49-F238E27FC236}">
                <a16:creationId xmlns:a16="http://schemas.microsoft.com/office/drawing/2014/main" id="{14507CC7-DCFA-CE83-FF3F-AF9B4E484159}"/>
              </a:ext>
            </a:extLst>
          </p:cNvPr>
          <p:cNvPicPr>
            <a:picLocks noChangeAspect="1"/>
          </p:cNvPicPr>
          <p:nvPr/>
        </p:nvPicPr>
        <p:blipFill>
          <a:blip r:embed="rId9"/>
          <a:stretch>
            <a:fillRect/>
          </a:stretch>
        </p:blipFill>
        <p:spPr>
          <a:xfrm>
            <a:off x="904041" y="3355909"/>
            <a:ext cx="1001236" cy="855448"/>
          </a:xfrm>
          <a:prstGeom prst="rect">
            <a:avLst/>
          </a:prstGeom>
        </p:spPr>
      </p:pic>
      <p:pic>
        <p:nvPicPr>
          <p:cNvPr id="65" name="Picture 64" descr="A diagram of a person's face&#10;&#10;Description automatically generated with medium confidence">
            <a:extLst>
              <a:ext uri="{FF2B5EF4-FFF2-40B4-BE49-F238E27FC236}">
                <a16:creationId xmlns:a16="http://schemas.microsoft.com/office/drawing/2014/main" id="{6E5C258E-F245-83CC-EE43-7330CFB122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8578" y="5301228"/>
            <a:ext cx="5108165" cy="1083395"/>
          </a:xfrm>
          <a:prstGeom prst="rect">
            <a:avLst/>
          </a:prstGeom>
        </p:spPr>
      </p:pic>
      <p:sp>
        <p:nvSpPr>
          <p:cNvPr id="66" name="Text Box 32">
            <a:extLst>
              <a:ext uri="{FF2B5EF4-FFF2-40B4-BE49-F238E27FC236}">
                <a16:creationId xmlns:a16="http://schemas.microsoft.com/office/drawing/2014/main" id="{0826DA8F-545E-7FE3-0647-3A84DD7665BF}"/>
              </a:ext>
            </a:extLst>
          </p:cNvPr>
          <p:cNvSpPr txBox="1">
            <a:spLocks noChangeArrowheads="1"/>
          </p:cNvSpPr>
          <p:nvPr/>
        </p:nvSpPr>
        <p:spPr bwMode="auto">
          <a:xfrm>
            <a:off x="1573968" y="5301228"/>
            <a:ext cx="4872656" cy="1107996"/>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Over millions of years and under the right conditions, a small portion of this biomass is transformed into fossil fuels.</a:t>
            </a:r>
          </a:p>
        </p:txBody>
      </p:sp>
      <p:cxnSp>
        <p:nvCxnSpPr>
          <p:cNvPr id="68" name="Straight Arrow Connector 67">
            <a:extLst>
              <a:ext uri="{FF2B5EF4-FFF2-40B4-BE49-F238E27FC236}">
                <a16:creationId xmlns:a16="http://schemas.microsoft.com/office/drawing/2014/main" id="{1E451836-419D-3964-8464-2E1D6C3DBC56}"/>
              </a:ext>
            </a:extLst>
          </p:cNvPr>
          <p:cNvCxnSpPr>
            <a:cxnSpLocks/>
          </p:cNvCxnSpPr>
          <p:nvPr/>
        </p:nvCxnSpPr>
        <p:spPr>
          <a:xfrm flipH="1">
            <a:off x="8545407" y="4709017"/>
            <a:ext cx="734329" cy="592211"/>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0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a line graph&#10;&#10;Description automatically generated">
            <a:extLst>
              <a:ext uri="{FF2B5EF4-FFF2-40B4-BE49-F238E27FC236}">
                <a16:creationId xmlns:a16="http://schemas.microsoft.com/office/drawing/2014/main" id="{055EB8EC-358D-29E7-28C6-480325EFC051}"/>
              </a:ext>
            </a:extLst>
          </p:cNvPr>
          <p:cNvPicPr>
            <a:picLocks noChangeAspect="1"/>
          </p:cNvPicPr>
          <p:nvPr/>
        </p:nvPicPr>
        <p:blipFill>
          <a:blip r:embed="rId2"/>
          <a:stretch>
            <a:fillRect/>
          </a:stretch>
        </p:blipFill>
        <p:spPr>
          <a:xfrm>
            <a:off x="1102623" y="1050324"/>
            <a:ext cx="7328787" cy="4145131"/>
          </a:xfrm>
          <a:prstGeom prst="rect">
            <a:avLst/>
          </a:prstGeom>
          <a:ln>
            <a:solidFill>
              <a:schemeClr val="tx1"/>
            </a:solidFill>
          </a:ln>
        </p:spPr>
      </p:pic>
      <p:pic>
        <p:nvPicPr>
          <p:cNvPr id="6" name="Picture 5" descr="A picture containing smoke, train, outdoor, coming&#10;&#10;Description automatically generated">
            <a:extLst>
              <a:ext uri="{FF2B5EF4-FFF2-40B4-BE49-F238E27FC236}">
                <a16:creationId xmlns:a16="http://schemas.microsoft.com/office/drawing/2014/main" id="{24D42C8E-799B-05D2-898F-5715A7392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9302" y="2421503"/>
            <a:ext cx="1960469" cy="1202283"/>
          </a:xfrm>
          <a:prstGeom prst="rect">
            <a:avLst/>
          </a:prstGeom>
        </p:spPr>
      </p:pic>
      <p:pic>
        <p:nvPicPr>
          <p:cNvPr id="7" name="Picture 6" descr="A car parked in front of a building&#10;&#10;Description automatically generated">
            <a:extLst>
              <a:ext uri="{FF2B5EF4-FFF2-40B4-BE49-F238E27FC236}">
                <a16:creationId xmlns:a16="http://schemas.microsoft.com/office/drawing/2014/main" id="{6B99DF7D-7266-25C8-70BF-BC7C3EC0A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9302" y="1050323"/>
            <a:ext cx="1960469" cy="1097131"/>
          </a:xfrm>
          <a:prstGeom prst="rect">
            <a:avLst/>
          </a:prstGeom>
        </p:spPr>
      </p:pic>
      <p:pic>
        <p:nvPicPr>
          <p:cNvPr id="9" name="Picture 8" descr="A tree stumps in a field&#10;&#10;Description automatically generated">
            <a:extLst>
              <a:ext uri="{FF2B5EF4-FFF2-40B4-BE49-F238E27FC236}">
                <a16:creationId xmlns:a16="http://schemas.microsoft.com/office/drawing/2014/main" id="{AB8E08E2-8A78-6FEA-3A33-5C7C71D3A7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9301" y="3892927"/>
            <a:ext cx="1960469" cy="1276891"/>
          </a:xfrm>
          <a:prstGeom prst="rect">
            <a:avLst/>
          </a:prstGeom>
        </p:spPr>
      </p:pic>
      <p:sp>
        <p:nvSpPr>
          <p:cNvPr id="10" name="TextBox 9">
            <a:extLst>
              <a:ext uri="{FF2B5EF4-FFF2-40B4-BE49-F238E27FC236}">
                <a16:creationId xmlns:a16="http://schemas.microsoft.com/office/drawing/2014/main" id="{50E2C0DA-1844-7E17-DEA0-263C1EBB61A5}"/>
              </a:ext>
            </a:extLst>
          </p:cNvPr>
          <p:cNvSpPr txBox="1"/>
          <p:nvPr/>
        </p:nvSpPr>
        <p:spPr>
          <a:xfrm>
            <a:off x="903249" y="5240781"/>
            <a:ext cx="10125307" cy="1446550"/>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There are concerns that the burning of fossil fuels and deforestation are responsible for growing levels of carbon dioxide, and that this greenhouse gas is playing a significant role in warming the climate. This is addressed in greater depth in a later chapter.</a:t>
            </a:r>
          </a:p>
          <a:p>
            <a:pPr algn="just"/>
            <a:endParaRPr lang="en-US" sz="22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9767A65-6D3B-BE81-D46C-04618857726A}"/>
              </a:ext>
            </a:extLst>
          </p:cNvPr>
          <p:cNvSpPr txBox="1"/>
          <p:nvPr/>
        </p:nvSpPr>
        <p:spPr>
          <a:xfrm>
            <a:off x="1034438" y="420222"/>
            <a:ext cx="8915097"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Is human activity now affecting the </a:t>
            </a:r>
            <a:r>
              <a:rPr lang="en-US" sz="3200" i="1" dirty="0">
                <a:latin typeface="Calibri" panose="020F0502020204030204" pitchFamily="34" charset="0"/>
                <a:cs typeface="Calibri" panose="020F0502020204030204" pitchFamily="34" charset="0"/>
              </a:rPr>
              <a:t>global </a:t>
            </a:r>
            <a:r>
              <a:rPr lang="en-US" sz="3200" dirty="0">
                <a:latin typeface="Calibri" panose="020F0502020204030204" pitchFamily="34" charset="0"/>
                <a:cs typeface="Calibri" panose="020F0502020204030204" pitchFamily="34" charset="0"/>
              </a:rPr>
              <a:t>climate?</a:t>
            </a:r>
          </a:p>
        </p:txBody>
      </p:sp>
    </p:spTree>
    <p:extLst>
      <p:ext uri="{BB962C8B-B14F-4D97-AF65-F5344CB8AC3E}">
        <p14:creationId xmlns:p14="http://schemas.microsoft.com/office/powerpoint/2010/main" val="41328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plant life cycle&#10;&#10;Description automatically generated">
            <a:extLst>
              <a:ext uri="{FF2B5EF4-FFF2-40B4-BE49-F238E27FC236}">
                <a16:creationId xmlns:a16="http://schemas.microsoft.com/office/drawing/2014/main" id="{00A36EE8-B313-505A-FBC2-995BB71D3AC7}"/>
              </a:ext>
            </a:extLst>
          </p:cNvPr>
          <p:cNvPicPr>
            <a:picLocks noChangeAspect="1"/>
          </p:cNvPicPr>
          <p:nvPr/>
        </p:nvPicPr>
        <p:blipFill>
          <a:blip r:embed="rId2"/>
          <a:stretch>
            <a:fillRect/>
          </a:stretch>
        </p:blipFill>
        <p:spPr>
          <a:xfrm>
            <a:off x="1783080" y="1287858"/>
            <a:ext cx="8244840" cy="5166360"/>
          </a:xfrm>
          <a:prstGeom prst="rect">
            <a:avLst/>
          </a:prstGeom>
        </p:spPr>
      </p:pic>
      <p:sp>
        <p:nvSpPr>
          <p:cNvPr id="2" name="TextBox 1">
            <a:extLst>
              <a:ext uri="{FF2B5EF4-FFF2-40B4-BE49-F238E27FC236}">
                <a16:creationId xmlns:a16="http://schemas.microsoft.com/office/drawing/2014/main" id="{DA3385E1-30B2-81E1-145A-56251CCC0D89}"/>
              </a:ext>
            </a:extLst>
          </p:cNvPr>
          <p:cNvSpPr txBox="1"/>
          <p:nvPr/>
        </p:nvSpPr>
        <p:spPr>
          <a:xfrm>
            <a:off x="874058" y="403782"/>
            <a:ext cx="10062883"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The Biogeochemical Cycling of Nitrogen</a:t>
            </a:r>
          </a:p>
        </p:txBody>
      </p:sp>
    </p:spTree>
    <p:extLst>
      <p:ext uri="{BB962C8B-B14F-4D97-AF65-F5344CB8AC3E}">
        <p14:creationId xmlns:p14="http://schemas.microsoft.com/office/powerpoint/2010/main" val="352993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1476"/>
            <a:ext cx="11277600" cy="5413106"/>
          </a:xfrm>
        </p:spPr>
        <p:txBody>
          <a:bodyPr>
            <a:normAutofit/>
          </a:bodyPr>
          <a:lstStyle/>
          <a:p>
            <a:pPr algn="just"/>
            <a:r>
              <a:rPr lang="en-US" sz="2500" dirty="0">
                <a:latin typeface="Calibri" panose="020F0502020204030204" pitchFamily="34" charset="0"/>
                <a:cs typeface="Calibri" panose="020F0502020204030204" pitchFamily="34" charset="0"/>
              </a:rPr>
              <a:t>The main source of nitrogen is the atmosphere. </a:t>
            </a:r>
          </a:p>
          <a:p>
            <a:pPr algn="just"/>
            <a:r>
              <a:rPr lang="en-US" sz="2500" dirty="0">
                <a:latin typeface="Calibri" panose="020F0502020204030204" pitchFamily="34" charset="0"/>
                <a:cs typeface="Calibri" panose="020F0502020204030204" pitchFamily="34" charset="0"/>
              </a:rPr>
              <a:t>Nitrogen is a key element in organic molecules like amino acids</a:t>
            </a:r>
            <a:r>
              <a:rPr lang="en-US" sz="2500" b="1" dirty="0">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rPr>
              <a:t>and </a:t>
            </a:r>
            <a:r>
              <a:rPr lang="en-US" sz="2500" b="1" dirty="0">
                <a:latin typeface="Calibri" panose="020F0502020204030204" pitchFamily="34" charset="0"/>
                <a:cs typeface="Calibri" panose="020F0502020204030204" pitchFamily="34" charset="0"/>
              </a:rPr>
              <a:t>proteins</a:t>
            </a:r>
            <a:r>
              <a:rPr lang="en-US" sz="2500" dirty="0">
                <a:latin typeface="Calibri" panose="020F0502020204030204" pitchFamily="34" charset="0"/>
                <a:cs typeface="Calibri" panose="020F0502020204030204" pitchFamily="34" charset="0"/>
              </a:rPr>
              <a:t>.</a:t>
            </a:r>
          </a:p>
          <a:p>
            <a:pPr algn="just"/>
            <a:endParaRPr lang="en-US" sz="2500" dirty="0">
              <a:latin typeface="Calibri" panose="020F0502020204030204" pitchFamily="34" charset="0"/>
              <a:cs typeface="Calibri" panose="020F0502020204030204" pitchFamily="34" charset="0"/>
            </a:endParaRPr>
          </a:p>
          <a:p>
            <a:pPr marL="0" indent="0" algn="just">
              <a:buNone/>
            </a:pPr>
            <a:endParaRPr lang="en-US" sz="2500" dirty="0">
              <a:latin typeface="Calibri" panose="020F0502020204030204" pitchFamily="34" charset="0"/>
              <a:cs typeface="Calibri" panose="020F0502020204030204" pitchFamily="34" charset="0"/>
            </a:endParaRPr>
          </a:p>
          <a:p>
            <a:pPr marL="0" indent="0" algn="just">
              <a:buNone/>
            </a:pPr>
            <a:endParaRPr lang="en-US" sz="2500" dirty="0">
              <a:latin typeface="Calibri" panose="020F0502020204030204" pitchFamily="34" charset="0"/>
              <a:cs typeface="Calibri" panose="020F0502020204030204" pitchFamily="34" charset="0"/>
            </a:endParaRPr>
          </a:p>
          <a:p>
            <a:pPr algn="just"/>
            <a:r>
              <a:rPr lang="en-US" sz="2500" dirty="0">
                <a:latin typeface="Calibri" panose="020F0502020204030204" pitchFamily="34" charset="0"/>
                <a:cs typeface="Calibri" panose="020F0502020204030204" pitchFamily="34" charset="0"/>
              </a:rPr>
              <a:t>Nitrogen enters the ecosystem </a:t>
            </a:r>
            <a:r>
              <a:rPr lang="en-US" sz="2500" b="1" dirty="0">
                <a:latin typeface="Calibri" panose="020F0502020204030204" pitchFamily="34" charset="0"/>
                <a:cs typeface="Calibri" panose="020F0502020204030204" pitchFamily="34" charset="0"/>
              </a:rPr>
              <a:t>via</a:t>
            </a:r>
            <a:r>
              <a:rPr lang="en-US" sz="2500"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nitrogen-fixing bacteria </a:t>
            </a:r>
            <a:r>
              <a:rPr lang="en-US" sz="2500" dirty="0">
                <a:latin typeface="Calibri" panose="020F0502020204030204" pitchFamily="34" charset="0"/>
                <a:cs typeface="Calibri" panose="020F0502020204030204" pitchFamily="34" charset="0"/>
              </a:rPr>
              <a:t>and blue-green algae that use it to make </a:t>
            </a:r>
            <a:r>
              <a:rPr lang="en-US" sz="2500" b="1" dirty="0">
                <a:latin typeface="Calibri" panose="020F0502020204030204" pitchFamily="34" charset="0"/>
                <a:cs typeface="Calibri" panose="020F0502020204030204" pitchFamily="34" charset="0"/>
              </a:rPr>
              <a:t>ammonia</a:t>
            </a:r>
            <a:r>
              <a:rPr lang="en-US" sz="2500" dirty="0">
                <a:latin typeface="Calibri" panose="020F0502020204030204" pitchFamily="34" charset="0"/>
                <a:cs typeface="Calibri" panose="020F0502020204030204" pitchFamily="34" charset="0"/>
              </a:rPr>
              <a:t> (NH</a:t>
            </a:r>
            <a:r>
              <a:rPr lang="en-US" sz="2500" baseline="-25000" dirty="0">
                <a:latin typeface="Calibri" panose="020F0502020204030204" pitchFamily="34" charset="0"/>
                <a:cs typeface="Calibri" panose="020F0502020204030204" pitchFamily="34" charset="0"/>
              </a:rPr>
              <a:t>3</a:t>
            </a:r>
            <a:r>
              <a:rPr lang="en-US" sz="2500" dirty="0">
                <a:latin typeface="Calibri" panose="020F0502020204030204" pitchFamily="34" charset="0"/>
                <a:cs typeface="Calibri" panose="020F0502020204030204" pitchFamily="34" charset="0"/>
              </a:rPr>
              <a:t>).</a:t>
            </a:r>
          </a:p>
          <a:p>
            <a:pPr algn="just"/>
            <a:r>
              <a:rPr lang="en-US" sz="2500" dirty="0">
                <a:latin typeface="Calibri" panose="020F0502020204030204" pitchFamily="34" charset="0"/>
                <a:cs typeface="Calibri" panose="020F0502020204030204" pitchFamily="34" charset="0"/>
              </a:rPr>
              <a:t>Producers assimilate the nitrogen from this compound into their macromolecules after the NH</a:t>
            </a:r>
            <a:r>
              <a:rPr lang="en-US" sz="2500" baseline="-25000" dirty="0">
                <a:latin typeface="Calibri" panose="020F0502020204030204" pitchFamily="34" charset="0"/>
                <a:cs typeface="Calibri" panose="020F0502020204030204" pitchFamily="34" charset="0"/>
              </a:rPr>
              <a:t>3</a:t>
            </a:r>
            <a:r>
              <a:rPr lang="en-US" sz="2500" dirty="0">
                <a:latin typeface="Calibri" panose="020F0502020204030204" pitchFamily="34" charset="0"/>
                <a:cs typeface="Calibri" panose="020F0502020204030204" pitchFamily="34" charset="0"/>
              </a:rPr>
              <a:t> is chemically transformed into </a:t>
            </a:r>
            <a:r>
              <a:rPr lang="en-US" sz="2500" b="1" dirty="0">
                <a:latin typeface="Calibri" panose="020F0502020204030204" pitchFamily="34" charset="0"/>
                <a:cs typeface="Calibri" panose="020F0502020204030204" pitchFamily="34" charset="0"/>
              </a:rPr>
              <a:t>nitrate</a:t>
            </a:r>
            <a:r>
              <a:rPr lang="en-US" sz="2500" dirty="0">
                <a:latin typeface="Calibri" panose="020F0502020204030204" pitchFamily="34" charset="0"/>
                <a:cs typeface="Calibri" panose="020F0502020204030204" pitchFamily="34" charset="0"/>
              </a:rPr>
              <a:t> (NO</a:t>
            </a:r>
            <a:r>
              <a:rPr lang="en-US" sz="2500" baseline="-25000" dirty="0">
                <a:latin typeface="Calibri" panose="020F0502020204030204" pitchFamily="34" charset="0"/>
                <a:cs typeface="Calibri" panose="020F0502020204030204" pitchFamily="34" charset="0"/>
              </a:rPr>
              <a:t>3</a:t>
            </a:r>
            <a:r>
              <a:rPr lang="en-US" sz="2500" baseline="30000" dirty="0">
                <a:latin typeface="Calibri" panose="020F0502020204030204" pitchFamily="34" charset="0"/>
                <a:cs typeface="Calibri" panose="020F0502020204030204" pitchFamily="34" charset="0"/>
              </a:rPr>
              <a:t>-</a:t>
            </a:r>
            <a:r>
              <a:rPr lang="en-US" sz="2500" dirty="0">
                <a:latin typeface="Calibri" panose="020F0502020204030204" pitchFamily="34" charset="0"/>
                <a:cs typeface="Calibri" panose="020F0502020204030204" pitchFamily="34" charset="0"/>
              </a:rPr>
              <a:t>) by </a:t>
            </a:r>
            <a:r>
              <a:rPr lang="en-US" sz="2500" b="1" dirty="0">
                <a:latin typeface="Calibri" panose="020F0502020204030204" pitchFamily="34" charset="0"/>
                <a:cs typeface="Calibri" panose="020F0502020204030204" pitchFamily="34" charset="0"/>
              </a:rPr>
              <a:t>nitrifying bacteria</a:t>
            </a:r>
            <a:r>
              <a:rPr lang="en-US" sz="2500" dirty="0">
                <a:latin typeface="Calibri" panose="020F0502020204030204" pitchFamily="34" charset="0"/>
                <a:cs typeface="Calibri" panose="020F0502020204030204" pitchFamily="34" charset="0"/>
              </a:rPr>
              <a:t>.</a:t>
            </a:r>
          </a:p>
        </p:txBody>
      </p:sp>
      <p:sp>
        <p:nvSpPr>
          <p:cNvPr id="11" name="Title 1">
            <a:extLst>
              <a:ext uri="{FF2B5EF4-FFF2-40B4-BE49-F238E27FC236}">
                <a16:creationId xmlns:a16="http://schemas.microsoft.com/office/drawing/2014/main" id="{62E22C5A-1E96-A697-A74B-7EE54D40041E}"/>
              </a:ext>
            </a:extLst>
          </p:cNvPr>
          <p:cNvSpPr>
            <a:spLocks noGrp="1"/>
          </p:cNvSpPr>
          <p:nvPr>
            <p:ph type="title"/>
          </p:nvPr>
        </p:nvSpPr>
        <p:spPr>
          <a:xfrm>
            <a:off x="691896" y="48414"/>
            <a:ext cx="9887712" cy="1143000"/>
          </a:xfrm>
        </p:spPr>
        <p:txBody>
          <a:bodyPr/>
          <a:lstStyle/>
          <a:p>
            <a:r>
              <a:rPr lang="en-US" sz="3600" dirty="0">
                <a:latin typeface="Calibri" panose="020F0502020204030204" pitchFamily="34" charset="0"/>
                <a:cs typeface="Calibri" panose="020F0502020204030204" pitchFamily="34" charset="0"/>
              </a:rPr>
              <a:t>Nitrogen enters the ecosystem from above.</a:t>
            </a:r>
          </a:p>
        </p:txBody>
      </p:sp>
      <p:pic>
        <p:nvPicPr>
          <p:cNvPr id="12" name="Picture 11" descr="A picture containing text&#10;&#10;Description automatically generated">
            <a:extLst>
              <a:ext uri="{FF2B5EF4-FFF2-40B4-BE49-F238E27FC236}">
                <a16:creationId xmlns:a16="http://schemas.microsoft.com/office/drawing/2014/main" id="{CA0BF82C-AAAA-BAD2-C994-E534AC5B38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485" y="5100852"/>
            <a:ext cx="1964965" cy="1417303"/>
          </a:xfrm>
          <a:prstGeom prst="rect">
            <a:avLst/>
          </a:prstGeom>
        </p:spPr>
      </p:pic>
      <p:pic>
        <p:nvPicPr>
          <p:cNvPr id="17" name="Picture 16" descr="Chart, schematic&#10;&#10;Description automatically generated">
            <a:extLst>
              <a:ext uri="{FF2B5EF4-FFF2-40B4-BE49-F238E27FC236}">
                <a16:creationId xmlns:a16="http://schemas.microsoft.com/office/drawing/2014/main" id="{72E0CDB6-7891-FF2F-715B-105110A0E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13782"/>
            <a:ext cx="4419725" cy="1013145"/>
          </a:xfrm>
          <a:prstGeom prst="rect">
            <a:avLst/>
          </a:prstGeom>
        </p:spPr>
      </p:pic>
      <p:pic>
        <p:nvPicPr>
          <p:cNvPr id="19" name="Picture 18" descr="A close-up of a microscope&#10;&#10;Description automatically generated">
            <a:extLst>
              <a:ext uri="{FF2B5EF4-FFF2-40B4-BE49-F238E27FC236}">
                <a16:creationId xmlns:a16="http://schemas.microsoft.com/office/drawing/2014/main" id="{1498D2B2-F138-4760-3C51-8FA6101186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2521" y="5089089"/>
            <a:ext cx="1964965" cy="1429066"/>
          </a:xfrm>
          <a:prstGeom prst="rect">
            <a:avLst/>
          </a:prstGeom>
        </p:spPr>
      </p:pic>
      <p:sp>
        <p:nvSpPr>
          <p:cNvPr id="20" name="TextBox 19">
            <a:extLst>
              <a:ext uri="{FF2B5EF4-FFF2-40B4-BE49-F238E27FC236}">
                <a16:creationId xmlns:a16="http://schemas.microsoft.com/office/drawing/2014/main" id="{C969BFED-4C8A-B484-395F-64F28D491D2B}"/>
              </a:ext>
            </a:extLst>
          </p:cNvPr>
          <p:cNvSpPr txBox="1"/>
          <p:nvPr/>
        </p:nvSpPr>
        <p:spPr>
          <a:xfrm>
            <a:off x="7283807" y="2957487"/>
            <a:ext cx="1952779" cy="369332"/>
          </a:xfrm>
          <a:prstGeom prst="rect">
            <a:avLst/>
          </a:prstGeom>
          <a:noFill/>
        </p:spPr>
        <p:txBody>
          <a:bodyPr wrap="none" rtlCol="0">
            <a:spAutoFit/>
          </a:bodyPr>
          <a:lstStyle/>
          <a:p>
            <a:r>
              <a:rPr lang="en-US" dirty="0"/>
              <a:t>Amino Acid Chain</a:t>
            </a:r>
          </a:p>
        </p:txBody>
      </p:sp>
      <p:pic>
        <p:nvPicPr>
          <p:cNvPr id="21" name="Picture 20" descr="A black background with a black square&#10;&#10;Description automatically generated with medium confidence">
            <a:extLst>
              <a:ext uri="{FF2B5EF4-FFF2-40B4-BE49-F238E27FC236}">
                <a16:creationId xmlns:a16="http://schemas.microsoft.com/office/drawing/2014/main" id="{B10922C3-726E-D94D-0B10-2E6EBCCF6C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0275" y="1958495"/>
            <a:ext cx="1538699" cy="925624"/>
          </a:xfrm>
          <a:prstGeom prst="rect">
            <a:avLst/>
          </a:prstGeom>
        </p:spPr>
      </p:pic>
      <p:pic>
        <p:nvPicPr>
          <p:cNvPr id="22" name="Picture 21" descr="A chemical structure with letters and numbers&#10;&#10;Description automatically generated">
            <a:extLst>
              <a:ext uri="{FF2B5EF4-FFF2-40B4-BE49-F238E27FC236}">
                <a16:creationId xmlns:a16="http://schemas.microsoft.com/office/drawing/2014/main" id="{903AC958-F2B5-59B1-C49D-9687CF4165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0911" y="1892912"/>
            <a:ext cx="1476884" cy="1143000"/>
          </a:xfrm>
          <a:prstGeom prst="rect">
            <a:avLst/>
          </a:prstGeom>
        </p:spPr>
      </p:pic>
      <p:sp>
        <p:nvSpPr>
          <p:cNvPr id="23" name="TextBox 22">
            <a:extLst>
              <a:ext uri="{FF2B5EF4-FFF2-40B4-BE49-F238E27FC236}">
                <a16:creationId xmlns:a16="http://schemas.microsoft.com/office/drawing/2014/main" id="{F3213ABE-0BA9-DAA0-3C48-E38F0A26BD2A}"/>
              </a:ext>
            </a:extLst>
          </p:cNvPr>
          <p:cNvSpPr txBox="1"/>
          <p:nvPr/>
        </p:nvSpPr>
        <p:spPr>
          <a:xfrm>
            <a:off x="2488299" y="2955206"/>
            <a:ext cx="934230" cy="369332"/>
          </a:xfrm>
          <a:prstGeom prst="rect">
            <a:avLst/>
          </a:prstGeom>
          <a:noFill/>
        </p:spPr>
        <p:txBody>
          <a:bodyPr wrap="none" rtlCol="0">
            <a:spAutoFit/>
          </a:bodyPr>
          <a:lstStyle/>
          <a:p>
            <a:r>
              <a:rPr lang="en-US" dirty="0"/>
              <a:t>Glycine</a:t>
            </a:r>
          </a:p>
        </p:txBody>
      </p:sp>
      <p:sp>
        <p:nvSpPr>
          <p:cNvPr id="24" name="TextBox 23">
            <a:extLst>
              <a:ext uri="{FF2B5EF4-FFF2-40B4-BE49-F238E27FC236}">
                <a16:creationId xmlns:a16="http://schemas.microsoft.com/office/drawing/2014/main" id="{8FF725F1-6D22-6D44-09B3-FC6EC3CF2FDF}"/>
              </a:ext>
            </a:extLst>
          </p:cNvPr>
          <p:cNvSpPr txBox="1"/>
          <p:nvPr/>
        </p:nvSpPr>
        <p:spPr>
          <a:xfrm>
            <a:off x="4221212" y="2972727"/>
            <a:ext cx="1017330" cy="369332"/>
          </a:xfrm>
          <a:prstGeom prst="rect">
            <a:avLst/>
          </a:prstGeom>
          <a:noFill/>
        </p:spPr>
        <p:txBody>
          <a:bodyPr wrap="square" rtlCol="0">
            <a:spAutoFit/>
          </a:bodyPr>
          <a:lstStyle/>
          <a:p>
            <a:r>
              <a:rPr lang="en-US" dirty="0"/>
              <a:t>Valine</a:t>
            </a:r>
          </a:p>
        </p:txBody>
      </p:sp>
      <p:pic>
        <p:nvPicPr>
          <p:cNvPr id="26" name="Picture 25" descr="A moon in the sky&#10;&#10;Description automatically generated">
            <a:extLst>
              <a:ext uri="{FF2B5EF4-FFF2-40B4-BE49-F238E27FC236}">
                <a16:creationId xmlns:a16="http://schemas.microsoft.com/office/drawing/2014/main" id="{5A62EBC5-AFB4-D94F-45A6-6DBA19987903}"/>
              </a:ext>
            </a:extLst>
          </p:cNvPr>
          <p:cNvPicPr>
            <a:picLocks noChangeAspect="1"/>
          </p:cNvPicPr>
          <p:nvPr/>
        </p:nvPicPr>
        <p:blipFill>
          <a:blip r:embed="rId7"/>
          <a:stretch>
            <a:fillRect/>
          </a:stretch>
        </p:blipFill>
        <p:spPr>
          <a:xfrm>
            <a:off x="9236586" y="294887"/>
            <a:ext cx="1931692" cy="1058470"/>
          </a:xfrm>
          <a:prstGeom prst="rect">
            <a:avLst/>
          </a:prstGeom>
        </p:spPr>
      </p:pic>
      <p:pic>
        <p:nvPicPr>
          <p:cNvPr id="27" name="Graphic 26" descr="Seaweed outline">
            <a:extLst>
              <a:ext uri="{FF2B5EF4-FFF2-40B4-BE49-F238E27FC236}">
                <a16:creationId xmlns:a16="http://schemas.microsoft.com/office/drawing/2014/main" id="{939A1F99-69BE-F7F4-9B87-D4B4C9735F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3822" y="5089089"/>
            <a:ext cx="1507428" cy="1400550"/>
          </a:xfrm>
          <a:prstGeom prst="rect">
            <a:avLst/>
          </a:prstGeom>
        </p:spPr>
      </p:pic>
      <p:pic>
        <p:nvPicPr>
          <p:cNvPr id="28" name="Graphic 27" descr="Crops outline">
            <a:extLst>
              <a:ext uri="{FF2B5EF4-FFF2-40B4-BE49-F238E27FC236}">
                <a16:creationId xmlns:a16="http://schemas.microsoft.com/office/drawing/2014/main" id="{CA5107A0-B2A3-E783-AA35-463E0751C3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21700" y="5089089"/>
            <a:ext cx="1507428" cy="1507428"/>
          </a:xfrm>
          <a:prstGeom prst="rect">
            <a:avLst/>
          </a:prstGeom>
        </p:spPr>
      </p:pic>
      <p:pic>
        <p:nvPicPr>
          <p:cNvPr id="30" name="Picture 29" descr="A close-up of black dots&#10;&#10;Description automatically generated">
            <a:extLst>
              <a:ext uri="{FF2B5EF4-FFF2-40B4-BE49-F238E27FC236}">
                <a16:creationId xmlns:a16="http://schemas.microsoft.com/office/drawing/2014/main" id="{91ED88B1-F5F2-2F05-CFB9-67939D9508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59246" y="5100851"/>
            <a:ext cx="1816974" cy="1417303"/>
          </a:xfrm>
          <a:prstGeom prst="rect">
            <a:avLst/>
          </a:prstGeom>
          <a:ln>
            <a:solidFill>
              <a:schemeClr val="tx1"/>
            </a:solidFill>
          </a:ln>
        </p:spPr>
      </p:pic>
    </p:spTree>
    <p:extLst>
      <p:ext uri="{BB962C8B-B14F-4D97-AF65-F5344CB8AC3E}">
        <p14:creationId xmlns:p14="http://schemas.microsoft.com/office/powerpoint/2010/main" val="4638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ircular arrows pointing to different directions&#10;&#10;Description automatically generated">
            <a:extLst>
              <a:ext uri="{FF2B5EF4-FFF2-40B4-BE49-F238E27FC236}">
                <a16:creationId xmlns:a16="http://schemas.microsoft.com/office/drawing/2014/main" id="{B2081D18-FE2A-31B2-1774-683AC6F661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258" y="208954"/>
            <a:ext cx="9079302" cy="6437870"/>
          </a:xfrm>
          <a:prstGeom prst="rect">
            <a:avLst/>
          </a:prstGeom>
        </p:spPr>
      </p:pic>
      <p:sp>
        <p:nvSpPr>
          <p:cNvPr id="18" name="Text Box 4">
            <a:extLst>
              <a:ext uri="{FF2B5EF4-FFF2-40B4-BE49-F238E27FC236}">
                <a16:creationId xmlns:a16="http://schemas.microsoft.com/office/drawing/2014/main" id="{39954055-2353-B21A-018C-061828D82812}"/>
              </a:ext>
            </a:extLst>
          </p:cNvPr>
          <p:cNvSpPr txBox="1">
            <a:spLocks noChangeArrowheads="1"/>
          </p:cNvSpPr>
          <p:nvPr/>
        </p:nvSpPr>
        <p:spPr bwMode="auto">
          <a:xfrm>
            <a:off x="4544189" y="1179732"/>
            <a:ext cx="2406073" cy="492443"/>
          </a:xfrm>
          <a:prstGeom prst="rect">
            <a:avLst/>
          </a:prstGeom>
          <a:noFill/>
          <a:ln w="57150">
            <a:noFill/>
            <a:miter lim="800000"/>
            <a:headEnd/>
            <a:tailEnd/>
          </a:ln>
          <a:effectLst/>
        </p:spPr>
        <p:txBody>
          <a:bodyPr wrap="square">
            <a:spAutoFit/>
          </a:bodyPr>
          <a:lstStyle/>
          <a:p>
            <a:pPr>
              <a:spcBef>
                <a:spcPct val="50000"/>
              </a:spcBef>
            </a:pPr>
            <a:r>
              <a:rPr lang="en-US" sz="2600" b="1" dirty="0">
                <a:latin typeface="Calibri" panose="020F0502020204030204" pitchFamily="34" charset="0"/>
                <a:cs typeface="Calibri" panose="020F0502020204030204" pitchFamily="34" charset="0"/>
              </a:rPr>
              <a:t>Atmospheric N</a:t>
            </a:r>
            <a:r>
              <a:rPr lang="en-US" sz="2600" b="1" baseline="-25000" dirty="0">
                <a:latin typeface="Calibri" panose="020F0502020204030204" pitchFamily="34" charset="0"/>
                <a:cs typeface="Calibri" panose="020F0502020204030204" pitchFamily="34" charset="0"/>
              </a:rPr>
              <a:t>2</a:t>
            </a:r>
            <a:endParaRPr lang="en-US" sz="2600" b="1" dirty="0">
              <a:latin typeface="Calibri" panose="020F0502020204030204" pitchFamily="34" charset="0"/>
              <a:cs typeface="Calibri" panose="020F0502020204030204" pitchFamily="34" charset="0"/>
            </a:endParaRPr>
          </a:p>
        </p:txBody>
      </p:sp>
      <p:sp>
        <p:nvSpPr>
          <p:cNvPr id="20" name="Text Box 12">
            <a:extLst>
              <a:ext uri="{FF2B5EF4-FFF2-40B4-BE49-F238E27FC236}">
                <a16:creationId xmlns:a16="http://schemas.microsoft.com/office/drawing/2014/main" id="{F750F59D-9055-1407-5B35-183DC2FE824E}"/>
              </a:ext>
            </a:extLst>
          </p:cNvPr>
          <p:cNvSpPr txBox="1">
            <a:spLocks noChangeArrowheads="1"/>
          </p:cNvSpPr>
          <p:nvPr/>
        </p:nvSpPr>
        <p:spPr bwMode="auto">
          <a:xfrm>
            <a:off x="4321712" y="5940268"/>
            <a:ext cx="1797852"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Nitrification</a:t>
            </a:r>
          </a:p>
        </p:txBody>
      </p:sp>
      <p:sp>
        <p:nvSpPr>
          <p:cNvPr id="21" name="Text Box 19">
            <a:extLst>
              <a:ext uri="{FF2B5EF4-FFF2-40B4-BE49-F238E27FC236}">
                <a16:creationId xmlns:a16="http://schemas.microsoft.com/office/drawing/2014/main" id="{D36C6D2A-B8C8-CF26-72D9-2E8F96189136}"/>
              </a:ext>
            </a:extLst>
          </p:cNvPr>
          <p:cNvSpPr txBox="1">
            <a:spLocks noChangeArrowheads="1"/>
          </p:cNvSpPr>
          <p:nvPr/>
        </p:nvSpPr>
        <p:spPr bwMode="auto">
          <a:xfrm>
            <a:off x="6177557" y="5815532"/>
            <a:ext cx="999897" cy="523220"/>
          </a:xfrm>
          <a:prstGeom prst="rect">
            <a:avLst/>
          </a:prstGeom>
          <a:noFill/>
          <a:ln w="57150">
            <a:noFill/>
            <a:miter lim="800000"/>
            <a:headEnd/>
            <a:tailEnd/>
          </a:ln>
          <a:effectLst/>
        </p:spPr>
        <p:txBody>
          <a:bodyPr wrap="square">
            <a:spAutoFit/>
          </a:bodyPr>
          <a:lstStyle/>
          <a:p>
            <a:pPr>
              <a:spcBef>
                <a:spcPct val="50000"/>
              </a:spcBef>
            </a:pPr>
            <a:r>
              <a:rPr lang="en-US" sz="2200" dirty="0">
                <a:latin typeface="Calibri" panose="020F0502020204030204" pitchFamily="34" charset="0"/>
                <a:cs typeface="Calibri" panose="020F0502020204030204" pitchFamily="34" charset="0"/>
              </a:rPr>
              <a:t>NO</a:t>
            </a:r>
            <a:r>
              <a:rPr lang="en-US" sz="2200" baseline="-25000" dirty="0">
                <a:latin typeface="Calibri" panose="020F0502020204030204" pitchFamily="34" charset="0"/>
                <a:cs typeface="Calibri" panose="020F0502020204030204" pitchFamily="34" charset="0"/>
              </a:rPr>
              <a:t>3</a:t>
            </a:r>
            <a:r>
              <a:rPr lang="en-US" sz="2800" baseline="300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2" name="Text Box 22">
            <a:extLst>
              <a:ext uri="{FF2B5EF4-FFF2-40B4-BE49-F238E27FC236}">
                <a16:creationId xmlns:a16="http://schemas.microsoft.com/office/drawing/2014/main" id="{5BFE2B87-9DA2-1C32-4192-0F749DDCA8D3}"/>
              </a:ext>
            </a:extLst>
          </p:cNvPr>
          <p:cNvSpPr txBox="1">
            <a:spLocks noChangeArrowheads="1"/>
          </p:cNvSpPr>
          <p:nvPr/>
        </p:nvSpPr>
        <p:spPr bwMode="auto">
          <a:xfrm>
            <a:off x="6384540" y="5073234"/>
            <a:ext cx="1851138"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Assimilation</a:t>
            </a:r>
          </a:p>
        </p:txBody>
      </p:sp>
      <p:sp>
        <p:nvSpPr>
          <p:cNvPr id="23" name="Text Box 25">
            <a:extLst>
              <a:ext uri="{FF2B5EF4-FFF2-40B4-BE49-F238E27FC236}">
                <a16:creationId xmlns:a16="http://schemas.microsoft.com/office/drawing/2014/main" id="{E052F344-88CA-C407-945E-B8A051224DCF}"/>
              </a:ext>
            </a:extLst>
          </p:cNvPr>
          <p:cNvSpPr txBox="1">
            <a:spLocks noChangeArrowheads="1"/>
          </p:cNvSpPr>
          <p:nvPr/>
        </p:nvSpPr>
        <p:spPr bwMode="auto">
          <a:xfrm>
            <a:off x="8133259" y="3512376"/>
            <a:ext cx="2116819"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Denitrification</a:t>
            </a:r>
          </a:p>
        </p:txBody>
      </p:sp>
      <p:sp>
        <p:nvSpPr>
          <p:cNvPr id="24" name="Text Box 29">
            <a:extLst>
              <a:ext uri="{FF2B5EF4-FFF2-40B4-BE49-F238E27FC236}">
                <a16:creationId xmlns:a16="http://schemas.microsoft.com/office/drawing/2014/main" id="{1E2F6332-A1CA-DE27-7BE8-F19F02421FC7}"/>
              </a:ext>
            </a:extLst>
          </p:cNvPr>
          <p:cNvSpPr txBox="1">
            <a:spLocks noChangeArrowheads="1"/>
          </p:cNvSpPr>
          <p:nvPr/>
        </p:nvSpPr>
        <p:spPr bwMode="auto">
          <a:xfrm>
            <a:off x="6681859" y="4171533"/>
            <a:ext cx="1379606" cy="430887"/>
          </a:xfrm>
          <a:prstGeom prst="rect">
            <a:avLst/>
          </a:prstGeom>
          <a:noFill/>
          <a:ln w="57150">
            <a:noFill/>
            <a:miter lim="800000"/>
            <a:headEnd/>
            <a:tailEnd/>
          </a:ln>
          <a:effectLst/>
        </p:spPr>
        <p:txBody>
          <a:bodyPr wrap="square">
            <a:spAutoFit/>
          </a:bodyPr>
          <a:lstStyle/>
          <a:p>
            <a:pPr>
              <a:spcBef>
                <a:spcPct val="50000"/>
              </a:spcBef>
            </a:pPr>
            <a:r>
              <a:rPr lang="en-US" sz="2200" dirty="0">
                <a:latin typeface="Calibri" panose="020F0502020204030204" pitchFamily="34" charset="0"/>
                <a:cs typeface="Calibri" panose="020F0502020204030204" pitchFamily="34" charset="0"/>
              </a:rPr>
              <a:t>Proteins</a:t>
            </a:r>
          </a:p>
        </p:txBody>
      </p:sp>
      <p:sp>
        <p:nvSpPr>
          <p:cNvPr id="25" name="Text Box 32">
            <a:extLst>
              <a:ext uri="{FF2B5EF4-FFF2-40B4-BE49-F238E27FC236}">
                <a16:creationId xmlns:a16="http://schemas.microsoft.com/office/drawing/2014/main" id="{1A0EBD74-65DF-8747-29A2-DCA985C0FA20}"/>
              </a:ext>
            </a:extLst>
          </p:cNvPr>
          <p:cNvSpPr txBox="1">
            <a:spLocks noChangeArrowheads="1"/>
          </p:cNvSpPr>
          <p:nvPr/>
        </p:nvSpPr>
        <p:spPr bwMode="auto">
          <a:xfrm>
            <a:off x="4597479" y="3313603"/>
            <a:ext cx="2301415"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Decomposition</a:t>
            </a:r>
          </a:p>
        </p:txBody>
      </p:sp>
      <p:sp>
        <p:nvSpPr>
          <p:cNvPr id="26" name="TextBox 25">
            <a:extLst>
              <a:ext uri="{FF2B5EF4-FFF2-40B4-BE49-F238E27FC236}">
                <a16:creationId xmlns:a16="http://schemas.microsoft.com/office/drawing/2014/main" id="{68BC51A0-4F18-4B3B-9B8A-3B2F1878E3D0}"/>
              </a:ext>
            </a:extLst>
          </p:cNvPr>
          <p:cNvSpPr txBox="1"/>
          <p:nvPr/>
        </p:nvSpPr>
        <p:spPr>
          <a:xfrm>
            <a:off x="2538558" y="5073233"/>
            <a:ext cx="939568"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NH</a:t>
            </a:r>
            <a:r>
              <a:rPr lang="en-US" sz="2200" baseline="-25000" dirty="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sp>
        <p:nvSpPr>
          <p:cNvPr id="27" name="Text Box 34">
            <a:extLst>
              <a:ext uri="{FF2B5EF4-FFF2-40B4-BE49-F238E27FC236}">
                <a16:creationId xmlns:a16="http://schemas.microsoft.com/office/drawing/2014/main" id="{D8EB93A9-CFD1-2E83-D770-325E8CD7F790}"/>
              </a:ext>
            </a:extLst>
          </p:cNvPr>
          <p:cNvSpPr txBox="1">
            <a:spLocks noChangeArrowheads="1"/>
          </p:cNvSpPr>
          <p:nvPr/>
        </p:nvSpPr>
        <p:spPr bwMode="auto">
          <a:xfrm>
            <a:off x="4860925" y="4376752"/>
            <a:ext cx="1235075" cy="830997"/>
          </a:xfrm>
          <a:prstGeom prst="rect">
            <a:avLst/>
          </a:prstGeom>
          <a:noFill/>
          <a:ln w="57150">
            <a:noFill/>
            <a:miter lim="800000"/>
            <a:headEnd/>
            <a:tailEnd/>
          </a:ln>
          <a:effectLst/>
        </p:spPr>
        <p:txBody>
          <a:bodyPr>
            <a:spAutoFit/>
          </a:bodyPr>
          <a:lstStyle/>
          <a:p>
            <a:pPr>
              <a:spcBef>
                <a:spcPct val="50000"/>
              </a:spcBef>
            </a:pPr>
            <a:r>
              <a:rPr lang="en-US" sz="2400" dirty="0">
                <a:solidFill>
                  <a:srgbClr val="0432FF"/>
                </a:solidFill>
                <a:latin typeface="Calibri" panose="020F0502020204030204" pitchFamily="34" charset="0"/>
                <a:cs typeface="Calibri" panose="020F0502020204030204" pitchFamily="34" charset="0"/>
              </a:rPr>
              <a:t>Internal Cycling</a:t>
            </a:r>
          </a:p>
        </p:txBody>
      </p:sp>
      <p:sp>
        <p:nvSpPr>
          <p:cNvPr id="28" name="TextBox 27">
            <a:extLst>
              <a:ext uri="{FF2B5EF4-FFF2-40B4-BE49-F238E27FC236}">
                <a16:creationId xmlns:a16="http://schemas.microsoft.com/office/drawing/2014/main" id="{D50841DE-B4FB-76A3-084E-FD55BD01FE8F}"/>
              </a:ext>
            </a:extLst>
          </p:cNvPr>
          <p:cNvSpPr txBox="1"/>
          <p:nvPr/>
        </p:nvSpPr>
        <p:spPr>
          <a:xfrm>
            <a:off x="3098282" y="371464"/>
            <a:ext cx="5311582"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Nitrogen Cycling Simplified</a:t>
            </a:r>
          </a:p>
        </p:txBody>
      </p:sp>
      <p:grpSp>
        <p:nvGrpSpPr>
          <p:cNvPr id="29" name="Group 5">
            <a:extLst>
              <a:ext uri="{FF2B5EF4-FFF2-40B4-BE49-F238E27FC236}">
                <a16:creationId xmlns:a16="http://schemas.microsoft.com/office/drawing/2014/main" id="{8FCFD6CD-710B-1965-093D-BD08DAF7969C}"/>
              </a:ext>
            </a:extLst>
          </p:cNvPr>
          <p:cNvGrpSpPr>
            <a:grpSpLocks/>
          </p:cNvGrpSpPr>
          <p:nvPr/>
        </p:nvGrpSpPr>
        <p:grpSpPr bwMode="auto">
          <a:xfrm>
            <a:off x="704399" y="2731278"/>
            <a:ext cx="2833897" cy="769938"/>
            <a:chOff x="1407" y="1490"/>
            <a:chExt cx="1731" cy="485"/>
          </a:xfrm>
        </p:grpSpPr>
        <p:sp>
          <p:nvSpPr>
            <p:cNvPr id="30" name="Text Box 6">
              <a:extLst>
                <a:ext uri="{FF2B5EF4-FFF2-40B4-BE49-F238E27FC236}">
                  <a16:creationId xmlns:a16="http://schemas.microsoft.com/office/drawing/2014/main" id="{49025FAD-6E84-2F88-03B6-7036A7DCC685}"/>
                </a:ext>
              </a:extLst>
            </p:cNvPr>
            <p:cNvSpPr txBox="1">
              <a:spLocks noChangeArrowheads="1"/>
            </p:cNvSpPr>
            <p:nvPr/>
          </p:nvSpPr>
          <p:spPr bwMode="auto">
            <a:xfrm>
              <a:off x="2197" y="1490"/>
              <a:ext cx="941" cy="485"/>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Industrial N</a:t>
              </a:r>
              <a:r>
                <a:rPr lang="en-US" sz="2200" baseline="-25000" dirty="0">
                  <a:solidFill>
                    <a:srgbClr val="945200"/>
                  </a:solidFill>
                  <a:latin typeface="Calibri" panose="020F0502020204030204" pitchFamily="34" charset="0"/>
                  <a:cs typeface="Calibri" panose="020F0502020204030204" pitchFamily="34" charset="0"/>
                </a:rPr>
                <a:t>2</a:t>
              </a:r>
              <a:r>
                <a:rPr lang="en-US" sz="2200" dirty="0">
                  <a:solidFill>
                    <a:srgbClr val="945200"/>
                  </a:solidFill>
                  <a:latin typeface="Calibri" panose="020F0502020204030204" pitchFamily="34" charset="0"/>
                  <a:cs typeface="Calibri" panose="020F0502020204030204" pitchFamily="34" charset="0"/>
                </a:rPr>
                <a:t> fixation</a:t>
              </a:r>
            </a:p>
          </p:txBody>
        </p:sp>
        <p:sp>
          <p:nvSpPr>
            <p:cNvPr id="31" name="Text Box 7">
              <a:extLst>
                <a:ext uri="{FF2B5EF4-FFF2-40B4-BE49-F238E27FC236}">
                  <a16:creationId xmlns:a16="http://schemas.microsoft.com/office/drawing/2014/main" id="{E77B9573-E5D8-6995-15BC-F60095CC2277}"/>
                </a:ext>
              </a:extLst>
            </p:cNvPr>
            <p:cNvSpPr txBox="1">
              <a:spLocks noChangeArrowheads="1"/>
            </p:cNvSpPr>
            <p:nvPr/>
          </p:nvSpPr>
          <p:spPr bwMode="auto">
            <a:xfrm>
              <a:off x="1407" y="1490"/>
              <a:ext cx="941" cy="485"/>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Biological N</a:t>
              </a:r>
              <a:r>
                <a:rPr lang="en-US" sz="2200" baseline="-25000" dirty="0">
                  <a:solidFill>
                    <a:srgbClr val="945200"/>
                  </a:solidFill>
                  <a:latin typeface="Calibri" panose="020F0502020204030204" pitchFamily="34" charset="0"/>
                  <a:cs typeface="Calibri" panose="020F0502020204030204" pitchFamily="34" charset="0"/>
                </a:rPr>
                <a:t>2</a:t>
              </a:r>
              <a:r>
                <a:rPr lang="en-US" sz="2200" dirty="0">
                  <a:solidFill>
                    <a:srgbClr val="945200"/>
                  </a:solidFill>
                  <a:latin typeface="Calibri" panose="020F0502020204030204" pitchFamily="34" charset="0"/>
                  <a:cs typeface="Calibri" panose="020F0502020204030204" pitchFamily="34" charset="0"/>
                </a:rPr>
                <a:t> fixation</a:t>
              </a:r>
            </a:p>
          </p:txBody>
        </p:sp>
      </p:grpSp>
      <p:pic>
        <p:nvPicPr>
          <p:cNvPr id="32" name="Picture 31" descr="A hand with muscles and muscles&#10;&#10;Description automatically generated">
            <a:extLst>
              <a:ext uri="{FF2B5EF4-FFF2-40B4-BE49-F238E27FC236}">
                <a16:creationId xmlns:a16="http://schemas.microsoft.com/office/drawing/2014/main" id="{E7BE876F-0232-B4B7-198C-0A19F81F7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846478">
            <a:off x="7112449" y="3574575"/>
            <a:ext cx="490866" cy="683376"/>
          </a:xfrm>
          <a:prstGeom prst="rect">
            <a:avLst/>
          </a:prstGeom>
        </p:spPr>
      </p:pic>
      <p:sp>
        <p:nvSpPr>
          <p:cNvPr id="3" name="TextBox 2">
            <a:extLst>
              <a:ext uri="{FF2B5EF4-FFF2-40B4-BE49-F238E27FC236}">
                <a16:creationId xmlns:a16="http://schemas.microsoft.com/office/drawing/2014/main" id="{E620CCBD-928F-5E9D-E795-D726551B5D5C}"/>
              </a:ext>
            </a:extLst>
          </p:cNvPr>
          <p:cNvSpPr txBox="1"/>
          <p:nvPr/>
        </p:nvSpPr>
        <p:spPr>
          <a:xfrm>
            <a:off x="8941542" y="1109689"/>
            <a:ext cx="2918231" cy="2385268"/>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Nitrogen is used to generate ammonia through both natural and industrial processes.</a:t>
            </a:r>
          </a:p>
          <a:p>
            <a:pPr marL="342900" indent="-34290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Ammonia is toxic to most organisms, so it must be converted into nitrate before it can be assimilated by the producers.</a:t>
            </a:r>
          </a:p>
        </p:txBody>
      </p:sp>
      <p:sp>
        <p:nvSpPr>
          <p:cNvPr id="4" name="TextBox 3">
            <a:extLst>
              <a:ext uri="{FF2B5EF4-FFF2-40B4-BE49-F238E27FC236}">
                <a16:creationId xmlns:a16="http://schemas.microsoft.com/office/drawing/2014/main" id="{8DC66AAB-CE8B-8DD9-C753-28E9715EB44B}"/>
              </a:ext>
            </a:extLst>
          </p:cNvPr>
          <p:cNvSpPr txBox="1"/>
          <p:nvPr/>
        </p:nvSpPr>
        <p:spPr>
          <a:xfrm>
            <a:off x="9054554" y="3740205"/>
            <a:ext cx="2805219" cy="2708434"/>
          </a:xfrm>
          <a:prstGeom prst="rect">
            <a:avLst/>
          </a:prstGeom>
          <a:noFill/>
        </p:spPr>
        <p:txBody>
          <a:bodyPr wrap="square">
            <a:spAutoFit/>
          </a:bodyPr>
          <a:lstStyle/>
          <a:p>
            <a:pPr marL="342900" indent="-342900"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The  protein building blocks in all consumers originally came from producers.</a:t>
            </a:r>
          </a:p>
          <a:p>
            <a:pPr marL="342900" indent="-34290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Ammonia is a by-product of protein decomposition.</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Denitrification breaks down nitrate and returns the nitrogen to the air. This is done by anaerobic bacteria.</a:t>
            </a:r>
            <a:endParaRPr lang="en-US" sz="1600" dirty="0"/>
          </a:p>
        </p:txBody>
      </p:sp>
      <p:pic>
        <p:nvPicPr>
          <p:cNvPr id="5" name="Graphic 4" descr="Plant with solid fill">
            <a:extLst>
              <a:ext uri="{FF2B5EF4-FFF2-40B4-BE49-F238E27FC236}">
                <a16:creationId xmlns:a16="http://schemas.microsoft.com/office/drawing/2014/main" id="{6CAB9E09-76A9-4FB3-AB78-7A461A10FEE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45089" y="3336175"/>
            <a:ext cx="823306" cy="734907"/>
          </a:xfrm>
          <a:prstGeom prst="rect">
            <a:avLst/>
          </a:prstGeom>
        </p:spPr>
      </p:pic>
    </p:spTree>
    <p:extLst>
      <p:ext uri="{BB962C8B-B14F-4D97-AF65-F5344CB8AC3E}">
        <p14:creationId xmlns:p14="http://schemas.microsoft.com/office/powerpoint/2010/main" val="38556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volcano erupting from the ocean&#10;&#10;Description automatically generated">
            <a:extLst>
              <a:ext uri="{FF2B5EF4-FFF2-40B4-BE49-F238E27FC236}">
                <a16:creationId xmlns:a16="http://schemas.microsoft.com/office/drawing/2014/main" id="{E4FFF4BF-D6D0-6345-FE24-E0D6658FF20C}"/>
              </a:ext>
            </a:extLst>
          </p:cNvPr>
          <p:cNvPicPr>
            <a:picLocks noChangeAspect="1"/>
          </p:cNvPicPr>
          <p:nvPr/>
        </p:nvPicPr>
        <p:blipFill>
          <a:blip r:embed="rId2"/>
          <a:stretch>
            <a:fillRect/>
          </a:stretch>
        </p:blipFill>
        <p:spPr>
          <a:xfrm>
            <a:off x="2428430" y="1366244"/>
            <a:ext cx="7772400" cy="5149215"/>
          </a:xfrm>
          <a:prstGeom prst="rect">
            <a:avLst/>
          </a:prstGeom>
        </p:spPr>
      </p:pic>
      <p:sp>
        <p:nvSpPr>
          <p:cNvPr id="2" name="TextBox 1">
            <a:extLst>
              <a:ext uri="{FF2B5EF4-FFF2-40B4-BE49-F238E27FC236}">
                <a16:creationId xmlns:a16="http://schemas.microsoft.com/office/drawing/2014/main" id="{DF11AEF5-20C2-A19C-809E-C68086443937}"/>
              </a:ext>
            </a:extLst>
          </p:cNvPr>
          <p:cNvSpPr txBox="1"/>
          <p:nvPr/>
        </p:nvSpPr>
        <p:spPr>
          <a:xfrm>
            <a:off x="684061" y="420943"/>
            <a:ext cx="11146834"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The Biogeochemical Cycling of Phosphorous</a:t>
            </a:r>
          </a:p>
        </p:txBody>
      </p:sp>
    </p:spTree>
    <p:extLst>
      <p:ext uri="{BB962C8B-B14F-4D97-AF65-F5344CB8AC3E}">
        <p14:creationId xmlns:p14="http://schemas.microsoft.com/office/powerpoint/2010/main" val="181150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177654"/>
            <a:ext cx="11274552" cy="5413106"/>
          </a:xfrm>
        </p:spPr>
        <p:txBody>
          <a:bodyPr/>
          <a:lstStyle/>
          <a:p>
            <a:pPr algn="just"/>
            <a:r>
              <a:rPr lang="en-US" dirty="0">
                <a:latin typeface="Calibri" panose="020F0502020204030204" pitchFamily="34" charset="0"/>
                <a:cs typeface="Calibri" panose="020F0502020204030204" pitchFamily="34" charset="0"/>
              </a:rPr>
              <a:t>The main sources of phosphorous are </a:t>
            </a:r>
            <a:r>
              <a:rPr lang="en-US" b="1" dirty="0">
                <a:latin typeface="Calibri" panose="020F0502020204030204" pitchFamily="34" charset="0"/>
                <a:cs typeface="Calibri" panose="020F0502020204030204" pitchFamily="34" charset="0"/>
              </a:rPr>
              <a:t>rocks and sediments</a:t>
            </a:r>
            <a:r>
              <a:rPr lang="en-US" dirty="0">
                <a:latin typeface="Calibri" panose="020F0502020204030204" pitchFamily="34" charset="0"/>
                <a:cs typeface="Calibri" panose="020F0502020204030204" pitchFamily="34" charset="0"/>
              </a:rPr>
              <a:t>.</a:t>
            </a:r>
          </a:p>
          <a:p>
            <a:pPr algn="just"/>
            <a:r>
              <a:rPr lang="en-US" dirty="0">
                <a:latin typeface="Calibri" panose="020F0502020204030204" pitchFamily="34" charset="0"/>
                <a:cs typeface="Calibri" panose="020F0502020204030204" pitchFamily="34" charset="0"/>
              </a:rPr>
              <a:t>Phosphorus is a key element in macromolecules like </a:t>
            </a:r>
            <a:r>
              <a:rPr lang="en-US" b="1" dirty="0">
                <a:latin typeface="Calibri" panose="020F0502020204030204" pitchFamily="34" charset="0"/>
                <a:cs typeface="Calibri" panose="020F0502020204030204" pitchFamily="34" charset="0"/>
              </a:rPr>
              <a:t>nucleic acids </a:t>
            </a:r>
            <a:r>
              <a:rPr lang="en-US" dirty="0">
                <a:latin typeface="Calibri" panose="020F0502020204030204" pitchFamily="34" charset="0"/>
                <a:cs typeface="Calibri" panose="020F0502020204030204" pitchFamily="34" charset="0"/>
              </a:rPr>
              <a:t>and </a:t>
            </a:r>
            <a:r>
              <a:rPr lang="en-US" b="1" dirty="0">
                <a:latin typeface="Calibri" panose="020F0502020204030204" pitchFamily="34" charset="0"/>
                <a:cs typeface="Calibri" panose="020F0502020204030204" pitchFamily="34" charset="0"/>
              </a:rPr>
              <a:t>ATP</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algn="just"/>
            <a:r>
              <a:rPr lang="en-US" b="1" dirty="0">
                <a:latin typeface="Calibri" panose="020F0502020204030204" pitchFamily="34" charset="0"/>
                <a:cs typeface="Calibri" panose="020F0502020204030204" pitchFamily="34" charset="0"/>
              </a:rPr>
              <a:t>Phosphorous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enters the ecosystem via producers </a:t>
            </a:r>
            <a:r>
              <a:rPr lang="en-US" dirty="0">
                <a:latin typeface="Calibri" panose="020F0502020204030204" pitchFamily="34" charset="0"/>
                <a:cs typeface="Calibri" panose="020F0502020204030204" pitchFamily="34" charset="0"/>
              </a:rPr>
              <a:t>that directly assimilate phosphorous from the soil or water into their macromolecules.</a:t>
            </a:r>
          </a:p>
        </p:txBody>
      </p:sp>
      <p:pic>
        <p:nvPicPr>
          <p:cNvPr id="6" name="Picture 5" descr="A close up of a logo&#10;&#10;Description automatically generated">
            <a:extLst>
              <a:ext uri="{FF2B5EF4-FFF2-40B4-BE49-F238E27FC236}">
                <a16:creationId xmlns:a16="http://schemas.microsoft.com/office/drawing/2014/main" id="{D2BDE3B2-B501-CC43-8207-FFEE6386E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3402" y="2250417"/>
            <a:ext cx="4191000" cy="1928985"/>
          </a:xfrm>
          <a:prstGeom prst="rect">
            <a:avLst/>
          </a:prstGeom>
        </p:spPr>
      </p:pic>
      <p:pic>
        <p:nvPicPr>
          <p:cNvPr id="7" name="Graphic 6" descr="Seaweed outline">
            <a:extLst>
              <a:ext uri="{FF2B5EF4-FFF2-40B4-BE49-F238E27FC236}">
                <a16:creationId xmlns:a16="http://schemas.microsoft.com/office/drawing/2014/main" id="{F06F28FC-2616-4D81-75AD-C07363EEDE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2640" y="5066240"/>
            <a:ext cx="1386840" cy="1386840"/>
          </a:xfrm>
          <a:prstGeom prst="rect">
            <a:avLst/>
          </a:prstGeom>
        </p:spPr>
      </p:pic>
      <p:pic>
        <p:nvPicPr>
          <p:cNvPr id="8" name="Graphic 7" descr="Crops outline">
            <a:extLst>
              <a:ext uri="{FF2B5EF4-FFF2-40B4-BE49-F238E27FC236}">
                <a16:creationId xmlns:a16="http://schemas.microsoft.com/office/drawing/2014/main" id="{24CE920B-581B-28BD-2C19-51CF28BDEC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9842" y="5142440"/>
            <a:ext cx="1386840" cy="1386840"/>
          </a:xfrm>
          <a:prstGeom prst="rect">
            <a:avLst/>
          </a:prstGeom>
        </p:spPr>
      </p:pic>
      <p:sp>
        <p:nvSpPr>
          <p:cNvPr id="9" name="Title 1">
            <a:extLst>
              <a:ext uri="{FF2B5EF4-FFF2-40B4-BE49-F238E27FC236}">
                <a16:creationId xmlns:a16="http://schemas.microsoft.com/office/drawing/2014/main" id="{BB0396AB-BBB8-1446-5A82-E864D4180E09}"/>
              </a:ext>
            </a:extLst>
          </p:cNvPr>
          <p:cNvSpPr>
            <a:spLocks noGrp="1"/>
          </p:cNvSpPr>
          <p:nvPr>
            <p:ph type="title"/>
          </p:nvPr>
        </p:nvSpPr>
        <p:spPr>
          <a:xfrm>
            <a:off x="675132" y="144377"/>
            <a:ext cx="9887712" cy="1143000"/>
          </a:xfrm>
        </p:spPr>
        <p:txBody>
          <a:bodyPr/>
          <a:lstStyle/>
          <a:p>
            <a:r>
              <a:rPr lang="en-US" sz="3600" dirty="0">
                <a:latin typeface="Calibri" panose="020F0502020204030204" pitchFamily="34" charset="0"/>
                <a:cs typeface="Calibri" panose="020F0502020204030204" pitchFamily="34" charset="0"/>
              </a:rPr>
              <a:t>Phosphorus enters the ecosystem from below.</a:t>
            </a:r>
          </a:p>
        </p:txBody>
      </p:sp>
      <p:pic>
        <p:nvPicPr>
          <p:cNvPr id="13" name="Picture 12" descr="A mountain with smoke coming out of it&#10;&#10;Description automatically generated">
            <a:extLst>
              <a:ext uri="{FF2B5EF4-FFF2-40B4-BE49-F238E27FC236}">
                <a16:creationId xmlns:a16="http://schemas.microsoft.com/office/drawing/2014/main" id="{B692FBA5-8F1E-DEAF-6BCB-8BAEFBA6AF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89135" y="358680"/>
            <a:ext cx="2041906" cy="1281393"/>
          </a:xfrm>
          <a:prstGeom prst="rect">
            <a:avLst/>
          </a:prstGeom>
        </p:spPr>
      </p:pic>
      <p:pic>
        <p:nvPicPr>
          <p:cNvPr id="18" name="Picture 17" descr="A dna structure with text and a white background&#10;&#10;Description automatically generated with medium confidence">
            <a:extLst>
              <a:ext uri="{FF2B5EF4-FFF2-40B4-BE49-F238E27FC236}">
                <a16:creationId xmlns:a16="http://schemas.microsoft.com/office/drawing/2014/main" id="{417EF67E-05E8-1F52-0D7C-BA6BAD504D5A}"/>
              </a:ext>
            </a:extLst>
          </p:cNvPr>
          <p:cNvPicPr>
            <a:picLocks noChangeAspect="1"/>
          </p:cNvPicPr>
          <p:nvPr/>
        </p:nvPicPr>
        <p:blipFill>
          <a:blip r:embed="rId8"/>
          <a:stretch>
            <a:fillRect/>
          </a:stretch>
        </p:blipFill>
        <p:spPr>
          <a:xfrm>
            <a:off x="2103582" y="2189456"/>
            <a:ext cx="3213100" cy="1928985"/>
          </a:xfrm>
          <a:prstGeom prst="rect">
            <a:avLst/>
          </a:prstGeom>
        </p:spPr>
      </p:pic>
    </p:spTree>
    <p:extLst>
      <p:ext uri="{BB962C8B-B14F-4D97-AF65-F5344CB8AC3E}">
        <p14:creationId xmlns:p14="http://schemas.microsoft.com/office/powerpoint/2010/main" val="74018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arrows in a circle&#10;&#10;Description automatically generated">
            <a:extLst>
              <a:ext uri="{FF2B5EF4-FFF2-40B4-BE49-F238E27FC236}">
                <a16:creationId xmlns:a16="http://schemas.microsoft.com/office/drawing/2014/main" id="{AB792E30-3CDA-CDFA-51F5-A9DB60E6EAD4}"/>
              </a:ext>
            </a:extLst>
          </p:cNvPr>
          <p:cNvPicPr>
            <a:picLocks noChangeAspect="1"/>
          </p:cNvPicPr>
          <p:nvPr/>
        </p:nvPicPr>
        <p:blipFill>
          <a:blip r:embed="rId2"/>
          <a:stretch>
            <a:fillRect/>
          </a:stretch>
        </p:blipFill>
        <p:spPr>
          <a:xfrm>
            <a:off x="1594023" y="1260387"/>
            <a:ext cx="7068064" cy="5078627"/>
          </a:xfrm>
          <a:prstGeom prst="rect">
            <a:avLst/>
          </a:prstGeom>
        </p:spPr>
      </p:pic>
      <p:sp>
        <p:nvSpPr>
          <p:cNvPr id="6" name="Text Box 22">
            <a:extLst>
              <a:ext uri="{FF2B5EF4-FFF2-40B4-BE49-F238E27FC236}">
                <a16:creationId xmlns:a16="http://schemas.microsoft.com/office/drawing/2014/main" id="{28CAB844-98C2-6A5B-6834-A696B167BD4E}"/>
              </a:ext>
            </a:extLst>
          </p:cNvPr>
          <p:cNvSpPr txBox="1">
            <a:spLocks noChangeArrowheads="1"/>
          </p:cNvSpPr>
          <p:nvPr/>
        </p:nvSpPr>
        <p:spPr bwMode="auto">
          <a:xfrm>
            <a:off x="6958230" y="2704681"/>
            <a:ext cx="1851138"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Assimilation</a:t>
            </a:r>
          </a:p>
        </p:txBody>
      </p:sp>
      <p:sp>
        <p:nvSpPr>
          <p:cNvPr id="7" name="Text Box 32">
            <a:extLst>
              <a:ext uri="{FF2B5EF4-FFF2-40B4-BE49-F238E27FC236}">
                <a16:creationId xmlns:a16="http://schemas.microsoft.com/office/drawing/2014/main" id="{96A19607-41A3-608E-AA89-F20B7505B1A3}"/>
              </a:ext>
            </a:extLst>
          </p:cNvPr>
          <p:cNvSpPr txBox="1">
            <a:spLocks noChangeArrowheads="1"/>
          </p:cNvSpPr>
          <p:nvPr/>
        </p:nvSpPr>
        <p:spPr bwMode="auto">
          <a:xfrm>
            <a:off x="1775769" y="2588113"/>
            <a:ext cx="2301415"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Decomposition</a:t>
            </a:r>
          </a:p>
        </p:txBody>
      </p:sp>
      <p:sp>
        <p:nvSpPr>
          <p:cNvPr id="8" name="TextBox 7">
            <a:extLst>
              <a:ext uri="{FF2B5EF4-FFF2-40B4-BE49-F238E27FC236}">
                <a16:creationId xmlns:a16="http://schemas.microsoft.com/office/drawing/2014/main" id="{F15071E9-6EF4-F0DE-D53D-1EEF6B010180}"/>
              </a:ext>
            </a:extLst>
          </p:cNvPr>
          <p:cNvSpPr txBox="1"/>
          <p:nvPr/>
        </p:nvSpPr>
        <p:spPr>
          <a:xfrm>
            <a:off x="4144071" y="1309306"/>
            <a:ext cx="2063405" cy="492443"/>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DNA &amp; ATP</a:t>
            </a:r>
          </a:p>
        </p:txBody>
      </p:sp>
      <p:sp>
        <p:nvSpPr>
          <p:cNvPr id="9" name="TextBox 8">
            <a:extLst>
              <a:ext uri="{FF2B5EF4-FFF2-40B4-BE49-F238E27FC236}">
                <a16:creationId xmlns:a16="http://schemas.microsoft.com/office/drawing/2014/main" id="{72D4C960-EDB3-35FF-3C0E-40F74B8DAD3A}"/>
              </a:ext>
            </a:extLst>
          </p:cNvPr>
          <p:cNvSpPr txBox="1"/>
          <p:nvPr/>
        </p:nvSpPr>
        <p:spPr>
          <a:xfrm>
            <a:off x="4481706" y="5555048"/>
            <a:ext cx="1750375" cy="954107"/>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Rocks &amp; Sediments</a:t>
            </a:r>
            <a:endParaRPr lang="en-US" sz="2800" b="1" baseline="30000" dirty="0">
              <a:latin typeface="Calibri" panose="020F0502020204030204" pitchFamily="34" charset="0"/>
              <a:cs typeface="Calibri" panose="020F0502020204030204" pitchFamily="34" charset="0"/>
            </a:endParaRPr>
          </a:p>
        </p:txBody>
      </p:sp>
      <p:sp>
        <p:nvSpPr>
          <p:cNvPr id="10" name="Text Box 22">
            <a:extLst>
              <a:ext uri="{FF2B5EF4-FFF2-40B4-BE49-F238E27FC236}">
                <a16:creationId xmlns:a16="http://schemas.microsoft.com/office/drawing/2014/main" id="{9CB29FDC-9E0B-9573-3154-34A68E7F237B}"/>
              </a:ext>
            </a:extLst>
          </p:cNvPr>
          <p:cNvSpPr txBox="1">
            <a:spLocks noChangeArrowheads="1"/>
          </p:cNvSpPr>
          <p:nvPr/>
        </p:nvSpPr>
        <p:spPr bwMode="auto">
          <a:xfrm>
            <a:off x="6411387" y="4880039"/>
            <a:ext cx="2366985" cy="430887"/>
          </a:xfrm>
          <a:prstGeom prst="rect">
            <a:avLst/>
          </a:prstGeom>
          <a:noFill/>
          <a:ln w="57150">
            <a:noFill/>
            <a:miter lim="800000"/>
            <a:headEnd/>
            <a:tailEnd/>
          </a:ln>
          <a:effectLst/>
        </p:spPr>
        <p:txBody>
          <a:bodyPr wrap="square">
            <a:spAutoFit/>
          </a:bodyPr>
          <a:lstStyle/>
          <a:p>
            <a:r>
              <a:rPr lang="en-US" sz="2200" dirty="0">
                <a:solidFill>
                  <a:srgbClr val="945200"/>
                </a:solidFill>
                <a:latin typeface="Calibri" panose="020F0502020204030204" pitchFamily="34" charset="0"/>
                <a:cs typeface="Calibri" panose="020F0502020204030204" pitchFamily="34" charset="0"/>
              </a:rPr>
              <a:t>Runoff &amp; Burial</a:t>
            </a:r>
          </a:p>
        </p:txBody>
      </p:sp>
      <p:sp>
        <p:nvSpPr>
          <p:cNvPr id="11" name="Text Box 22">
            <a:extLst>
              <a:ext uri="{FF2B5EF4-FFF2-40B4-BE49-F238E27FC236}">
                <a16:creationId xmlns:a16="http://schemas.microsoft.com/office/drawing/2014/main" id="{A7BFE397-6945-E49A-370F-5398FF5FFC90}"/>
              </a:ext>
            </a:extLst>
          </p:cNvPr>
          <p:cNvSpPr txBox="1">
            <a:spLocks noChangeArrowheads="1"/>
          </p:cNvSpPr>
          <p:nvPr/>
        </p:nvSpPr>
        <p:spPr bwMode="auto">
          <a:xfrm>
            <a:off x="2147018" y="4617466"/>
            <a:ext cx="2264836" cy="769441"/>
          </a:xfrm>
          <a:prstGeom prst="rect">
            <a:avLst/>
          </a:prstGeom>
          <a:noFill/>
          <a:ln w="57150">
            <a:noFill/>
            <a:miter lim="800000"/>
            <a:headEnd/>
            <a:tailEnd/>
          </a:ln>
          <a:effectLst/>
        </p:spPr>
        <p:txBody>
          <a:bodyPr wrap="square">
            <a:spAutoFit/>
          </a:bodyPr>
          <a:lstStyle/>
          <a:p>
            <a:r>
              <a:rPr lang="en-US" sz="2200" dirty="0">
                <a:solidFill>
                  <a:srgbClr val="945200"/>
                </a:solidFill>
                <a:latin typeface="Calibri" panose="020F0502020204030204" pitchFamily="34" charset="0"/>
                <a:cs typeface="Calibri" panose="020F0502020204030204" pitchFamily="34" charset="0"/>
              </a:rPr>
              <a:t>Geological Uplifting &amp; Mining </a:t>
            </a:r>
          </a:p>
        </p:txBody>
      </p:sp>
      <p:sp>
        <p:nvSpPr>
          <p:cNvPr id="12" name="TextBox 11">
            <a:extLst>
              <a:ext uri="{FF2B5EF4-FFF2-40B4-BE49-F238E27FC236}">
                <a16:creationId xmlns:a16="http://schemas.microsoft.com/office/drawing/2014/main" id="{B0D6E063-6819-604E-DAB8-61CBF37AA8A5}"/>
              </a:ext>
            </a:extLst>
          </p:cNvPr>
          <p:cNvSpPr txBox="1"/>
          <p:nvPr/>
        </p:nvSpPr>
        <p:spPr>
          <a:xfrm>
            <a:off x="2307773" y="419918"/>
            <a:ext cx="6098239"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Phosphorous Cycling Simplified</a:t>
            </a:r>
          </a:p>
        </p:txBody>
      </p:sp>
      <p:sp>
        <p:nvSpPr>
          <p:cNvPr id="13" name="Text Box 34">
            <a:extLst>
              <a:ext uri="{FF2B5EF4-FFF2-40B4-BE49-F238E27FC236}">
                <a16:creationId xmlns:a16="http://schemas.microsoft.com/office/drawing/2014/main" id="{742C5553-D3FB-C591-C363-37A62C18FBF0}"/>
              </a:ext>
            </a:extLst>
          </p:cNvPr>
          <p:cNvSpPr txBox="1">
            <a:spLocks noChangeArrowheads="1"/>
          </p:cNvSpPr>
          <p:nvPr/>
        </p:nvSpPr>
        <p:spPr bwMode="auto">
          <a:xfrm>
            <a:off x="4576233" y="2508344"/>
            <a:ext cx="1851138" cy="830997"/>
          </a:xfrm>
          <a:prstGeom prst="rect">
            <a:avLst/>
          </a:prstGeom>
          <a:noFill/>
          <a:ln w="57150">
            <a:noFill/>
            <a:miter lim="800000"/>
            <a:headEnd/>
            <a:tailEnd/>
          </a:ln>
          <a:effectLst/>
        </p:spPr>
        <p:txBody>
          <a:bodyPr wrap="square">
            <a:spAutoFit/>
          </a:bodyPr>
          <a:lstStyle/>
          <a:p>
            <a:pPr>
              <a:spcBef>
                <a:spcPct val="50000"/>
              </a:spcBef>
            </a:pPr>
            <a:r>
              <a:rPr lang="en-US" sz="2400" dirty="0">
                <a:solidFill>
                  <a:srgbClr val="0432FF"/>
                </a:solidFill>
                <a:latin typeface="Calibri" panose="020F0502020204030204" pitchFamily="34" charset="0"/>
                <a:cs typeface="Calibri" panose="020F0502020204030204" pitchFamily="34" charset="0"/>
              </a:rPr>
              <a:t>Biological Cycling</a:t>
            </a:r>
          </a:p>
        </p:txBody>
      </p:sp>
      <p:sp>
        <p:nvSpPr>
          <p:cNvPr id="14" name="Text Box 34">
            <a:extLst>
              <a:ext uri="{FF2B5EF4-FFF2-40B4-BE49-F238E27FC236}">
                <a16:creationId xmlns:a16="http://schemas.microsoft.com/office/drawing/2014/main" id="{2B61103A-793F-752B-EB4F-00C1850CAD19}"/>
              </a:ext>
            </a:extLst>
          </p:cNvPr>
          <p:cNvSpPr txBox="1">
            <a:spLocks noChangeArrowheads="1"/>
          </p:cNvSpPr>
          <p:nvPr/>
        </p:nvSpPr>
        <p:spPr bwMode="auto">
          <a:xfrm>
            <a:off x="4592757" y="4534372"/>
            <a:ext cx="1851138" cy="830997"/>
          </a:xfrm>
          <a:prstGeom prst="rect">
            <a:avLst/>
          </a:prstGeom>
          <a:noFill/>
          <a:ln w="57150">
            <a:noFill/>
            <a:miter lim="800000"/>
            <a:headEnd/>
            <a:tailEnd/>
          </a:ln>
          <a:effectLst/>
        </p:spPr>
        <p:txBody>
          <a:bodyPr wrap="square">
            <a:spAutoFit/>
          </a:bodyPr>
          <a:lstStyle/>
          <a:p>
            <a:pPr>
              <a:spcBef>
                <a:spcPct val="50000"/>
              </a:spcBef>
            </a:pPr>
            <a:r>
              <a:rPr lang="en-US" sz="2400" dirty="0">
                <a:solidFill>
                  <a:srgbClr val="0432FF"/>
                </a:solidFill>
                <a:latin typeface="Calibri" panose="020F0502020204030204" pitchFamily="34" charset="0"/>
                <a:cs typeface="Calibri" panose="020F0502020204030204" pitchFamily="34" charset="0"/>
              </a:rPr>
              <a:t>Geological Cycling</a:t>
            </a:r>
          </a:p>
        </p:txBody>
      </p:sp>
      <p:pic>
        <p:nvPicPr>
          <p:cNvPr id="15" name="Picture 14">
            <a:extLst>
              <a:ext uri="{FF2B5EF4-FFF2-40B4-BE49-F238E27FC236}">
                <a16:creationId xmlns:a16="http://schemas.microsoft.com/office/drawing/2014/main" id="{7468E3D7-F37A-35C3-41FF-C149BA2CD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4411854" y="1752326"/>
            <a:ext cx="1017151" cy="283850"/>
          </a:xfrm>
          <a:prstGeom prst="rect">
            <a:avLst/>
          </a:prstGeom>
        </p:spPr>
      </p:pic>
      <p:sp>
        <p:nvSpPr>
          <p:cNvPr id="2" name="TextBox 1">
            <a:extLst>
              <a:ext uri="{FF2B5EF4-FFF2-40B4-BE49-F238E27FC236}">
                <a16:creationId xmlns:a16="http://schemas.microsoft.com/office/drawing/2014/main" id="{608B2753-DAE8-231A-10A7-61EF49680322}"/>
              </a:ext>
            </a:extLst>
          </p:cNvPr>
          <p:cNvSpPr txBox="1"/>
          <p:nvPr/>
        </p:nvSpPr>
        <p:spPr>
          <a:xfrm>
            <a:off x="7491643" y="1176143"/>
            <a:ext cx="4302799" cy="1446550"/>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Phosphorous enters the ecosystem through volcanic emissions, Earthquakes, and phosphate mining.</a:t>
            </a:r>
          </a:p>
        </p:txBody>
      </p:sp>
      <p:sp>
        <p:nvSpPr>
          <p:cNvPr id="3" name="TextBox 2">
            <a:extLst>
              <a:ext uri="{FF2B5EF4-FFF2-40B4-BE49-F238E27FC236}">
                <a16:creationId xmlns:a16="http://schemas.microsoft.com/office/drawing/2014/main" id="{346E15A4-3CE7-E838-2A73-5FFE8345EB56}"/>
              </a:ext>
            </a:extLst>
          </p:cNvPr>
          <p:cNvSpPr txBox="1"/>
          <p:nvPr/>
        </p:nvSpPr>
        <p:spPr>
          <a:xfrm>
            <a:off x="7336848" y="3722433"/>
            <a:ext cx="4487090" cy="769441"/>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The  phosphorous in all consumers originally came from producers.</a:t>
            </a:r>
          </a:p>
        </p:txBody>
      </p:sp>
      <p:sp>
        <p:nvSpPr>
          <p:cNvPr id="4" name="TextBox 3">
            <a:extLst>
              <a:ext uri="{FF2B5EF4-FFF2-40B4-BE49-F238E27FC236}">
                <a16:creationId xmlns:a16="http://schemas.microsoft.com/office/drawing/2014/main" id="{165EE305-E914-0D7A-7E92-B22A1D862DC7}"/>
              </a:ext>
            </a:extLst>
          </p:cNvPr>
          <p:cNvSpPr txBox="1"/>
          <p:nvPr/>
        </p:nvSpPr>
        <p:spPr>
          <a:xfrm>
            <a:off x="7403495" y="5530714"/>
            <a:ext cx="4302799" cy="769441"/>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Phosphorous can leave the ecosystem through soil erosion.</a:t>
            </a:r>
          </a:p>
        </p:txBody>
      </p:sp>
      <p:pic>
        <p:nvPicPr>
          <p:cNvPr id="17" name="Graphic 16" descr="Plant with solid fill">
            <a:extLst>
              <a:ext uri="{FF2B5EF4-FFF2-40B4-BE49-F238E27FC236}">
                <a16:creationId xmlns:a16="http://schemas.microsoft.com/office/drawing/2014/main" id="{EB725543-CB81-44F2-92E6-3AC8C7C3A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28605" y="2791162"/>
            <a:ext cx="1225961" cy="1086212"/>
          </a:xfrm>
          <a:prstGeom prst="rect">
            <a:avLst/>
          </a:prstGeom>
        </p:spPr>
      </p:pic>
    </p:spTree>
    <p:extLst>
      <p:ext uri="{BB962C8B-B14F-4D97-AF65-F5344CB8AC3E}">
        <p14:creationId xmlns:p14="http://schemas.microsoft.com/office/powerpoint/2010/main" val="3803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2FEEDC-61F7-4764-9429-02F3EFA195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943" y="420575"/>
            <a:ext cx="5176349" cy="3167743"/>
          </a:xfrm>
          <a:prstGeom prst="rect">
            <a:avLst/>
          </a:prstGeom>
        </p:spPr>
      </p:pic>
      <p:sp>
        <p:nvSpPr>
          <p:cNvPr id="11" name="TextBox 10">
            <a:extLst>
              <a:ext uri="{FF2B5EF4-FFF2-40B4-BE49-F238E27FC236}">
                <a16:creationId xmlns:a16="http://schemas.microsoft.com/office/drawing/2014/main" id="{3AF92712-D008-41AE-832F-A190B0A9F3CB}"/>
              </a:ext>
            </a:extLst>
          </p:cNvPr>
          <p:cNvSpPr txBox="1"/>
          <p:nvPr/>
        </p:nvSpPr>
        <p:spPr>
          <a:xfrm>
            <a:off x="394360" y="5791094"/>
            <a:ext cx="11322697" cy="646331"/>
          </a:xfrm>
          <a:prstGeom prst="rect">
            <a:avLst/>
          </a:prstGeom>
          <a:noFill/>
        </p:spPr>
        <p:txBody>
          <a:bodyPr wrap="square">
            <a:spAutoFit/>
          </a:bodyPr>
          <a:lstStyle/>
          <a:p>
            <a:r>
              <a:rPr lang="en-US" dirty="0" err="1"/>
              <a:t>Incolarum</a:t>
            </a:r>
            <a:r>
              <a:rPr lang="en-US" dirty="0"/>
              <a:t> </a:t>
            </a:r>
            <a:r>
              <a:rPr lang="en-US" dirty="0" err="1"/>
              <a:t>Virginiae</a:t>
            </a:r>
            <a:r>
              <a:rPr lang="en-US" dirty="0"/>
              <a:t> </a:t>
            </a:r>
            <a:r>
              <a:rPr lang="en-US" dirty="0" err="1"/>
              <a:t>piscandi</a:t>
            </a:r>
            <a:r>
              <a:rPr lang="en-US" dirty="0"/>
              <a:t> ratio (The Method of Fishing of the Inhabitants of Virginia), c. 1590. </a:t>
            </a:r>
            <a:r>
              <a:rPr lang="en-US" dirty="0">
                <a:hlinkClick r:id="rId3"/>
              </a:rPr>
              <a:t>https://encyclopediavirginia.org/wp-content/uploads/2020/11/213hpr_c527f0b8feabb40.jpg</a:t>
            </a:r>
            <a:endParaRPr lang="en-US" dirty="0"/>
          </a:p>
        </p:txBody>
      </p:sp>
      <p:sp>
        <p:nvSpPr>
          <p:cNvPr id="2" name="TextBox 1">
            <a:extLst>
              <a:ext uri="{FF2B5EF4-FFF2-40B4-BE49-F238E27FC236}">
                <a16:creationId xmlns:a16="http://schemas.microsoft.com/office/drawing/2014/main" id="{356D6E83-4E91-A13B-27A8-FAB8ADE49639}"/>
              </a:ext>
            </a:extLst>
          </p:cNvPr>
          <p:cNvSpPr txBox="1"/>
          <p:nvPr/>
        </p:nvSpPr>
        <p:spPr>
          <a:xfrm>
            <a:off x="5780572" y="270962"/>
            <a:ext cx="5936485" cy="5047536"/>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Early explorers to the New World marveled at the biodiversity and transparency of the Chesapeake. Shortly after his arrival in 1607 Englishman George Percy described oyster reefs “</a:t>
            </a:r>
            <a:r>
              <a:rPr lang="en-US" sz="2400" dirty="0">
                <a:latin typeface="Calibri" panose="020F0502020204030204" pitchFamily="34" charset="0"/>
                <a:cs typeface="Calibri" panose="020F0502020204030204" pitchFamily="34" charset="0"/>
                <a:hlinkClick r:id="rId4"/>
              </a:rPr>
              <a:t>as thick as stones</a:t>
            </a:r>
            <a:r>
              <a:rPr lang="en-US" sz="2400" dirty="0">
                <a:latin typeface="Calibri" panose="020F0502020204030204" pitchFamily="34" charset="0"/>
                <a:cs typeface="Calibri" panose="020F0502020204030204" pitchFamily="34" charset="0"/>
              </a:rPr>
              <a:t>,” and in 1608 Captain John Smith </a:t>
            </a:r>
            <a:r>
              <a:rPr lang="en-US" sz="2400" dirty="0">
                <a:latin typeface="Calibri" panose="020F0502020204030204" pitchFamily="34" charset="0"/>
                <a:cs typeface="Calibri" panose="020F0502020204030204" pitchFamily="34" charset="0"/>
                <a:hlinkClick r:id="rId5"/>
              </a:rPr>
              <a:t>described this estuary </a:t>
            </a:r>
            <a:r>
              <a:rPr lang="en-US" sz="2400" dirty="0">
                <a:latin typeface="Calibri" panose="020F0502020204030204" pitchFamily="34" charset="0"/>
                <a:cs typeface="Calibri" panose="020F0502020204030204" pitchFamily="34" charset="0"/>
              </a:rPr>
              <a:t>as “full of “</a:t>
            </a:r>
            <a:r>
              <a:rPr lang="en-US" sz="2400" i="1" dirty="0">
                <a:latin typeface="Calibri" panose="020F0502020204030204" pitchFamily="34" charset="0"/>
                <a:cs typeface="Calibri" panose="020F0502020204030204" pitchFamily="34" charset="0"/>
              </a:rPr>
              <a:t>sturgeon, grampus, porpoise, seals, stingrays … brits, mullets, white salmon [rockfish], </a:t>
            </a:r>
            <a:r>
              <a:rPr lang="en-US" sz="2400" i="1" dirty="0" err="1">
                <a:latin typeface="Calibri" panose="020F0502020204030204" pitchFamily="34" charset="0"/>
                <a:cs typeface="Calibri" panose="020F0502020204030204" pitchFamily="34" charset="0"/>
              </a:rPr>
              <a:t>trouts</a:t>
            </a:r>
            <a:r>
              <a:rPr lang="en-US" sz="2400" i="1" dirty="0">
                <a:latin typeface="Calibri" panose="020F0502020204030204" pitchFamily="34" charset="0"/>
                <a:cs typeface="Calibri" panose="020F0502020204030204" pitchFamily="34" charset="0"/>
              </a:rPr>
              <a:t>, soles, perch of three sorts</a:t>
            </a:r>
            <a:r>
              <a:rPr lang="en-US" sz="2400" dirty="0">
                <a:latin typeface="Calibri" panose="020F0502020204030204" pitchFamily="34" charset="0"/>
                <a:cs typeface="Calibri" panose="020F0502020204030204" pitchFamily="34" charset="0"/>
              </a:rPr>
              <a:t>.”</a:t>
            </a:r>
          </a:p>
          <a:p>
            <a:pPr algn="just">
              <a:spcAft>
                <a:spcPts val="600"/>
              </a:spcAft>
            </a:pPr>
            <a:r>
              <a:rPr lang="en-US" sz="2400" dirty="0">
                <a:latin typeface="Calibri" panose="020F0502020204030204" pitchFamily="34" charset="0"/>
                <a:cs typeface="Calibri" panose="020F0502020204030204" pitchFamily="34" charset="0"/>
              </a:rPr>
              <a:t>We know today that oysters played a central role maintaining the water clarity that allowed seagrasses to thrive and support the diverse community described by Captain John Smith.</a:t>
            </a:r>
          </a:p>
        </p:txBody>
      </p:sp>
      <p:pic>
        <p:nvPicPr>
          <p:cNvPr id="6" name="Picture 5" descr="A close up of a rock&#10;&#10;Description automatically generated">
            <a:extLst>
              <a:ext uri="{FF2B5EF4-FFF2-40B4-BE49-F238E27FC236}">
                <a16:creationId xmlns:a16="http://schemas.microsoft.com/office/drawing/2014/main" id="{1557227B-0FF2-46A8-978C-5665476FAB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4942" y="3711336"/>
            <a:ext cx="2499493" cy="1876494"/>
          </a:xfrm>
          <a:prstGeom prst="rect">
            <a:avLst/>
          </a:prstGeom>
        </p:spPr>
      </p:pic>
      <p:pic>
        <p:nvPicPr>
          <p:cNvPr id="7" name="Picture 6" descr="A close up of a pond&#10;&#10;Description automatically generated">
            <a:extLst>
              <a:ext uri="{FF2B5EF4-FFF2-40B4-BE49-F238E27FC236}">
                <a16:creationId xmlns:a16="http://schemas.microsoft.com/office/drawing/2014/main" id="{AB5724C0-C69C-4ADD-A598-073C1D8C62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3117" y="3711336"/>
            <a:ext cx="2588175" cy="1876494"/>
          </a:xfrm>
          <a:prstGeom prst="rect">
            <a:avLst/>
          </a:prstGeom>
        </p:spPr>
      </p:pic>
    </p:spTree>
    <p:extLst>
      <p:ext uri="{BB962C8B-B14F-4D97-AF65-F5344CB8AC3E}">
        <p14:creationId xmlns:p14="http://schemas.microsoft.com/office/powerpoint/2010/main" val="41260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green, kite, tree&#10;&#10;Description automatically generated">
            <a:extLst>
              <a:ext uri="{FF2B5EF4-FFF2-40B4-BE49-F238E27FC236}">
                <a16:creationId xmlns:a16="http://schemas.microsoft.com/office/drawing/2014/main" id="{FF66D200-1C9B-E411-118D-BE617C845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2017" y="179880"/>
            <a:ext cx="2639131" cy="1179838"/>
          </a:xfrm>
          <a:prstGeom prst="rect">
            <a:avLst/>
          </a:prstGeom>
        </p:spPr>
      </p:pic>
      <p:pic>
        <p:nvPicPr>
          <p:cNvPr id="9" name="Picture 8" descr="A group of fish in the sand&#10;&#10;Description automatically generated">
            <a:extLst>
              <a:ext uri="{FF2B5EF4-FFF2-40B4-BE49-F238E27FC236}">
                <a16:creationId xmlns:a16="http://schemas.microsoft.com/office/drawing/2014/main" id="{D243A715-01DC-96F4-5598-992E0E6293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2016" y="1442297"/>
            <a:ext cx="2639131" cy="1334126"/>
          </a:xfrm>
          <a:prstGeom prst="rect">
            <a:avLst/>
          </a:prstGeom>
        </p:spPr>
      </p:pic>
      <p:pic>
        <p:nvPicPr>
          <p:cNvPr id="11" name="Picture 10" descr="A map of the water&#10;&#10;Description automatically generated">
            <a:extLst>
              <a:ext uri="{FF2B5EF4-FFF2-40B4-BE49-F238E27FC236}">
                <a16:creationId xmlns:a16="http://schemas.microsoft.com/office/drawing/2014/main" id="{5F1CC3BD-6A6B-4446-A3FF-A8E638B1F5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300" y="179880"/>
            <a:ext cx="4482440" cy="6076249"/>
          </a:xfrm>
          <a:prstGeom prst="rect">
            <a:avLst/>
          </a:prstGeom>
          <a:ln>
            <a:solidFill>
              <a:schemeClr val="tx1"/>
            </a:solidFill>
          </a:ln>
        </p:spPr>
      </p:pic>
      <p:sp>
        <p:nvSpPr>
          <p:cNvPr id="12" name="TextBox 11">
            <a:extLst>
              <a:ext uri="{FF2B5EF4-FFF2-40B4-BE49-F238E27FC236}">
                <a16:creationId xmlns:a16="http://schemas.microsoft.com/office/drawing/2014/main" id="{95DADFDF-421C-40AC-AB1D-D75745F451DC}"/>
              </a:ext>
            </a:extLst>
          </p:cNvPr>
          <p:cNvSpPr txBox="1"/>
          <p:nvPr/>
        </p:nvSpPr>
        <p:spPr>
          <a:xfrm>
            <a:off x="5021327" y="2784138"/>
            <a:ext cx="6947431" cy="3354765"/>
          </a:xfrm>
          <a:prstGeom prst="rect">
            <a:avLst/>
          </a:prstGeom>
          <a:noFill/>
        </p:spPr>
        <p:txBody>
          <a:bodyPr wrap="square">
            <a:spAutoFit/>
          </a:bodyPr>
          <a:lstStyle/>
          <a:p>
            <a:pPr algn="just">
              <a:spcAft>
                <a:spcPts val="600"/>
              </a:spcAft>
            </a:pPr>
            <a:r>
              <a:rPr lang="en-US" sz="2300" dirty="0">
                <a:latin typeface="Calibri" panose="020F0502020204030204" pitchFamily="34" charset="0"/>
                <a:cs typeface="Calibri" panose="020F0502020204030204" pitchFamily="34" charset="0"/>
              </a:rPr>
              <a:t>Today Chesapeake waters are murky due to overharvesting of oysters and nutrient pollution from chemical fertilizers and urban runoff. </a:t>
            </a:r>
          </a:p>
          <a:p>
            <a:pPr algn="just">
              <a:spcAft>
                <a:spcPts val="600"/>
              </a:spcAft>
            </a:pPr>
            <a:r>
              <a:rPr lang="en-US" sz="2300" dirty="0">
                <a:latin typeface="Calibri" panose="020F0502020204030204" pitchFamily="34" charset="0"/>
                <a:cs typeface="Calibri" panose="020F0502020204030204" pitchFamily="34" charset="0"/>
              </a:rPr>
              <a:t>These excess levels of phosphate and nitrates result in algae blooms that generate “dead zones” of low dissolved oxygen during the summer months. Making matters worse, oyster populations are now less than 1% of original levels. This greatly limits their role in curbing these population explosions of phytoplankton.</a:t>
            </a:r>
            <a:endParaRPr lang="en-US" sz="2300" dirty="0"/>
          </a:p>
        </p:txBody>
      </p:sp>
      <p:pic>
        <p:nvPicPr>
          <p:cNvPr id="5" name="Picture 4" descr="A person loading garbage into a container&#10;&#10;Description automatically generated">
            <a:extLst>
              <a:ext uri="{FF2B5EF4-FFF2-40B4-BE49-F238E27FC236}">
                <a16:creationId xmlns:a16="http://schemas.microsoft.com/office/drawing/2014/main" id="{B631B485-0ABC-39CB-13A0-ADACB8A4BC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6262" y="182775"/>
            <a:ext cx="1869170" cy="2593648"/>
          </a:xfrm>
          <a:prstGeom prst="rect">
            <a:avLst/>
          </a:prstGeom>
        </p:spPr>
      </p:pic>
      <p:sp>
        <p:nvSpPr>
          <p:cNvPr id="7" name="TextBox 6">
            <a:extLst>
              <a:ext uri="{FF2B5EF4-FFF2-40B4-BE49-F238E27FC236}">
                <a16:creationId xmlns:a16="http://schemas.microsoft.com/office/drawing/2014/main" id="{4F4FA09E-32C8-9741-389B-5586625446F2}"/>
              </a:ext>
            </a:extLst>
          </p:cNvPr>
          <p:cNvSpPr txBox="1"/>
          <p:nvPr/>
        </p:nvSpPr>
        <p:spPr>
          <a:xfrm>
            <a:off x="311700" y="6264869"/>
            <a:ext cx="10649949"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Map downloaded from the Virginia Institute of Marine Science: </a:t>
            </a:r>
            <a:r>
              <a:rPr lang="en-US" sz="1600" dirty="0">
                <a:hlinkClick r:id="rId7"/>
              </a:rPr>
              <a:t>https://www.vims.edu/research/products/cbefs/cbay/</a:t>
            </a:r>
            <a:endParaRPr lang="en-US" sz="1600" dirty="0"/>
          </a:p>
        </p:txBody>
      </p:sp>
      <p:pic>
        <p:nvPicPr>
          <p:cNvPr id="3" name="Picture 2" descr="A person standing in water&#10;&#10;Description automatically generated">
            <a:extLst>
              <a:ext uri="{FF2B5EF4-FFF2-40B4-BE49-F238E27FC236}">
                <a16:creationId xmlns:a16="http://schemas.microsoft.com/office/drawing/2014/main" id="{5D6DF641-AAE3-6B54-1905-80F71E45DF90}"/>
              </a:ext>
            </a:extLst>
          </p:cNvPr>
          <p:cNvPicPr>
            <a:picLocks noChangeAspect="1"/>
          </p:cNvPicPr>
          <p:nvPr/>
        </p:nvPicPr>
        <p:blipFill>
          <a:blip r:embed="rId8"/>
          <a:stretch>
            <a:fillRect/>
          </a:stretch>
        </p:blipFill>
        <p:spPr>
          <a:xfrm>
            <a:off x="5177027" y="179880"/>
            <a:ext cx="1988136" cy="2593648"/>
          </a:xfrm>
          <a:prstGeom prst="rect">
            <a:avLst/>
          </a:prstGeom>
          <a:ln>
            <a:solidFill>
              <a:schemeClr val="tx1"/>
            </a:solidFill>
          </a:ln>
        </p:spPr>
      </p:pic>
    </p:spTree>
    <p:extLst>
      <p:ext uri="{BB962C8B-B14F-4D97-AF65-F5344CB8AC3E}">
        <p14:creationId xmlns:p14="http://schemas.microsoft.com/office/powerpoint/2010/main" val="343036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energy sources&#10;&#10;Description automatically generated">
            <a:extLst>
              <a:ext uri="{FF2B5EF4-FFF2-40B4-BE49-F238E27FC236}">
                <a16:creationId xmlns:a16="http://schemas.microsoft.com/office/drawing/2014/main" id="{40FFE3CE-EAAF-64FE-10B2-E0E682F27E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8956" y="1914525"/>
            <a:ext cx="3895270" cy="4192506"/>
          </a:xfrm>
          <a:prstGeom prst="rect">
            <a:avLst/>
          </a:prstGeom>
        </p:spPr>
      </p:pic>
      <p:sp>
        <p:nvSpPr>
          <p:cNvPr id="2" name="TextBox 1">
            <a:extLst>
              <a:ext uri="{FF2B5EF4-FFF2-40B4-BE49-F238E27FC236}">
                <a16:creationId xmlns:a16="http://schemas.microsoft.com/office/drawing/2014/main" id="{7207139D-9E7F-B571-63C9-4531470DCE2B}"/>
              </a:ext>
            </a:extLst>
          </p:cNvPr>
          <p:cNvSpPr txBox="1"/>
          <p:nvPr/>
        </p:nvSpPr>
        <p:spPr>
          <a:xfrm>
            <a:off x="496588" y="6341032"/>
            <a:ext cx="1100755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From “Environmental Issues” by Andrew Frank </a:t>
            </a:r>
            <a:r>
              <a:rPr lang="en-US" sz="1600" dirty="0">
                <a:latin typeface="Calibri" panose="020F0502020204030204" pitchFamily="34" charset="0"/>
                <a:cs typeface="Calibri" panose="020F0502020204030204" pitchFamily="34" charset="0"/>
                <a:hlinkClick r:id="rId3"/>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9EEB510-C459-F5E5-3099-FE37C786CDA2}"/>
              </a:ext>
            </a:extLst>
          </p:cNvPr>
          <p:cNvSpPr txBox="1"/>
          <p:nvPr/>
        </p:nvSpPr>
        <p:spPr>
          <a:xfrm>
            <a:off x="457925" y="1098505"/>
            <a:ext cx="10906761" cy="1077218"/>
          </a:xfrm>
          <a:prstGeom prst="rect">
            <a:avLst/>
          </a:prstGeom>
          <a:noFill/>
        </p:spPr>
        <p:txBody>
          <a:bodyPr wrap="square">
            <a:spAutoFit/>
          </a:bodyPr>
          <a:lstStyle/>
          <a:p>
            <a:pPr algn="just"/>
            <a:r>
              <a:rPr lang="en-US" sz="3200" dirty="0">
                <a:latin typeface="Calibri" panose="020F0502020204030204" pitchFamily="34" charset="0"/>
                <a:cs typeface="Calibri" panose="020F0502020204030204" pitchFamily="34" charset="0"/>
              </a:rPr>
              <a:t>The matter of life constantly cycles, but the energy from the sun flows in only one direction.</a:t>
            </a:r>
            <a:endParaRPr lang="en-US" sz="32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86FDE7F-1A1B-26AE-6BF1-3A6C6288C734}"/>
              </a:ext>
            </a:extLst>
          </p:cNvPr>
          <p:cNvSpPr txBox="1"/>
          <p:nvPr/>
        </p:nvSpPr>
        <p:spPr>
          <a:xfrm>
            <a:off x="457925" y="2106693"/>
            <a:ext cx="6298475" cy="2062103"/>
          </a:xfrm>
          <a:prstGeom prst="rect">
            <a:avLst/>
          </a:prstGeom>
          <a:noFill/>
        </p:spPr>
        <p:txBody>
          <a:bodyPr wrap="square">
            <a:spAutoFit/>
          </a:bodyPr>
          <a:lstStyle/>
          <a:p>
            <a:pPr algn="just"/>
            <a:r>
              <a:rPr lang="en-US" sz="3200" dirty="0">
                <a:latin typeface="Calibri" panose="020F0502020204030204" pitchFamily="34" charset="0"/>
                <a:cs typeface="Calibri" panose="020F0502020204030204" pitchFamily="34" charset="0"/>
              </a:rPr>
              <a:t>Producers directly use sunlight energy to generate the chemical energy that drives the cycling of matter in the ecosystem.</a:t>
            </a:r>
            <a:endParaRPr lang="en-US" sz="3200" dirty="0">
              <a:solidFill>
                <a:schemeClr val="bg1"/>
              </a:solidFill>
              <a:latin typeface="Calibri" panose="020F0502020204030204" pitchFamily="34" charset="0"/>
              <a:cs typeface="Calibri" panose="020F0502020204030204" pitchFamily="34" charset="0"/>
            </a:endParaRPr>
          </a:p>
        </p:txBody>
      </p:sp>
      <p:pic>
        <p:nvPicPr>
          <p:cNvPr id="7" name="Picture 6" descr="A deer grazing on grass&#10;&#10;Description automatically generated">
            <a:extLst>
              <a:ext uri="{FF2B5EF4-FFF2-40B4-BE49-F238E27FC236}">
                <a16:creationId xmlns:a16="http://schemas.microsoft.com/office/drawing/2014/main" id="{5C48C544-6A00-9439-E856-2FE76A23B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523" y="4189037"/>
            <a:ext cx="2836429" cy="2131754"/>
          </a:xfrm>
          <a:prstGeom prst="rect">
            <a:avLst/>
          </a:prstGeom>
        </p:spPr>
      </p:pic>
      <p:pic>
        <p:nvPicPr>
          <p:cNvPr id="9" name="Picture 8" descr="A group of fish swimming in water&#10;&#10;Description automatically generated">
            <a:extLst>
              <a:ext uri="{FF2B5EF4-FFF2-40B4-BE49-F238E27FC236}">
                <a16:creationId xmlns:a16="http://schemas.microsoft.com/office/drawing/2014/main" id="{B86E900F-B92F-E886-B512-9301351DE8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7550" y="4189037"/>
            <a:ext cx="3109288" cy="2133509"/>
          </a:xfrm>
          <a:prstGeom prst="rect">
            <a:avLst/>
          </a:prstGeom>
        </p:spPr>
      </p:pic>
      <p:sp>
        <p:nvSpPr>
          <p:cNvPr id="6" name="TextBox 5">
            <a:extLst>
              <a:ext uri="{FF2B5EF4-FFF2-40B4-BE49-F238E27FC236}">
                <a16:creationId xmlns:a16="http://schemas.microsoft.com/office/drawing/2014/main" id="{46B0E981-AFDD-8CFE-2F3C-0759AEF9BFB6}"/>
              </a:ext>
            </a:extLst>
          </p:cNvPr>
          <p:cNvSpPr txBox="1"/>
          <p:nvPr/>
        </p:nvSpPr>
        <p:spPr>
          <a:xfrm>
            <a:off x="3845648" y="191395"/>
            <a:ext cx="3217932"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Energy Flow</a:t>
            </a:r>
          </a:p>
        </p:txBody>
      </p:sp>
    </p:spTree>
    <p:extLst>
      <p:ext uri="{BB962C8B-B14F-4D97-AF65-F5344CB8AC3E}">
        <p14:creationId xmlns:p14="http://schemas.microsoft.com/office/powerpoint/2010/main" val="24005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07695" y="235471"/>
            <a:ext cx="7772400" cy="1143000"/>
          </a:xfrm>
        </p:spPr>
        <p:txBody>
          <a:bodyPr/>
          <a:lstStyle/>
          <a:p>
            <a:r>
              <a:rPr lang="en-US" dirty="0"/>
              <a:t>Review Questions</a:t>
            </a:r>
          </a:p>
        </p:txBody>
      </p:sp>
      <p:sp>
        <p:nvSpPr>
          <p:cNvPr id="20482" name="Rectangle 3"/>
          <p:cNvSpPr>
            <a:spLocks noGrp="1" noChangeArrowheads="1"/>
          </p:cNvSpPr>
          <p:nvPr>
            <p:ph type="body" idx="1"/>
          </p:nvPr>
        </p:nvSpPr>
        <p:spPr>
          <a:xfrm>
            <a:off x="866931" y="1447800"/>
            <a:ext cx="10643018" cy="4114800"/>
          </a:xfrm>
        </p:spPr>
        <p:txBody>
          <a:bodyPr>
            <a:normAutofit/>
          </a:bodyPr>
          <a:lstStyle/>
          <a:p>
            <a:pPr marL="742950" indent="-742950" algn="just">
              <a:buFont typeface="+mj-lt"/>
              <a:buAutoNum type="arabicPeriod"/>
            </a:pPr>
            <a:r>
              <a:rPr lang="en-US" sz="3600" dirty="0"/>
              <a:t>What process makes atmospheric nitrogen available to plants?</a:t>
            </a:r>
          </a:p>
          <a:p>
            <a:pPr marL="0" indent="0" algn="just">
              <a:buNone/>
            </a:pPr>
            <a:endParaRPr lang="en-US" sz="3600" dirty="0"/>
          </a:p>
          <a:p>
            <a:pPr marL="1200150" lvl="1" indent="-742950" algn="just">
              <a:buFont typeface="+mj-lt"/>
              <a:buAutoNum type="alphaLcParenR"/>
            </a:pPr>
            <a:r>
              <a:rPr lang="en-US" sz="3200" dirty="0"/>
              <a:t>Nitrification</a:t>
            </a:r>
          </a:p>
          <a:p>
            <a:pPr marL="1200150" lvl="1" indent="-742950" algn="just">
              <a:buFont typeface="+mj-lt"/>
              <a:buAutoNum type="alphaLcParenR"/>
            </a:pPr>
            <a:r>
              <a:rPr lang="en-US" sz="3600" dirty="0"/>
              <a:t>Denitrification</a:t>
            </a:r>
          </a:p>
          <a:p>
            <a:pPr marL="1200150" lvl="1" indent="-742950" algn="just">
              <a:buFont typeface="+mj-lt"/>
              <a:buAutoNum type="alphaLcParenR"/>
            </a:pPr>
            <a:r>
              <a:rPr lang="en-US" sz="3600" dirty="0"/>
              <a:t>Nitrogen fixing</a:t>
            </a:r>
          </a:p>
          <a:p>
            <a:pPr marL="1200150" lvl="1" indent="-742950" algn="just">
              <a:buFont typeface="+mj-lt"/>
              <a:buAutoNum type="alphaLcParenR"/>
            </a:pPr>
            <a:r>
              <a:rPr lang="en-US" sz="3600" dirty="0"/>
              <a:t>Assimilation</a:t>
            </a:r>
          </a:p>
        </p:txBody>
      </p:sp>
      <p:sp>
        <p:nvSpPr>
          <p:cNvPr id="5" name="Right Arrow 4">
            <a:extLst>
              <a:ext uri="{FF2B5EF4-FFF2-40B4-BE49-F238E27FC236}">
                <a16:creationId xmlns:a16="http://schemas.microsoft.com/office/drawing/2014/main" id="{7AC9E77A-EEB4-C846-9B04-A7342DF06665}"/>
              </a:ext>
            </a:extLst>
          </p:cNvPr>
          <p:cNvSpPr/>
          <p:nvPr/>
        </p:nvSpPr>
        <p:spPr>
          <a:xfrm>
            <a:off x="682051" y="4302177"/>
            <a:ext cx="609600" cy="331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5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51416" y="228600"/>
            <a:ext cx="7772400" cy="1143000"/>
          </a:xfrm>
        </p:spPr>
        <p:txBody>
          <a:bodyPr/>
          <a:lstStyle/>
          <a:p>
            <a:r>
              <a:rPr lang="en-US" dirty="0"/>
              <a:t>Review Questions</a:t>
            </a:r>
          </a:p>
        </p:txBody>
      </p:sp>
      <p:sp>
        <p:nvSpPr>
          <p:cNvPr id="20482" name="Rectangle 3"/>
          <p:cNvSpPr>
            <a:spLocks noGrp="1" noChangeArrowheads="1"/>
          </p:cNvSpPr>
          <p:nvPr>
            <p:ph type="body" idx="1"/>
          </p:nvPr>
        </p:nvSpPr>
        <p:spPr>
          <a:xfrm>
            <a:off x="983105" y="1371600"/>
            <a:ext cx="9557479" cy="4114800"/>
          </a:xfrm>
        </p:spPr>
        <p:txBody>
          <a:bodyPr>
            <a:normAutofit/>
          </a:bodyPr>
          <a:lstStyle/>
          <a:p>
            <a:pPr marL="742950" indent="-742950" algn="just">
              <a:buFont typeface="+mj-lt"/>
              <a:buAutoNum type="arabicPeriod" startAt="2"/>
            </a:pPr>
            <a:r>
              <a:rPr lang="en-US" sz="3600" dirty="0"/>
              <a:t>What process involves the uptake of nitrate by plants?</a:t>
            </a:r>
          </a:p>
          <a:p>
            <a:pPr marL="0" indent="0" algn="just">
              <a:buNone/>
            </a:pPr>
            <a:endParaRPr lang="en-US" sz="3600" dirty="0"/>
          </a:p>
          <a:p>
            <a:pPr marL="971550" lvl="1" indent="-514350" algn="just">
              <a:buFont typeface="+mj-lt"/>
              <a:buAutoNum type="alphaLcParenR"/>
            </a:pPr>
            <a:r>
              <a:rPr lang="en-US" sz="3600" dirty="0"/>
              <a:t>Nitrification</a:t>
            </a:r>
          </a:p>
          <a:p>
            <a:pPr marL="971550" lvl="1" indent="-514350" algn="just">
              <a:buFont typeface="+mj-lt"/>
              <a:buAutoNum type="alphaLcParenR"/>
            </a:pPr>
            <a:r>
              <a:rPr lang="en-US" sz="3600" dirty="0"/>
              <a:t>Denitrification</a:t>
            </a:r>
          </a:p>
          <a:p>
            <a:pPr marL="971550" lvl="1" indent="-514350" algn="just">
              <a:buFont typeface="+mj-lt"/>
              <a:buAutoNum type="alphaLcParenR"/>
            </a:pPr>
            <a:r>
              <a:rPr lang="en-US" sz="3600" dirty="0"/>
              <a:t>Nitrogen fixing</a:t>
            </a:r>
          </a:p>
          <a:p>
            <a:pPr marL="971550" lvl="1" indent="-514350" algn="just">
              <a:buFont typeface="+mj-lt"/>
              <a:buAutoNum type="alphaLcParenR"/>
            </a:pPr>
            <a:r>
              <a:rPr lang="en-US" sz="3600" dirty="0"/>
              <a:t>Assimilation</a:t>
            </a:r>
          </a:p>
        </p:txBody>
      </p:sp>
      <p:sp>
        <p:nvSpPr>
          <p:cNvPr id="6" name="Right Arrow 5">
            <a:extLst>
              <a:ext uri="{FF2B5EF4-FFF2-40B4-BE49-F238E27FC236}">
                <a16:creationId xmlns:a16="http://schemas.microsoft.com/office/drawing/2014/main" id="{DFBE2CE8-C7B0-F345-B626-B3D9235EADBF}"/>
              </a:ext>
            </a:extLst>
          </p:cNvPr>
          <p:cNvSpPr/>
          <p:nvPr/>
        </p:nvSpPr>
        <p:spPr>
          <a:xfrm>
            <a:off x="813217" y="4811842"/>
            <a:ext cx="609600" cy="351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6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51416" y="228600"/>
            <a:ext cx="7772400" cy="1143000"/>
          </a:xfrm>
        </p:spPr>
        <p:txBody>
          <a:bodyPr/>
          <a:lstStyle/>
          <a:p>
            <a:r>
              <a:rPr lang="en-US" dirty="0"/>
              <a:t>Review Questions</a:t>
            </a:r>
          </a:p>
        </p:txBody>
      </p:sp>
      <p:sp>
        <p:nvSpPr>
          <p:cNvPr id="20482" name="Rectangle 3"/>
          <p:cNvSpPr>
            <a:spLocks noGrp="1" noChangeArrowheads="1"/>
          </p:cNvSpPr>
          <p:nvPr>
            <p:ph type="body" idx="1"/>
          </p:nvPr>
        </p:nvSpPr>
        <p:spPr>
          <a:xfrm>
            <a:off x="983105" y="1371600"/>
            <a:ext cx="10395678" cy="4114800"/>
          </a:xfrm>
        </p:spPr>
        <p:txBody>
          <a:bodyPr>
            <a:normAutofit/>
          </a:bodyPr>
          <a:lstStyle/>
          <a:p>
            <a:pPr marL="742950" indent="-742950" algn="just">
              <a:buFont typeface="+mj-lt"/>
              <a:buAutoNum type="arabicPeriod" startAt="3"/>
            </a:pPr>
            <a:r>
              <a:rPr lang="en-US" sz="3600" dirty="0"/>
              <a:t>Which organic molecule releases ammonia when it decomposes?</a:t>
            </a:r>
          </a:p>
          <a:p>
            <a:pPr marL="0" indent="0" algn="just">
              <a:buNone/>
            </a:pPr>
            <a:endParaRPr lang="en-US" sz="3600" dirty="0"/>
          </a:p>
          <a:p>
            <a:pPr marL="971550" lvl="1" indent="-514350" algn="just">
              <a:buFont typeface="+mj-lt"/>
              <a:buAutoNum type="alphaLcParenR"/>
            </a:pPr>
            <a:r>
              <a:rPr lang="en-US" sz="3600" dirty="0"/>
              <a:t>Nitrate</a:t>
            </a:r>
          </a:p>
          <a:p>
            <a:pPr marL="971550" lvl="1" indent="-514350" algn="just">
              <a:buFont typeface="+mj-lt"/>
              <a:buAutoNum type="alphaLcParenR"/>
            </a:pPr>
            <a:r>
              <a:rPr lang="en-US" sz="3600" dirty="0"/>
              <a:t>Protein</a:t>
            </a:r>
          </a:p>
          <a:p>
            <a:pPr marL="971550" lvl="1" indent="-514350" algn="just">
              <a:buFont typeface="+mj-lt"/>
              <a:buAutoNum type="alphaLcParenR"/>
            </a:pPr>
            <a:r>
              <a:rPr lang="en-US" sz="3600" dirty="0"/>
              <a:t>ATP</a:t>
            </a:r>
          </a:p>
          <a:p>
            <a:pPr marL="971550" lvl="1" indent="-514350" algn="just">
              <a:buFont typeface="+mj-lt"/>
              <a:buAutoNum type="alphaLcParenR"/>
            </a:pPr>
            <a:r>
              <a:rPr lang="en-US" sz="3600" dirty="0"/>
              <a:t>DNA</a:t>
            </a:r>
          </a:p>
        </p:txBody>
      </p:sp>
      <p:sp>
        <p:nvSpPr>
          <p:cNvPr id="6" name="Right Arrow 5">
            <a:extLst>
              <a:ext uri="{FF2B5EF4-FFF2-40B4-BE49-F238E27FC236}">
                <a16:creationId xmlns:a16="http://schemas.microsoft.com/office/drawing/2014/main" id="{DFBE2CE8-C7B0-F345-B626-B3D9235EADBF}"/>
              </a:ext>
            </a:extLst>
          </p:cNvPr>
          <p:cNvSpPr/>
          <p:nvPr/>
        </p:nvSpPr>
        <p:spPr>
          <a:xfrm>
            <a:off x="813217" y="3717560"/>
            <a:ext cx="609600" cy="351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6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4"/>
            </a:pPr>
            <a:r>
              <a:rPr lang="en-US" sz="3600" dirty="0"/>
              <a:t>What process makes inorganic phosphorus (from rocks) available for biological cycling?</a:t>
            </a:r>
          </a:p>
          <a:p>
            <a:pPr marL="0" indent="0" algn="just">
              <a:buNone/>
            </a:pPr>
            <a:endParaRPr lang="en-US" sz="3600" dirty="0"/>
          </a:p>
          <a:p>
            <a:pPr marL="971550" lvl="1" indent="-514350" algn="just">
              <a:buFont typeface="+mj-lt"/>
              <a:buAutoNum type="alphaLcParenR"/>
            </a:pPr>
            <a:r>
              <a:rPr lang="en-US" sz="3600" dirty="0"/>
              <a:t>Geological uplifting</a:t>
            </a:r>
          </a:p>
          <a:p>
            <a:pPr marL="971550" lvl="1" indent="-514350" algn="just">
              <a:buFont typeface="+mj-lt"/>
              <a:buAutoNum type="alphaLcParenR"/>
            </a:pPr>
            <a:r>
              <a:rPr lang="en-US" sz="3600" dirty="0"/>
              <a:t>Decomposition</a:t>
            </a:r>
          </a:p>
          <a:p>
            <a:pPr marL="971550" lvl="1" indent="-514350" algn="just">
              <a:buFont typeface="+mj-lt"/>
              <a:buAutoNum type="alphaLcParenR"/>
            </a:pPr>
            <a:r>
              <a:rPr lang="en-US" sz="3600" dirty="0"/>
              <a:t>Runoff</a:t>
            </a:r>
          </a:p>
          <a:p>
            <a:pPr marL="971550" lvl="1" indent="-514350" algn="just">
              <a:buFont typeface="+mj-lt"/>
              <a:buAutoNum type="alphaLcParenR"/>
            </a:pPr>
            <a:r>
              <a:rPr lang="en-US" sz="3600" dirty="0"/>
              <a:t>Assimilation</a:t>
            </a:r>
          </a:p>
        </p:txBody>
      </p:sp>
      <p:sp>
        <p:nvSpPr>
          <p:cNvPr id="5" name="Right Arrow 4">
            <a:extLst>
              <a:ext uri="{FF2B5EF4-FFF2-40B4-BE49-F238E27FC236}">
                <a16:creationId xmlns:a16="http://schemas.microsoft.com/office/drawing/2014/main" id="{E288E905-193E-BE43-9E00-D3BA288E6E2A}"/>
              </a:ext>
            </a:extLst>
          </p:cNvPr>
          <p:cNvSpPr/>
          <p:nvPr/>
        </p:nvSpPr>
        <p:spPr>
          <a:xfrm>
            <a:off x="723104" y="3184953"/>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11088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5"/>
            </a:pPr>
            <a:r>
              <a:rPr lang="en-US" sz="3600" dirty="0"/>
              <a:t>Which macromolecule contains phosphorus?</a:t>
            </a:r>
          </a:p>
          <a:p>
            <a:pPr marL="0" indent="0" algn="just">
              <a:buNone/>
            </a:pPr>
            <a:endParaRPr lang="en-US" sz="3600" dirty="0"/>
          </a:p>
          <a:p>
            <a:pPr marL="971550" lvl="1" indent="-514350" algn="just">
              <a:buFont typeface="+mj-lt"/>
              <a:buAutoNum type="alphaLcParenR"/>
            </a:pPr>
            <a:r>
              <a:rPr lang="en-US" sz="3600" dirty="0"/>
              <a:t>DNA</a:t>
            </a:r>
          </a:p>
          <a:p>
            <a:pPr marL="971550" lvl="1" indent="-514350" algn="just">
              <a:buFont typeface="+mj-lt"/>
              <a:buAutoNum type="alphaLcParenR"/>
            </a:pPr>
            <a:r>
              <a:rPr lang="en-US" sz="3600" dirty="0"/>
              <a:t>Starch</a:t>
            </a:r>
          </a:p>
          <a:p>
            <a:pPr marL="971550" lvl="1" indent="-514350" algn="just">
              <a:buFont typeface="+mj-lt"/>
              <a:buAutoNum type="alphaLcParenR"/>
            </a:pPr>
            <a:r>
              <a:rPr lang="en-US" sz="3600" dirty="0"/>
              <a:t>Protein</a:t>
            </a:r>
          </a:p>
          <a:p>
            <a:pPr marL="971550" lvl="1" indent="-514350" algn="just">
              <a:buFont typeface="+mj-lt"/>
              <a:buAutoNum type="alphaLcParenR"/>
            </a:pPr>
            <a:r>
              <a:rPr lang="en-US" sz="3600" dirty="0"/>
              <a:t>Fat</a:t>
            </a:r>
          </a:p>
        </p:txBody>
      </p:sp>
      <p:sp>
        <p:nvSpPr>
          <p:cNvPr id="5" name="Right Arrow 4">
            <a:extLst>
              <a:ext uri="{FF2B5EF4-FFF2-40B4-BE49-F238E27FC236}">
                <a16:creationId xmlns:a16="http://schemas.microsoft.com/office/drawing/2014/main" id="{E288E905-193E-BE43-9E00-D3BA288E6E2A}"/>
              </a:ext>
            </a:extLst>
          </p:cNvPr>
          <p:cNvSpPr/>
          <p:nvPr/>
        </p:nvSpPr>
        <p:spPr>
          <a:xfrm>
            <a:off x="723104" y="2713220"/>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20358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7"/>
            </a:pPr>
            <a:r>
              <a:rPr lang="en-US" sz="3600" dirty="0"/>
              <a:t>What cycle can take place in the absence of decomposers?</a:t>
            </a:r>
          </a:p>
          <a:p>
            <a:pPr marL="0" indent="0" algn="just">
              <a:buNone/>
            </a:pPr>
            <a:endParaRPr lang="en-US" sz="3600" dirty="0"/>
          </a:p>
          <a:p>
            <a:pPr marL="971550" lvl="1" indent="-514350" algn="just">
              <a:buFont typeface="+mj-lt"/>
              <a:buAutoNum type="alphaLcParenR"/>
            </a:pPr>
            <a:r>
              <a:rPr lang="en-US" sz="3600" dirty="0"/>
              <a:t>Phosphorous Cycle</a:t>
            </a:r>
          </a:p>
          <a:p>
            <a:pPr marL="971550" lvl="1" indent="-514350" algn="just">
              <a:buFont typeface="+mj-lt"/>
              <a:buAutoNum type="alphaLcParenR"/>
            </a:pPr>
            <a:r>
              <a:rPr lang="en-US" sz="3600" dirty="0"/>
              <a:t>Nitrogen Cycle</a:t>
            </a:r>
          </a:p>
          <a:p>
            <a:pPr marL="971550" lvl="1" indent="-514350" algn="just">
              <a:buFont typeface="+mj-lt"/>
              <a:buAutoNum type="alphaLcParenR"/>
            </a:pPr>
            <a:r>
              <a:rPr lang="en-US" sz="3600" dirty="0"/>
              <a:t>Carbon Cycle</a:t>
            </a:r>
          </a:p>
          <a:p>
            <a:pPr marL="971550" lvl="1" indent="-514350" algn="just">
              <a:buFont typeface="+mj-lt"/>
              <a:buAutoNum type="alphaLcParenR"/>
            </a:pPr>
            <a:r>
              <a:rPr lang="en-US" sz="3600" dirty="0"/>
              <a:t>None of these</a:t>
            </a:r>
          </a:p>
        </p:txBody>
      </p:sp>
      <p:sp>
        <p:nvSpPr>
          <p:cNvPr id="5" name="Right Arrow 4">
            <a:extLst>
              <a:ext uri="{FF2B5EF4-FFF2-40B4-BE49-F238E27FC236}">
                <a16:creationId xmlns:a16="http://schemas.microsoft.com/office/drawing/2014/main" id="{E288E905-193E-BE43-9E00-D3BA288E6E2A}"/>
              </a:ext>
            </a:extLst>
          </p:cNvPr>
          <p:cNvSpPr/>
          <p:nvPr/>
        </p:nvSpPr>
        <p:spPr>
          <a:xfrm>
            <a:off x="771536" y="4288102"/>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5414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8"/>
            </a:pPr>
            <a:r>
              <a:rPr lang="en-US" sz="3600" dirty="0"/>
              <a:t>What cycle can take place in the absence of producers?</a:t>
            </a:r>
          </a:p>
          <a:p>
            <a:pPr marL="0" indent="0" algn="just">
              <a:buNone/>
            </a:pPr>
            <a:endParaRPr lang="en-US" sz="3600" dirty="0"/>
          </a:p>
          <a:p>
            <a:pPr marL="971550" lvl="1" indent="-514350" algn="just">
              <a:buFont typeface="+mj-lt"/>
              <a:buAutoNum type="alphaLcParenR"/>
            </a:pPr>
            <a:r>
              <a:rPr lang="en-US" sz="3600" dirty="0"/>
              <a:t>Phosphorous Cycle</a:t>
            </a:r>
          </a:p>
          <a:p>
            <a:pPr marL="971550" lvl="1" indent="-514350" algn="just">
              <a:buFont typeface="+mj-lt"/>
              <a:buAutoNum type="alphaLcParenR"/>
            </a:pPr>
            <a:r>
              <a:rPr lang="en-US" sz="3600" dirty="0"/>
              <a:t>Nitrogen Cycle</a:t>
            </a:r>
          </a:p>
          <a:p>
            <a:pPr marL="971550" lvl="1" indent="-514350" algn="just">
              <a:buFont typeface="+mj-lt"/>
              <a:buAutoNum type="alphaLcParenR"/>
            </a:pPr>
            <a:r>
              <a:rPr lang="en-US" sz="3600" dirty="0"/>
              <a:t>Carbon Cycle</a:t>
            </a:r>
          </a:p>
          <a:p>
            <a:pPr marL="971550" lvl="1" indent="-514350" algn="just">
              <a:buFont typeface="+mj-lt"/>
              <a:buAutoNum type="alphaLcParenR"/>
            </a:pPr>
            <a:r>
              <a:rPr lang="en-US" sz="3600" dirty="0"/>
              <a:t>None of these</a:t>
            </a:r>
          </a:p>
        </p:txBody>
      </p:sp>
      <p:sp>
        <p:nvSpPr>
          <p:cNvPr id="5" name="Right Arrow 4">
            <a:extLst>
              <a:ext uri="{FF2B5EF4-FFF2-40B4-BE49-F238E27FC236}">
                <a16:creationId xmlns:a16="http://schemas.microsoft.com/office/drawing/2014/main" id="{E288E905-193E-BE43-9E00-D3BA288E6E2A}"/>
              </a:ext>
            </a:extLst>
          </p:cNvPr>
          <p:cNvSpPr/>
          <p:nvPr/>
        </p:nvSpPr>
        <p:spPr>
          <a:xfrm>
            <a:off x="723104" y="4856814"/>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38280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Fish outline">
            <a:extLst>
              <a:ext uri="{FF2B5EF4-FFF2-40B4-BE49-F238E27FC236}">
                <a16:creationId xmlns:a16="http://schemas.microsoft.com/office/drawing/2014/main" id="{178B9F61-0995-D9F0-BAE9-2A6D4E584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443367" y="3754982"/>
            <a:ext cx="1069160" cy="836736"/>
          </a:xfrm>
          <a:prstGeom prst="rect">
            <a:avLst/>
          </a:prstGeom>
        </p:spPr>
      </p:pic>
      <p:pic>
        <p:nvPicPr>
          <p:cNvPr id="12" name="Graphic 11" descr="Competition outline">
            <a:extLst>
              <a:ext uri="{FF2B5EF4-FFF2-40B4-BE49-F238E27FC236}">
                <a16:creationId xmlns:a16="http://schemas.microsoft.com/office/drawing/2014/main" id="{C424F245-5D0D-03BA-00A5-E095B5CAFA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3114" y="2910013"/>
            <a:ext cx="1180849" cy="978681"/>
          </a:xfrm>
          <a:prstGeom prst="rect">
            <a:avLst/>
          </a:prstGeom>
        </p:spPr>
      </p:pic>
      <p:pic>
        <p:nvPicPr>
          <p:cNvPr id="16" name="Graphic 15" descr="Eagle outline">
            <a:extLst>
              <a:ext uri="{FF2B5EF4-FFF2-40B4-BE49-F238E27FC236}">
                <a16:creationId xmlns:a16="http://schemas.microsoft.com/office/drawing/2014/main" id="{45C35483-CF72-E688-07B8-F4F5EABEBA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3614" y="1025994"/>
            <a:ext cx="1045171" cy="1045171"/>
          </a:xfrm>
          <a:prstGeom prst="rect">
            <a:avLst/>
          </a:prstGeom>
        </p:spPr>
      </p:pic>
      <p:pic>
        <p:nvPicPr>
          <p:cNvPr id="5" name="Graphic 4" descr="Seaweed outline">
            <a:extLst>
              <a:ext uri="{FF2B5EF4-FFF2-40B4-BE49-F238E27FC236}">
                <a16:creationId xmlns:a16="http://schemas.microsoft.com/office/drawing/2014/main" id="{407F0FA0-0B04-C34C-2E87-7456F51A0D6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59048" y="5779548"/>
            <a:ext cx="839925" cy="839925"/>
          </a:xfrm>
          <a:prstGeom prst="rect">
            <a:avLst/>
          </a:prstGeom>
        </p:spPr>
      </p:pic>
      <p:pic>
        <p:nvPicPr>
          <p:cNvPr id="7" name="Graphic 6" descr="Snail outline">
            <a:extLst>
              <a:ext uri="{FF2B5EF4-FFF2-40B4-BE49-F238E27FC236}">
                <a16:creationId xmlns:a16="http://schemas.microsoft.com/office/drawing/2014/main" id="{40475B81-F86A-2C77-2408-1405DCADF2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9850" y="4572966"/>
            <a:ext cx="1069161" cy="959761"/>
          </a:xfrm>
          <a:prstGeom prst="rect">
            <a:avLst/>
          </a:prstGeom>
        </p:spPr>
      </p:pic>
      <p:pic>
        <p:nvPicPr>
          <p:cNvPr id="15" name="Graphic 14" descr="Crops outline">
            <a:extLst>
              <a:ext uri="{FF2B5EF4-FFF2-40B4-BE49-F238E27FC236}">
                <a16:creationId xmlns:a16="http://schemas.microsoft.com/office/drawing/2014/main" id="{F00C9D2D-3011-13B6-1706-0CE6C32119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1845" y="5779548"/>
            <a:ext cx="914400" cy="914400"/>
          </a:xfrm>
          <a:prstGeom prst="rect">
            <a:avLst/>
          </a:prstGeom>
        </p:spPr>
      </p:pic>
      <p:pic>
        <p:nvPicPr>
          <p:cNvPr id="18" name="Graphic 17" descr="Grasshopper outline">
            <a:extLst>
              <a:ext uri="{FF2B5EF4-FFF2-40B4-BE49-F238E27FC236}">
                <a16:creationId xmlns:a16="http://schemas.microsoft.com/office/drawing/2014/main" id="{717D4016-628D-8AC4-2B2A-BC720741607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904720" y="4607727"/>
            <a:ext cx="792340" cy="792340"/>
          </a:xfrm>
          <a:prstGeom prst="rect">
            <a:avLst/>
          </a:prstGeom>
        </p:spPr>
      </p:pic>
      <p:pic>
        <p:nvPicPr>
          <p:cNvPr id="20" name="Graphic 19" descr="Frog outline">
            <a:extLst>
              <a:ext uri="{FF2B5EF4-FFF2-40B4-BE49-F238E27FC236}">
                <a16:creationId xmlns:a16="http://schemas.microsoft.com/office/drawing/2014/main" id="{FFAC897C-8676-7E02-F1BF-69D08E897BA1}"/>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flipH="1">
            <a:off x="2742973" y="3695790"/>
            <a:ext cx="792340" cy="792340"/>
          </a:xfrm>
          <a:prstGeom prst="rect">
            <a:avLst/>
          </a:prstGeom>
        </p:spPr>
      </p:pic>
      <p:pic>
        <p:nvPicPr>
          <p:cNvPr id="22" name="Graphic 21" descr="Snake outline">
            <a:extLst>
              <a:ext uri="{FF2B5EF4-FFF2-40B4-BE49-F238E27FC236}">
                <a16:creationId xmlns:a16="http://schemas.microsoft.com/office/drawing/2014/main" id="{FD1446C1-219C-83B7-4FE2-9714C35239F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6221471" flipH="1">
            <a:off x="3592831" y="2929238"/>
            <a:ext cx="890018" cy="793996"/>
          </a:xfrm>
          <a:prstGeom prst="rect">
            <a:avLst/>
          </a:prstGeom>
        </p:spPr>
      </p:pic>
      <p:sp>
        <p:nvSpPr>
          <p:cNvPr id="13" name="TextBox 12">
            <a:extLst>
              <a:ext uri="{FF2B5EF4-FFF2-40B4-BE49-F238E27FC236}">
                <a16:creationId xmlns:a16="http://schemas.microsoft.com/office/drawing/2014/main" id="{FA5B79A8-EC8D-4724-8148-36EC723B9596}"/>
              </a:ext>
            </a:extLst>
          </p:cNvPr>
          <p:cNvSpPr txBox="1"/>
          <p:nvPr/>
        </p:nvSpPr>
        <p:spPr>
          <a:xfrm>
            <a:off x="554194" y="939014"/>
            <a:ext cx="4285732" cy="2123658"/>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As a rule of thumb, </a:t>
            </a:r>
            <a:r>
              <a:rPr lang="en-US" sz="2200" b="1" dirty="0">
                <a:latin typeface="Calibri" panose="020F0502020204030204" pitchFamily="34" charset="0"/>
                <a:cs typeface="Calibri" panose="020F0502020204030204" pitchFamily="34" charset="0"/>
              </a:rPr>
              <a:t>only 10% </a:t>
            </a:r>
            <a:r>
              <a:rPr lang="en-US" sz="2200" dirty="0">
                <a:latin typeface="Calibri" panose="020F0502020204030204" pitchFamily="34" charset="0"/>
                <a:cs typeface="Calibri" panose="020F0502020204030204" pitchFamily="34" charset="0"/>
              </a:rPr>
              <a:t>of the calories consumed make it to the next level, partly because some of this energy is used for basic needs of survival like movement and reproduction.</a:t>
            </a:r>
          </a:p>
        </p:txBody>
      </p:sp>
      <p:sp>
        <p:nvSpPr>
          <p:cNvPr id="14" name="TextBox 13">
            <a:extLst>
              <a:ext uri="{FF2B5EF4-FFF2-40B4-BE49-F238E27FC236}">
                <a16:creationId xmlns:a16="http://schemas.microsoft.com/office/drawing/2014/main" id="{62864A27-769F-4178-B847-B3711C3F25B2}"/>
              </a:ext>
            </a:extLst>
          </p:cNvPr>
          <p:cNvSpPr txBox="1"/>
          <p:nvPr/>
        </p:nvSpPr>
        <p:spPr>
          <a:xfrm>
            <a:off x="7210964" y="937858"/>
            <a:ext cx="4520120" cy="1862048"/>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In fact, the vast majority of these calories end up as dissipated heat due to the </a:t>
            </a:r>
            <a:r>
              <a:rPr lang="en-US" sz="2200" b="1" dirty="0">
                <a:latin typeface="Calibri" panose="020F0502020204030204" pitchFamily="34" charset="0"/>
                <a:cs typeface="Calibri" panose="020F0502020204030204" pitchFamily="34" charset="0"/>
              </a:rPr>
              <a:t>2</a:t>
            </a:r>
            <a:r>
              <a:rPr lang="en-US" sz="2200" b="1" baseline="30000" dirty="0">
                <a:latin typeface="Calibri" panose="020F0502020204030204" pitchFamily="34" charset="0"/>
                <a:cs typeface="Calibri" panose="020F0502020204030204" pitchFamily="34" charset="0"/>
              </a:rPr>
              <a:t>nd</a:t>
            </a:r>
            <a:r>
              <a:rPr lang="en-US" sz="2200" b="1" dirty="0">
                <a:latin typeface="Calibri" panose="020F0502020204030204" pitchFamily="34" charset="0"/>
                <a:cs typeface="Calibri" panose="020F0502020204030204" pitchFamily="34" charset="0"/>
              </a:rPr>
              <a:t> Law of Thermodynamics</a:t>
            </a:r>
            <a:r>
              <a:rPr lang="en-US" sz="2200" dirty="0">
                <a:latin typeface="Calibri" panose="020F0502020204030204" pitchFamily="34" charset="0"/>
                <a:cs typeface="Calibri" panose="020F0502020204030204" pitchFamily="34" charset="0"/>
              </a:rPr>
              <a:t>.</a:t>
            </a:r>
          </a:p>
          <a:p>
            <a:pPr algn="just"/>
            <a:r>
              <a:rPr lang="en-US" sz="2200" dirty="0">
                <a:latin typeface="Calibri" panose="020F0502020204030204" pitchFamily="34" charset="0"/>
                <a:cs typeface="Calibri" panose="020F0502020204030204" pitchFamily="34" charset="0"/>
              </a:rPr>
              <a:t>This is why apex predators require so much territory!</a:t>
            </a:r>
          </a:p>
        </p:txBody>
      </p:sp>
      <p:sp>
        <p:nvSpPr>
          <p:cNvPr id="23" name="TextBox 22">
            <a:extLst>
              <a:ext uri="{FF2B5EF4-FFF2-40B4-BE49-F238E27FC236}">
                <a16:creationId xmlns:a16="http://schemas.microsoft.com/office/drawing/2014/main" id="{8FD898D9-42BB-426A-BE97-3E21031C855F}"/>
              </a:ext>
            </a:extLst>
          </p:cNvPr>
          <p:cNvSpPr txBox="1"/>
          <p:nvPr/>
        </p:nvSpPr>
        <p:spPr>
          <a:xfrm>
            <a:off x="3885716" y="179207"/>
            <a:ext cx="4005071"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The Trophic Pyramid</a:t>
            </a:r>
          </a:p>
        </p:txBody>
      </p:sp>
      <p:pic>
        <p:nvPicPr>
          <p:cNvPr id="24" name="Picture 23" descr="A diagram of a number of consumer consumption&#10;&#10;Description automatically generated with medium confidence">
            <a:extLst>
              <a:ext uri="{FF2B5EF4-FFF2-40B4-BE49-F238E27FC236}">
                <a16:creationId xmlns:a16="http://schemas.microsoft.com/office/drawing/2014/main" id="{D267A428-9E1D-4E0D-9D91-208210CFDFA5}"/>
              </a:ext>
            </a:extLst>
          </p:cNvPr>
          <p:cNvPicPr>
            <a:picLocks noChangeAspect="1"/>
          </p:cNvPicPr>
          <p:nvPr/>
        </p:nvPicPr>
        <p:blipFill>
          <a:blip r:embed="rId20"/>
          <a:stretch>
            <a:fillRect/>
          </a:stretch>
        </p:blipFill>
        <p:spPr>
          <a:xfrm>
            <a:off x="1982777" y="1857947"/>
            <a:ext cx="7880956" cy="4983480"/>
          </a:xfrm>
          <a:prstGeom prst="rect">
            <a:avLst/>
          </a:prstGeom>
        </p:spPr>
      </p:pic>
    </p:spTree>
    <p:extLst>
      <p:ext uri="{BB962C8B-B14F-4D97-AF65-F5344CB8AC3E}">
        <p14:creationId xmlns:p14="http://schemas.microsoft.com/office/powerpoint/2010/main" val="18964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person fishing from a fish pond&#10;&#10;Description automatically generated">
            <a:extLst>
              <a:ext uri="{FF2B5EF4-FFF2-40B4-BE49-F238E27FC236}">
                <a16:creationId xmlns:a16="http://schemas.microsoft.com/office/drawing/2014/main" id="{713B6A76-2AAB-E600-0761-05B389EC1E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10" y="383058"/>
            <a:ext cx="5007321" cy="6282917"/>
          </a:xfrm>
          <a:prstGeom prst="rect">
            <a:avLst/>
          </a:prstGeom>
        </p:spPr>
      </p:pic>
      <p:pic>
        <p:nvPicPr>
          <p:cNvPr id="9" name="Picture 8" descr="A close-up of a list of words&#10;&#10;Description automatically generated">
            <a:extLst>
              <a:ext uri="{FF2B5EF4-FFF2-40B4-BE49-F238E27FC236}">
                <a16:creationId xmlns:a16="http://schemas.microsoft.com/office/drawing/2014/main" id="{AC49FC22-2DD6-DFBA-4985-9900DBA11749}"/>
              </a:ext>
            </a:extLst>
          </p:cNvPr>
          <p:cNvPicPr>
            <a:picLocks noChangeAspect="1"/>
          </p:cNvPicPr>
          <p:nvPr/>
        </p:nvPicPr>
        <p:blipFill>
          <a:blip r:embed="rId3"/>
          <a:stretch>
            <a:fillRect/>
          </a:stretch>
        </p:blipFill>
        <p:spPr>
          <a:xfrm>
            <a:off x="5663184" y="4662595"/>
            <a:ext cx="5596128" cy="1980435"/>
          </a:xfrm>
          <a:prstGeom prst="rect">
            <a:avLst/>
          </a:prstGeom>
        </p:spPr>
      </p:pic>
      <p:sp>
        <p:nvSpPr>
          <p:cNvPr id="4" name="TextBox 3">
            <a:extLst>
              <a:ext uri="{FF2B5EF4-FFF2-40B4-BE49-F238E27FC236}">
                <a16:creationId xmlns:a16="http://schemas.microsoft.com/office/drawing/2014/main" id="{CE9BB7B7-C762-401A-84EC-BA217B630FCF}"/>
              </a:ext>
            </a:extLst>
          </p:cNvPr>
          <p:cNvSpPr txBox="1"/>
          <p:nvPr/>
        </p:nvSpPr>
        <p:spPr>
          <a:xfrm>
            <a:off x="5730090" y="383058"/>
            <a:ext cx="6053706" cy="4308872"/>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The trophic pyramid is useful for determining how much producers need to produce in order to maintain a  diverse ecosystem that can accommodate apex predators.</a:t>
            </a:r>
          </a:p>
          <a:p>
            <a:pPr algn="just">
              <a:spcAft>
                <a:spcPts val="600"/>
              </a:spcAft>
            </a:pPr>
            <a:r>
              <a:rPr lang="en-US" sz="2400" dirty="0">
                <a:latin typeface="Calibri" panose="020F0502020204030204" pitchFamily="34" charset="0"/>
                <a:cs typeface="Calibri" panose="020F0502020204030204" pitchFamily="34" charset="0"/>
              </a:rPr>
              <a:t>But the reality is more complicated because many participants (like the bullfrog tadpole) consume at multiple levels of the pyramid. The ”</a:t>
            </a:r>
            <a:r>
              <a:rPr lang="en-US" sz="2400" b="1" dirty="0">
                <a:latin typeface="Calibri" panose="020F0502020204030204" pitchFamily="34" charset="0"/>
                <a:cs typeface="Calibri" panose="020F0502020204030204" pitchFamily="34" charset="0"/>
              </a:rPr>
              <a:t>food web</a:t>
            </a:r>
            <a:r>
              <a:rPr lang="en-US" sz="2400" dirty="0">
                <a:latin typeface="Calibri" panose="020F0502020204030204" pitchFamily="34" charset="0"/>
                <a:cs typeface="Calibri" panose="020F0502020204030204" pitchFamily="34" charset="0"/>
              </a:rPr>
              <a:t>” provides a more comprehensive image of energy flow in the ecosystem.</a:t>
            </a:r>
          </a:p>
          <a:p>
            <a:pPr algn="just"/>
            <a:r>
              <a:rPr lang="en-US" sz="2400" dirty="0">
                <a:latin typeface="Calibri" panose="020F0502020204030204" pitchFamily="34" charset="0"/>
                <a:cs typeface="Calibri" panose="020F0502020204030204" pitchFamily="34" charset="0"/>
              </a:rPr>
              <a:t>All nutrients are eventually “recycled” with the help of decomposers and scavengers.</a:t>
            </a:r>
          </a:p>
        </p:txBody>
      </p:sp>
    </p:spTree>
    <p:extLst>
      <p:ext uri="{BB962C8B-B14F-4D97-AF65-F5344CB8AC3E}">
        <p14:creationId xmlns:p14="http://schemas.microsoft.com/office/powerpoint/2010/main" val="8001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F3E18-FD30-6622-2C8E-2A471D745A60}"/>
              </a:ext>
            </a:extLst>
          </p:cNvPr>
          <p:cNvSpPr txBox="1"/>
          <p:nvPr/>
        </p:nvSpPr>
        <p:spPr>
          <a:xfrm>
            <a:off x="1607080" y="204298"/>
            <a:ext cx="8772594" cy="769441"/>
          </a:xfrm>
          <a:prstGeom prst="rect">
            <a:avLst/>
          </a:prstGeom>
          <a:noFill/>
        </p:spPr>
        <p:txBody>
          <a:bodyPr wrap="none" rtlCol="0">
            <a:spAutoFit/>
          </a:bodyPr>
          <a:lstStyle/>
          <a:p>
            <a:r>
              <a:rPr lang="en-US" sz="4400" dirty="0">
                <a:solidFill>
                  <a:srgbClr val="0070C0"/>
                </a:solidFill>
                <a:latin typeface="Calibri" panose="020F0502020204030204" pitchFamily="34" charset="0"/>
                <a:cs typeface="Calibri" panose="020F0502020204030204" pitchFamily="34" charset="0"/>
              </a:rPr>
              <a:t> The Biogeochemical Cycling of Water</a:t>
            </a:r>
          </a:p>
        </p:txBody>
      </p:sp>
      <p:pic>
        <p:nvPicPr>
          <p:cNvPr id="3" name="Picture 2" descr="Diagram of a diagram of a water cycle&#10;&#10;Description automatically generated with medium confidence">
            <a:extLst>
              <a:ext uri="{FF2B5EF4-FFF2-40B4-BE49-F238E27FC236}">
                <a16:creationId xmlns:a16="http://schemas.microsoft.com/office/drawing/2014/main" id="{2772FB0B-E295-09A2-7957-E84E978202E7}"/>
              </a:ext>
            </a:extLst>
          </p:cNvPr>
          <p:cNvPicPr>
            <a:picLocks noChangeAspect="1"/>
          </p:cNvPicPr>
          <p:nvPr/>
        </p:nvPicPr>
        <p:blipFill>
          <a:blip r:embed="rId2"/>
          <a:stretch>
            <a:fillRect/>
          </a:stretch>
        </p:blipFill>
        <p:spPr>
          <a:xfrm>
            <a:off x="1745210" y="950248"/>
            <a:ext cx="8659178" cy="5486543"/>
          </a:xfrm>
          <a:prstGeom prst="rect">
            <a:avLst/>
          </a:prstGeom>
        </p:spPr>
      </p:pic>
    </p:spTree>
    <p:extLst>
      <p:ext uri="{BB962C8B-B14F-4D97-AF65-F5344CB8AC3E}">
        <p14:creationId xmlns:p14="http://schemas.microsoft.com/office/powerpoint/2010/main" val="419506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black and white circle with arrows&#10;&#10;Description automatically generated">
            <a:extLst>
              <a:ext uri="{FF2B5EF4-FFF2-40B4-BE49-F238E27FC236}">
                <a16:creationId xmlns:a16="http://schemas.microsoft.com/office/drawing/2014/main" id="{D7B95331-B365-28C5-8E0A-7FDA331ED869}"/>
              </a:ext>
            </a:extLst>
          </p:cNvPr>
          <p:cNvPicPr>
            <a:picLocks noChangeAspect="1"/>
          </p:cNvPicPr>
          <p:nvPr/>
        </p:nvPicPr>
        <p:blipFill>
          <a:blip r:embed="rId3"/>
          <a:stretch>
            <a:fillRect/>
          </a:stretch>
        </p:blipFill>
        <p:spPr>
          <a:xfrm>
            <a:off x="2061586" y="1015528"/>
            <a:ext cx="7265773" cy="4106882"/>
          </a:xfrm>
          <a:prstGeom prst="rect">
            <a:avLst/>
          </a:prstGeom>
        </p:spPr>
      </p:pic>
      <p:sp>
        <p:nvSpPr>
          <p:cNvPr id="42" name="TextBox 41">
            <a:extLst>
              <a:ext uri="{FF2B5EF4-FFF2-40B4-BE49-F238E27FC236}">
                <a16:creationId xmlns:a16="http://schemas.microsoft.com/office/drawing/2014/main" id="{9D69B8F6-B26C-F739-C5D0-BE6CD429EFEA}"/>
              </a:ext>
            </a:extLst>
          </p:cNvPr>
          <p:cNvSpPr txBox="1"/>
          <p:nvPr/>
        </p:nvSpPr>
        <p:spPr>
          <a:xfrm>
            <a:off x="1573630" y="2884950"/>
            <a:ext cx="2155141"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Precipitation</a:t>
            </a:r>
            <a:endParaRPr lang="en-US" sz="2400" baseline="300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EAB86E7-E489-E62C-57CF-A6F0A87208C4}"/>
              </a:ext>
            </a:extLst>
          </p:cNvPr>
          <p:cNvSpPr txBox="1"/>
          <p:nvPr/>
        </p:nvSpPr>
        <p:spPr>
          <a:xfrm>
            <a:off x="7604438" y="2663214"/>
            <a:ext cx="3706792"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Evaporation, Sublimation,</a:t>
            </a:r>
          </a:p>
          <a:p>
            <a:r>
              <a:rPr lang="en-US" sz="2400" dirty="0">
                <a:latin typeface="Calibri" panose="020F0502020204030204" pitchFamily="34" charset="0"/>
                <a:cs typeface="Calibri" panose="020F0502020204030204" pitchFamily="34" charset="0"/>
              </a:rPr>
              <a:t> &amp; Transpiration </a:t>
            </a:r>
            <a:endParaRPr lang="en-US" sz="2400" baseline="30000" dirty="0">
              <a:latin typeface="Calibri" panose="020F0502020204030204" pitchFamily="34" charset="0"/>
              <a:cs typeface="Calibri" panose="020F0502020204030204" pitchFamily="34" charset="0"/>
            </a:endParaRPr>
          </a:p>
        </p:txBody>
      </p:sp>
      <p:sp>
        <p:nvSpPr>
          <p:cNvPr id="44" name="Text Box 32">
            <a:extLst>
              <a:ext uri="{FF2B5EF4-FFF2-40B4-BE49-F238E27FC236}">
                <a16:creationId xmlns:a16="http://schemas.microsoft.com/office/drawing/2014/main" id="{D354AD06-EB1F-7C3F-095B-4C906E2D2F1D}"/>
              </a:ext>
            </a:extLst>
          </p:cNvPr>
          <p:cNvSpPr txBox="1">
            <a:spLocks noChangeArrowheads="1"/>
          </p:cNvSpPr>
          <p:nvPr/>
        </p:nvSpPr>
        <p:spPr bwMode="auto">
          <a:xfrm>
            <a:off x="4872098" y="4558225"/>
            <a:ext cx="1933394" cy="523220"/>
          </a:xfrm>
          <a:prstGeom prst="rect">
            <a:avLst/>
          </a:prstGeom>
          <a:noFill/>
          <a:ln w="57150">
            <a:noFill/>
            <a:miter lim="800000"/>
            <a:headEnd/>
            <a:tailEnd/>
          </a:ln>
          <a:effectLst/>
        </p:spPr>
        <p:txBody>
          <a:bodyPr wrap="square">
            <a:spAutoFit/>
          </a:bodyPr>
          <a:lstStyle/>
          <a:p>
            <a:pPr>
              <a:spcBef>
                <a:spcPct val="50000"/>
              </a:spcBef>
            </a:pPr>
            <a:r>
              <a:rPr lang="en-US" sz="2800" dirty="0">
                <a:solidFill>
                  <a:srgbClr val="0432FF"/>
                </a:solidFill>
                <a:latin typeface="Calibri" panose="020F0502020204030204" pitchFamily="34" charset="0"/>
                <a:cs typeface="Calibri" panose="020F0502020204030204" pitchFamily="34" charset="0"/>
              </a:rPr>
              <a:t>Water &amp; Ice</a:t>
            </a:r>
          </a:p>
        </p:txBody>
      </p:sp>
      <p:sp>
        <p:nvSpPr>
          <p:cNvPr id="45" name="Text Box 32">
            <a:extLst>
              <a:ext uri="{FF2B5EF4-FFF2-40B4-BE49-F238E27FC236}">
                <a16:creationId xmlns:a16="http://schemas.microsoft.com/office/drawing/2014/main" id="{31946118-C209-18BB-E178-6E7E0254C346}"/>
              </a:ext>
            </a:extLst>
          </p:cNvPr>
          <p:cNvSpPr txBox="1">
            <a:spLocks noChangeArrowheads="1"/>
          </p:cNvSpPr>
          <p:nvPr/>
        </p:nvSpPr>
        <p:spPr bwMode="auto">
          <a:xfrm>
            <a:off x="4675335" y="1015528"/>
            <a:ext cx="2197629" cy="523220"/>
          </a:xfrm>
          <a:prstGeom prst="rect">
            <a:avLst/>
          </a:prstGeom>
          <a:noFill/>
          <a:ln w="57150">
            <a:noFill/>
            <a:miter lim="800000"/>
            <a:headEnd/>
            <a:tailEnd/>
          </a:ln>
          <a:effectLst/>
        </p:spPr>
        <p:txBody>
          <a:bodyPr wrap="square">
            <a:spAutoFit/>
          </a:bodyPr>
          <a:lstStyle/>
          <a:p>
            <a:r>
              <a:rPr lang="en-US" sz="2800" dirty="0">
                <a:solidFill>
                  <a:schemeClr val="tx1">
                    <a:lumMod val="50000"/>
                    <a:lumOff val="50000"/>
                  </a:schemeClr>
                </a:solidFill>
                <a:latin typeface="Calibri" panose="020F0502020204030204" pitchFamily="34" charset="0"/>
                <a:cs typeface="Calibri" panose="020F0502020204030204" pitchFamily="34" charset="0"/>
              </a:rPr>
              <a:t>Water Vapor</a:t>
            </a:r>
          </a:p>
        </p:txBody>
      </p:sp>
      <p:sp>
        <p:nvSpPr>
          <p:cNvPr id="66" name="Text Box 32">
            <a:extLst>
              <a:ext uri="{FF2B5EF4-FFF2-40B4-BE49-F238E27FC236}">
                <a16:creationId xmlns:a16="http://schemas.microsoft.com/office/drawing/2014/main" id="{0826DA8F-545E-7FE3-0647-3A84DD7665BF}"/>
              </a:ext>
            </a:extLst>
          </p:cNvPr>
          <p:cNvSpPr txBox="1">
            <a:spLocks noChangeArrowheads="1"/>
          </p:cNvSpPr>
          <p:nvPr/>
        </p:nvSpPr>
        <p:spPr bwMode="auto">
          <a:xfrm rot="1291042">
            <a:off x="7853962" y="5240511"/>
            <a:ext cx="2044599" cy="430887"/>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Infiltration</a:t>
            </a:r>
          </a:p>
        </p:txBody>
      </p:sp>
      <p:cxnSp>
        <p:nvCxnSpPr>
          <p:cNvPr id="68" name="Straight Arrow Connector 67">
            <a:extLst>
              <a:ext uri="{FF2B5EF4-FFF2-40B4-BE49-F238E27FC236}">
                <a16:creationId xmlns:a16="http://schemas.microsoft.com/office/drawing/2014/main" id="{1E451836-419D-3964-8464-2E1D6C3DBC56}"/>
              </a:ext>
            </a:extLst>
          </p:cNvPr>
          <p:cNvCxnSpPr>
            <a:cxnSpLocks/>
          </p:cNvCxnSpPr>
          <p:nvPr/>
        </p:nvCxnSpPr>
        <p:spPr>
          <a:xfrm>
            <a:off x="6945625" y="4899316"/>
            <a:ext cx="2508099" cy="978488"/>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7876B3C-F148-AB25-2C5D-716DCB94D486}"/>
              </a:ext>
            </a:extLst>
          </p:cNvPr>
          <p:cNvSpPr txBox="1"/>
          <p:nvPr/>
        </p:nvSpPr>
        <p:spPr>
          <a:xfrm>
            <a:off x="9203029" y="5175491"/>
            <a:ext cx="1843705" cy="430887"/>
          </a:xfrm>
          <a:prstGeom prst="rect">
            <a:avLst/>
          </a:prstGeom>
          <a:noFill/>
        </p:spPr>
        <p:txBody>
          <a:bodyPr wrap="square" rtlCol="0">
            <a:spAutoFit/>
          </a:bodyPr>
          <a:lstStyle/>
          <a:p>
            <a:r>
              <a:rPr lang="en-US" sz="2200" dirty="0">
                <a:solidFill>
                  <a:srgbClr val="945200"/>
                </a:solidFill>
                <a:latin typeface="Calibri" panose="020F0502020204030204" pitchFamily="34" charset="0"/>
                <a:cs typeface="Calibri" panose="020F0502020204030204" pitchFamily="34" charset="0"/>
              </a:rPr>
              <a:t>Ground Water</a:t>
            </a:r>
          </a:p>
        </p:txBody>
      </p:sp>
      <p:pic>
        <p:nvPicPr>
          <p:cNvPr id="5" name="Graphic 4" descr="Rain outline">
            <a:extLst>
              <a:ext uri="{FF2B5EF4-FFF2-40B4-BE49-F238E27FC236}">
                <a16:creationId xmlns:a16="http://schemas.microsoft.com/office/drawing/2014/main" id="{CFF87292-E6F3-0741-4D68-ABE62193FE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6096" y="2154569"/>
            <a:ext cx="914400" cy="914400"/>
          </a:xfrm>
          <a:prstGeom prst="rect">
            <a:avLst/>
          </a:prstGeom>
        </p:spPr>
      </p:pic>
      <p:pic>
        <p:nvPicPr>
          <p:cNvPr id="11" name="Graphic 10" descr="Snow outline">
            <a:extLst>
              <a:ext uri="{FF2B5EF4-FFF2-40B4-BE49-F238E27FC236}">
                <a16:creationId xmlns:a16="http://schemas.microsoft.com/office/drawing/2014/main" id="{6CFC277D-A066-FE92-0C1B-664C3B2057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9406" y="2167241"/>
            <a:ext cx="914400" cy="914400"/>
          </a:xfrm>
          <a:prstGeom prst="rect">
            <a:avLst/>
          </a:prstGeom>
        </p:spPr>
      </p:pic>
      <p:pic>
        <p:nvPicPr>
          <p:cNvPr id="16" name="Graphic 15" descr="Snowman outline">
            <a:extLst>
              <a:ext uri="{FF2B5EF4-FFF2-40B4-BE49-F238E27FC236}">
                <a16:creationId xmlns:a16="http://schemas.microsoft.com/office/drawing/2014/main" id="{8C24200C-1DAD-A914-7B4A-06387E51D6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3023" y="1829838"/>
            <a:ext cx="999506" cy="999506"/>
          </a:xfrm>
          <a:prstGeom prst="rect">
            <a:avLst/>
          </a:prstGeom>
        </p:spPr>
      </p:pic>
      <p:pic>
        <p:nvPicPr>
          <p:cNvPr id="20" name="Graphic 19" descr="Igloo outline">
            <a:extLst>
              <a:ext uri="{FF2B5EF4-FFF2-40B4-BE49-F238E27FC236}">
                <a16:creationId xmlns:a16="http://schemas.microsoft.com/office/drawing/2014/main" id="{E7F380DD-E046-92F5-2C78-3CAFE2C7A7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06662" y="3708891"/>
            <a:ext cx="921099" cy="921099"/>
          </a:xfrm>
          <a:prstGeom prst="rect">
            <a:avLst/>
          </a:prstGeom>
        </p:spPr>
      </p:pic>
      <p:pic>
        <p:nvPicPr>
          <p:cNvPr id="22" name="Graphic 21" descr="Splash1 outline">
            <a:extLst>
              <a:ext uri="{FF2B5EF4-FFF2-40B4-BE49-F238E27FC236}">
                <a16:creationId xmlns:a16="http://schemas.microsoft.com/office/drawing/2014/main" id="{DC06A7C8-DA7F-B194-7350-203ED14DD5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5160" y="3749764"/>
            <a:ext cx="984932" cy="984932"/>
          </a:xfrm>
          <a:prstGeom prst="rect">
            <a:avLst/>
          </a:prstGeom>
        </p:spPr>
      </p:pic>
      <p:pic>
        <p:nvPicPr>
          <p:cNvPr id="30" name="Picture 29" descr="A black and white image of a glass of water&#10;&#10;Description automatically generated">
            <a:extLst>
              <a:ext uri="{FF2B5EF4-FFF2-40B4-BE49-F238E27FC236}">
                <a16:creationId xmlns:a16="http://schemas.microsoft.com/office/drawing/2014/main" id="{86210630-B647-B100-BF7D-210B5D9F979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52803" y="2575968"/>
            <a:ext cx="483502" cy="817057"/>
          </a:xfrm>
          <a:prstGeom prst="rect">
            <a:avLst/>
          </a:prstGeom>
        </p:spPr>
      </p:pic>
      <p:cxnSp>
        <p:nvCxnSpPr>
          <p:cNvPr id="31" name="Straight Arrow Connector 30">
            <a:extLst>
              <a:ext uri="{FF2B5EF4-FFF2-40B4-BE49-F238E27FC236}">
                <a16:creationId xmlns:a16="http://schemas.microsoft.com/office/drawing/2014/main" id="{31050B72-B1BF-968A-4E34-969E3436492C}"/>
              </a:ext>
            </a:extLst>
          </p:cNvPr>
          <p:cNvCxnSpPr>
            <a:cxnSpLocks/>
          </p:cNvCxnSpPr>
          <p:nvPr/>
        </p:nvCxnSpPr>
        <p:spPr>
          <a:xfrm flipV="1">
            <a:off x="6945625" y="4889212"/>
            <a:ext cx="2508099" cy="20923"/>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705AD98F-A673-B129-8A72-10433498AE06}"/>
              </a:ext>
            </a:extLst>
          </p:cNvPr>
          <p:cNvSpPr txBox="1"/>
          <p:nvPr/>
        </p:nvSpPr>
        <p:spPr>
          <a:xfrm>
            <a:off x="9243163" y="4239026"/>
            <a:ext cx="1803571" cy="430887"/>
          </a:xfrm>
          <a:prstGeom prst="rect">
            <a:avLst/>
          </a:prstGeom>
          <a:noFill/>
        </p:spPr>
        <p:txBody>
          <a:bodyPr wrap="none" rtlCol="0">
            <a:spAutoFit/>
          </a:bodyPr>
          <a:lstStyle/>
          <a:p>
            <a:r>
              <a:rPr lang="en-US" sz="2200" dirty="0">
                <a:solidFill>
                  <a:srgbClr val="00B0F0"/>
                </a:solidFill>
                <a:latin typeface="Calibri" panose="020F0502020204030204" pitchFamily="34" charset="0"/>
                <a:cs typeface="Calibri" panose="020F0502020204030204" pitchFamily="34" charset="0"/>
              </a:rPr>
              <a:t>Surface Water</a:t>
            </a:r>
          </a:p>
        </p:txBody>
      </p:sp>
      <p:sp>
        <p:nvSpPr>
          <p:cNvPr id="50" name="Text Box 32">
            <a:extLst>
              <a:ext uri="{FF2B5EF4-FFF2-40B4-BE49-F238E27FC236}">
                <a16:creationId xmlns:a16="http://schemas.microsoft.com/office/drawing/2014/main" id="{F16C54F2-6A74-1809-62BA-459F41B6E155}"/>
              </a:ext>
            </a:extLst>
          </p:cNvPr>
          <p:cNvSpPr txBox="1">
            <a:spLocks noChangeArrowheads="1"/>
          </p:cNvSpPr>
          <p:nvPr/>
        </p:nvSpPr>
        <p:spPr bwMode="auto">
          <a:xfrm>
            <a:off x="8089422" y="4505984"/>
            <a:ext cx="1090650" cy="430887"/>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Runoff</a:t>
            </a:r>
          </a:p>
        </p:txBody>
      </p:sp>
      <p:pic>
        <p:nvPicPr>
          <p:cNvPr id="52" name="Graphic 51" descr="Fish outline">
            <a:extLst>
              <a:ext uri="{FF2B5EF4-FFF2-40B4-BE49-F238E27FC236}">
                <a16:creationId xmlns:a16="http://schemas.microsoft.com/office/drawing/2014/main" id="{4D8B567F-F339-0B6B-0DDE-AEDE6FA232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82275" y="4368842"/>
            <a:ext cx="968061" cy="1045611"/>
          </a:xfrm>
          <a:prstGeom prst="rect">
            <a:avLst/>
          </a:prstGeom>
        </p:spPr>
      </p:pic>
      <p:sp>
        <p:nvSpPr>
          <p:cNvPr id="55" name="TextBox 54">
            <a:extLst>
              <a:ext uri="{FF2B5EF4-FFF2-40B4-BE49-F238E27FC236}">
                <a16:creationId xmlns:a16="http://schemas.microsoft.com/office/drawing/2014/main" id="{D22B19D7-33DB-A82D-1331-5CBE436645F5}"/>
              </a:ext>
            </a:extLst>
          </p:cNvPr>
          <p:cNvSpPr txBox="1"/>
          <p:nvPr/>
        </p:nvSpPr>
        <p:spPr>
          <a:xfrm>
            <a:off x="828247" y="6172822"/>
            <a:ext cx="184731" cy="369332"/>
          </a:xfrm>
          <a:prstGeom prst="rect">
            <a:avLst/>
          </a:prstGeom>
          <a:noFill/>
        </p:spPr>
        <p:txBody>
          <a:bodyPr wrap="none" rtlCol="0">
            <a:spAutoFit/>
          </a:bodyPr>
          <a:lstStyle/>
          <a:p>
            <a:endParaRPr lang="en-US" dirty="0"/>
          </a:p>
        </p:txBody>
      </p:sp>
      <p:sp>
        <p:nvSpPr>
          <p:cNvPr id="56" name="TextBox 55">
            <a:extLst>
              <a:ext uri="{FF2B5EF4-FFF2-40B4-BE49-F238E27FC236}">
                <a16:creationId xmlns:a16="http://schemas.microsoft.com/office/drawing/2014/main" id="{3F0D87F3-9398-E2FD-20FB-8D54ED87BA89}"/>
              </a:ext>
            </a:extLst>
          </p:cNvPr>
          <p:cNvSpPr txBox="1"/>
          <p:nvPr/>
        </p:nvSpPr>
        <p:spPr>
          <a:xfrm>
            <a:off x="3096606" y="5662002"/>
            <a:ext cx="5096607"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Forests play a key role in the recharging of </a:t>
            </a:r>
            <a:r>
              <a:rPr lang="en-US" sz="1600" b="1" dirty="0">
                <a:solidFill>
                  <a:srgbClr val="945200"/>
                </a:solidFill>
                <a:latin typeface="Calibri" panose="020F0502020204030204" pitchFamily="34" charset="0"/>
                <a:cs typeface="Calibri" panose="020F0502020204030204" pitchFamily="34" charset="0"/>
              </a:rPr>
              <a:t>ground water </a:t>
            </a:r>
            <a:r>
              <a:rPr lang="en-US" sz="1600" dirty="0">
                <a:latin typeface="Calibri" panose="020F0502020204030204" pitchFamily="34" charset="0"/>
                <a:cs typeface="Calibri" panose="020F0502020204030204" pitchFamily="34" charset="0"/>
              </a:rPr>
              <a:t>because forest soils are better at absorbing the rain.</a:t>
            </a:r>
          </a:p>
        </p:txBody>
      </p:sp>
      <p:pic>
        <p:nvPicPr>
          <p:cNvPr id="58" name="Picture 57" descr="A drawing of a well&#10;&#10;Description automatically generated">
            <a:extLst>
              <a:ext uri="{FF2B5EF4-FFF2-40B4-BE49-F238E27FC236}">
                <a16:creationId xmlns:a16="http://schemas.microsoft.com/office/drawing/2014/main" id="{56E8B2D8-F3D6-7C49-E2D2-C6B78016A95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836" y="5544269"/>
            <a:ext cx="825767" cy="823717"/>
          </a:xfrm>
          <a:prstGeom prst="rect">
            <a:avLst/>
          </a:prstGeom>
        </p:spPr>
      </p:pic>
      <p:pic>
        <p:nvPicPr>
          <p:cNvPr id="75" name="Graphic 74" descr="Tree With Roots with solid fill">
            <a:extLst>
              <a:ext uri="{FF2B5EF4-FFF2-40B4-BE49-F238E27FC236}">
                <a16:creationId xmlns:a16="http://schemas.microsoft.com/office/drawing/2014/main" id="{07F19640-378B-009E-44E5-BB4B712ADA0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80816" y="3066355"/>
            <a:ext cx="892552" cy="580839"/>
          </a:xfrm>
          <a:prstGeom prst="rect">
            <a:avLst/>
          </a:prstGeom>
        </p:spPr>
      </p:pic>
      <p:sp>
        <p:nvSpPr>
          <p:cNvPr id="2" name="TextBox 1">
            <a:extLst>
              <a:ext uri="{FF2B5EF4-FFF2-40B4-BE49-F238E27FC236}">
                <a16:creationId xmlns:a16="http://schemas.microsoft.com/office/drawing/2014/main" id="{7CFF229E-3D19-711E-8591-220AAD18C7E2}"/>
              </a:ext>
            </a:extLst>
          </p:cNvPr>
          <p:cNvSpPr txBox="1"/>
          <p:nvPr/>
        </p:nvSpPr>
        <p:spPr>
          <a:xfrm>
            <a:off x="387968" y="4533745"/>
            <a:ext cx="2942709" cy="1077218"/>
          </a:xfrm>
          <a:prstGeom prst="rect">
            <a:avLst/>
          </a:prstGeom>
          <a:noFill/>
        </p:spPr>
        <p:txBody>
          <a:bodyPr wrap="square" rtlCol="0">
            <a:spAutoFit/>
          </a:bodyPr>
          <a:lstStyle/>
          <a:p>
            <a:pPr algn="just"/>
            <a:r>
              <a:rPr lang="en-US" sz="1600" b="1" dirty="0">
                <a:solidFill>
                  <a:srgbClr val="00B0F0"/>
                </a:solidFill>
                <a:latin typeface="Calibri" panose="020F0502020204030204" pitchFamily="34" charset="0"/>
                <a:cs typeface="Calibri" panose="020F0502020204030204" pitchFamily="34" charset="0"/>
              </a:rPr>
              <a:t>Surface waters </a:t>
            </a:r>
            <a:r>
              <a:rPr lang="en-US" sz="1600" dirty="0">
                <a:latin typeface="Calibri" panose="020F0502020204030204" pitchFamily="34" charset="0"/>
                <a:cs typeface="Calibri" panose="020F0502020204030204" pitchFamily="34" charset="0"/>
              </a:rPr>
              <a:t>include wetlands, lakes, streams, and rivers. Runoff that enters streams and rivers flows to the sea.</a:t>
            </a:r>
          </a:p>
        </p:txBody>
      </p:sp>
      <p:pic>
        <p:nvPicPr>
          <p:cNvPr id="6" name="Graphic 5" descr="Cloud outline">
            <a:extLst>
              <a:ext uri="{FF2B5EF4-FFF2-40B4-BE49-F238E27FC236}">
                <a16:creationId xmlns:a16="http://schemas.microsoft.com/office/drawing/2014/main" id="{8C63926B-D6EA-9914-C280-F64576CE7E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84449" y="123567"/>
            <a:ext cx="1922005" cy="1281940"/>
          </a:xfrm>
          <a:prstGeom prst="rect">
            <a:avLst/>
          </a:prstGeom>
        </p:spPr>
      </p:pic>
      <p:sp>
        <p:nvSpPr>
          <p:cNvPr id="4" name="TextBox 3">
            <a:extLst>
              <a:ext uri="{FF2B5EF4-FFF2-40B4-BE49-F238E27FC236}">
                <a16:creationId xmlns:a16="http://schemas.microsoft.com/office/drawing/2014/main" id="{B2CCEC14-69B4-1B42-947F-9FFB7F20BA53}"/>
              </a:ext>
            </a:extLst>
          </p:cNvPr>
          <p:cNvSpPr txBox="1"/>
          <p:nvPr/>
        </p:nvSpPr>
        <p:spPr>
          <a:xfrm>
            <a:off x="8372679" y="806916"/>
            <a:ext cx="3348080" cy="830997"/>
          </a:xfrm>
          <a:prstGeom prst="rect">
            <a:avLst/>
          </a:prstGeom>
          <a:noFill/>
        </p:spPr>
        <p:txBody>
          <a:bodyPr wrap="square" rtlCol="0">
            <a:spAutoFit/>
          </a:bodyPr>
          <a:lstStyle/>
          <a:p>
            <a:pPr algn="just"/>
            <a:r>
              <a:rPr lang="en-US" sz="1600" b="1" dirty="0">
                <a:solidFill>
                  <a:srgbClr val="00B050"/>
                </a:solidFill>
                <a:latin typeface="Calibri" panose="020F0502020204030204" pitchFamily="34" charset="0"/>
                <a:cs typeface="Calibri" panose="020F0502020204030204" pitchFamily="34" charset="0"/>
              </a:rPr>
              <a:t>Transpiration</a:t>
            </a:r>
            <a:r>
              <a:rPr lang="en-US" sz="1600" b="1" dirty="0">
                <a:solidFill>
                  <a:srgbClr val="9452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may account for as much as 75% of evapotranspiration that occurs over dry land.*</a:t>
            </a:r>
          </a:p>
        </p:txBody>
      </p:sp>
      <p:sp>
        <p:nvSpPr>
          <p:cNvPr id="8" name="TextBox 7">
            <a:extLst>
              <a:ext uri="{FF2B5EF4-FFF2-40B4-BE49-F238E27FC236}">
                <a16:creationId xmlns:a16="http://schemas.microsoft.com/office/drawing/2014/main" id="{3075139B-8987-61D1-C637-885AA03231AF}"/>
              </a:ext>
            </a:extLst>
          </p:cNvPr>
          <p:cNvSpPr txBox="1"/>
          <p:nvPr/>
        </p:nvSpPr>
        <p:spPr>
          <a:xfrm>
            <a:off x="861507" y="6357488"/>
            <a:ext cx="992496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*Information from CID Bio-Science: </a:t>
            </a:r>
            <a:r>
              <a:rPr lang="en-US" sz="1600" dirty="0">
                <a:latin typeface="Calibri" panose="020F0502020204030204" pitchFamily="34" charset="0"/>
                <a:cs typeface="Calibri" panose="020F0502020204030204" pitchFamily="34" charset="0"/>
                <a:hlinkClick r:id="rId22"/>
              </a:rPr>
              <a:t>https://cid-inc.com/blog/transpiration-in-plants-its-importance-and-applications/</a:t>
            </a: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51ACFBA-65A7-1DD5-BA11-F3DF86BE1710}"/>
              </a:ext>
            </a:extLst>
          </p:cNvPr>
          <p:cNvSpPr txBox="1"/>
          <p:nvPr/>
        </p:nvSpPr>
        <p:spPr>
          <a:xfrm>
            <a:off x="360177" y="451325"/>
            <a:ext cx="4357683" cy="707886"/>
          </a:xfrm>
          <a:prstGeom prst="rect">
            <a:avLst/>
          </a:prstGeom>
          <a:noFill/>
        </p:spPr>
        <p:txBody>
          <a:bodyPr wrap="square" rtlCol="0">
            <a:spAutoFit/>
          </a:bodyPr>
          <a:lstStyle/>
          <a:p>
            <a:r>
              <a:rPr lang="en-US" sz="4000" dirty="0">
                <a:latin typeface="Agency FB" panose="020B0503020202020204" pitchFamily="34" charset="77"/>
                <a:cs typeface="Calibri" panose="020F0502020204030204" pitchFamily="34" charset="0"/>
              </a:rPr>
              <a:t>Water Cycling Simplified</a:t>
            </a:r>
          </a:p>
        </p:txBody>
      </p:sp>
    </p:spTree>
    <p:extLst>
      <p:ext uri="{BB962C8B-B14F-4D97-AF65-F5344CB8AC3E}">
        <p14:creationId xmlns:p14="http://schemas.microsoft.com/office/powerpoint/2010/main" val="15598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 grpId="0"/>
      <p:bldP spid="37" grpId="0"/>
      <p:bldP spid="50" grpId="0"/>
      <p:bldP spid="56" grpId="0"/>
      <p:bldP spid="2"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ater flowing through a field&#10;&#10;Description automatically generated">
            <a:extLst>
              <a:ext uri="{FF2B5EF4-FFF2-40B4-BE49-F238E27FC236}">
                <a16:creationId xmlns:a16="http://schemas.microsoft.com/office/drawing/2014/main" id="{6ED77FBC-EFB8-6953-1BEC-54867D3F3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756" y="4108287"/>
            <a:ext cx="3627157" cy="2152023"/>
          </a:xfrm>
          <a:prstGeom prst="rect">
            <a:avLst/>
          </a:prstGeom>
          <a:ln>
            <a:solidFill>
              <a:schemeClr val="tx1"/>
            </a:solidFill>
          </a:ln>
        </p:spPr>
      </p:pic>
      <p:pic>
        <p:nvPicPr>
          <p:cNvPr id="9" name="Picture 8" descr="A flooded street with shops and stores&#10;&#10;Description automatically generated">
            <a:extLst>
              <a:ext uri="{FF2B5EF4-FFF2-40B4-BE49-F238E27FC236}">
                <a16:creationId xmlns:a16="http://schemas.microsoft.com/office/drawing/2014/main" id="{BADD24BC-A2EC-F4AE-5DB8-DF0907B72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3266" y="4108287"/>
            <a:ext cx="3934623" cy="2152023"/>
          </a:xfrm>
          <a:prstGeom prst="rect">
            <a:avLst/>
          </a:prstGeom>
          <a:ln>
            <a:solidFill>
              <a:schemeClr val="tx1"/>
            </a:solidFill>
          </a:ln>
        </p:spPr>
      </p:pic>
      <p:pic>
        <p:nvPicPr>
          <p:cNvPr id="10" name="Picture 9" descr="A roller coaster in the middle of a road&#10;&#10;Description automatically generated">
            <a:extLst>
              <a:ext uri="{FF2B5EF4-FFF2-40B4-BE49-F238E27FC236}">
                <a16:creationId xmlns:a16="http://schemas.microsoft.com/office/drawing/2014/main" id="{C3774515-8837-CF85-99D4-231629D01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658240" y="2327230"/>
            <a:ext cx="2722331" cy="1632040"/>
          </a:xfrm>
          <a:prstGeom prst="rect">
            <a:avLst/>
          </a:prstGeom>
          <a:ln>
            <a:solidFill>
              <a:schemeClr val="tx1"/>
            </a:solidFill>
          </a:ln>
        </p:spPr>
      </p:pic>
      <p:pic>
        <p:nvPicPr>
          <p:cNvPr id="11" name="Picture 10" descr="A tree stumps in a field&#10;&#10;Description automatically generated">
            <a:extLst>
              <a:ext uri="{FF2B5EF4-FFF2-40B4-BE49-F238E27FC236}">
                <a16:creationId xmlns:a16="http://schemas.microsoft.com/office/drawing/2014/main" id="{5E5A3525-4008-1C01-BBA8-17E2FFB489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8241" y="460499"/>
            <a:ext cx="2722330" cy="1632040"/>
          </a:xfrm>
          <a:prstGeom prst="rect">
            <a:avLst/>
          </a:prstGeom>
        </p:spPr>
      </p:pic>
      <p:pic>
        <p:nvPicPr>
          <p:cNvPr id="13" name="Picture 12" descr="A hole in the ground&#10;&#10;Description automatically generated">
            <a:extLst>
              <a:ext uri="{FF2B5EF4-FFF2-40B4-BE49-F238E27FC236}">
                <a16:creationId xmlns:a16="http://schemas.microsoft.com/office/drawing/2014/main" id="{5AA427EB-A8B9-CB89-470C-CBC88DBA8B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8242" y="4108287"/>
            <a:ext cx="2722331" cy="2152023"/>
          </a:xfrm>
          <a:prstGeom prst="rect">
            <a:avLst/>
          </a:prstGeom>
        </p:spPr>
      </p:pic>
      <p:sp>
        <p:nvSpPr>
          <p:cNvPr id="2" name="TextBox 1">
            <a:extLst>
              <a:ext uri="{FF2B5EF4-FFF2-40B4-BE49-F238E27FC236}">
                <a16:creationId xmlns:a16="http://schemas.microsoft.com/office/drawing/2014/main" id="{886E93BE-9C84-8ED9-FF9E-63639274C15B}"/>
              </a:ext>
            </a:extLst>
          </p:cNvPr>
          <p:cNvSpPr txBox="1"/>
          <p:nvPr/>
        </p:nvSpPr>
        <p:spPr>
          <a:xfrm>
            <a:off x="656563" y="780653"/>
            <a:ext cx="7851326" cy="3093154"/>
          </a:xfrm>
          <a:prstGeom prst="rect">
            <a:avLst/>
          </a:prstGeom>
          <a:noFill/>
        </p:spPr>
        <p:txBody>
          <a:bodyPr wrap="square">
            <a:spAutoFit/>
          </a:bodyPr>
          <a:lstStyle/>
          <a:p>
            <a:pPr algn="just">
              <a:spcAft>
                <a:spcPts val="1200"/>
              </a:spcAft>
            </a:pPr>
            <a:r>
              <a:rPr lang="en-US" sz="2500" dirty="0">
                <a:latin typeface="Calibri" panose="020F0502020204030204" pitchFamily="34" charset="0"/>
                <a:cs typeface="Calibri" panose="020F0502020204030204" pitchFamily="34" charset="0"/>
              </a:rPr>
              <a:t>Changes to the Earth’s surface such as deforestation and the laying down of pavement </a:t>
            </a:r>
            <a:r>
              <a:rPr lang="en-US" sz="2500" b="1" dirty="0">
                <a:latin typeface="Calibri" panose="020F0502020204030204" pitchFamily="34" charset="0"/>
                <a:cs typeface="Calibri" panose="020F0502020204030204" pitchFamily="34" charset="0"/>
              </a:rPr>
              <a:t>increases runoff at the expense of infiltration</a:t>
            </a:r>
            <a:r>
              <a:rPr lang="en-US" sz="2500" dirty="0">
                <a:latin typeface="Calibri" panose="020F0502020204030204" pitchFamily="34" charset="0"/>
                <a:cs typeface="Calibri" panose="020F0502020204030204" pitchFamily="34" charset="0"/>
              </a:rPr>
              <a:t>.</a:t>
            </a:r>
          </a:p>
          <a:p>
            <a:pPr algn="just">
              <a:spcAft>
                <a:spcPts val="1200"/>
              </a:spcAft>
            </a:pPr>
            <a:r>
              <a:rPr lang="en-US" sz="2500" dirty="0">
                <a:latin typeface="Calibri" panose="020F0502020204030204" pitchFamily="34" charset="0"/>
                <a:cs typeface="Calibri" panose="020F0502020204030204" pitchFamily="34" charset="0"/>
              </a:rPr>
              <a:t>In the short run, this causes </a:t>
            </a:r>
            <a:r>
              <a:rPr lang="en-US" sz="2500" b="1" dirty="0">
                <a:latin typeface="Calibri" panose="020F0502020204030204" pitchFamily="34" charset="0"/>
                <a:cs typeface="Calibri" panose="020F0502020204030204" pitchFamily="34" charset="0"/>
              </a:rPr>
              <a:t>erosion and flooding</a:t>
            </a:r>
            <a:r>
              <a:rPr lang="en-US" sz="2500" dirty="0">
                <a:latin typeface="Calibri" panose="020F0502020204030204" pitchFamily="34" charset="0"/>
                <a:cs typeface="Calibri" panose="020F0502020204030204" pitchFamily="34" charset="0"/>
              </a:rPr>
              <a:t>.</a:t>
            </a:r>
          </a:p>
          <a:p>
            <a:pPr algn="just">
              <a:spcAft>
                <a:spcPts val="600"/>
              </a:spcAft>
            </a:pPr>
            <a:r>
              <a:rPr lang="en-US" sz="2500" dirty="0">
                <a:latin typeface="Calibri" panose="020F0502020204030204" pitchFamily="34" charset="0"/>
                <a:cs typeface="Calibri" panose="020F0502020204030204" pitchFamily="34" charset="0"/>
              </a:rPr>
              <a:t>In the long run, the </a:t>
            </a:r>
            <a:r>
              <a:rPr lang="en-US" sz="2500" b="1" dirty="0">
                <a:latin typeface="Calibri" panose="020F0502020204030204" pitchFamily="34" charset="0"/>
                <a:cs typeface="Calibri" panose="020F0502020204030204" pitchFamily="34" charset="0"/>
              </a:rPr>
              <a:t>decline in ground water recharge </a:t>
            </a:r>
            <a:r>
              <a:rPr lang="en-US" sz="2500" dirty="0">
                <a:latin typeface="Calibri" panose="020F0502020204030204" pitchFamily="34" charset="0"/>
                <a:cs typeface="Calibri" panose="020F0502020204030204" pitchFamily="34" charset="0"/>
              </a:rPr>
              <a:t>from forest soils combined with </a:t>
            </a:r>
            <a:r>
              <a:rPr lang="en-US" sz="2500" b="1" dirty="0">
                <a:latin typeface="Calibri" panose="020F0502020204030204" pitchFamily="34" charset="0"/>
                <a:cs typeface="Calibri" panose="020F0502020204030204" pitchFamily="34" charset="0"/>
              </a:rPr>
              <a:t>transpiration </a:t>
            </a:r>
            <a:r>
              <a:rPr lang="en-US" sz="2500" dirty="0">
                <a:latin typeface="Calibri" panose="020F0502020204030204" pitchFamily="34" charset="0"/>
                <a:cs typeface="Calibri" panose="020F0502020204030204" pitchFamily="34" charset="0"/>
              </a:rPr>
              <a:t>losses from a lack of trees results in drier climate and </a:t>
            </a:r>
            <a:r>
              <a:rPr lang="en-US" sz="2500" b="1" dirty="0">
                <a:latin typeface="Calibri" panose="020F0502020204030204" pitchFamily="34" charset="0"/>
                <a:cs typeface="Calibri" panose="020F0502020204030204" pitchFamily="34" charset="0"/>
              </a:rPr>
              <a:t>lower water table</a:t>
            </a:r>
            <a:r>
              <a:rPr 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708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F3E18-FD30-6622-2C8E-2A471D745A60}"/>
              </a:ext>
            </a:extLst>
          </p:cNvPr>
          <p:cNvSpPr txBox="1"/>
          <p:nvPr/>
        </p:nvSpPr>
        <p:spPr>
          <a:xfrm>
            <a:off x="1184463" y="264898"/>
            <a:ext cx="9823074"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 The Biogeochemical Cycling of Carbon</a:t>
            </a:r>
          </a:p>
        </p:txBody>
      </p:sp>
      <p:pic>
        <p:nvPicPr>
          <p:cNvPr id="40" name="Picture 39" descr="A glass dome with a mouse and a plant&#10;&#10;Description automatically generated">
            <a:extLst>
              <a:ext uri="{FF2B5EF4-FFF2-40B4-BE49-F238E27FC236}">
                <a16:creationId xmlns:a16="http://schemas.microsoft.com/office/drawing/2014/main" id="{4ACB39E7-CF40-EA76-8F1A-FACAC119B0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4087" y="1360139"/>
            <a:ext cx="8150087" cy="4735861"/>
          </a:xfrm>
          <a:prstGeom prst="rect">
            <a:avLst/>
          </a:prstGeom>
        </p:spPr>
      </p:pic>
      <p:sp>
        <p:nvSpPr>
          <p:cNvPr id="41" name="TextBox 40">
            <a:extLst>
              <a:ext uri="{FF2B5EF4-FFF2-40B4-BE49-F238E27FC236}">
                <a16:creationId xmlns:a16="http://schemas.microsoft.com/office/drawing/2014/main" id="{D1E1ACA7-76A6-240A-528B-ACE88790C355}"/>
              </a:ext>
            </a:extLst>
          </p:cNvPr>
          <p:cNvSpPr txBox="1"/>
          <p:nvPr/>
        </p:nvSpPr>
        <p:spPr>
          <a:xfrm>
            <a:off x="876349" y="6190967"/>
            <a:ext cx="10589502" cy="338554"/>
          </a:xfrm>
          <a:prstGeom prst="rect">
            <a:avLst/>
          </a:prstGeom>
          <a:noFill/>
        </p:spPr>
        <p:txBody>
          <a:bodyPr wrap="none" rtlCol="0">
            <a:spAutoFit/>
          </a:bodyPr>
          <a:lstStyle/>
          <a:p>
            <a:r>
              <a:rPr lang="en-US" sz="1600" dirty="0"/>
              <a:t>The Joseph Priestley experiment demonstrating  the relationship between respiration and photosynthesis in the 1770’s.</a:t>
            </a:r>
          </a:p>
        </p:txBody>
      </p:sp>
    </p:spTree>
    <p:extLst>
      <p:ext uri="{BB962C8B-B14F-4D97-AF65-F5344CB8AC3E}">
        <p14:creationId xmlns:p14="http://schemas.microsoft.com/office/powerpoint/2010/main" val="341446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F3E18-FD30-6622-2C8E-2A471D745A60}"/>
              </a:ext>
            </a:extLst>
          </p:cNvPr>
          <p:cNvSpPr txBox="1"/>
          <p:nvPr/>
        </p:nvSpPr>
        <p:spPr>
          <a:xfrm>
            <a:off x="661101" y="550950"/>
            <a:ext cx="10712630" cy="1015663"/>
          </a:xfrm>
          <a:prstGeom prst="rect">
            <a:avLst/>
          </a:prstGeom>
          <a:noFill/>
        </p:spPr>
        <p:txBody>
          <a:bodyPr wrap="square" rtlCol="0">
            <a:spAutoFit/>
          </a:bodyPr>
          <a:lstStyle/>
          <a:p>
            <a:pPr algn="just"/>
            <a:r>
              <a:rPr lang="en-US" sz="2900" dirty="0">
                <a:latin typeface="Calibri" panose="020F0502020204030204" pitchFamily="34" charset="0"/>
                <a:cs typeface="Calibri" panose="020F0502020204030204" pitchFamily="34" charset="0"/>
              </a:rPr>
              <a:t>Most of the world’s carbon is stored in rocks and marine sediments, but most organic carbon comes from the biomass of producers.</a:t>
            </a:r>
          </a:p>
        </p:txBody>
      </p:sp>
      <p:pic>
        <p:nvPicPr>
          <p:cNvPr id="6" name="Picture 5" descr="A diagram of a tree&#10;&#10;Description automatically generated">
            <a:extLst>
              <a:ext uri="{FF2B5EF4-FFF2-40B4-BE49-F238E27FC236}">
                <a16:creationId xmlns:a16="http://schemas.microsoft.com/office/drawing/2014/main" id="{EA5ED82D-B0AF-2310-8386-5127E2546A9D}"/>
              </a:ext>
            </a:extLst>
          </p:cNvPr>
          <p:cNvPicPr>
            <a:picLocks noChangeAspect="1"/>
          </p:cNvPicPr>
          <p:nvPr/>
        </p:nvPicPr>
        <p:blipFill>
          <a:blip r:embed="rId2"/>
          <a:stretch>
            <a:fillRect/>
          </a:stretch>
        </p:blipFill>
        <p:spPr>
          <a:xfrm>
            <a:off x="818268" y="1566613"/>
            <a:ext cx="10555463" cy="4618910"/>
          </a:xfrm>
          <a:prstGeom prst="rect">
            <a:avLst/>
          </a:prstGeom>
          <a:ln>
            <a:solidFill>
              <a:schemeClr val="accent1"/>
            </a:solidFill>
          </a:ln>
        </p:spPr>
      </p:pic>
      <p:sp>
        <p:nvSpPr>
          <p:cNvPr id="8" name="TextBox 7">
            <a:extLst>
              <a:ext uri="{FF2B5EF4-FFF2-40B4-BE49-F238E27FC236}">
                <a16:creationId xmlns:a16="http://schemas.microsoft.com/office/drawing/2014/main" id="{AD0BE99A-C518-D261-FEB3-3A266BDBC94D}"/>
              </a:ext>
            </a:extLst>
          </p:cNvPr>
          <p:cNvSpPr txBox="1"/>
          <p:nvPr/>
        </p:nvSpPr>
        <p:spPr>
          <a:xfrm>
            <a:off x="1683071" y="6185523"/>
            <a:ext cx="949762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Organic Carbon Storage by Different Terrestrial Ecosystems </a:t>
            </a:r>
            <a:r>
              <a:rPr lang="en-US" sz="1600" dirty="0">
                <a:latin typeface="Calibri" panose="020F0502020204030204" pitchFamily="34" charset="0"/>
                <a:cs typeface="Calibri" panose="020F0502020204030204" pitchFamily="34" charset="0"/>
                <a:hlinkClick r:id="rId3"/>
              </a:rPr>
              <a:t>https://www.fs.usda.gov/research/treesearch/54316</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52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3099</TotalTime>
  <Words>1259</Words>
  <Application>Microsoft Macintosh PowerPoint</Application>
  <PresentationFormat>Widescreen</PresentationFormat>
  <Paragraphs>166</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Agency FB</vt: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Nitrogen enters the ecosystem from above.</vt:lpstr>
      <vt:lpstr>PowerPoint Presentation</vt:lpstr>
      <vt:lpstr>PowerPoint Presentation</vt:lpstr>
      <vt:lpstr>Phosphorus enters the ecosystem from below.</vt:lpstr>
      <vt:lpstr>PowerPoint Presentation</vt:lpstr>
      <vt:lpstr>PowerPoint Presentation</vt:lpstr>
      <vt:lpstr>PowerPoint Presentation</vt:lpstr>
      <vt:lpstr>Review Questions</vt:lpstr>
      <vt:lpstr>Review Questions</vt:lpstr>
      <vt:lpstr>Review Questions</vt:lpstr>
      <vt:lpstr>Review Questions</vt:lpstr>
      <vt:lpstr>Review Questions</vt:lpstr>
      <vt:lpstr>Review Questions</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198</cp:revision>
  <dcterms:created xsi:type="dcterms:W3CDTF">2024-05-22T00:31:23Z</dcterms:created>
  <dcterms:modified xsi:type="dcterms:W3CDTF">2024-07-17T15:15:42Z</dcterms:modified>
</cp:coreProperties>
</file>