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556" r:id="rId2"/>
    <p:sldId id="546" r:id="rId3"/>
    <p:sldId id="548" r:id="rId4"/>
    <p:sldId id="552" r:id="rId5"/>
    <p:sldId id="550" r:id="rId6"/>
    <p:sldId id="554" r:id="rId7"/>
    <p:sldId id="555" r:id="rId8"/>
    <p:sldId id="557" r:id="rId9"/>
    <p:sldId id="528" r:id="rId10"/>
    <p:sldId id="75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636"/>
    <a:srgbClr val="945200"/>
    <a:srgbClr val="941100"/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843"/>
    <p:restoredTop sz="94648"/>
  </p:normalViewPr>
  <p:slideViewPr>
    <p:cSldViewPr snapToGrid="0">
      <p:cViewPr varScale="1">
        <p:scale>
          <a:sx n="93" d="100"/>
          <a:sy n="93" d="100"/>
        </p:scale>
        <p:origin x="216" y="7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9EB6AC-3C6D-7949-8B37-1C4159DA0FC0}" type="datetimeFigureOut">
              <a:rPr lang="en-US" smtClean="0"/>
              <a:t>10/9/24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FAD111-F6E0-1D44-835A-827F84B2AD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879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FAD111-F6E0-1D44-835A-827F84B2ADF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5824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BFAD111-F6E0-1D44-835A-827F84B2ADF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591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Answer: 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80C9B-E63C-C14B-8D8B-69F3509FFE7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1842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Answer: 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080C9B-E63C-C14B-8D8B-69F3509FFE7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7275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A369F3-054A-0F11-5F29-0F7911792A9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8D9CED-37A5-7D86-AB5E-305C1550B7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B4D40E-9539-55D4-BF79-0BC08F6EB5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BE57A-DB54-974D-B88D-A41119BFC0BE}" type="datetimeFigureOut">
              <a:rPr lang="en-US" smtClean="0"/>
              <a:t>10/9/24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F9A0FC-C271-C180-60CF-96E1104AE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30953B-B7D6-FBA1-DAB3-5C7D81DD2C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11DA-31D6-714E-96BC-AE5E3DE77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107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EEA7ED-B285-5F79-7C61-172E675A2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B46CDA-8961-8702-0988-1B6F827CD9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5046B9-45C6-B949-784A-282625220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BE57A-DB54-974D-B88D-A41119BFC0BE}" type="datetimeFigureOut">
              <a:rPr lang="en-US" smtClean="0"/>
              <a:t>10/9/24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39E021-5B59-B96C-AE37-E7B9C9267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822011-0308-E132-005B-3B0CDE228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11DA-31D6-714E-96BC-AE5E3DE77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320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D7DE23-3EB1-72A3-B235-87E520436E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B962FA-E946-F9BB-8B23-99A6D06FB7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E376D5-A260-AD65-BEEA-C017C4D90B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BE57A-DB54-974D-B88D-A41119BFC0BE}" type="datetimeFigureOut">
              <a:rPr lang="en-US" smtClean="0"/>
              <a:t>10/9/24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BBB3B1-91A4-2922-2F92-844D54D7A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3ACE5-076B-E267-8BCA-B542C5637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11DA-31D6-714E-96BC-AE5E3DE77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4076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FB26C-E5C5-177D-78B0-5BD3058EDE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7F9298-F8C1-41C1-372B-C3B764A2C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A1E407-A234-4881-93CD-76BFE43A1C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BE57A-DB54-974D-B88D-A41119BFC0BE}" type="datetimeFigureOut">
              <a:rPr lang="en-US" smtClean="0"/>
              <a:t>10/9/24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EC17C7-B57E-A93D-8A2F-9DCD80D71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5F7B85-5B87-6FE1-7497-5248914BD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11DA-31D6-714E-96BC-AE5E3DE77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9110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24101-9E63-F62A-1A82-0A56BD623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870798-879C-DDAA-FE4B-8280F0A6A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26E466-1C20-7BB9-A6B4-40B5AC81B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BE57A-DB54-974D-B88D-A41119BFC0BE}" type="datetimeFigureOut">
              <a:rPr lang="en-US" smtClean="0"/>
              <a:t>10/9/24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FFA4BD-362E-7F4A-C3A0-067DDC871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B7A77B-B97C-971A-8E9E-8BF524AA4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11DA-31D6-714E-96BC-AE5E3DE77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39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B74FEC-C906-D0BE-FAA4-7580872E0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4F8D83-4765-488B-5F70-996DC5E357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2C47421-05FF-26BC-5E75-634E8EAC9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831267-7ED3-3491-1C50-DD80382E3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BE57A-DB54-974D-B88D-A41119BFC0BE}" type="datetimeFigureOut">
              <a:rPr lang="en-US" smtClean="0"/>
              <a:t>10/9/24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5A246A-E838-3C8B-4F59-0DCD022C97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3A641A-BC5D-20FB-A5C0-9F6E68BED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11DA-31D6-714E-96BC-AE5E3DE77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4724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B273E3-23D7-8332-FFA0-35B8CCAF7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CA73A3-34C2-06CC-4A14-9FF6AC68D9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12CB06D-9131-8B8B-CD5E-B8B850666E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7B23D0-59D7-A682-1FEB-F8BCD54AFA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DD5DD0-4C0C-43D7-0CAB-6C8EEEE5BD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30E2661-B958-B070-F231-C29D85612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BE57A-DB54-974D-B88D-A41119BFC0BE}" type="datetimeFigureOut">
              <a:rPr lang="en-US" smtClean="0"/>
              <a:t>10/9/24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B36B97-C37E-5CE9-3802-B8DA5F066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F052A8-D371-30D5-6897-022CB20E5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11DA-31D6-714E-96BC-AE5E3DE77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7103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3BE1B0-6A8D-D297-631D-7ADDEEB415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7D1967-682A-FCB8-F8EE-9E125AFC2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BE57A-DB54-974D-B88D-A41119BFC0BE}" type="datetimeFigureOut">
              <a:rPr lang="en-US" smtClean="0"/>
              <a:t>10/9/24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958152-81BE-B113-9284-E078E44E5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BE5F48A-23A1-F4E8-A850-C2FD86DB8A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11DA-31D6-714E-96BC-AE5E3DE77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6645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BBBE21-9C33-788A-1CAC-4BBC1275F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BE57A-DB54-974D-B88D-A41119BFC0BE}" type="datetimeFigureOut">
              <a:rPr lang="en-US" smtClean="0"/>
              <a:t>10/9/24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AA03219-7DA6-EA3B-BEAA-4EBECE7AE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5A6246F-8905-B1CF-382A-B842904A83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11DA-31D6-714E-96BC-AE5E3DE77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9741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38A174-2CCC-9797-98D9-821CCD9624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54D5BB-AFB9-99A2-A0D1-9B6718137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698BE6-3D9F-7786-219D-F7BAF11959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524F8-13F8-DCC0-6D6A-A04B06622C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BE57A-DB54-974D-B88D-A41119BFC0BE}" type="datetimeFigureOut">
              <a:rPr lang="en-US" smtClean="0"/>
              <a:t>10/9/24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1479B19-CB58-25D4-20F0-F5889B565D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DDEED14-7D2A-B344-EB4F-B6C5EA022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11DA-31D6-714E-96BC-AE5E3DE77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105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0DDFE6-A95F-3039-BBB1-D3FF20F5B8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4286A5-9145-6640-6A19-CF20D727F9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2D92EC1-9A87-366A-8441-AEEEE8931E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B73B3E-4AC2-2351-FB4B-7CE1C0C46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BE57A-DB54-974D-B88D-A41119BFC0BE}" type="datetimeFigureOut">
              <a:rPr lang="en-US" smtClean="0"/>
              <a:t>10/9/24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3A42C0-15B1-3CB7-FC2A-4DE76ABBB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789BC0-3523-D4FD-746C-9E8E91D96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E11DA-31D6-714E-96BC-AE5E3DE77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682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6A18BF-FFC4-04F8-1E68-10CB084E06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9A0388-9A10-DC29-E68C-F4D1953A07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FC799D-2563-AB8E-8E5E-BE15CA170A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3BE57A-DB54-974D-B88D-A41119BFC0BE}" type="datetimeFigureOut">
              <a:rPr lang="en-US" smtClean="0"/>
              <a:t>10/9/24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9A0B6-F9A5-4D8B-07A1-2EE616C9E4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F3C3B2-D3AB-FF97-E175-B8A96BD4F0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D9E11DA-31D6-714E-96BC-AE5E3DE7749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44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hyperlink" Target="https://commons.wikimedia.org/wiki/Main_Page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sciencebuddies.org/stem-activities/balloon-car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hyperlink" Target="https://www.sciencebuddies.org/stem-activities/balloon-car" TargetMode="External"/><Relationship Id="rId4" Type="http://schemas.openxmlformats.org/officeDocument/2006/relationships/image" Target="../media/image9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jpe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8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jpe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britannica.com/science/photosynthesis/Proteins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Lightning striking lightning in the sky&#10;&#10;Description automatically generated">
            <a:extLst>
              <a:ext uri="{FF2B5EF4-FFF2-40B4-BE49-F238E27FC236}">
                <a16:creationId xmlns:a16="http://schemas.microsoft.com/office/drawing/2014/main" id="{649D0A9F-1DD4-C5DD-CFA1-63876AD2B1D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50000"/>
          </a:blip>
          <a:srcRect t="8802" b="18383"/>
          <a:stretch/>
        </p:blipFill>
        <p:spPr>
          <a:xfrm>
            <a:off x="0" y="-1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7BC3EEB-3F3F-94B3-512F-C6D344AC3D37}"/>
              </a:ext>
            </a:extLst>
          </p:cNvPr>
          <p:cNvSpPr txBox="1">
            <a:spLocks/>
          </p:cNvSpPr>
          <p:nvPr/>
        </p:nvSpPr>
        <p:spPr>
          <a:xfrm>
            <a:off x="861750" y="2739282"/>
            <a:ext cx="10668000" cy="137943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Aft>
                <a:spcPts val="600"/>
              </a:spcAft>
            </a:pPr>
            <a:r>
              <a:rPr lang="en-US" sz="8800" b="1" dirty="0">
                <a:solidFill>
                  <a:srgbClr val="FFFFFF"/>
                </a:solidFill>
              </a:rPr>
              <a:t>Understanding Energy</a:t>
            </a:r>
          </a:p>
        </p:txBody>
      </p:sp>
    </p:spTree>
    <p:extLst>
      <p:ext uri="{BB962C8B-B14F-4D97-AF65-F5344CB8AC3E}">
        <p14:creationId xmlns:p14="http://schemas.microsoft.com/office/powerpoint/2010/main" val="425300637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7FDFBA2E-B1EF-462D-A5FD-3BCFDCFD35C8}"/>
              </a:ext>
            </a:extLst>
          </p:cNvPr>
          <p:cNvSpPr txBox="1"/>
          <p:nvPr/>
        </p:nvSpPr>
        <p:spPr>
          <a:xfrm>
            <a:off x="790459" y="5582141"/>
            <a:ext cx="10160307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Unless otherwise indicated, all images in this presentation were downloaded from 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Wikimedia Commons</a:t>
            </a: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22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https://commons.wikimedia.org/wiki/Main_Page</a:t>
            </a:r>
            <a:endParaRPr lang="en-US" sz="1600" dirty="0"/>
          </a:p>
        </p:txBody>
      </p:sp>
      <p:pic>
        <p:nvPicPr>
          <p:cNvPr id="11" name="Picture 10" descr="A blue and red logo with arrows&#10;&#10;Description automatically generated">
            <a:extLst>
              <a:ext uri="{FF2B5EF4-FFF2-40B4-BE49-F238E27FC236}">
                <a16:creationId xmlns:a16="http://schemas.microsoft.com/office/drawing/2014/main" id="{DE3CF24E-DE08-B0B4-A5E0-26567F16BB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44327" y="1089442"/>
            <a:ext cx="3441336" cy="3958024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541DED42-8297-90D0-2750-BBE1A1B58495}"/>
              </a:ext>
            </a:extLst>
          </p:cNvPr>
          <p:cNvSpPr txBox="1"/>
          <p:nvPr/>
        </p:nvSpPr>
        <p:spPr>
          <a:xfrm>
            <a:off x="625206" y="399228"/>
            <a:ext cx="30734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Acknowledgement:</a:t>
            </a:r>
          </a:p>
        </p:txBody>
      </p:sp>
    </p:spTree>
    <p:extLst>
      <p:ext uri="{BB962C8B-B14F-4D97-AF65-F5344CB8AC3E}">
        <p14:creationId xmlns:p14="http://schemas.microsoft.com/office/powerpoint/2010/main" val="27996008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large dam with a body of water&#10;&#10;Description automatically generated">
            <a:extLst>
              <a:ext uri="{FF2B5EF4-FFF2-40B4-BE49-F238E27FC236}">
                <a16:creationId xmlns:a16="http://schemas.microsoft.com/office/drawing/2014/main" id="{FF06D240-65DC-1E17-64E5-DD47AA2851E0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4623" y="1669141"/>
            <a:ext cx="3172919" cy="4424693"/>
          </a:xfrm>
          <a:prstGeom prst="rect">
            <a:avLst/>
          </a:prstGeom>
        </p:spPr>
      </p:pic>
      <p:pic>
        <p:nvPicPr>
          <p:cNvPr id="12" name="Picture 11" descr="Water mill with water running through it&#10;&#10;Description automatically generated">
            <a:extLst>
              <a:ext uri="{FF2B5EF4-FFF2-40B4-BE49-F238E27FC236}">
                <a16:creationId xmlns:a16="http://schemas.microsoft.com/office/drawing/2014/main" id="{95A4AB0A-258D-0B39-7EE3-6012E0E0C0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5205" y="1669142"/>
            <a:ext cx="4427144" cy="4424692"/>
          </a:xfrm>
          <a:prstGeom prst="rect">
            <a:avLst/>
          </a:prstGeom>
        </p:spPr>
      </p:pic>
      <p:pic>
        <p:nvPicPr>
          <p:cNvPr id="14" name="Picture 13" descr="A river flowing through a rocky canyon&#10;&#10;Description automatically generated">
            <a:extLst>
              <a:ext uri="{FF2B5EF4-FFF2-40B4-BE49-F238E27FC236}">
                <a16:creationId xmlns:a16="http://schemas.microsoft.com/office/drawing/2014/main" id="{D105FC50-FBA6-D4A5-4CEC-7D76137537B1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04914" y="1669142"/>
            <a:ext cx="3172918" cy="4424691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6C34A359-2B41-8833-292D-94DBE2F74A2E}"/>
              </a:ext>
            </a:extLst>
          </p:cNvPr>
          <p:cNvSpPr txBox="1"/>
          <p:nvPr/>
        </p:nvSpPr>
        <p:spPr>
          <a:xfrm>
            <a:off x="499670" y="309036"/>
            <a:ext cx="1104275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000" dirty="0">
                <a:latin typeface="Calibri" panose="020F0502020204030204" pitchFamily="34" charset="0"/>
                <a:cs typeface="Calibri" panose="020F0502020204030204" pitchFamily="34" charset="0"/>
              </a:rPr>
              <a:t>Since ancient times, people knew how to harness the energy of moving water.</a:t>
            </a:r>
            <a:endParaRPr lang="en-US" sz="4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C59FC63-BD37-227A-98B0-A50C14484411}"/>
              </a:ext>
            </a:extLst>
          </p:cNvPr>
          <p:cNvSpPr txBox="1"/>
          <p:nvPr/>
        </p:nvSpPr>
        <p:spPr>
          <a:xfrm>
            <a:off x="499670" y="6060827"/>
            <a:ext cx="321789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potential energy</a:t>
            </a:r>
            <a:endParaRPr lang="en-US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B5A2F79-EA07-CC50-060D-88FA1147014D}"/>
              </a:ext>
            </a:extLst>
          </p:cNvPr>
          <p:cNvSpPr txBox="1"/>
          <p:nvPr/>
        </p:nvSpPr>
        <p:spPr>
          <a:xfrm>
            <a:off x="3802480" y="6065787"/>
            <a:ext cx="321789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kinetic energy</a:t>
            </a:r>
            <a:endParaRPr lang="en-US" sz="3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2296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F11D5A45-7A53-4B96-823E-8192F6CDE834}"/>
              </a:ext>
            </a:extLst>
          </p:cNvPr>
          <p:cNvSpPr txBox="1"/>
          <p:nvPr/>
        </p:nvSpPr>
        <p:spPr>
          <a:xfrm>
            <a:off x="313411" y="6324641"/>
            <a:ext cx="9996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Balloon car video still from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Science Buddies: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https://www.sciencebuddies.org/stem-activities/balloon-car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Picture 8" descr="A person holding a cup of coffee&#10;&#10;Description automatically generated">
            <a:extLst>
              <a:ext uri="{FF2B5EF4-FFF2-40B4-BE49-F238E27FC236}">
                <a16:creationId xmlns:a16="http://schemas.microsoft.com/office/drawing/2014/main" id="{72370D93-F74B-E237-5D30-0F7366CBC39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482858" y="1718110"/>
            <a:ext cx="3728310" cy="3054947"/>
          </a:xfrm>
          <a:prstGeom prst="rect">
            <a:avLst/>
          </a:prstGeom>
        </p:spPr>
      </p:pic>
      <p:pic>
        <p:nvPicPr>
          <p:cNvPr id="19" name="Picture 18" descr="A white bowl with a cone on top&#10;&#10;Description automatically generated">
            <a:extLst>
              <a:ext uri="{FF2B5EF4-FFF2-40B4-BE49-F238E27FC236}">
                <a16:creationId xmlns:a16="http://schemas.microsoft.com/office/drawing/2014/main" id="{6D88ECDE-A6F7-5F11-B09D-2334CEA7A33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351" y="1750751"/>
            <a:ext cx="3728310" cy="3052691"/>
          </a:xfrm>
          <a:prstGeom prst="rect">
            <a:avLst/>
          </a:prstGeom>
        </p:spPr>
      </p:pic>
      <p:sp>
        <p:nvSpPr>
          <p:cNvPr id="20" name="TextBox 19">
            <a:extLst>
              <a:ext uri="{FF2B5EF4-FFF2-40B4-BE49-F238E27FC236}">
                <a16:creationId xmlns:a16="http://schemas.microsoft.com/office/drawing/2014/main" id="{57CCAB1B-A932-7F55-4B0B-AD18A7490FE1}"/>
              </a:ext>
            </a:extLst>
          </p:cNvPr>
          <p:cNvSpPr txBox="1"/>
          <p:nvPr/>
        </p:nvSpPr>
        <p:spPr>
          <a:xfrm>
            <a:off x="1487739" y="2979942"/>
            <a:ext cx="1893318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 prst="coolSlant"/>
            </a:sp3d>
          </a:bodyPr>
          <a:lstStyle/>
          <a:p>
            <a:r>
              <a:rPr lang="en-US" sz="4800" b="1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ooper Black" panose="0208090404030B020404" pitchFamily="18" charset="77"/>
                <a:cs typeface="ADLaM Display" panose="020F0502020204030204" pitchFamily="34" charset="0"/>
              </a:rPr>
              <a:t>+∆E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E5EEC45-7492-16CF-115E-E418AB3EAE48}"/>
              </a:ext>
            </a:extLst>
          </p:cNvPr>
          <p:cNvSpPr txBox="1"/>
          <p:nvPr/>
        </p:nvSpPr>
        <p:spPr>
          <a:xfrm>
            <a:off x="680252" y="1848092"/>
            <a:ext cx="1410092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ooper Black" panose="0208090404030B020404" pitchFamily="18" charset="77"/>
                <a:cs typeface="ADLaM Display" panose="020F0502020204030204" pitchFamily="34" charset="0"/>
              </a:rPr>
              <a:t>-∆E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87C56C2-9C35-10DC-8A64-3DB38B0B74BD}"/>
              </a:ext>
            </a:extLst>
          </p:cNvPr>
          <p:cNvSpPr txBox="1"/>
          <p:nvPr/>
        </p:nvSpPr>
        <p:spPr>
          <a:xfrm>
            <a:off x="5731355" y="2737890"/>
            <a:ext cx="1736288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ooper Black" panose="0208090404030B020404" pitchFamily="18" charset="77"/>
                <a:cs typeface="ADLaM Display" panose="020F0502020204030204" pitchFamily="34" charset="0"/>
              </a:rPr>
              <a:t>-∆E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33EC74A-1E0B-D3CD-6B42-A4657ED2D91D}"/>
              </a:ext>
            </a:extLst>
          </p:cNvPr>
          <p:cNvSpPr txBox="1"/>
          <p:nvPr/>
        </p:nvSpPr>
        <p:spPr>
          <a:xfrm>
            <a:off x="6431252" y="1591932"/>
            <a:ext cx="1449436" cy="830997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 prst="coolSlant"/>
            </a:sp3d>
          </a:bodyPr>
          <a:lstStyle/>
          <a:p>
            <a:r>
              <a:rPr lang="en-US" sz="4800" b="1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ooper Black" panose="0208090404030B020404" pitchFamily="18" charset="77"/>
                <a:cs typeface="ADLaM Display" panose="020F0502020204030204" pitchFamily="34" charset="0"/>
              </a:rPr>
              <a:t>+∆E</a:t>
            </a:r>
          </a:p>
        </p:txBody>
      </p:sp>
      <p:sp>
        <p:nvSpPr>
          <p:cNvPr id="30" name="Right Arrow 29">
            <a:extLst>
              <a:ext uri="{FF2B5EF4-FFF2-40B4-BE49-F238E27FC236}">
                <a16:creationId xmlns:a16="http://schemas.microsoft.com/office/drawing/2014/main" id="{2B7E5D50-C16D-73C1-613E-F8D836054A30}"/>
              </a:ext>
            </a:extLst>
          </p:cNvPr>
          <p:cNvSpPr/>
          <p:nvPr/>
        </p:nvSpPr>
        <p:spPr>
          <a:xfrm rot="2746444">
            <a:off x="1407002" y="2709704"/>
            <a:ext cx="687176" cy="341287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1" name="Right Arrow 30">
            <a:extLst>
              <a:ext uri="{FF2B5EF4-FFF2-40B4-BE49-F238E27FC236}">
                <a16:creationId xmlns:a16="http://schemas.microsoft.com/office/drawing/2014/main" id="{C3A6D9BE-780B-A45B-DDFD-1035663D5142}"/>
              </a:ext>
            </a:extLst>
          </p:cNvPr>
          <p:cNvSpPr/>
          <p:nvPr/>
        </p:nvSpPr>
        <p:spPr>
          <a:xfrm rot="18662147">
            <a:off x="6469281" y="2409543"/>
            <a:ext cx="799795" cy="345868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1A7DE6C-EA4B-5266-FD45-183D72CC951C}"/>
              </a:ext>
            </a:extLst>
          </p:cNvPr>
          <p:cNvSpPr txBox="1"/>
          <p:nvPr/>
        </p:nvSpPr>
        <p:spPr>
          <a:xfrm>
            <a:off x="293600" y="199966"/>
            <a:ext cx="63261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First Law of Thermodynamics</a:t>
            </a:r>
            <a:endParaRPr lang="en-US" sz="3600" b="1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C652F04-7B2C-17F6-4052-0F7CF0479FE3}"/>
              </a:ext>
            </a:extLst>
          </p:cNvPr>
          <p:cNvSpPr txBox="1"/>
          <p:nvPr/>
        </p:nvSpPr>
        <p:spPr>
          <a:xfrm>
            <a:off x="293600" y="711612"/>
            <a:ext cx="1144369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The change in energy of an object plus the change in energy of the surroundings equals zero (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∆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object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+   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∆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surroundings</a:t>
            </a:r>
            <a:r>
              <a:rPr lang="en-US" sz="28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 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= 0).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BF5C8B0F-E02D-421A-CAB9-7DD31CB99490}"/>
              </a:ext>
            </a:extLst>
          </p:cNvPr>
          <p:cNvSpPr txBox="1"/>
          <p:nvPr/>
        </p:nvSpPr>
        <p:spPr>
          <a:xfrm>
            <a:off x="293600" y="4865865"/>
            <a:ext cx="1154564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In other words, the total change energy in an object will always have the 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opposite sign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as that of the surroundings, and 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the magnitude of this change is the same 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∆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object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 =  -</a:t>
            </a:r>
            <a:r>
              <a:rPr 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∆</a:t>
            </a:r>
            <a:r>
              <a:rPr lang="en-US" sz="2800" dirty="0" err="1"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800" baseline="-25000" dirty="0" err="1">
                <a:latin typeface="Calibri" panose="020F0502020204030204" pitchFamily="34" charset="0"/>
                <a:cs typeface="Calibri" panose="020F0502020204030204" pitchFamily="34" charset="0"/>
              </a:rPr>
              <a:t>surroundings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).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 descr="A balloon on a plastic bottle&#10;&#10;Description automatically generated">
            <a:extLst>
              <a:ext uri="{FF2B5EF4-FFF2-40B4-BE49-F238E27FC236}">
                <a16:creationId xmlns:a16="http://schemas.microsoft.com/office/drawing/2014/main" id="{4480B933-55F4-897A-350C-778EE346B1E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34272" y="1707907"/>
            <a:ext cx="3504977" cy="3077634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E724B93-8C19-DA48-EDCB-593AEA78A0C3}"/>
              </a:ext>
            </a:extLst>
          </p:cNvPr>
          <p:cNvSpPr txBox="1"/>
          <p:nvPr/>
        </p:nvSpPr>
        <p:spPr>
          <a:xfrm>
            <a:off x="8687335" y="2177365"/>
            <a:ext cx="14806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ooper Black" panose="0208090404030B020404" pitchFamily="18" charset="77"/>
                <a:cs typeface="ADLaM Display" panose="020F0502020204030204" pitchFamily="34" charset="0"/>
              </a:rPr>
              <a:t>-∆E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74046E1-D466-A637-903F-D899FC751672}"/>
              </a:ext>
            </a:extLst>
          </p:cNvPr>
          <p:cNvSpPr txBox="1"/>
          <p:nvPr/>
        </p:nvSpPr>
        <p:spPr>
          <a:xfrm>
            <a:off x="10366227" y="2194824"/>
            <a:ext cx="1795385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 prst="coolSlant"/>
            </a:sp3d>
          </a:bodyPr>
          <a:lstStyle/>
          <a:p>
            <a:r>
              <a:rPr lang="en-US" sz="4800" b="1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ooper Black" panose="0208090404030B020404" pitchFamily="18" charset="77"/>
                <a:cs typeface="ADLaM Display" panose="020F0502020204030204" pitchFamily="34" charset="0"/>
              </a:rPr>
              <a:t>+∆E</a:t>
            </a:r>
          </a:p>
        </p:txBody>
      </p:sp>
      <p:sp>
        <p:nvSpPr>
          <p:cNvPr id="11" name="Right Arrow 10">
            <a:extLst>
              <a:ext uri="{FF2B5EF4-FFF2-40B4-BE49-F238E27FC236}">
                <a16:creationId xmlns:a16="http://schemas.microsoft.com/office/drawing/2014/main" id="{5A0D5AC2-4C8A-653F-2EDC-B62D11B0ED38}"/>
              </a:ext>
            </a:extLst>
          </p:cNvPr>
          <p:cNvSpPr/>
          <p:nvPr/>
        </p:nvSpPr>
        <p:spPr>
          <a:xfrm>
            <a:off x="10799295" y="2974846"/>
            <a:ext cx="863959" cy="300853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09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2" grpId="0"/>
      <p:bldP spid="23" grpId="0"/>
      <p:bldP spid="24" grpId="0"/>
      <p:bldP spid="30" grpId="0" animBg="1"/>
      <p:bldP spid="31" grpId="0" animBg="1"/>
      <p:bldP spid="35" grpId="0"/>
      <p:bldP spid="36" grpId="1"/>
      <p:bldP spid="8" grpId="0"/>
      <p:bldP spid="10" grpId="0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extBox 33">
            <a:extLst>
              <a:ext uri="{FF2B5EF4-FFF2-40B4-BE49-F238E27FC236}">
                <a16:creationId xmlns:a16="http://schemas.microsoft.com/office/drawing/2014/main" id="{B1A7DE6C-EA4B-5266-FD45-183D72CC951C}"/>
              </a:ext>
            </a:extLst>
          </p:cNvPr>
          <p:cNvSpPr txBox="1"/>
          <p:nvPr/>
        </p:nvSpPr>
        <p:spPr>
          <a:xfrm>
            <a:off x="291188" y="229790"/>
            <a:ext cx="632619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Second Law of Thermodynamics</a:t>
            </a:r>
            <a:endParaRPr lang="en-US" sz="3600" b="1" dirty="0"/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8C652F04-7B2C-17F6-4052-0F7CF0479FE3}"/>
              </a:ext>
            </a:extLst>
          </p:cNvPr>
          <p:cNvSpPr txBox="1"/>
          <p:nvPr/>
        </p:nvSpPr>
        <p:spPr>
          <a:xfrm>
            <a:off x="291188" y="776651"/>
            <a:ext cx="1154564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All changes increase entropy. This is often expressed as dissipated heat. This “waste heat” cannot be harnessed to do work because it is too spread out.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9" name="Picture 38" descr="A hippo walking on dirt&#10;&#10;Description automatically generated">
            <a:extLst>
              <a:ext uri="{FF2B5EF4-FFF2-40B4-BE49-F238E27FC236}">
                <a16:creationId xmlns:a16="http://schemas.microsoft.com/office/drawing/2014/main" id="{465F0BF5-BE20-0DF5-E28F-8B3D1FC478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8943" y="1761184"/>
            <a:ext cx="3354241" cy="3163899"/>
          </a:xfrm>
          <a:prstGeom prst="rect">
            <a:avLst/>
          </a:prstGeom>
        </p:spPr>
      </p:pic>
      <p:sp>
        <p:nvSpPr>
          <p:cNvPr id="40" name="TextBox 39">
            <a:extLst>
              <a:ext uri="{FF2B5EF4-FFF2-40B4-BE49-F238E27FC236}">
                <a16:creationId xmlns:a16="http://schemas.microsoft.com/office/drawing/2014/main" id="{AFB06722-29C7-43F1-396E-23ACAB2143C1}"/>
              </a:ext>
            </a:extLst>
          </p:cNvPr>
          <p:cNvSpPr txBox="1"/>
          <p:nvPr/>
        </p:nvSpPr>
        <p:spPr>
          <a:xfrm>
            <a:off x="4784554" y="2875301"/>
            <a:ext cx="1983033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0" b="1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ooper Black" panose="0208090404030B020404" pitchFamily="18" charset="77"/>
                <a:cs typeface="ADLaM Display" panose="020F0502020204030204" pitchFamily="34" charset="0"/>
              </a:rPr>
              <a:t>-∆E</a:t>
            </a:r>
          </a:p>
        </p:txBody>
      </p:sp>
      <p:sp>
        <p:nvSpPr>
          <p:cNvPr id="41" name="Right Arrow 40">
            <a:extLst>
              <a:ext uri="{FF2B5EF4-FFF2-40B4-BE49-F238E27FC236}">
                <a16:creationId xmlns:a16="http://schemas.microsoft.com/office/drawing/2014/main" id="{9B87CDC8-471D-68BD-2B3C-18A37680CBAE}"/>
              </a:ext>
            </a:extLst>
          </p:cNvPr>
          <p:cNvSpPr/>
          <p:nvPr/>
        </p:nvSpPr>
        <p:spPr>
          <a:xfrm rot="10800000">
            <a:off x="5303494" y="4105427"/>
            <a:ext cx="863959" cy="317303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CEBFD75E-279D-8FEC-5E32-534242643F2F}"/>
              </a:ext>
            </a:extLst>
          </p:cNvPr>
          <p:cNvSpPr txBox="1"/>
          <p:nvPr/>
        </p:nvSpPr>
        <p:spPr>
          <a:xfrm>
            <a:off x="4880846" y="4276227"/>
            <a:ext cx="1420582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 prst="coolSlant"/>
            </a:sp3d>
          </a:bodyPr>
          <a:lstStyle/>
          <a:p>
            <a:r>
              <a:rPr lang="en-US" sz="4000" b="1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ooper Black" panose="0208090404030B020404" pitchFamily="18" charset="77"/>
                <a:cs typeface="ADLaM Display" panose="020F0502020204030204" pitchFamily="34" charset="0"/>
              </a:rPr>
              <a:t>+∆W</a:t>
            </a:r>
          </a:p>
        </p:txBody>
      </p:sp>
      <p:sp>
        <p:nvSpPr>
          <p:cNvPr id="58" name="Right Arrow 57">
            <a:extLst>
              <a:ext uri="{FF2B5EF4-FFF2-40B4-BE49-F238E27FC236}">
                <a16:creationId xmlns:a16="http://schemas.microsoft.com/office/drawing/2014/main" id="{734C0863-F5CC-4E01-E7FD-42622DBA6879}"/>
              </a:ext>
            </a:extLst>
          </p:cNvPr>
          <p:cNvSpPr/>
          <p:nvPr/>
        </p:nvSpPr>
        <p:spPr>
          <a:xfrm rot="14317978">
            <a:off x="4512901" y="2424098"/>
            <a:ext cx="770787" cy="337652"/>
          </a:xfrm>
          <a:prstGeom prst="rightArrow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B4BD5E9-5E40-5D97-A590-94B86F2F0FCB}"/>
              </a:ext>
            </a:extLst>
          </p:cNvPr>
          <p:cNvSpPr txBox="1"/>
          <p:nvPr/>
        </p:nvSpPr>
        <p:spPr>
          <a:xfrm>
            <a:off x="3849659" y="1656150"/>
            <a:ext cx="1298753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 prst="coolSlant"/>
            </a:sp3d>
          </a:bodyPr>
          <a:lstStyle/>
          <a:p>
            <a:r>
              <a:rPr lang="en-US" sz="4000" b="1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ooper Black" panose="0208090404030B020404" pitchFamily="18" charset="77"/>
                <a:cs typeface="ADLaM Display" panose="020F0502020204030204" pitchFamily="34" charset="0"/>
              </a:rPr>
              <a:t>+∆H</a:t>
            </a:r>
          </a:p>
        </p:txBody>
      </p:sp>
      <p:pic>
        <p:nvPicPr>
          <p:cNvPr id="63" name="Picture 62">
            <a:extLst>
              <a:ext uri="{FF2B5EF4-FFF2-40B4-BE49-F238E27FC236}">
                <a16:creationId xmlns:a16="http://schemas.microsoft.com/office/drawing/2014/main" id="{BAAE3169-8E05-9937-AB8E-81242269CCB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77223" y="1798704"/>
            <a:ext cx="4519955" cy="3092008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65" name="TextBox 64">
            <a:extLst>
              <a:ext uri="{FF2B5EF4-FFF2-40B4-BE49-F238E27FC236}">
                <a16:creationId xmlns:a16="http://schemas.microsoft.com/office/drawing/2014/main" id="{80FADDE1-DAD5-E0E2-02DA-840AB99ABFFA}"/>
              </a:ext>
            </a:extLst>
          </p:cNvPr>
          <p:cNvSpPr txBox="1"/>
          <p:nvPr/>
        </p:nvSpPr>
        <p:spPr>
          <a:xfrm>
            <a:off x="217230" y="4892937"/>
            <a:ext cx="11545649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In other words, 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no work can be accomplished with 100% efficiency 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because dissipated heat makes up a significant portion of the energy that is spent. Since entropy is always increasing, 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all material objects decay over time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6FF2A89-4484-8611-50BF-39364FB69C64}"/>
              </a:ext>
            </a:extLst>
          </p:cNvPr>
          <p:cNvSpPr txBox="1"/>
          <p:nvPr/>
        </p:nvSpPr>
        <p:spPr>
          <a:xfrm>
            <a:off x="217230" y="6308383"/>
            <a:ext cx="99963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Balloon car video still from </a:t>
            </a:r>
            <a:r>
              <a:rPr lang="en-US" i="1" dirty="0">
                <a:latin typeface="Calibri" panose="020F0502020204030204" pitchFamily="34" charset="0"/>
                <a:cs typeface="Calibri" panose="020F0502020204030204" pitchFamily="34" charset="0"/>
              </a:rPr>
              <a:t>Science Buddies: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https://www.sciencebuddies.org/stem-activities/balloon-car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 descr="A balloon on a plastic bottle&#10;&#10;Description automatically generated">
            <a:extLst>
              <a:ext uri="{FF2B5EF4-FFF2-40B4-BE49-F238E27FC236}">
                <a16:creationId xmlns:a16="http://schemas.microsoft.com/office/drawing/2014/main" id="{55FD6B7D-DCAA-BAF7-EBE0-0E01AA23ED8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1188" y="1798704"/>
            <a:ext cx="3423780" cy="3093246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56766ED-0574-54EE-E043-7D547686553A}"/>
              </a:ext>
            </a:extLst>
          </p:cNvPr>
          <p:cNvSpPr txBox="1"/>
          <p:nvPr/>
        </p:nvSpPr>
        <p:spPr>
          <a:xfrm>
            <a:off x="518768" y="2144527"/>
            <a:ext cx="165678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0" b="1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ooper Black" panose="0208090404030B020404" pitchFamily="18" charset="77"/>
                <a:cs typeface="ADLaM Display" panose="020F0502020204030204" pitchFamily="34" charset="0"/>
              </a:rPr>
              <a:t>-∆E</a:t>
            </a:r>
          </a:p>
        </p:txBody>
      </p:sp>
      <p:sp>
        <p:nvSpPr>
          <p:cNvPr id="5" name="Right Arrow 4">
            <a:extLst>
              <a:ext uri="{FF2B5EF4-FFF2-40B4-BE49-F238E27FC236}">
                <a16:creationId xmlns:a16="http://schemas.microsoft.com/office/drawing/2014/main" id="{E68A0894-29F8-535B-A8E2-8017B3850582}"/>
              </a:ext>
            </a:extLst>
          </p:cNvPr>
          <p:cNvSpPr/>
          <p:nvPr/>
        </p:nvSpPr>
        <p:spPr>
          <a:xfrm>
            <a:off x="2610994" y="2688461"/>
            <a:ext cx="863923" cy="317303"/>
          </a:xfrm>
          <a:prstGeom prst="rightArrow">
            <a:avLst/>
          </a:prstGeom>
          <a:solidFill>
            <a:srgbClr val="FFFF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8" name="Right Arrow 7">
            <a:extLst>
              <a:ext uri="{FF2B5EF4-FFF2-40B4-BE49-F238E27FC236}">
                <a16:creationId xmlns:a16="http://schemas.microsoft.com/office/drawing/2014/main" id="{32DD6312-1B25-94E6-80AD-0D6D5509EE16}"/>
              </a:ext>
            </a:extLst>
          </p:cNvPr>
          <p:cNvSpPr/>
          <p:nvPr/>
        </p:nvSpPr>
        <p:spPr>
          <a:xfrm>
            <a:off x="2610958" y="2285821"/>
            <a:ext cx="863959" cy="317303"/>
          </a:xfrm>
          <a:prstGeom prst="rightArrow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11A32EF-3F12-1849-5975-44E5CBA1599D}"/>
              </a:ext>
            </a:extLst>
          </p:cNvPr>
          <p:cNvSpPr txBox="1"/>
          <p:nvPr/>
        </p:nvSpPr>
        <p:spPr>
          <a:xfrm>
            <a:off x="2278192" y="1696290"/>
            <a:ext cx="1420582" cy="707886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 prst="coolSlant"/>
            </a:sp3d>
          </a:bodyPr>
          <a:lstStyle/>
          <a:p>
            <a:r>
              <a:rPr lang="en-US" sz="4000" b="1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chemeClr val="bg1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ooper Black" panose="0208090404030B020404" pitchFamily="18" charset="77"/>
                <a:cs typeface="ADLaM Display" panose="020F0502020204030204" pitchFamily="34" charset="0"/>
              </a:rPr>
              <a:t>+∆W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F9A176-6CC7-6DEB-882A-DC77FA6D1785}"/>
              </a:ext>
            </a:extLst>
          </p:cNvPr>
          <p:cNvSpPr txBox="1"/>
          <p:nvPr/>
        </p:nvSpPr>
        <p:spPr>
          <a:xfrm>
            <a:off x="2363356" y="2875301"/>
            <a:ext cx="1298753" cy="707886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 prst="coolSlant"/>
            </a:sp3d>
          </a:bodyPr>
          <a:lstStyle/>
          <a:p>
            <a:r>
              <a:rPr lang="en-US" sz="4000" b="1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ooper Black" panose="0208090404030B020404" pitchFamily="18" charset="77"/>
                <a:cs typeface="ADLaM Display" panose="020F0502020204030204" pitchFamily="34" charset="0"/>
              </a:rPr>
              <a:t>+∆H</a:t>
            </a:r>
          </a:p>
        </p:txBody>
      </p:sp>
    </p:spTree>
    <p:extLst>
      <p:ext uri="{BB962C8B-B14F-4D97-AF65-F5344CB8AC3E}">
        <p14:creationId xmlns:p14="http://schemas.microsoft.com/office/powerpoint/2010/main" val="2880240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40" grpId="0"/>
      <p:bldP spid="41" grpId="0" animBg="1"/>
      <p:bldP spid="42" grpId="0"/>
      <p:bldP spid="58" grpId="0" animBg="1"/>
      <p:bldP spid="59" grpId="0"/>
      <p:bldP spid="65" grpId="0"/>
      <p:bldP spid="4" grpId="0"/>
      <p:bldP spid="5" grpId="0" animBg="1"/>
      <p:bldP spid="8" grpId="0" animBg="1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BC3AD73B-F72A-6B77-5123-4EAF544F4D49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471" y="1742614"/>
            <a:ext cx="10692015" cy="5821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8C0F8B0-E5C1-1840-34C2-93D38E8BC7D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471" y="1134985"/>
            <a:ext cx="10692015" cy="62326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FB61262-9AAE-FCBE-4B89-230FACB9B86D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471" y="2414917"/>
            <a:ext cx="10692015" cy="517750"/>
          </a:xfrm>
          <a:prstGeom prst="rect">
            <a:avLst/>
          </a:prstGeom>
        </p:spPr>
      </p:pic>
      <p:sp>
        <p:nvSpPr>
          <p:cNvPr id="2" name="Google Shape;140;p27">
            <a:extLst>
              <a:ext uri="{FF2B5EF4-FFF2-40B4-BE49-F238E27FC236}">
                <a16:creationId xmlns:a16="http://schemas.microsoft.com/office/drawing/2014/main" id="{AC033AF3-CAA3-F780-D368-CBC92FD1235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4511" y="362418"/>
            <a:ext cx="4783938" cy="761717"/>
          </a:xfrm>
          <a:prstGeom prst="rect">
            <a:avLst/>
          </a:prstGeom>
        </p:spPr>
        <p:txBody>
          <a:bodyPr spcFirstLastPara="1" vert="horz" wrap="square" lIns="91425" tIns="91425" rIns="91425" bIns="91425" numCol="1" rtlCol="0" anchor="b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Combustion</a:t>
            </a:r>
            <a:endParaRPr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Picture 2" descr="800px-Firetora.jpg">
            <a:extLst>
              <a:ext uri="{FF2B5EF4-FFF2-40B4-BE49-F238E27FC236}">
                <a16:creationId xmlns:a16="http://schemas.microsoft.com/office/drawing/2014/main" id="{ECB17B4D-B868-5DFC-28E8-14C4981957F7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255966" y="3398162"/>
            <a:ext cx="2054091" cy="1824500"/>
          </a:xfrm>
          <a:prstGeom prst="rect">
            <a:avLst/>
          </a:prstGeom>
        </p:spPr>
      </p:pic>
      <p:sp>
        <p:nvSpPr>
          <p:cNvPr id="5" name="Explosion 1 4">
            <a:extLst>
              <a:ext uri="{FF2B5EF4-FFF2-40B4-BE49-F238E27FC236}">
                <a16:creationId xmlns:a16="http://schemas.microsoft.com/office/drawing/2014/main" id="{E75577BE-B6C1-A986-7A85-0F62350EBBE5}"/>
              </a:ext>
            </a:extLst>
          </p:cNvPr>
          <p:cNvSpPr/>
          <p:nvPr/>
        </p:nvSpPr>
        <p:spPr>
          <a:xfrm>
            <a:off x="2044580" y="2290612"/>
            <a:ext cx="6908799" cy="2971645"/>
          </a:xfrm>
          <a:prstGeom prst="irregularSeal1">
            <a:avLst/>
          </a:prstGeom>
          <a:solidFill>
            <a:srgbClr val="FFFF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114300"/>
            <a:r>
              <a:rPr lang="en-US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16F37A-411F-67D3-381C-FAC1E674AAAE}"/>
              </a:ext>
            </a:extLst>
          </p:cNvPr>
          <p:cNvSpPr txBox="1"/>
          <p:nvPr/>
        </p:nvSpPr>
        <p:spPr>
          <a:xfrm>
            <a:off x="3286481" y="3266464"/>
            <a:ext cx="44249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Produces about </a:t>
            </a:r>
          </a:p>
          <a:p>
            <a:pPr algn="ctr"/>
            <a:r>
              <a:rPr lang="en-US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400 Cal. heat &amp; light energy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1AEE380-607C-1FBF-8937-629525226DC1}"/>
              </a:ext>
            </a:extLst>
          </p:cNvPr>
          <p:cNvCxnSpPr>
            <a:cxnSpLocks/>
          </p:cNvCxnSpPr>
          <p:nvPr/>
        </p:nvCxnSpPr>
        <p:spPr>
          <a:xfrm>
            <a:off x="5498980" y="1677574"/>
            <a:ext cx="0" cy="1182828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DB95D5D-1AA8-0DA0-A4C7-7EB089B608C2}"/>
              </a:ext>
            </a:extLst>
          </p:cNvPr>
          <p:cNvSpPr txBox="1"/>
          <p:nvPr/>
        </p:nvSpPr>
        <p:spPr>
          <a:xfrm>
            <a:off x="450273" y="5367036"/>
            <a:ext cx="11132128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Due to the first law of thermodynamics, the energy released from the combustion of sugar equals the energy that goes into the surroundings.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4094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>
            <a:extLst>
              <a:ext uri="{FF2B5EF4-FFF2-40B4-BE49-F238E27FC236}">
                <a16:creationId xmlns:a16="http://schemas.microsoft.com/office/drawing/2014/main" id="{BC3AD73B-F72A-6B77-5123-4EAF544F4D49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7137" y="3095268"/>
            <a:ext cx="10577715" cy="586672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8C0F8B0-E5C1-1840-34C2-93D38E8BC7D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7137" y="2527615"/>
            <a:ext cx="10692015" cy="628156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3FB61262-9AAE-FCBE-4B89-230FACB9B86D}"/>
              </a:ext>
            </a:extLst>
          </p:cNvPr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2590" y="3669637"/>
            <a:ext cx="10692015" cy="521817"/>
          </a:xfrm>
          <a:prstGeom prst="rect">
            <a:avLst/>
          </a:prstGeom>
        </p:spPr>
      </p:pic>
      <p:sp>
        <p:nvSpPr>
          <p:cNvPr id="2" name="Google Shape;140;p27">
            <a:extLst>
              <a:ext uri="{FF2B5EF4-FFF2-40B4-BE49-F238E27FC236}">
                <a16:creationId xmlns:a16="http://schemas.microsoft.com/office/drawing/2014/main" id="{AC033AF3-CAA3-F780-D368-CBC92FD1235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17136" y="1863159"/>
            <a:ext cx="7306063" cy="767700"/>
          </a:xfrm>
          <a:prstGeom prst="rect">
            <a:avLst/>
          </a:prstGeom>
        </p:spPr>
        <p:txBody>
          <a:bodyPr spcFirstLastPara="1" vert="horz" wrap="square" lIns="91425" tIns="91425" rIns="91425" bIns="91425" numCol="1" rtlCol="0" anchor="b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3600" b="1" dirty="0">
                <a:latin typeface="Calibri" panose="020F0502020204030204" pitchFamily="34" charset="0"/>
                <a:cs typeface="Calibri" panose="020F0502020204030204" pitchFamily="34" charset="0"/>
              </a:rPr>
              <a:t>Cellular Respiration</a:t>
            </a:r>
            <a:endParaRPr sz="36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Picture 3" descr="A person riding a bike on a dirt trail&#10;&#10;Description automatically generated">
            <a:extLst>
              <a:ext uri="{FF2B5EF4-FFF2-40B4-BE49-F238E27FC236}">
                <a16:creationId xmlns:a16="http://schemas.microsoft.com/office/drawing/2014/main" id="{3CE7B0FA-C854-636D-5AD1-86CE279EDCFC}"/>
              </a:ext>
            </a:extLst>
          </p:cNvPr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9599373" y="305879"/>
            <a:ext cx="2209418" cy="2012454"/>
          </a:xfrm>
          <a:prstGeom prst="rect">
            <a:avLst/>
          </a:prstGeom>
        </p:spPr>
      </p:pic>
      <p:sp>
        <p:nvSpPr>
          <p:cNvPr id="5" name="Explosion 1 4">
            <a:extLst>
              <a:ext uri="{FF2B5EF4-FFF2-40B4-BE49-F238E27FC236}">
                <a16:creationId xmlns:a16="http://schemas.microsoft.com/office/drawing/2014/main" id="{387015CB-8252-028C-87F1-BB66F8C15019}"/>
              </a:ext>
            </a:extLst>
          </p:cNvPr>
          <p:cNvSpPr/>
          <p:nvPr/>
        </p:nvSpPr>
        <p:spPr>
          <a:xfrm>
            <a:off x="3915478" y="3931677"/>
            <a:ext cx="3239288" cy="1875658"/>
          </a:xfrm>
          <a:prstGeom prst="irregularSeal1">
            <a:avLst/>
          </a:prstGeom>
          <a:solidFill>
            <a:srgbClr val="FFFF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114300"/>
            <a:r>
              <a:rPr lang="en-US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69C7E85-393C-FB7C-B884-201121384D65}"/>
              </a:ext>
            </a:extLst>
          </p:cNvPr>
          <p:cNvSpPr txBox="1"/>
          <p:nvPr/>
        </p:nvSpPr>
        <p:spPr>
          <a:xfrm>
            <a:off x="3662815" y="4524315"/>
            <a:ext cx="3855576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latin typeface="Calibri" panose="020F0502020204030204" pitchFamily="34" charset="0"/>
                <a:cs typeface="Calibri" panose="020F0502020204030204" pitchFamily="34" charset="0"/>
              </a:rPr>
              <a:t>Produces about </a:t>
            </a:r>
          </a:p>
          <a:p>
            <a:pPr algn="ctr"/>
            <a:r>
              <a:rPr lang="en-US" sz="1600" b="1" i="1" dirty="0">
                <a:latin typeface="Calibri" panose="020F0502020204030204" pitchFamily="34" charset="0"/>
                <a:cs typeface="Calibri" panose="020F0502020204030204" pitchFamily="34" charset="0"/>
              </a:rPr>
              <a:t>160 Cal. of cellular energy </a:t>
            </a:r>
          </a:p>
        </p:txBody>
      </p:sp>
      <p:sp>
        <p:nvSpPr>
          <p:cNvPr id="10" name="Explosion 1 9">
            <a:extLst>
              <a:ext uri="{FF2B5EF4-FFF2-40B4-BE49-F238E27FC236}">
                <a16:creationId xmlns:a16="http://schemas.microsoft.com/office/drawing/2014/main" id="{160D3FB1-16DE-3A8C-1C9C-39AF35421BC1}"/>
              </a:ext>
            </a:extLst>
          </p:cNvPr>
          <p:cNvSpPr/>
          <p:nvPr/>
        </p:nvSpPr>
        <p:spPr>
          <a:xfrm>
            <a:off x="6949205" y="3988886"/>
            <a:ext cx="3239288" cy="2109401"/>
          </a:xfrm>
          <a:prstGeom prst="irregularSeal1">
            <a:avLst/>
          </a:prstGeom>
          <a:solidFill>
            <a:srgbClr val="FFFF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114300"/>
            <a:r>
              <a:rPr lang="en-US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2723308-6FAA-1418-6E88-A98A601E2FC6}"/>
              </a:ext>
            </a:extLst>
          </p:cNvPr>
          <p:cNvSpPr txBox="1"/>
          <p:nvPr/>
        </p:nvSpPr>
        <p:spPr>
          <a:xfrm>
            <a:off x="6824077" y="4668387"/>
            <a:ext cx="346292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i="1" dirty="0">
                <a:latin typeface="Calibri" panose="020F0502020204030204" pitchFamily="34" charset="0"/>
                <a:cs typeface="Calibri" panose="020F0502020204030204" pitchFamily="34" charset="0"/>
              </a:rPr>
              <a:t>…and about </a:t>
            </a:r>
          </a:p>
          <a:p>
            <a:pPr algn="ctr"/>
            <a:r>
              <a:rPr lang="en-US" sz="1600" b="1" i="1" dirty="0">
                <a:latin typeface="Calibri" panose="020F0502020204030204" pitchFamily="34" charset="0"/>
                <a:cs typeface="Calibri" panose="020F0502020204030204" pitchFamily="34" charset="0"/>
              </a:rPr>
              <a:t>240 Cal. of heat energy 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0DD7EDE4-6122-9F69-EAB3-28F3C6969B2A}"/>
              </a:ext>
            </a:extLst>
          </p:cNvPr>
          <p:cNvCxnSpPr>
            <a:cxnSpLocks/>
          </p:cNvCxnSpPr>
          <p:nvPr/>
        </p:nvCxnSpPr>
        <p:spPr>
          <a:xfrm>
            <a:off x="5492782" y="2996829"/>
            <a:ext cx="0" cy="1361284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A3956F2B-6B78-D53C-FF38-081839682B97}"/>
              </a:ext>
            </a:extLst>
          </p:cNvPr>
          <p:cNvCxnSpPr>
            <a:cxnSpLocks/>
          </p:cNvCxnSpPr>
          <p:nvPr/>
        </p:nvCxnSpPr>
        <p:spPr>
          <a:xfrm>
            <a:off x="5535122" y="2996829"/>
            <a:ext cx="2475179" cy="150825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740A4565-D0AB-FF3E-6939-795B80858356}"/>
              </a:ext>
            </a:extLst>
          </p:cNvPr>
          <p:cNvSpPr txBox="1"/>
          <p:nvPr/>
        </p:nvSpPr>
        <p:spPr>
          <a:xfrm>
            <a:off x="255093" y="6057072"/>
            <a:ext cx="1206654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dirty="0">
                <a:latin typeface="Calibri" panose="020F0502020204030204" pitchFamily="34" charset="0"/>
                <a:cs typeface="Calibri" panose="020F0502020204030204" pitchFamily="34" charset="0"/>
              </a:rPr>
              <a:t>For comparison, the efficiency of an internal combustion engine is 20%.  </a:t>
            </a:r>
          </a:p>
        </p:txBody>
      </p:sp>
      <p:pic>
        <p:nvPicPr>
          <p:cNvPr id="27" name="Picture 26" descr="A picture containing clock&#10;&#10;Description automatically generated">
            <a:extLst>
              <a:ext uri="{FF2B5EF4-FFF2-40B4-BE49-F238E27FC236}">
                <a16:creationId xmlns:a16="http://schemas.microsoft.com/office/drawing/2014/main" id="{8BBC0AE3-F4FA-C70A-34AA-7AC100AB4C78}"/>
              </a:ext>
            </a:extLst>
          </p:cNvPr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328207" y="4867765"/>
            <a:ext cx="870147" cy="161548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77CAD32-DCBB-280F-F064-7D91FACFA216}"/>
              </a:ext>
            </a:extLst>
          </p:cNvPr>
          <p:cNvSpPr txBox="1"/>
          <p:nvPr/>
        </p:nvSpPr>
        <p:spPr>
          <a:xfrm>
            <a:off x="383210" y="408679"/>
            <a:ext cx="916340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The equation for respiration is identical to that of combustion.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D3029D0-D1E9-C409-8947-623C02F10380}"/>
              </a:ext>
            </a:extLst>
          </p:cNvPr>
          <p:cNvSpPr txBox="1"/>
          <p:nvPr/>
        </p:nvSpPr>
        <p:spPr>
          <a:xfrm>
            <a:off x="420837" y="932298"/>
            <a:ext cx="8984421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Due to the second law of thermodynamics, more than half the energy from respiration is dissipated heat.</a:t>
            </a:r>
            <a:endParaRPr lang="en-US" sz="28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B1BD37A-1EA9-F0FF-C030-CDCD3BFFE0BA}"/>
              </a:ext>
            </a:extLst>
          </p:cNvPr>
          <p:cNvSpPr txBox="1"/>
          <p:nvPr/>
        </p:nvSpPr>
        <p:spPr>
          <a:xfrm>
            <a:off x="10899464" y="791714"/>
            <a:ext cx="110344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 prst="coolSlant"/>
            </a:sp3d>
          </a:bodyPr>
          <a:lstStyle/>
          <a:p>
            <a:r>
              <a:rPr lang="en-US" sz="2400" b="1" spc="50" dirty="0">
                <a:ln w="9525" cmpd="sng">
                  <a:solidFill>
                    <a:schemeClr val="tx1"/>
                  </a:solidFill>
                  <a:prstDash val="solid"/>
                </a:ln>
                <a:solidFill>
                  <a:srgbClr val="FFFF00"/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  <a:latin typeface="Cooper Black" panose="0208090404030B020404" pitchFamily="18" charset="77"/>
                <a:cs typeface="ADLaM Display" panose="020F0502020204030204" pitchFamily="34" charset="0"/>
              </a:rPr>
              <a:t>+∆H</a:t>
            </a:r>
          </a:p>
        </p:txBody>
      </p:sp>
      <p:sp>
        <p:nvSpPr>
          <p:cNvPr id="17" name="Right Arrow 16">
            <a:extLst>
              <a:ext uri="{FF2B5EF4-FFF2-40B4-BE49-F238E27FC236}">
                <a16:creationId xmlns:a16="http://schemas.microsoft.com/office/drawing/2014/main" id="{A8A96307-4D62-FF8F-31D0-2D5CE536CD04}"/>
              </a:ext>
            </a:extLst>
          </p:cNvPr>
          <p:cNvSpPr/>
          <p:nvPr/>
        </p:nvSpPr>
        <p:spPr>
          <a:xfrm rot="20215833" flipV="1">
            <a:off x="10979919" y="641319"/>
            <a:ext cx="452454" cy="145583"/>
          </a:xfrm>
          <a:prstGeom prst="rightArrow">
            <a:avLst/>
          </a:prstGeom>
          <a:solidFill>
            <a:srgbClr val="FFFF00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19" name="Picture 18" descr="A black text with a white background&#10;&#10;Description automatically generated">
            <a:extLst>
              <a:ext uri="{FF2B5EF4-FFF2-40B4-BE49-F238E27FC236}">
                <a16:creationId xmlns:a16="http://schemas.microsoft.com/office/drawing/2014/main" id="{44C89E56-802E-7A32-01C7-C270D7F1700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66237" y="5275293"/>
            <a:ext cx="4323018" cy="714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269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  <p:bldP spid="10" grpId="0" animBg="1"/>
      <p:bldP spid="11" grpId="0"/>
      <p:bldP spid="23" grpId="0"/>
      <p:bldP spid="9" grpId="0"/>
      <p:bldP spid="13" grpId="0"/>
      <p:bldP spid="1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563B9E32-F444-6422-E034-F413BB8CCCCF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6588" y="2781566"/>
            <a:ext cx="11274994" cy="1352715"/>
          </a:xfrm>
          <a:prstGeom prst="rect">
            <a:avLst/>
          </a:prstGeom>
        </p:spPr>
      </p:pic>
      <p:sp>
        <p:nvSpPr>
          <p:cNvPr id="4" name="Google Shape;140;p27">
            <a:extLst>
              <a:ext uri="{FF2B5EF4-FFF2-40B4-BE49-F238E27FC236}">
                <a16:creationId xmlns:a16="http://schemas.microsoft.com/office/drawing/2014/main" id="{14509485-5217-AC83-CF5F-45DD1E32C60C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326588" y="2103806"/>
            <a:ext cx="5557428" cy="767700"/>
          </a:xfrm>
          <a:prstGeom prst="rect">
            <a:avLst/>
          </a:prstGeom>
        </p:spPr>
        <p:txBody>
          <a:bodyPr spcFirstLastPara="1" vert="horz" wrap="square" lIns="91425" tIns="91425" rIns="91425" bIns="91425" numCol="1" rtlCol="0" anchor="b" anchorCtr="0" compatLnSpc="1">
            <a:prstTxWarp prst="textNoShape">
              <a:avLst/>
            </a:prstTxWarp>
            <a:noAutofit/>
          </a:bodyPr>
          <a:lstStyle/>
          <a:p>
            <a:pPr algn="l"/>
            <a:r>
              <a:rPr lang="en-US" sz="3600" b="1" dirty="0"/>
              <a:t>Photosynthesis</a:t>
            </a:r>
            <a:endParaRPr sz="3600" b="1" dirty="0"/>
          </a:p>
        </p:txBody>
      </p:sp>
      <p:sp>
        <p:nvSpPr>
          <p:cNvPr id="6" name="Explosion 1 5">
            <a:extLst>
              <a:ext uri="{FF2B5EF4-FFF2-40B4-BE49-F238E27FC236}">
                <a16:creationId xmlns:a16="http://schemas.microsoft.com/office/drawing/2014/main" id="{64A427CF-E3A8-162F-BAC2-9382EF219EA4}"/>
              </a:ext>
            </a:extLst>
          </p:cNvPr>
          <p:cNvSpPr/>
          <p:nvPr/>
        </p:nvSpPr>
        <p:spPr>
          <a:xfrm flipV="1">
            <a:off x="4128655" y="257190"/>
            <a:ext cx="7604841" cy="2698752"/>
          </a:xfrm>
          <a:prstGeom prst="irregularSeal1">
            <a:avLst/>
          </a:prstGeom>
          <a:solidFill>
            <a:srgbClr val="FFFF00"/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marL="114300"/>
            <a:r>
              <a:rPr lang="en-US" b="1" dirty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dirty="0">
                <a:ln>
                  <a:prstDash val="solid"/>
                </a:ln>
                <a:solidFill>
                  <a:schemeClr val="bg1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  <a:latin typeface="Calibri" panose="020F0502020204030204" pitchFamily="34" charset="0"/>
                <a:cs typeface="Calibri" panose="020F0502020204030204" pitchFamily="34" charset="0"/>
              </a:rPr>
              <a:t> x</a:t>
            </a:r>
            <a:endParaRPr lang="en-US" dirty="0">
              <a:ln w="18415" cmpd="sng">
                <a:solidFill>
                  <a:srgbClr val="FFFFFF"/>
                </a:solidFill>
                <a:prstDash val="solid"/>
              </a:ln>
              <a:solidFill>
                <a:schemeClr val="bg1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3ED587-B5A5-80FC-AC5B-33D003AA69EF}"/>
              </a:ext>
            </a:extLst>
          </p:cNvPr>
          <p:cNvSpPr txBox="1"/>
          <p:nvPr/>
        </p:nvSpPr>
        <p:spPr>
          <a:xfrm flipH="1">
            <a:off x="6316672" y="919674"/>
            <a:ext cx="341945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Requires about </a:t>
            </a:r>
          </a:p>
          <a:p>
            <a:pPr algn="ctr"/>
            <a:r>
              <a:rPr lang="en-US" sz="2400" b="1" i="1" dirty="0">
                <a:latin typeface="Calibri" panose="020F0502020204030204" pitchFamily="34" charset="0"/>
                <a:cs typeface="Calibri" panose="020F0502020204030204" pitchFamily="34" charset="0"/>
              </a:rPr>
              <a:t>1570 Cal. light energy to generate 400 Cal. Sugar*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E24F1C36-45D6-66D0-DD2F-A3C972644BBF}"/>
              </a:ext>
            </a:extLst>
          </p:cNvPr>
          <p:cNvCxnSpPr>
            <a:cxnSpLocks/>
          </p:cNvCxnSpPr>
          <p:nvPr/>
        </p:nvCxnSpPr>
        <p:spPr>
          <a:xfrm flipH="1">
            <a:off x="6204706" y="2226222"/>
            <a:ext cx="402783" cy="745509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4" name="Picture 13" descr="A group of green and purple leaves&#10;&#10;Description automatically generated">
            <a:extLst>
              <a:ext uri="{FF2B5EF4-FFF2-40B4-BE49-F238E27FC236}">
                <a16:creationId xmlns:a16="http://schemas.microsoft.com/office/drawing/2014/main" id="{16AD2567-0D9D-DCB3-988A-584DB2199A98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0793" y="443346"/>
            <a:ext cx="1864538" cy="170556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3115208D-4FEA-C8FF-EC41-33E13002A9BB}"/>
              </a:ext>
            </a:extLst>
          </p:cNvPr>
          <p:cNvSpPr txBox="1"/>
          <p:nvPr/>
        </p:nvSpPr>
        <p:spPr>
          <a:xfrm>
            <a:off x="458502" y="4197539"/>
            <a:ext cx="1127499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Since the equation for </a:t>
            </a:r>
            <a:r>
              <a:rPr 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photosynthesis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 is the </a:t>
            </a:r>
            <a:r>
              <a:rPr lang="en-US" sz="3000" b="1" dirty="0">
                <a:latin typeface="Calibri" panose="020F0502020204030204" pitchFamily="34" charset="0"/>
                <a:cs typeface="Calibri" panose="020F0502020204030204" pitchFamily="34" charset="0"/>
              </a:rPr>
              <a:t>reverse of respiration/combustion</a:t>
            </a:r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, it requires an energy input. This input is provided in the form of sunlight.</a:t>
            </a:r>
            <a:endParaRPr lang="en-US" sz="3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A670CD-55DD-780B-6CF1-F72C99F598B5}"/>
              </a:ext>
            </a:extLst>
          </p:cNvPr>
          <p:cNvSpPr txBox="1"/>
          <p:nvPr/>
        </p:nvSpPr>
        <p:spPr>
          <a:xfrm>
            <a:off x="417702" y="5640164"/>
            <a:ext cx="12091798" cy="5539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3000" dirty="0">
                <a:latin typeface="Calibri" panose="020F0502020204030204" pitchFamily="34" charset="0"/>
                <a:cs typeface="Calibri" panose="020F0502020204030204" pitchFamily="34" charset="0"/>
              </a:rPr>
              <a:t>The efficiency of converting this light energy into chemical energy is 25%.</a:t>
            </a:r>
            <a:endParaRPr lang="en-US" sz="3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83D2E4E8-C6D0-71C5-268E-0EBF5C3739EE}"/>
              </a:ext>
            </a:extLst>
          </p:cNvPr>
          <p:cNvSpPr txBox="1"/>
          <p:nvPr/>
        </p:nvSpPr>
        <p:spPr>
          <a:xfrm>
            <a:off x="4898644" y="6262688"/>
            <a:ext cx="77124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*Source: 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https://www.britannica.com/science/photosynthesis/Proteins</a:t>
            </a: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7662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15" grpId="0"/>
      <p:bldP spid="21" grpId="0"/>
      <p:bldP spid="2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08200" y="228600"/>
            <a:ext cx="4800600" cy="1143000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Review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9345" y="1371600"/>
            <a:ext cx="8821056" cy="4114800"/>
          </a:xfrm>
        </p:spPr>
        <p:txBody>
          <a:bodyPr>
            <a:noAutofit/>
          </a:bodyPr>
          <a:lstStyle/>
          <a:p>
            <a:pPr marL="514350" indent="-514350">
              <a:buFontTx/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What is the purpose of cellular respiration?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514350" indent="-514350">
              <a:buFontTx/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What process provides the energy needed for cellular respiration? </a:t>
            </a:r>
          </a:p>
          <a:p>
            <a:pPr marL="514350" indent="-514350">
              <a:buFontTx/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What process synthesizes sugar from carbon dioxide and water? </a:t>
            </a:r>
          </a:p>
          <a:p>
            <a:pPr marL="514350" indent="-514350">
              <a:buFontTx/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What provides energy for the synthesis of sugar? </a:t>
            </a:r>
          </a:p>
          <a:p>
            <a:pPr marL="514350" indent="-514350">
              <a:buFontTx/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Why does the consumption of 400 calories of sugar only generate 160 calories of cellular energy?</a:t>
            </a:r>
          </a:p>
          <a:p>
            <a:pPr marL="514350" indent="-514350">
              <a:buAutoNum type="arabicPeriod"/>
            </a:pP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982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79171" y="186872"/>
            <a:ext cx="4568372" cy="1143000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Review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0503" y="1357417"/>
            <a:ext cx="9822544" cy="4114800"/>
          </a:xfrm>
        </p:spPr>
        <p:txBody>
          <a:bodyPr>
            <a:noAutofit/>
          </a:bodyPr>
          <a:lstStyle/>
          <a:p>
            <a:pPr marL="514350" indent="-514350">
              <a:buFontTx/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What is the purpose of cellular respiration?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 It generates energy for our cells.</a:t>
            </a:r>
          </a:p>
          <a:p>
            <a:pPr marL="514350" indent="-514350">
              <a:buFontTx/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What process provides the energy needed for cellular respiration?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the breaking down of sugar</a:t>
            </a:r>
          </a:p>
          <a:p>
            <a:pPr marL="514350" indent="-514350">
              <a:buFontTx/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What process synthesizes sugar from carbon dioxide and water?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photosynthesis</a:t>
            </a:r>
          </a:p>
          <a:p>
            <a:pPr marL="514350" indent="-514350">
              <a:buFontTx/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What provides energy for the synthesis of sugar?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sunlight</a:t>
            </a:r>
          </a:p>
          <a:p>
            <a:pPr marL="514350" indent="-514350">
              <a:buFontTx/>
              <a:buAutoNum type="arabicPeriod"/>
            </a:pP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Why does the consumption of 400 calories of sugar only generate 160 calories of cellular energy? </a:t>
            </a:r>
            <a:r>
              <a:rPr lang="en-US" b="1" dirty="0">
                <a:latin typeface="Calibri" panose="020F0502020204030204" pitchFamily="34" charset="0"/>
                <a:cs typeface="Calibri" panose="020F0502020204030204" pitchFamily="34" charset="0"/>
              </a:rPr>
              <a:t>The  the remaining energy is expressed as dissipated heat because second law of thermodynamics limits the level of efficiency that is possible.</a:t>
            </a:r>
          </a:p>
          <a:p>
            <a:pPr marL="514350" indent="-514350">
              <a:buFontTx/>
              <a:buAutoNum type="arabicPeriod"/>
            </a:pPr>
            <a:endParaRPr 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AutoNum type="arabicPeriod"/>
            </a:pPr>
            <a:endParaRPr lang="en-US" sz="3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617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1502</TotalTime>
  <Words>608</Words>
  <Application>Microsoft Macintosh PowerPoint</Application>
  <PresentationFormat>Widescreen</PresentationFormat>
  <Paragraphs>67</Paragraphs>
  <Slides>10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Cooper Black</vt:lpstr>
      <vt:lpstr>Office Theme</vt:lpstr>
      <vt:lpstr>PowerPoint Presentation</vt:lpstr>
      <vt:lpstr>PowerPoint Presentation</vt:lpstr>
      <vt:lpstr>PowerPoint Presentation</vt:lpstr>
      <vt:lpstr>PowerPoint Presentation</vt:lpstr>
      <vt:lpstr>Combustion</vt:lpstr>
      <vt:lpstr>Cellular Respiration</vt:lpstr>
      <vt:lpstr>Photosynthesis</vt:lpstr>
      <vt:lpstr>Review Questions</vt:lpstr>
      <vt:lpstr>Review Questions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Antonio Chaves</dc:creator>
  <cp:lastModifiedBy>Antonio Chaves</cp:lastModifiedBy>
  <cp:revision>84</cp:revision>
  <dcterms:created xsi:type="dcterms:W3CDTF">2024-05-22T00:31:23Z</dcterms:created>
  <dcterms:modified xsi:type="dcterms:W3CDTF">2024-10-09T23:58:28Z</dcterms:modified>
</cp:coreProperties>
</file>