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755" r:id="rId2"/>
    <p:sldId id="654" r:id="rId3"/>
    <p:sldId id="656" r:id="rId4"/>
    <p:sldId id="661" r:id="rId5"/>
    <p:sldId id="657" r:id="rId6"/>
    <p:sldId id="658" r:id="rId7"/>
    <p:sldId id="659" r:id="rId8"/>
    <p:sldId id="662" r:id="rId9"/>
    <p:sldId id="284" r:id="rId10"/>
    <p:sldId id="663" r:id="rId11"/>
    <p:sldId id="75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945200"/>
    <a:srgbClr val="E57F01"/>
    <a:srgbClr val="941100"/>
    <a:srgbClr val="FF76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355" autoAdjust="0"/>
    <p:restoredTop sz="92958"/>
  </p:normalViewPr>
  <p:slideViewPr>
    <p:cSldViewPr snapToGrid="0">
      <p:cViewPr varScale="1">
        <p:scale>
          <a:sx n="93" d="100"/>
          <a:sy n="93" d="100"/>
        </p:scale>
        <p:origin x="248" y="66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9EB6AC-3C6D-7949-8B37-1C4159DA0FC0}" type="datetimeFigureOut">
              <a:rPr lang="en-US" smtClean="0"/>
              <a:t>8/14/24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AD111-F6E0-1D44-835A-827F84B2ADF7}" type="slidenum">
              <a:rPr lang="en-US" smtClean="0"/>
              <a:t>‹#›</a:t>
            </a:fld>
            <a:endParaRPr lang="en-US"/>
          </a:p>
        </p:txBody>
      </p:sp>
    </p:spTree>
    <p:extLst>
      <p:ext uri="{BB962C8B-B14F-4D97-AF65-F5344CB8AC3E}">
        <p14:creationId xmlns:p14="http://schemas.microsoft.com/office/powerpoint/2010/main" val="104187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AD111-F6E0-1D44-835A-827F84B2ADF7}" type="slidenum">
              <a:rPr lang="en-US" smtClean="0"/>
              <a:t>8</a:t>
            </a:fld>
            <a:endParaRPr lang="en-US"/>
          </a:p>
        </p:txBody>
      </p:sp>
    </p:spTree>
    <p:extLst>
      <p:ext uri="{BB962C8B-B14F-4D97-AF65-F5344CB8AC3E}">
        <p14:creationId xmlns:p14="http://schemas.microsoft.com/office/powerpoint/2010/main" val="2037616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673BA6-5A85-4B4A-9AD8-29F6D67D0BCC}" type="slidenum">
              <a:rPr lang="en-US" smtClean="0"/>
              <a:pPr>
                <a:defRPr/>
              </a:pPr>
              <a:t>9</a:t>
            </a:fld>
            <a:endParaRPr lang="en-US" dirty="0"/>
          </a:p>
        </p:txBody>
      </p:sp>
    </p:spTree>
    <p:extLst>
      <p:ext uri="{BB962C8B-B14F-4D97-AF65-F5344CB8AC3E}">
        <p14:creationId xmlns:p14="http://schemas.microsoft.com/office/powerpoint/2010/main" val="3571900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673BA6-5A85-4B4A-9AD8-29F6D67D0BCC}" type="slidenum">
              <a:rPr lang="en-US" smtClean="0"/>
              <a:pPr>
                <a:defRPr/>
              </a:pPr>
              <a:t>10</a:t>
            </a:fld>
            <a:endParaRPr lang="en-US" dirty="0"/>
          </a:p>
        </p:txBody>
      </p:sp>
    </p:spTree>
    <p:extLst>
      <p:ext uri="{BB962C8B-B14F-4D97-AF65-F5344CB8AC3E}">
        <p14:creationId xmlns:p14="http://schemas.microsoft.com/office/powerpoint/2010/main" val="590091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69F3-054A-0F11-5F29-0F7911792A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8D9CED-37A5-7D86-AB5E-305C1550B7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B4D40E-9539-55D4-BF79-0BC08F6EB5ED}"/>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A4F9A0FC-C271-C180-60CF-96E1104AE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30953B-B7D6-FBA1-DAB3-5C7D81DD2C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60011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EA7ED-B285-5F79-7C61-172E675A21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B46CDA-8961-8702-0988-1B6F827CD9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5046B9-45C6-B949-784A-2826252205F4}"/>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E139E021-5B59-B96C-AE37-E7B9C9267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822011-0308-E132-005B-3B0CDE22823A}"/>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6403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D7DE23-3EB1-72A3-B235-87E520436E6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3B962FA-E946-F9BB-8B23-99A6D06FB7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376D5-A260-AD65-BEEA-C017C4D90BEC}"/>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70BBB3B1-91A4-2922-2F92-844D54D7A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E3ACE5-076B-E267-8BCA-B542C5637D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4187407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FB26C-E5C5-177D-78B0-5BD3058EDE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7F9298-F8C1-41C1-372B-C3B764A2C8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A1E407-A234-4881-93CD-76BFE43A1CF0}"/>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83EC17C7-B57E-A93D-8A2F-9DCD80D71F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5F7B85-5B87-6FE1-7497-5248914BD6F3}"/>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220691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24101-9E63-F62A-1A82-0A56BD6239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870798-879C-DDAA-FE4B-8280F0A6A36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26E466-1C20-7BB9-A6B4-40B5AC81B296}"/>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17FFA4BD-362E-7F4A-C3A0-067DDC8716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7A77B-B97C-971A-8E9E-8BF524AA4749}"/>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123693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74FEC-C906-D0BE-FAA4-7580872E0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4F8D83-4765-488B-5F70-996DC5E35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C47421-05FF-26BC-5E75-634E8EAC94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8831267-7ED3-3491-1C50-DD80382E3F1D}"/>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6" name="Footer Placeholder 5">
            <a:extLst>
              <a:ext uri="{FF2B5EF4-FFF2-40B4-BE49-F238E27FC236}">
                <a16:creationId xmlns:a16="http://schemas.microsoft.com/office/drawing/2014/main" id="{945A246A-E838-3C8B-4F59-0DCD022C97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A641A-BC5D-20FB-A5C0-9F6E68BEDEAE}"/>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97147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73E3-23D7-8332-FFA0-35B8CCAF7A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FCA73A3-34C2-06CC-4A14-9FF6AC68D9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12CB06D-9131-8B8B-CD5E-B8B850666E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7B23D0-59D7-A682-1FEB-F8BCD54AFA4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DD5DD0-4C0C-43D7-0CAB-6C8EEEE5BD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0E2661-B958-B070-F231-C29D85612CF4}"/>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8" name="Footer Placeholder 7">
            <a:extLst>
              <a:ext uri="{FF2B5EF4-FFF2-40B4-BE49-F238E27FC236}">
                <a16:creationId xmlns:a16="http://schemas.microsoft.com/office/drawing/2014/main" id="{83B36B97-C37E-5CE9-3802-B8DA5F0664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F052A8-D371-30D5-6897-022CB20E5A3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30710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BE1B0-6A8D-D297-631D-7ADDEEB415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D1967-682A-FCB8-F8EE-9E125AFC258D}"/>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4" name="Footer Placeholder 3">
            <a:extLst>
              <a:ext uri="{FF2B5EF4-FFF2-40B4-BE49-F238E27FC236}">
                <a16:creationId xmlns:a16="http://schemas.microsoft.com/office/drawing/2014/main" id="{0F958152-81BE-B113-9284-E078E44E56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E5F48A-23A1-F4E8-A850-C2FD86DB8A74}"/>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166645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BBBE21-9C33-788A-1CAC-4BBC1275FB8A}"/>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3" name="Footer Placeholder 2">
            <a:extLst>
              <a:ext uri="{FF2B5EF4-FFF2-40B4-BE49-F238E27FC236}">
                <a16:creationId xmlns:a16="http://schemas.microsoft.com/office/drawing/2014/main" id="{8AA03219-7DA6-EA3B-BEAA-4EBECE7AEF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A6246F-8905-B1CF-382A-B842904A83B6}"/>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48974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A174-2CCC-9797-98D9-821CCD9624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54D5BB-AFB9-99A2-A0D1-9B6718137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A698BE6-3D9F-7786-219D-F7BAF11959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E524F8-13F8-DCC0-6D6A-A04B06622C83}"/>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6" name="Footer Placeholder 5">
            <a:extLst>
              <a:ext uri="{FF2B5EF4-FFF2-40B4-BE49-F238E27FC236}">
                <a16:creationId xmlns:a16="http://schemas.microsoft.com/office/drawing/2014/main" id="{61479B19-CB58-25D4-20F0-F5889B565D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DEED14-7D2A-B344-EB4F-B6C5EA022860}"/>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798105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DDFE6-A95F-3039-BBB1-D3FF20F5B8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4286A5-9145-6640-6A19-CF20D727F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D92EC1-9A87-366A-8441-AEEEE8931E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B73B3E-4AC2-2351-FB4B-7CE1C0C4657C}"/>
              </a:ext>
            </a:extLst>
          </p:cNvPr>
          <p:cNvSpPr>
            <a:spLocks noGrp="1"/>
          </p:cNvSpPr>
          <p:nvPr>
            <p:ph type="dt" sz="half" idx="10"/>
          </p:nvPr>
        </p:nvSpPr>
        <p:spPr/>
        <p:txBody>
          <a:bodyPr/>
          <a:lstStyle/>
          <a:p>
            <a:fld id="{A73BE57A-DB54-974D-B88D-A41119BFC0BE}" type="datetimeFigureOut">
              <a:rPr lang="en-US" smtClean="0"/>
              <a:t>8/14/24</a:t>
            </a:fld>
            <a:endParaRPr lang="en-US"/>
          </a:p>
        </p:txBody>
      </p:sp>
      <p:sp>
        <p:nvSpPr>
          <p:cNvPr id="6" name="Footer Placeholder 5">
            <a:extLst>
              <a:ext uri="{FF2B5EF4-FFF2-40B4-BE49-F238E27FC236}">
                <a16:creationId xmlns:a16="http://schemas.microsoft.com/office/drawing/2014/main" id="{333A42C0-15B1-3CB7-FC2A-4DE76ABBB1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89BC0-3523-D4FD-746C-9E8E91D9666C}"/>
              </a:ext>
            </a:extLst>
          </p:cNvPr>
          <p:cNvSpPr>
            <a:spLocks noGrp="1"/>
          </p:cNvSpPr>
          <p:nvPr>
            <p:ph type="sldNum" sz="quarter" idx="12"/>
          </p:nvPr>
        </p:nvSpPr>
        <p:spPr/>
        <p:txBody>
          <a:bodyPr/>
          <a:lstStyle/>
          <a:p>
            <a:fld id="{DD9E11DA-31D6-714E-96BC-AE5E3DE7749F}" type="slidenum">
              <a:rPr lang="en-US" smtClean="0"/>
              <a:t>‹#›</a:t>
            </a:fld>
            <a:endParaRPr lang="en-US"/>
          </a:p>
        </p:txBody>
      </p:sp>
    </p:spTree>
    <p:extLst>
      <p:ext uri="{BB962C8B-B14F-4D97-AF65-F5344CB8AC3E}">
        <p14:creationId xmlns:p14="http://schemas.microsoft.com/office/powerpoint/2010/main" val="3824682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A18BF-FFC4-04F8-1E68-10CB084E0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9A0388-9A10-DC29-E68C-F4D1953A0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C799D-2563-AB8E-8E5E-BE15CA170A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73BE57A-DB54-974D-B88D-A41119BFC0BE}" type="datetimeFigureOut">
              <a:rPr lang="en-US" smtClean="0"/>
              <a:t>8/14/24</a:t>
            </a:fld>
            <a:endParaRPr lang="en-US"/>
          </a:p>
        </p:txBody>
      </p:sp>
      <p:sp>
        <p:nvSpPr>
          <p:cNvPr id="5" name="Footer Placeholder 4">
            <a:extLst>
              <a:ext uri="{FF2B5EF4-FFF2-40B4-BE49-F238E27FC236}">
                <a16:creationId xmlns:a16="http://schemas.microsoft.com/office/drawing/2014/main" id="{BD49A0B6-F9A5-4D8B-07A1-2EE616C9E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EF3C3B2-D3AB-FF97-E175-B8A96BD4F0B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D9E11DA-31D6-714E-96BC-AE5E3DE7749F}" type="slidenum">
              <a:rPr lang="en-US" smtClean="0"/>
              <a:t>‹#›</a:t>
            </a:fld>
            <a:endParaRPr lang="en-US"/>
          </a:p>
        </p:txBody>
      </p:sp>
    </p:spTree>
    <p:extLst>
      <p:ext uri="{BB962C8B-B14F-4D97-AF65-F5344CB8AC3E}">
        <p14:creationId xmlns:p14="http://schemas.microsoft.com/office/powerpoint/2010/main" val="354344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commons.wikimedia.org/wiki/Main_Pa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hyperlink" Target="https://pressbooks.bccampus.ca/environmentalissues/front-matter/introduction/" TargetMode="Externa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ressbooks.bccampus.ca/environmentalissues/front-matter/introduction/" TargetMode="Externa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hyperlink" Target="https://pressbooks.bccampus.ca/environmentalissues/front-matter/introduc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hool of fish swimming in the ocean&#10;&#10;Description automatically generated">
            <a:extLst>
              <a:ext uri="{FF2B5EF4-FFF2-40B4-BE49-F238E27FC236}">
                <a16:creationId xmlns:a16="http://schemas.microsoft.com/office/drawing/2014/main" id="{F9F61973-A0F3-37C1-1322-42422ADB9949}"/>
              </a:ext>
            </a:extLst>
          </p:cNvPr>
          <p:cNvPicPr>
            <a:picLocks noChangeAspect="1"/>
          </p:cNvPicPr>
          <p:nvPr/>
        </p:nvPicPr>
        <p:blipFill>
          <a:blip r:embed="rId2">
            <a:alphaModFix amt="50000"/>
          </a:blip>
          <a:srcRect t="6250"/>
          <a:stretch/>
        </p:blipFill>
        <p:spPr>
          <a:xfrm>
            <a:off x="20" y="-1"/>
            <a:ext cx="12191980" cy="6857999"/>
          </a:xfrm>
          <a:prstGeom prst="rect">
            <a:avLst/>
          </a:prstGeom>
        </p:spPr>
      </p:pic>
      <p:sp>
        <p:nvSpPr>
          <p:cNvPr id="2" name="TextBox 1">
            <a:extLst>
              <a:ext uri="{FF2B5EF4-FFF2-40B4-BE49-F238E27FC236}">
                <a16:creationId xmlns:a16="http://schemas.microsoft.com/office/drawing/2014/main" id="{2CE2E86F-2EE5-3549-51AF-78A692866BF8}"/>
              </a:ext>
            </a:extLst>
          </p:cNvPr>
          <p:cNvSpPr txBox="1"/>
          <p:nvPr/>
        </p:nvSpPr>
        <p:spPr>
          <a:xfrm>
            <a:off x="1524000" y="2336074"/>
            <a:ext cx="9144000" cy="1305806"/>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7200" b="1" dirty="0">
                <a:solidFill>
                  <a:srgbClr val="FFFFFF"/>
                </a:solidFill>
                <a:effectLst>
                  <a:outerShdw blurRad="50800" dist="38100" dir="8100000" algn="tr" rotWithShape="0">
                    <a:prstClr val="black">
                      <a:alpha val="40000"/>
                    </a:prstClr>
                  </a:outerShdw>
                </a:effectLst>
                <a:latin typeface="+mj-lt"/>
                <a:ea typeface="+mj-ea"/>
                <a:cs typeface="+mj-cs"/>
              </a:rPr>
              <a:t>Community Ecology</a:t>
            </a:r>
          </a:p>
        </p:txBody>
      </p:sp>
    </p:spTree>
    <p:extLst>
      <p:ext uri="{BB962C8B-B14F-4D97-AF65-F5344CB8AC3E}">
        <p14:creationId xmlns:p14="http://schemas.microsoft.com/office/powerpoint/2010/main" val="318668274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800px-Lichen_-_Killarney,_Ontario_07.jpg">
            <a:extLst>
              <a:ext uri="{FF2B5EF4-FFF2-40B4-BE49-F238E27FC236}">
                <a16:creationId xmlns:a16="http://schemas.microsoft.com/office/drawing/2014/main" id="{CF1A6570-BD1C-F7F0-1F4C-9D3F10A5BC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280" y="5043487"/>
            <a:ext cx="2152859" cy="1467564"/>
          </a:xfrm>
          <a:prstGeom prst="rect">
            <a:avLst/>
          </a:prstGeom>
          <a:ln>
            <a:solidFill>
              <a:schemeClr val="accent1"/>
            </a:solidFill>
          </a:ln>
        </p:spPr>
      </p:pic>
      <p:pic>
        <p:nvPicPr>
          <p:cNvPr id="7" name="Picture 6" descr="A cartoon of a crack in the ground&#10;&#10;Description automatically generated">
            <a:extLst>
              <a:ext uri="{FF2B5EF4-FFF2-40B4-BE49-F238E27FC236}">
                <a16:creationId xmlns:a16="http://schemas.microsoft.com/office/drawing/2014/main" id="{87DB5B9E-235E-CA47-E6DD-1C8805B11B94}"/>
              </a:ext>
            </a:extLst>
          </p:cNvPr>
          <p:cNvPicPr>
            <a:picLocks noChangeAspect="1"/>
          </p:cNvPicPr>
          <p:nvPr/>
        </p:nvPicPr>
        <p:blipFill>
          <a:blip r:embed="rId4"/>
          <a:stretch>
            <a:fillRect/>
          </a:stretch>
        </p:blipFill>
        <p:spPr>
          <a:xfrm>
            <a:off x="3008349" y="3071811"/>
            <a:ext cx="8457502" cy="3439239"/>
          </a:xfrm>
          <a:prstGeom prst="rect">
            <a:avLst/>
          </a:prstGeom>
        </p:spPr>
      </p:pic>
      <p:pic>
        <p:nvPicPr>
          <p:cNvPr id="11" name="Picture 10" descr="A close-up of a lava field&#10;&#10;Description automatically generated">
            <a:extLst>
              <a:ext uri="{FF2B5EF4-FFF2-40B4-BE49-F238E27FC236}">
                <a16:creationId xmlns:a16="http://schemas.microsoft.com/office/drawing/2014/main" id="{D06670B7-B2A0-0561-6DC6-87D9160CE3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997" y="3071811"/>
            <a:ext cx="2152859" cy="1777980"/>
          </a:xfrm>
          <a:prstGeom prst="rect">
            <a:avLst/>
          </a:prstGeom>
          <a:ln>
            <a:solidFill>
              <a:schemeClr val="accent1"/>
            </a:solidFill>
          </a:ln>
        </p:spPr>
      </p:pic>
      <p:sp>
        <p:nvSpPr>
          <p:cNvPr id="2" name="TextBox 1">
            <a:extLst>
              <a:ext uri="{FF2B5EF4-FFF2-40B4-BE49-F238E27FC236}">
                <a16:creationId xmlns:a16="http://schemas.microsoft.com/office/drawing/2014/main" id="{62DF63A1-34AF-4709-AC42-07FEAEF0C8D5}"/>
              </a:ext>
            </a:extLst>
          </p:cNvPr>
          <p:cNvSpPr txBox="1"/>
          <p:nvPr/>
        </p:nvSpPr>
        <p:spPr>
          <a:xfrm>
            <a:off x="542925" y="330492"/>
            <a:ext cx="10922926" cy="2616101"/>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Primary succession</a:t>
            </a:r>
            <a:r>
              <a:rPr lang="en-US" sz="2200" dirty="0">
                <a:latin typeface="Calibri" panose="020F0502020204030204" pitchFamily="34" charset="0"/>
                <a:cs typeface="Calibri" panose="020F0502020204030204" pitchFamily="34" charset="0"/>
              </a:rPr>
              <a:t>” is much more prolonged because the starting material is bare rock, so new soil needs to be generated by means of weathering.</a:t>
            </a:r>
          </a:p>
          <a:p>
            <a:pPr algn="just">
              <a:spcAft>
                <a:spcPts val="600"/>
              </a:spcAft>
            </a:pPr>
            <a:r>
              <a:rPr lang="en-US" sz="2200" dirty="0">
                <a:latin typeface="Calibri" panose="020F0502020204030204" pitchFamily="34" charset="0"/>
                <a:cs typeface="Calibri" panose="020F0502020204030204" pitchFamily="34" charset="0"/>
              </a:rPr>
              <a:t>This process typically occurs following some form of extreme geological upheaval such as an Earthquake or volcanic eruption.</a:t>
            </a:r>
          </a:p>
          <a:p>
            <a:pPr algn="just">
              <a:spcAft>
                <a:spcPts val="600"/>
              </a:spcAft>
            </a:pPr>
            <a:r>
              <a:rPr lang="en-US" sz="2200" b="1" dirty="0">
                <a:latin typeface="Calibri" panose="020F0502020204030204" pitchFamily="34" charset="0"/>
                <a:cs typeface="Calibri" panose="020F0502020204030204" pitchFamily="34" charset="0"/>
              </a:rPr>
              <a:t>Lichens</a:t>
            </a:r>
            <a:r>
              <a:rPr lang="en-US" sz="2200" dirty="0">
                <a:latin typeface="Calibri" panose="020F0502020204030204" pitchFamily="34" charset="0"/>
                <a:cs typeface="Calibri" panose="020F0502020204030204" pitchFamily="34" charset="0"/>
              </a:rPr>
              <a:t> represent a </a:t>
            </a:r>
            <a:r>
              <a:rPr lang="en-US" sz="2200" b="1" dirty="0">
                <a:latin typeface="Calibri" panose="020F0502020204030204" pitchFamily="34" charset="0"/>
                <a:cs typeface="Calibri" panose="020F0502020204030204" pitchFamily="34" charset="0"/>
              </a:rPr>
              <a:t>mutualistic symbiotic relationship </a:t>
            </a:r>
            <a:r>
              <a:rPr lang="en-US" sz="2200" dirty="0">
                <a:latin typeface="Calibri" panose="020F0502020204030204" pitchFamily="34" charset="0"/>
                <a:cs typeface="Calibri" panose="020F0502020204030204" pitchFamily="34" charset="0"/>
              </a:rPr>
              <a:t>between </a:t>
            </a:r>
            <a:r>
              <a:rPr lang="en-US" sz="2200" b="1" dirty="0">
                <a:latin typeface="Calibri" panose="020F0502020204030204" pitchFamily="34" charset="0"/>
                <a:cs typeface="Calibri" panose="020F0502020204030204" pitchFamily="34" charset="0"/>
              </a:rPr>
              <a:t>fungi </a:t>
            </a:r>
            <a:r>
              <a:rPr lang="en-US" sz="2200" dirty="0">
                <a:latin typeface="Calibri" panose="020F0502020204030204" pitchFamily="34" charset="0"/>
                <a:cs typeface="Calibri" panose="020F0502020204030204" pitchFamily="34" charset="0"/>
              </a:rPr>
              <a:t>that provide access to mineral nutrients and </a:t>
            </a:r>
            <a:r>
              <a:rPr lang="en-US" sz="2200" b="1" dirty="0">
                <a:latin typeface="Calibri" panose="020F0502020204030204" pitchFamily="34" charset="0"/>
                <a:cs typeface="Calibri" panose="020F0502020204030204" pitchFamily="34" charset="0"/>
              </a:rPr>
              <a:t>algae</a:t>
            </a:r>
            <a:r>
              <a:rPr lang="en-US" sz="2200" dirty="0">
                <a:latin typeface="Calibri" panose="020F0502020204030204" pitchFamily="34" charset="0"/>
                <a:cs typeface="Calibri" panose="020F0502020204030204" pitchFamily="34" charset="0"/>
              </a:rPr>
              <a:t> that provide the organic nutrients. Lichens are the </a:t>
            </a:r>
            <a:r>
              <a:rPr lang="en-US" sz="2200" b="1" dirty="0">
                <a:latin typeface="Calibri" panose="020F0502020204030204" pitchFamily="34" charset="0"/>
                <a:cs typeface="Calibri" panose="020F0502020204030204" pitchFamily="34" charset="0"/>
              </a:rPr>
              <a:t>pioneer species in primary succession </a:t>
            </a:r>
            <a:r>
              <a:rPr lang="en-US" sz="2200" dirty="0">
                <a:latin typeface="Calibri" panose="020F0502020204030204" pitchFamily="34" charset="0"/>
                <a:cs typeface="Calibri" panose="020F0502020204030204" pitchFamily="34" charset="0"/>
              </a:rPr>
              <a:t>because they are the only organisms capable of thriving on bare rock.</a:t>
            </a:r>
          </a:p>
        </p:txBody>
      </p:sp>
    </p:spTree>
    <p:extLst>
      <p:ext uri="{BB962C8B-B14F-4D97-AF65-F5344CB8AC3E}">
        <p14:creationId xmlns:p14="http://schemas.microsoft.com/office/powerpoint/2010/main" val="161955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FDFBA2E-B1EF-462D-A5FD-3BCFDCFD35C8}"/>
              </a:ext>
            </a:extLst>
          </p:cNvPr>
          <p:cNvSpPr txBox="1"/>
          <p:nvPr/>
        </p:nvSpPr>
        <p:spPr>
          <a:xfrm>
            <a:off x="790459" y="5582141"/>
            <a:ext cx="10160307" cy="769441"/>
          </a:xfrm>
          <a:prstGeom prst="rect">
            <a:avLst/>
          </a:prstGeom>
          <a:noFill/>
        </p:spPr>
        <p:txBody>
          <a:bodyPr wrap="square">
            <a:spAutoFit/>
          </a:bodyPr>
          <a:lstStyle/>
          <a:p>
            <a:pPr algn="just"/>
            <a:r>
              <a:rPr lang="en-US" sz="2200" dirty="0">
                <a:latin typeface="Calibri" panose="020F0502020204030204" pitchFamily="34" charset="0"/>
                <a:cs typeface="Calibri" panose="020F0502020204030204" pitchFamily="34" charset="0"/>
              </a:rPr>
              <a:t>Unless otherwise indicated, all images in this presentation were downloaded from </a:t>
            </a:r>
            <a:r>
              <a:rPr lang="en-US" sz="2200" b="1" dirty="0">
                <a:latin typeface="Calibri" panose="020F0502020204030204" pitchFamily="34" charset="0"/>
                <a:cs typeface="Calibri" panose="020F0502020204030204" pitchFamily="34" charset="0"/>
              </a:rPr>
              <a:t>Wikimedia Commons</a:t>
            </a:r>
            <a:r>
              <a:rPr lang="en-US" sz="2200" dirty="0">
                <a:latin typeface="Calibri" panose="020F0502020204030204" pitchFamily="34" charset="0"/>
                <a:cs typeface="Calibri" panose="020F0502020204030204" pitchFamily="34" charset="0"/>
              </a:rPr>
              <a:t>:</a:t>
            </a:r>
            <a:r>
              <a:rPr lang="en-US" sz="2200" b="1" dirty="0">
                <a:latin typeface="Calibri" panose="020F0502020204030204" pitchFamily="34" charset="0"/>
                <a:cs typeface="Calibri" panose="020F0502020204030204" pitchFamily="34" charset="0"/>
              </a:rPr>
              <a:t> </a:t>
            </a:r>
            <a:r>
              <a:rPr lang="en-US" sz="1600" dirty="0">
                <a:latin typeface="Calibri" panose="020F0502020204030204" pitchFamily="34" charset="0"/>
                <a:cs typeface="Calibri" panose="020F0502020204030204" pitchFamily="34" charset="0"/>
                <a:hlinkClick r:id="rId2"/>
              </a:rPr>
              <a:t>https://commons.wikimedia.org/wiki/Main_Page</a:t>
            </a:r>
            <a:endParaRPr lang="en-US" sz="1600" dirty="0"/>
          </a:p>
        </p:txBody>
      </p:sp>
      <p:pic>
        <p:nvPicPr>
          <p:cNvPr id="11" name="Picture 10" descr="A blue and red logo with arrows&#10;&#10;Description automatically generated">
            <a:extLst>
              <a:ext uri="{FF2B5EF4-FFF2-40B4-BE49-F238E27FC236}">
                <a16:creationId xmlns:a16="http://schemas.microsoft.com/office/drawing/2014/main" id="{DE3CF24E-DE08-B0B4-A5E0-26567F16BB07}"/>
              </a:ext>
            </a:extLst>
          </p:cNvPr>
          <p:cNvPicPr>
            <a:picLocks noChangeAspect="1"/>
          </p:cNvPicPr>
          <p:nvPr/>
        </p:nvPicPr>
        <p:blipFill>
          <a:blip r:embed="rId3"/>
          <a:stretch>
            <a:fillRect/>
          </a:stretch>
        </p:blipFill>
        <p:spPr>
          <a:xfrm>
            <a:off x="3944327" y="1089442"/>
            <a:ext cx="3441336" cy="3958024"/>
          </a:xfrm>
          <a:prstGeom prst="rect">
            <a:avLst/>
          </a:prstGeom>
        </p:spPr>
      </p:pic>
      <p:sp>
        <p:nvSpPr>
          <p:cNvPr id="12" name="TextBox 11">
            <a:extLst>
              <a:ext uri="{FF2B5EF4-FFF2-40B4-BE49-F238E27FC236}">
                <a16:creationId xmlns:a16="http://schemas.microsoft.com/office/drawing/2014/main" id="{541DED42-8297-90D0-2750-BBE1A1B58495}"/>
              </a:ext>
            </a:extLst>
          </p:cNvPr>
          <p:cNvSpPr txBox="1"/>
          <p:nvPr/>
        </p:nvSpPr>
        <p:spPr>
          <a:xfrm>
            <a:off x="625206" y="399228"/>
            <a:ext cx="3073405" cy="523220"/>
          </a:xfrm>
          <a:prstGeom prst="rect">
            <a:avLst/>
          </a:prstGeom>
          <a:noFill/>
        </p:spPr>
        <p:txBody>
          <a:bodyPr wrap="none" rtlCol="0">
            <a:spAutoFit/>
          </a:bodyPr>
          <a:lstStyle/>
          <a:p>
            <a:r>
              <a:rPr lang="en-US" sz="2800" b="1" dirty="0">
                <a:latin typeface="Calibri" panose="020F0502020204030204" pitchFamily="34" charset="0"/>
                <a:cs typeface="Calibri" panose="020F0502020204030204" pitchFamily="34" charset="0"/>
              </a:rPr>
              <a:t>Acknowledgement:</a:t>
            </a:r>
          </a:p>
        </p:txBody>
      </p:sp>
    </p:spTree>
    <p:extLst>
      <p:ext uri="{BB962C8B-B14F-4D97-AF65-F5344CB8AC3E}">
        <p14:creationId xmlns:p14="http://schemas.microsoft.com/office/powerpoint/2010/main" val="2799600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A05C945-26A2-6C39-E8B7-D7069557A1B4}"/>
              </a:ext>
            </a:extLst>
          </p:cNvPr>
          <p:cNvSpPr txBox="1"/>
          <p:nvPr/>
        </p:nvSpPr>
        <p:spPr>
          <a:xfrm>
            <a:off x="735970" y="977832"/>
            <a:ext cx="10972800" cy="2539157"/>
          </a:xfrm>
          <a:prstGeom prst="rect">
            <a:avLst/>
          </a:prstGeom>
          <a:noFill/>
        </p:spPr>
        <p:txBody>
          <a:bodyPr wrap="square" rtlCol="0">
            <a:spAutoFit/>
          </a:bodyPr>
          <a:lstStyle/>
          <a:p>
            <a:pPr algn="just">
              <a:spcAft>
                <a:spcPts val="600"/>
              </a:spcAft>
            </a:pPr>
            <a:r>
              <a:rPr lang="en-US" sz="2400" dirty="0">
                <a:latin typeface="Calibri" panose="020F0502020204030204" pitchFamily="34" charset="0"/>
                <a:cs typeface="Calibri" panose="020F0502020204030204" pitchFamily="34" charset="0"/>
              </a:rPr>
              <a:t>A specie’s role in the ecosystem is its </a:t>
            </a:r>
            <a:r>
              <a:rPr lang="en-US" sz="2400" b="1" dirty="0">
                <a:latin typeface="Calibri" panose="020F0502020204030204" pitchFamily="34" charset="0"/>
                <a:cs typeface="Calibri" panose="020F0502020204030204" pitchFamily="34" charset="0"/>
              </a:rPr>
              <a:t>niche</a:t>
            </a:r>
            <a:r>
              <a:rPr lang="en-US" sz="2400" dirty="0">
                <a:latin typeface="Calibri" panose="020F0502020204030204" pitchFamily="34" charset="0"/>
                <a:cs typeface="Calibri" panose="020F0502020204030204" pitchFamily="34" charset="0"/>
              </a:rPr>
              <a:t>. </a:t>
            </a:r>
          </a:p>
          <a:p>
            <a:pPr algn="just">
              <a:spcAft>
                <a:spcPts val="600"/>
              </a:spcAft>
            </a:pPr>
            <a:r>
              <a:rPr lang="en-US" sz="2400" dirty="0">
                <a:latin typeface="Calibri" panose="020F0502020204030204" pitchFamily="34" charset="0"/>
                <a:cs typeface="Calibri" panose="020F0502020204030204" pitchFamily="34" charset="0"/>
              </a:rPr>
              <a:t>The place where the species lives, gathers food, and reproduces is its </a:t>
            </a:r>
            <a:r>
              <a:rPr lang="en-US" sz="2400" b="1" dirty="0">
                <a:latin typeface="Calibri" panose="020F0502020204030204" pitchFamily="34" charset="0"/>
                <a:cs typeface="Calibri" panose="020F0502020204030204" pitchFamily="34" charset="0"/>
              </a:rPr>
              <a:t>habitat</a:t>
            </a:r>
            <a:r>
              <a:rPr lang="en-US" sz="2400" dirty="0">
                <a:latin typeface="Calibri" panose="020F0502020204030204" pitchFamily="34" charset="0"/>
                <a:cs typeface="Calibri" panose="020F0502020204030204" pitchFamily="34" charset="0"/>
              </a:rPr>
              <a:t>.</a:t>
            </a:r>
          </a:p>
          <a:p>
            <a:pPr algn="just">
              <a:spcAft>
                <a:spcPts val="600"/>
              </a:spcAft>
            </a:pPr>
            <a:r>
              <a:rPr lang="en-US" sz="2400" dirty="0">
                <a:latin typeface="Calibri" panose="020F0502020204030204" pitchFamily="34" charset="0"/>
                <a:cs typeface="Calibri" panose="020F0502020204030204" pitchFamily="34" charset="0"/>
              </a:rPr>
              <a:t>Most most interspecies relationships center around the struggle for the resources needed to survive and reproduce.</a:t>
            </a:r>
          </a:p>
          <a:p>
            <a:pPr algn="just"/>
            <a:r>
              <a:rPr lang="en-US" sz="2400" b="1" dirty="0">
                <a:latin typeface="Calibri" panose="020F0502020204030204" pitchFamily="34" charset="0"/>
                <a:cs typeface="Calibri" panose="020F0502020204030204" pitchFamily="34" charset="0"/>
              </a:rPr>
              <a:t>Interspecies relationships </a:t>
            </a:r>
            <a:r>
              <a:rPr lang="en-US" sz="2400" dirty="0">
                <a:latin typeface="Calibri" panose="020F0502020204030204" pitchFamily="34" charset="0"/>
                <a:cs typeface="Calibri" panose="020F0502020204030204" pitchFamily="34" charset="0"/>
              </a:rPr>
              <a:t>determined by the struggle for survival can be </a:t>
            </a:r>
            <a:r>
              <a:rPr lang="en-US" sz="2400" b="1" dirty="0">
                <a:latin typeface="Calibri" panose="020F0502020204030204" pitchFamily="34" charset="0"/>
                <a:cs typeface="Calibri" panose="020F0502020204030204" pitchFamily="34" charset="0"/>
              </a:rPr>
              <a:t>adversarial, beneficial, or neutral</a:t>
            </a:r>
            <a:r>
              <a:rPr lang="en-US" sz="2400" dirty="0">
                <a:latin typeface="Calibri" panose="020F0502020204030204" pitchFamily="34" charset="0"/>
                <a:cs typeface="Calibri" panose="020F0502020204030204" pitchFamily="34" charset="0"/>
              </a:rPr>
              <a:t>.</a:t>
            </a:r>
          </a:p>
        </p:txBody>
      </p:sp>
      <p:pic>
        <p:nvPicPr>
          <p:cNvPr id="2" name="Picture 1" descr="A bee on a yellow flower&#10;&#10;Description automatically generated">
            <a:extLst>
              <a:ext uri="{FF2B5EF4-FFF2-40B4-BE49-F238E27FC236}">
                <a16:creationId xmlns:a16="http://schemas.microsoft.com/office/drawing/2014/main" id="{D36E3E1B-BE36-3A35-8860-14CB10DEB32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2015" y="3610971"/>
            <a:ext cx="2672386" cy="2028366"/>
          </a:xfrm>
          <a:prstGeom prst="rect">
            <a:avLst/>
          </a:prstGeom>
          <a:ln>
            <a:solidFill>
              <a:schemeClr val="tx1"/>
            </a:solidFill>
          </a:ln>
        </p:spPr>
      </p:pic>
      <p:pic>
        <p:nvPicPr>
          <p:cNvPr id="5" name="Picture 4" descr="A large beehive from a tree&#10;&#10;Description automatically generated">
            <a:extLst>
              <a:ext uri="{FF2B5EF4-FFF2-40B4-BE49-F238E27FC236}">
                <a16:creationId xmlns:a16="http://schemas.microsoft.com/office/drawing/2014/main" id="{CFC0077D-8AD4-A313-D8B9-B26DCD2063D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19457" y="3610971"/>
            <a:ext cx="3378844" cy="2028366"/>
          </a:xfrm>
          <a:prstGeom prst="rect">
            <a:avLst/>
          </a:prstGeom>
          <a:ln>
            <a:solidFill>
              <a:schemeClr val="accent1"/>
            </a:solidFill>
          </a:ln>
        </p:spPr>
      </p:pic>
      <p:pic>
        <p:nvPicPr>
          <p:cNvPr id="7" name="Picture 6" descr="A bear climbing a tree&#10;&#10;Description automatically generated">
            <a:extLst>
              <a:ext uri="{FF2B5EF4-FFF2-40B4-BE49-F238E27FC236}">
                <a16:creationId xmlns:a16="http://schemas.microsoft.com/office/drawing/2014/main" id="{55C9D5DB-14D7-6F01-D8AA-B33367D351F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7357" y="3610971"/>
            <a:ext cx="2035018" cy="2085257"/>
          </a:xfrm>
          <a:prstGeom prst="rect">
            <a:avLst/>
          </a:prstGeom>
        </p:spPr>
      </p:pic>
      <p:pic>
        <p:nvPicPr>
          <p:cNvPr id="6" name="Picture 5" descr="A bee on a branch&#10;&#10;Description automatically generated">
            <a:extLst>
              <a:ext uri="{FF2B5EF4-FFF2-40B4-BE49-F238E27FC236}">
                <a16:creationId xmlns:a16="http://schemas.microsoft.com/office/drawing/2014/main" id="{172224A5-4AE9-68C4-A93C-F6E09CD463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110657" y="3610969"/>
            <a:ext cx="2234344" cy="2028365"/>
          </a:xfrm>
          <a:prstGeom prst="rect">
            <a:avLst/>
          </a:prstGeom>
        </p:spPr>
      </p:pic>
      <p:sp>
        <p:nvSpPr>
          <p:cNvPr id="3" name="TextBox 2">
            <a:extLst>
              <a:ext uri="{FF2B5EF4-FFF2-40B4-BE49-F238E27FC236}">
                <a16:creationId xmlns:a16="http://schemas.microsoft.com/office/drawing/2014/main" id="{0393F08E-8BFA-5C58-CB92-A9B2DA48CD22}"/>
              </a:ext>
            </a:extLst>
          </p:cNvPr>
          <p:cNvSpPr txBox="1"/>
          <p:nvPr/>
        </p:nvSpPr>
        <p:spPr>
          <a:xfrm>
            <a:off x="7031897" y="5593034"/>
            <a:ext cx="2353016"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Robber fly preys on a bee.</a:t>
            </a:r>
          </a:p>
        </p:txBody>
      </p:sp>
    </p:spTree>
    <p:extLst>
      <p:ext uri="{BB962C8B-B14F-4D97-AF65-F5344CB8AC3E}">
        <p14:creationId xmlns:p14="http://schemas.microsoft.com/office/powerpoint/2010/main" val="3650365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AAC057-C753-78AE-D872-86D54FB9F515}"/>
              </a:ext>
            </a:extLst>
          </p:cNvPr>
          <p:cNvSpPr txBox="1"/>
          <p:nvPr/>
        </p:nvSpPr>
        <p:spPr>
          <a:xfrm>
            <a:off x="307754" y="285792"/>
            <a:ext cx="11518232" cy="3677930"/>
          </a:xfrm>
          <a:prstGeom prst="rect">
            <a:avLst/>
          </a:prstGeom>
          <a:noFill/>
        </p:spPr>
        <p:txBody>
          <a:bodyPr wrap="square" rtlCol="0">
            <a:spAutoFit/>
          </a:bodyPr>
          <a:lstStyle/>
          <a:p>
            <a:pPr algn="just">
              <a:spcAft>
                <a:spcPts val="1200"/>
              </a:spcAft>
            </a:pPr>
            <a:r>
              <a:rPr lang="en-US" sz="2200" dirty="0">
                <a:latin typeface="Calibri" panose="020F0502020204030204" pitchFamily="34" charset="0"/>
                <a:cs typeface="Calibri" panose="020F0502020204030204" pitchFamily="34" charset="0"/>
              </a:rPr>
              <a:t>With the exception of </a:t>
            </a:r>
            <a:r>
              <a:rPr lang="en-US" sz="2200" b="1" dirty="0">
                <a:latin typeface="Calibri" panose="020F0502020204030204" pitchFamily="34" charset="0"/>
                <a:cs typeface="Calibri" panose="020F0502020204030204" pitchFamily="34" charset="0"/>
              </a:rPr>
              <a:t>scavengers and detritivores</a:t>
            </a:r>
            <a:r>
              <a:rPr lang="en-US" sz="2200" dirty="0">
                <a:latin typeface="Calibri" panose="020F0502020204030204" pitchFamily="34" charset="0"/>
                <a:cs typeface="Calibri" panose="020F0502020204030204" pitchFamily="34" charset="0"/>
              </a:rPr>
              <a:t>, all animals are adapted to consume another living organism. Consequently, many animals and plants employ strategies and adaptations to minimize being eaten by their adversaries. These include:</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camouflage</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physical barriers</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toxins</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warning colors on some toxic species.</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mimicry of warning colors found on toxic species.</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speed </a:t>
            </a:r>
          </a:p>
        </p:txBody>
      </p:sp>
      <p:pic>
        <p:nvPicPr>
          <p:cNvPr id="3" name="Picture 2" descr="A close-up of a cicada&#10;&#10;Description automatically generated">
            <a:extLst>
              <a:ext uri="{FF2B5EF4-FFF2-40B4-BE49-F238E27FC236}">
                <a16:creationId xmlns:a16="http://schemas.microsoft.com/office/drawing/2014/main" id="{E82BA104-3EA9-3C8D-EE5E-9E2D2437C60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0439" y="4320563"/>
            <a:ext cx="1371600" cy="1999683"/>
          </a:xfrm>
          <a:prstGeom prst="rect">
            <a:avLst/>
          </a:prstGeom>
        </p:spPr>
      </p:pic>
      <p:pic>
        <p:nvPicPr>
          <p:cNvPr id="8" name="Picture 7" descr="A close-up of a thorny plant&#10;&#10;Description automatically generated">
            <a:extLst>
              <a:ext uri="{FF2B5EF4-FFF2-40B4-BE49-F238E27FC236}">
                <a16:creationId xmlns:a16="http://schemas.microsoft.com/office/drawing/2014/main" id="{D0CCB572-CB45-8FC4-30C8-C67D0652A2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4376" y="4341813"/>
            <a:ext cx="1611565" cy="1978433"/>
          </a:xfrm>
          <a:prstGeom prst="rect">
            <a:avLst/>
          </a:prstGeom>
        </p:spPr>
      </p:pic>
      <p:pic>
        <p:nvPicPr>
          <p:cNvPr id="10" name="Picture 9" descr="A fish with yellow and black spots&#10;&#10;Description automatically generated">
            <a:extLst>
              <a:ext uri="{FF2B5EF4-FFF2-40B4-BE49-F238E27FC236}">
                <a16:creationId xmlns:a16="http://schemas.microsoft.com/office/drawing/2014/main" id="{DB88FFD6-92C9-D4EB-5AAA-36B3957FA4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0321" y="4341811"/>
            <a:ext cx="2036405" cy="1978433"/>
          </a:xfrm>
          <a:prstGeom prst="rect">
            <a:avLst/>
          </a:prstGeom>
        </p:spPr>
      </p:pic>
      <p:pic>
        <p:nvPicPr>
          <p:cNvPr id="12" name="Picture 11" descr="A close-up of a tobacco plant&#10;&#10;Description automatically generated">
            <a:extLst>
              <a:ext uri="{FF2B5EF4-FFF2-40B4-BE49-F238E27FC236}">
                <a16:creationId xmlns:a16="http://schemas.microsoft.com/office/drawing/2014/main" id="{DE5368FB-5ED6-F410-15B3-09C36F882CE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20352" y="4341811"/>
            <a:ext cx="1298538" cy="1978433"/>
          </a:xfrm>
          <a:prstGeom prst="rect">
            <a:avLst/>
          </a:prstGeom>
        </p:spPr>
      </p:pic>
      <p:sp>
        <p:nvSpPr>
          <p:cNvPr id="13" name="TextBox 12">
            <a:extLst>
              <a:ext uri="{FF2B5EF4-FFF2-40B4-BE49-F238E27FC236}">
                <a16:creationId xmlns:a16="http://schemas.microsoft.com/office/drawing/2014/main" id="{3E9CAA22-8ED8-4A39-F657-554AB898E03A}"/>
              </a:ext>
            </a:extLst>
          </p:cNvPr>
          <p:cNvSpPr txBox="1"/>
          <p:nvPr/>
        </p:nvSpPr>
        <p:spPr>
          <a:xfrm>
            <a:off x="3803949" y="6306556"/>
            <a:ext cx="1013162" cy="323165"/>
          </a:xfrm>
          <a:prstGeom prst="rect">
            <a:avLst/>
          </a:prstGeom>
          <a:noFill/>
        </p:spPr>
        <p:txBody>
          <a:bodyPr wrap="none" rtlCol="0">
            <a:spAutoFit/>
          </a:bodyPr>
          <a:lstStyle/>
          <a:p>
            <a:r>
              <a:rPr lang="en-US" sz="1500" dirty="0">
                <a:latin typeface="Calibri" panose="020F0502020204030204" pitchFamily="34" charset="0"/>
                <a:cs typeface="Calibri" panose="020F0502020204030204" pitchFamily="34" charset="0"/>
              </a:rPr>
              <a:t>Puffer Fish</a:t>
            </a:r>
          </a:p>
        </p:txBody>
      </p:sp>
      <p:sp>
        <p:nvSpPr>
          <p:cNvPr id="14" name="TextBox 13">
            <a:extLst>
              <a:ext uri="{FF2B5EF4-FFF2-40B4-BE49-F238E27FC236}">
                <a16:creationId xmlns:a16="http://schemas.microsoft.com/office/drawing/2014/main" id="{A2159E78-B6F7-E124-C90C-541D9968E736}"/>
              </a:ext>
            </a:extLst>
          </p:cNvPr>
          <p:cNvSpPr txBox="1"/>
          <p:nvPr/>
        </p:nvSpPr>
        <p:spPr>
          <a:xfrm>
            <a:off x="5732843" y="6303643"/>
            <a:ext cx="816762" cy="323165"/>
          </a:xfrm>
          <a:prstGeom prst="rect">
            <a:avLst/>
          </a:prstGeom>
          <a:noFill/>
        </p:spPr>
        <p:txBody>
          <a:bodyPr wrap="none" rtlCol="0">
            <a:spAutoFit/>
          </a:bodyPr>
          <a:lstStyle/>
          <a:p>
            <a:r>
              <a:rPr lang="en-US" sz="1500" dirty="0">
                <a:latin typeface="Calibri" panose="020F0502020204030204" pitchFamily="34" charset="0"/>
                <a:cs typeface="Calibri" panose="020F0502020204030204" pitchFamily="34" charset="0"/>
              </a:rPr>
              <a:t>Tobacco</a:t>
            </a:r>
          </a:p>
        </p:txBody>
      </p:sp>
      <p:pic>
        <p:nvPicPr>
          <p:cNvPr id="16" name="Picture 15" descr="A red and black frog on a branch&#10;&#10;Description automatically generated">
            <a:extLst>
              <a:ext uri="{FF2B5EF4-FFF2-40B4-BE49-F238E27FC236}">
                <a16:creationId xmlns:a16="http://schemas.microsoft.com/office/drawing/2014/main" id="{33B3D429-2C4B-86F0-3E3D-B35D71ED48B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03804" y="4341811"/>
            <a:ext cx="1433507" cy="1999682"/>
          </a:xfrm>
          <a:prstGeom prst="rect">
            <a:avLst/>
          </a:prstGeom>
        </p:spPr>
      </p:pic>
      <p:pic>
        <p:nvPicPr>
          <p:cNvPr id="18" name="Picture 17" descr="A butterfly on a plant&#10;&#10;Description automatically generated">
            <a:extLst>
              <a:ext uri="{FF2B5EF4-FFF2-40B4-BE49-F238E27FC236}">
                <a16:creationId xmlns:a16="http://schemas.microsoft.com/office/drawing/2014/main" id="{DDD959FF-515C-4838-DA55-BFC986F9DC4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22225" y="4341809"/>
            <a:ext cx="1538684" cy="1999683"/>
          </a:xfrm>
          <a:prstGeom prst="rect">
            <a:avLst/>
          </a:prstGeom>
        </p:spPr>
      </p:pic>
      <p:pic>
        <p:nvPicPr>
          <p:cNvPr id="20" name="Picture 19" descr="An animal running in a field&#10;&#10;Description automatically generated">
            <a:extLst>
              <a:ext uri="{FF2B5EF4-FFF2-40B4-BE49-F238E27FC236}">
                <a16:creationId xmlns:a16="http://schemas.microsoft.com/office/drawing/2014/main" id="{D34C4BD7-A353-6893-F554-9807FD1B221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034534" y="4331851"/>
            <a:ext cx="1611355" cy="2020931"/>
          </a:xfrm>
          <a:prstGeom prst="rect">
            <a:avLst/>
          </a:prstGeom>
        </p:spPr>
      </p:pic>
      <p:sp>
        <p:nvSpPr>
          <p:cNvPr id="21" name="TextBox 20">
            <a:extLst>
              <a:ext uri="{FF2B5EF4-FFF2-40B4-BE49-F238E27FC236}">
                <a16:creationId xmlns:a16="http://schemas.microsoft.com/office/drawing/2014/main" id="{C68AC030-0075-178A-33AC-CAEDFF28E9BB}"/>
              </a:ext>
            </a:extLst>
          </p:cNvPr>
          <p:cNvSpPr txBox="1"/>
          <p:nvPr/>
        </p:nvSpPr>
        <p:spPr>
          <a:xfrm>
            <a:off x="7038772" y="6303643"/>
            <a:ext cx="912558" cy="323165"/>
          </a:xfrm>
          <a:prstGeom prst="rect">
            <a:avLst/>
          </a:prstGeom>
          <a:noFill/>
        </p:spPr>
        <p:txBody>
          <a:bodyPr wrap="none" rtlCol="0">
            <a:spAutoFit/>
          </a:bodyPr>
          <a:lstStyle/>
          <a:p>
            <a:r>
              <a:rPr lang="en-US" sz="1500" dirty="0">
                <a:latin typeface="Calibri" panose="020F0502020204030204" pitchFamily="34" charset="0"/>
                <a:cs typeface="Calibri" panose="020F0502020204030204" pitchFamily="34" charset="0"/>
              </a:rPr>
              <a:t>Dart Frog</a:t>
            </a:r>
          </a:p>
        </p:txBody>
      </p:sp>
      <p:sp>
        <p:nvSpPr>
          <p:cNvPr id="22" name="TextBox 21">
            <a:extLst>
              <a:ext uri="{FF2B5EF4-FFF2-40B4-BE49-F238E27FC236}">
                <a16:creationId xmlns:a16="http://schemas.microsoft.com/office/drawing/2014/main" id="{50720615-610A-3BF1-1F8B-F36DB7C99C1B}"/>
              </a:ext>
            </a:extLst>
          </p:cNvPr>
          <p:cNvSpPr txBox="1"/>
          <p:nvPr/>
        </p:nvSpPr>
        <p:spPr>
          <a:xfrm>
            <a:off x="8318419" y="6307626"/>
            <a:ext cx="1690976" cy="323165"/>
          </a:xfrm>
          <a:prstGeom prst="rect">
            <a:avLst/>
          </a:prstGeom>
          <a:noFill/>
        </p:spPr>
        <p:txBody>
          <a:bodyPr wrap="none" rtlCol="0">
            <a:spAutoFit/>
          </a:bodyPr>
          <a:lstStyle/>
          <a:p>
            <a:r>
              <a:rPr lang="en-US" sz="1500" dirty="0">
                <a:latin typeface="Calibri" panose="020F0502020204030204" pitchFamily="34" charset="0"/>
                <a:cs typeface="Calibri" panose="020F0502020204030204" pitchFamily="34" charset="0"/>
              </a:rPr>
              <a:t>Monarch &amp; Viceroy</a:t>
            </a:r>
          </a:p>
        </p:txBody>
      </p:sp>
      <p:pic>
        <p:nvPicPr>
          <p:cNvPr id="24" name="Picture 23" descr="A red worm on the ground&#10;&#10;Description automatically generated">
            <a:extLst>
              <a:ext uri="{FF2B5EF4-FFF2-40B4-BE49-F238E27FC236}">
                <a16:creationId xmlns:a16="http://schemas.microsoft.com/office/drawing/2014/main" id="{FA5B24CC-2CF2-FCFA-AC7A-25C25C4D2A7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28693" y="1686144"/>
            <a:ext cx="1500420" cy="1126904"/>
          </a:xfrm>
          <a:prstGeom prst="rect">
            <a:avLst/>
          </a:prstGeom>
        </p:spPr>
      </p:pic>
      <p:pic>
        <p:nvPicPr>
          <p:cNvPr id="26" name="Picture 25" descr="A close-up of a bug&#10;&#10;Description automatically generated">
            <a:extLst>
              <a:ext uri="{FF2B5EF4-FFF2-40B4-BE49-F238E27FC236}">
                <a16:creationId xmlns:a16="http://schemas.microsoft.com/office/drawing/2014/main" id="{1F547535-37F4-0F80-3B9D-95E2EE53DBC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128694" y="2890932"/>
            <a:ext cx="1500420" cy="944122"/>
          </a:xfrm>
          <a:prstGeom prst="rect">
            <a:avLst/>
          </a:prstGeom>
        </p:spPr>
      </p:pic>
      <p:pic>
        <p:nvPicPr>
          <p:cNvPr id="28" name="Picture 27" descr="A black bird standing on a stone ledge&#10;&#10;Description automatically generated">
            <a:extLst>
              <a:ext uri="{FF2B5EF4-FFF2-40B4-BE49-F238E27FC236}">
                <a16:creationId xmlns:a16="http://schemas.microsoft.com/office/drawing/2014/main" id="{1C08A38F-8B45-CF99-F736-0B2D652B669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681697" y="1695136"/>
            <a:ext cx="2356163" cy="2139918"/>
          </a:xfrm>
          <a:prstGeom prst="rect">
            <a:avLst/>
          </a:prstGeom>
        </p:spPr>
      </p:pic>
      <p:sp>
        <p:nvSpPr>
          <p:cNvPr id="2" name="TextBox 1">
            <a:extLst>
              <a:ext uri="{FF2B5EF4-FFF2-40B4-BE49-F238E27FC236}">
                <a16:creationId xmlns:a16="http://schemas.microsoft.com/office/drawing/2014/main" id="{43A12CE3-502B-E10A-DD3C-415B53F65DE0}"/>
              </a:ext>
            </a:extLst>
          </p:cNvPr>
          <p:cNvSpPr txBox="1"/>
          <p:nvPr/>
        </p:nvSpPr>
        <p:spPr>
          <a:xfrm>
            <a:off x="10223092" y="1366916"/>
            <a:ext cx="1287597" cy="369332"/>
          </a:xfrm>
          <a:prstGeom prst="rect">
            <a:avLst/>
          </a:prstGeom>
          <a:noFill/>
          <a:effectLst/>
        </p:spPr>
        <p:txBody>
          <a:bodyPr wrap="none" rtlCol="0">
            <a:spAutoFit/>
          </a:bodyPr>
          <a:lstStyle/>
          <a:p>
            <a:r>
              <a:rPr lang="en-US" dirty="0">
                <a:latin typeface="Calibri" panose="020F0502020204030204" pitchFamily="34" charset="0"/>
                <a:cs typeface="Calibri" panose="020F0502020204030204" pitchFamily="34" charset="0"/>
              </a:rPr>
              <a:t>Detritivores</a:t>
            </a:r>
          </a:p>
        </p:txBody>
      </p:sp>
      <p:sp>
        <p:nvSpPr>
          <p:cNvPr id="5" name="TextBox 4">
            <a:extLst>
              <a:ext uri="{FF2B5EF4-FFF2-40B4-BE49-F238E27FC236}">
                <a16:creationId xmlns:a16="http://schemas.microsoft.com/office/drawing/2014/main" id="{A09F0B1C-B428-7B38-4B18-A112B86396DA}"/>
              </a:ext>
            </a:extLst>
          </p:cNvPr>
          <p:cNvSpPr txBox="1"/>
          <p:nvPr/>
        </p:nvSpPr>
        <p:spPr>
          <a:xfrm>
            <a:off x="8229607" y="1343956"/>
            <a:ext cx="1134926" cy="369332"/>
          </a:xfrm>
          <a:prstGeom prst="rect">
            <a:avLst/>
          </a:prstGeom>
          <a:noFill/>
          <a:effectLst/>
        </p:spPr>
        <p:txBody>
          <a:bodyPr wrap="none" rtlCol="0">
            <a:spAutoFit/>
          </a:bodyPr>
          <a:lstStyle/>
          <a:p>
            <a:r>
              <a:rPr lang="en-US" dirty="0">
                <a:latin typeface="Calibri" panose="020F0502020204030204" pitchFamily="34" charset="0"/>
                <a:cs typeface="Calibri" panose="020F0502020204030204" pitchFamily="34" charset="0"/>
              </a:rPr>
              <a:t>Scavenger</a:t>
            </a:r>
          </a:p>
        </p:txBody>
      </p:sp>
    </p:spTree>
    <p:extLst>
      <p:ext uri="{BB962C8B-B14F-4D97-AF65-F5344CB8AC3E}">
        <p14:creationId xmlns:p14="http://schemas.microsoft.com/office/powerpoint/2010/main" val="520547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1"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showing the time and time of the year&#10;&#10;Description automatically generated with medium confidence">
            <a:extLst>
              <a:ext uri="{FF2B5EF4-FFF2-40B4-BE49-F238E27FC236}">
                <a16:creationId xmlns:a16="http://schemas.microsoft.com/office/drawing/2014/main" id="{796EE295-3C40-A493-3A53-6241B423BD48}"/>
              </a:ext>
            </a:extLst>
          </p:cNvPr>
          <p:cNvPicPr>
            <a:picLocks noChangeAspect="1"/>
          </p:cNvPicPr>
          <p:nvPr/>
        </p:nvPicPr>
        <p:blipFill>
          <a:blip r:embed="rId2"/>
          <a:stretch>
            <a:fillRect/>
          </a:stretch>
        </p:blipFill>
        <p:spPr>
          <a:xfrm>
            <a:off x="977461" y="1566015"/>
            <a:ext cx="9144001" cy="4545478"/>
          </a:xfrm>
          <a:prstGeom prst="rect">
            <a:avLst/>
          </a:prstGeom>
        </p:spPr>
      </p:pic>
      <p:sp>
        <p:nvSpPr>
          <p:cNvPr id="6" name="TextBox 5">
            <a:extLst>
              <a:ext uri="{FF2B5EF4-FFF2-40B4-BE49-F238E27FC236}">
                <a16:creationId xmlns:a16="http://schemas.microsoft.com/office/drawing/2014/main" id="{8D99A4C7-D547-099A-CC06-D0E42BA6AB02}"/>
              </a:ext>
            </a:extLst>
          </p:cNvPr>
          <p:cNvSpPr txBox="1"/>
          <p:nvPr/>
        </p:nvSpPr>
        <p:spPr>
          <a:xfrm>
            <a:off x="192962" y="6341929"/>
            <a:ext cx="12193168"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Graph from “Environmental Issues” by Andrew Frank </a:t>
            </a:r>
            <a:r>
              <a:rPr lang="en-US" sz="1600" dirty="0">
                <a:latin typeface="Calibri" panose="020F0502020204030204" pitchFamily="34" charset="0"/>
                <a:cs typeface="Calibri" panose="020F0502020204030204" pitchFamily="34" charset="0"/>
                <a:hlinkClick r:id="rId3"/>
              </a:rPr>
              <a:t>https://pressbooks.bccampus.ca/environmentalissues/front-matter/introduction/</a:t>
            </a:r>
            <a:endParaRPr lang="en-US" sz="16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F260207-D1C7-7766-7D88-2CAC10B9CE2B}"/>
              </a:ext>
            </a:extLst>
          </p:cNvPr>
          <p:cNvSpPr txBox="1"/>
          <p:nvPr/>
        </p:nvSpPr>
        <p:spPr>
          <a:xfrm>
            <a:off x="570186" y="566138"/>
            <a:ext cx="11051627" cy="769441"/>
          </a:xfrm>
          <a:prstGeom prst="rect">
            <a:avLst/>
          </a:prstGeom>
          <a:noFill/>
        </p:spPr>
        <p:txBody>
          <a:bodyPr wrap="square" rtlCol="0">
            <a:spAutoFit/>
          </a:bodyPr>
          <a:lstStyle/>
          <a:p>
            <a:pPr algn="just"/>
            <a:r>
              <a:rPr lang="en-US" sz="2200" dirty="0">
                <a:latin typeface="Calibri" panose="020F0502020204030204" pitchFamily="34" charset="0"/>
                <a:cs typeface="Calibri" panose="020F0502020204030204" pitchFamily="34" charset="0"/>
              </a:rPr>
              <a:t>Predator-prey relationships are adversarial for the prey, but they prevent population explosions that might otherwise result in habitat destruction and mass starvation. </a:t>
            </a:r>
          </a:p>
        </p:txBody>
      </p:sp>
    </p:spTree>
    <p:extLst>
      <p:ext uri="{BB962C8B-B14F-4D97-AF65-F5344CB8AC3E}">
        <p14:creationId xmlns:p14="http://schemas.microsoft.com/office/powerpoint/2010/main" val="137183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14C976-4F99-02FC-3B50-5C75F19077C2}"/>
              </a:ext>
            </a:extLst>
          </p:cNvPr>
          <p:cNvSpPr txBox="1"/>
          <p:nvPr/>
        </p:nvSpPr>
        <p:spPr>
          <a:xfrm>
            <a:off x="378823" y="276744"/>
            <a:ext cx="4362510" cy="3293209"/>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Competition for limited resources is an adversarial relationship for both sides, and according to the </a:t>
            </a:r>
            <a:r>
              <a:rPr lang="en-US" sz="2200" b="1" dirty="0">
                <a:latin typeface="Calibri" panose="020F0502020204030204" pitchFamily="34" charset="0"/>
                <a:cs typeface="Calibri" panose="020F0502020204030204" pitchFamily="34" charset="0"/>
              </a:rPr>
              <a:t>competitive exclusion principle </a:t>
            </a:r>
            <a:r>
              <a:rPr lang="en-US" sz="2200" dirty="0">
                <a:latin typeface="Calibri" panose="020F0502020204030204" pitchFamily="34" charset="0"/>
                <a:cs typeface="Calibri" panose="020F0502020204030204" pitchFamily="34" charset="0"/>
              </a:rPr>
              <a:t>only two outcomes are possible when two species occupy the same niche:</a:t>
            </a:r>
          </a:p>
          <a:p>
            <a:pPr marL="342900" indent="-342900" algn="just">
              <a:spcAft>
                <a:spcPts val="600"/>
              </a:spcAft>
              <a:buFont typeface="Arial" panose="020B0604020202020204" pitchFamily="34" charset="0"/>
              <a:buChar char="•"/>
            </a:pPr>
            <a:r>
              <a:rPr lang="en-US" sz="2200" dirty="0">
                <a:latin typeface="Calibri" panose="020F0502020204030204" pitchFamily="34" charset="0"/>
                <a:cs typeface="Calibri" panose="020F0502020204030204" pitchFamily="34" charset="0"/>
              </a:rPr>
              <a:t>One species is eliminated.</a:t>
            </a:r>
          </a:p>
          <a:p>
            <a:pPr marL="342900" indent="-342900" algn="just">
              <a:buFont typeface="Arial" panose="020B0604020202020204" pitchFamily="34" charset="0"/>
              <a:buChar char="•"/>
            </a:pPr>
            <a:r>
              <a:rPr lang="en-US" sz="2200" dirty="0">
                <a:latin typeface="Calibri" panose="020F0502020204030204" pitchFamily="34" charset="0"/>
                <a:cs typeface="Calibri" panose="020F0502020204030204" pitchFamily="34" charset="0"/>
              </a:rPr>
              <a:t>Both species adapt through the strategy of </a:t>
            </a:r>
            <a:r>
              <a:rPr lang="en-US" sz="2200" b="1" dirty="0">
                <a:latin typeface="Calibri" panose="020F0502020204030204" pitchFamily="34" charset="0"/>
                <a:cs typeface="Calibri" panose="020F0502020204030204" pitchFamily="34" charset="0"/>
              </a:rPr>
              <a:t>resource partitioning</a:t>
            </a:r>
            <a:r>
              <a:rPr lang="en-US" sz="2200" dirty="0">
                <a:latin typeface="Calibri" panose="020F0502020204030204" pitchFamily="34" charset="0"/>
                <a:cs typeface="Calibri" panose="020F0502020204030204" pitchFamily="34" charset="0"/>
              </a:rPr>
              <a:t>.</a:t>
            </a:r>
          </a:p>
        </p:txBody>
      </p:sp>
      <p:pic>
        <p:nvPicPr>
          <p:cNvPr id="3" name="Picture 2" descr="A group of graphs showing different types of cells&#10;&#10;Description automatically generated">
            <a:extLst>
              <a:ext uri="{FF2B5EF4-FFF2-40B4-BE49-F238E27FC236}">
                <a16:creationId xmlns:a16="http://schemas.microsoft.com/office/drawing/2014/main" id="{04C2C284-D78C-D5F5-AD9E-4E7DAE02B69E}"/>
              </a:ext>
            </a:extLst>
          </p:cNvPr>
          <p:cNvPicPr>
            <a:picLocks noChangeAspect="1"/>
          </p:cNvPicPr>
          <p:nvPr/>
        </p:nvPicPr>
        <p:blipFill>
          <a:blip r:embed="rId2"/>
          <a:stretch>
            <a:fillRect/>
          </a:stretch>
        </p:blipFill>
        <p:spPr>
          <a:xfrm>
            <a:off x="4858902" y="358028"/>
            <a:ext cx="6954275" cy="5049352"/>
          </a:xfrm>
          <a:prstGeom prst="rect">
            <a:avLst/>
          </a:prstGeom>
        </p:spPr>
      </p:pic>
      <p:sp>
        <p:nvSpPr>
          <p:cNvPr id="5" name="TextBox 4">
            <a:extLst>
              <a:ext uri="{FF2B5EF4-FFF2-40B4-BE49-F238E27FC236}">
                <a16:creationId xmlns:a16="http://schemas.microsoft.com/office/drawing/2014/main" id="{D02D3F8C-40FC-487A-DFB9-42CC9CCF76F3}"/>
              </a:ext>
            </a:extLst>
          </p:cNvPr>
          <p:cNvSpPr txBox="1"/>
          <p:nvPr/>
        </p:nvSpPr>
        <p:spPr>
          <a:xfrm>
            <a:off x="192962" y="6341929"/>
            <a:ext cx="12193168"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Graphs from “Environmental Issues” by Andrew Frank </a:t>
            </a:r>
            <a:r>
              <a:rPr lang="en-US" sz="1600" dirty="0">
                <a:latin typeface="Calibri" panose="020F0502020204030204" pitchFamily="34" charset="0"/>
                <a:cs typeface="Calibri" panose="020F0502020204030204" pitchFamily="34" charset="0"/>
                <a:hlinkClick r:id="rId3"/>
              </a:rPr>
              <a:t>https://pressbooks.bccampus.ca/environmentalissues/front-matter/introduction/</a:t>
            </a:r>
            <a:endParaRPr lang="en-US" sz="1600" dirty="0">
              <a:latin typeface="Calibri" panose="020F0502020204030204" pitchFamily="34" charset="0"/>
              <a:cs typeface="Calibri" panose="020F0502020204030204" pitchFamily="34" charset="0"/>
            </a:endParaRPr>
          </a:p>
        </p:txBody>
      </p:sp>
      <p:pic>
        <p:nvPicPr>
          <p:cNvPr id="6" name="Picture 5" descr="A rock with rocks and water&#10;&#10;Description automatically generated with medium confidence">
            <a:extLst>
              <a:ext uri="{FF2B5EF4-FFF2-40B4-BE49-F238E27FC236}">
                <a16:creationId xmlns:a16="http://schemas.microsoft.com/office/drawing/2014/main" id="{F9ED6891-4D42-2743-417D-EDE6E0C096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8823" y="3736622"/>
            <a:ext cx="4159310" cy="2526403"/>
          </a:xfrm>
          <a:prstGeom prst="rect">
            <a:avLst/>
          </a:prstGeom>
        </p:spPr>
      </p:pic>
      <p:pic>
        <p:nvPicPr>
          <p:cNvPr id="8" name="Picture 7">
            <a:extLst>
              <a:ext uri="{FF2B5EF4-FFF2-40B4-BE49-F238E27FC236}">
                <a16:creationId xmlns:a16="http://schemas.microsoft.com/office/drawing/2014/main" id="{AB23F69B-54A2-20D5-DFD3-0346D8EF3EA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858902" y="3001393"/>
            <a:ext cx="1639009" cy="2156898"/>
          </a:xfrm>
          <a:prstGeom prst="rect">
            <a:avLst/>
          </a:prstGeom>
        </p:spPr>
      </p:pic>
      <p:pic>
        <p:nvPicPr>
          <p:cNvPr id="10" name="Picture 9" descr="A close-up of a microscopic object&#10;&#10;Description automatically generated">
            <a:extLst>
              <a:ext uri="{FF2B5EF4-FFF2-40B4-BE49-F238E27FC236}">
                <a16:creationId xmlns:a16="http://schemas.microsoft.com/office/drawing/2014/main" id="{C2E1CD22-F471-0756-6A2F-8DEF3E16641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26134" y="2994556"/>
            <a:ext cx="1687043" cy="2163735"/>
          </a:xfrm>
          <a:prstGeom prst="rect">
            <a:avLst/>
          </a:prstGeom>
        </p:spPr>
      </p:pic>
      <p:sp>
        <p:nvSpPr>
          <p:cNvPr id="2" name="TextBox 1">
            <a:extLst>
              <a:ext uri="{FF2B5EF4-FFF2-40B4-BE49-F238E27FC236}">
                <a16:creationId xmlns:a16="http://schemas.microsoft.com/office/drawing/2014/main" id="{ACB5717B-70FE-E370-1991-90DDACCBF36B}"/>
              </a:ext>
            </a:extLst>
          </p:cNvPr>
          <p:cNvSpPr txBox="1"/>
          <p:nvPr/>
        </p:nvSpPr>
        <p:spPr>
          <a:xfrm>
            <a:off x="4741333" y="5407380"/>
            <a:ext cx="7208920" cy="769441"/>
          </a:xfrm>
          <a:prstGeom prst="rect">
            <a:avLst/>
          </a:prstGeom>
          <a:noFill/>
        </p:spPr>
        <p:txBody>
          <a:bodyPr wrap="square" rtlCol="0">
            <a:spAutoFit/>
          </a:bodyPr>
          <a:lstStyle/>
          <a:p>
            <a:pPr algn="just"/>
            <a:r>
              <a:rPr lang="en-US" sz="2200" dirty="0">
                <a:latin typeface="Calibri" panose="020F0502020204030204" pitchFamily="34" charset="0"/>
                <a:cs typeface="Calibri" panose="020F0502020204030204" pitchFamily="34" charset="0"/>
              </a:rPr>
              <a:t>In the example on the left, two species of barnacle co-exist by occupying different levels of the shoreline.</a:t>
            </a:r>
          </a:p>
        </p:txBody>
      </p:sp>
    </p:spTree>
    <p:extLst>
      <p:ext uri="{BB962C8B-B14F-4D97-AF65-F5344CB8AC3E}">
        <p14:creationId xmlns:p14="http://schemas.microsoft.com/office/powerpoint/2010/main" val="122115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005F5FB-7767-D66D-D88F-A4DCFC11EB11}"/>
              </a:ext>
            </a:extLst>
          </p:cNvPr>
          <p:cNvSpPr txBox="1"/>
          <p:nvPr/>
        </p:nvSpPr>
        <p:spPr>
          <a:xfrm>
            <a:off x="518982" y="641265"/>
            <a:ext cx="6962474" cy="3354765"/>
          </a:xfrm>
          <a:prstGeom prst="rect">
            <a:avLst/>
          </a:prstGeom>
          <a:noFill/>
        </p:spPr>
        <p:txBody>
          <a:bodyPr wrap="square" rtlCol="0">
            <a:spAutoFit/>
          </a:bodyPr>
          <a:lstStyle/>
          <a:p>
            <a:pPr algn="just">
              <a:spcAft>
                <a:spcPts val="1200"/>
              </a:spcAft>
            </a:pPr>
            <a:r>
              <a:rPr lang="en-US" sz="2400" dirty="0">
                <a:latin typeface="Calibri" panose="020F0502020204030204" pitchFamily="34" charset="0"/>
                <a:cs typeface="Calibri" panose="020F0502020204030204" pitchFamily="34" charset="0"/>
              </a:rPr>
              <a:t>In </a:t>
            </a:r>
            <a:r>
              <a:rPr lang="en-US" sz="2400" b="1" dirty="0">
                <a:latin typeface="Calibri" panose="020F0502020204030204" pitchFamily="34" charset="0"/>
                <a:cs typeface="Calibri" panose="020F0502020204030204" pitchFamily="34" charset="0"/>
              </a:rPr>
              <a:t>mutualism</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both sides benefit</a:t>
            </a:r>
            <a:r>
              <a:rPr lang="en-US" sz="2400" dirty="0">
                <a:latin typeface="Calibri" panose="020F0502020204030204" pitchFamily="34" charset="0"/>
                <a:cs typeface="Calibri" panose="020F0502020204030204" pitchFamily="34" charset="0"/>
              </a:rPr>
              <a:t>. This is the opposite of competition.</a:t>
            </a:r>
          </a:p>
          <a:p>
            <a:pPr algn="just">
              <a:spcAft>
                <a:spcPts val="1200"/>
              </a:spcAft>
            </a:pPr>
            <a:r>
              <a:rPr lang="en-US" sz="2400" dirty="0">
                <a:latin typeface="Calibri" panose="020F0502020204030204" pitchFamily="34" charset="0"/>
                <a:cs typeface="Calibri" panose="020F0502020204030204" pitchFamily="34" charset="0"/>
              </a:rPr>
              <a:t>When a pollinating animal visits different flowers, the pollinator is provided with a nectar reward for helping the plant reproduce.</a:t>
            </a:r>
          </a:p>
          <a:p>
            <a:pPr algn="just"/>
            <a:r>
              <a:rPr lang="en-US" sz="2400" dirty="0">
                <a:latin typeface="Calibri" panose="020F0502020204030204" pitchFamily="34" charset="0"/>
                <a:cs typeface="Calibri" panose="020F0502020204030204" pitchFamily="34" charset="0"/>
              </a:rPr>
              <a:t>Cleaning services from small birds and fish provide food for the service provider and relief from parasites for the crocodile and the dragon wrasse.</a:t>
            </a:r>
          </a:p>
        </p:txBody>
      </p:sp>
      <p:pic>
        <p:nvPicPr>
          <p:cNvPr id="6" name="Picture 5" descr="A bee on a yellow flower&#10;&#10;Description automatically generated">
            <a:extLst>
              <a:ext uri="{FF2B5EF4-FFF2-40B4-BE49-F238E27FC236}">
                <a16:creationId xmlns:a16="http://schemas.microsoft.com/office/drawing/2014/main" id="{FCCFE851-0C20-BF4B-97C1-846C965821B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36882" y="4152742"/>
            <a:ext cx="2672386" cy="2028366"/>
          </a:xfrm>
          <a:prstGeom prst="rect">
            <a:avLst/>
          </a:prstGeom>
          <a:ln>
            <a:solidFill>
              <a:schemeClr val="tx1"/>
            </a:solidFill>
          </a:ln>
        </p:spPr>
      </p:pic>
      <p:pic>
        <p:nvPicPr>
          <p:cNvPr id="16" name="Picture 15" descr="A hummingbird flying near a flower&#10;&#10;Description automatically generated">
            <a:extLst>
              <a:ext uri="{FF2B5EF4-FFF2-40B4-BE49-F238E27FC236}">
                <a16:creationId xmlns:a16="http://schemas.microsoft.com/office/drawing/2014/main" id="{8F9E79FD-6722-9C8B-8D4E-021966BC01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4607" y="4160881"/>
            <a:ext cx="2020228" cy="2020228"/>
          </a:xfrm>
          <a:prstGeom prst="rect">
            <a:avLst/>
          </a:prstGeom>
          <a:ln>
            <a:solidFill>
              <a:schemeClr val="tx1"/>
            </a:solidFill>
          </a:ln>
        </p:spPr>
      </p:pic>
      <p:pic>
        <p:nvPicPr>
          <p:cNvPr id="20" name="Picture 19" descr="A painting of a crocodile&#10;&#10;Description automatically generated">
            <a:extLst>
              <a:ext uri="{FF2B5EF4-FFF2-40B4-BE49-F238E27FC236}">
                <a16:creationId xmlns:a16="http://schemas.microsoft.com/office/drawing/2014/main" id="{57568AAB-2B61-B734-7878-53D787C4D1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33620" y="4156509"/>
            <a:ext cx="3098453" cy="2024599"/>
          </a:xfrm>
          <a:prstGeom prst="rect">
            <a:avLst/>
          </a:prstGeom>
          <a:ln>
            <a:solidFill>
              <a:schemeClr val="tx1"/>
            </a:solidFill>
          </a:ln>
        </p:spPr>
      </p:pic>
      <p:pic>
        <p:nvPicPr>
          <p:cNvPr id="22" name="Picture 21" descr="A fish swimming in the water&#10;&#10;Description automatically generated">
            <a:extLst>
              <a:ext uri="{FF2B5EF4-FFF2-40B4-BE49-F238E27FC236}">
                <a16:creationId xmlns:a16="http://schemas.microsoft.com/office/drawing/2014/main" id="{61D8D966-ACF8-0E1A-BA78-675599B5DA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56425" y="4160881"/>
            <a:ext cx="2704487" cy="2028366"/>
          </a:xfrm>
          <a:prstGeom prst="rect">
            <a:avLst/>
          </a:prstGeom>
          <a:ln>
            <a:solidFill>
              <a:schemeClr val="tx1"/>
            </a:solidFill>
          </a:ln>
        </p:spPr>
      </p:pic>
      <p:pic>
        <p:nvPicPr>
          <p:cNvPr id="3" name="Picture 2" descr="A zebras standing next to each other&#10;&#10;Description automatically generated">
            <a:extLst>
              <a:ext uri="{FF2B5EF4-FFF2-40B4-BE49-F238E27FC236}">
                <a16:creationId xmlns:a16="http://schemas.microsoft.com/office/drawing/2014/main" id="{C4A0120D-87EC-4106-75C2-BEC8719477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67484" y="641265"/>
            <a:ext cx="3993427" cy="2853641"/>
          </a:xfrm>
          <a:prstGeom prst="rect">
            <a:avLst/>
          </a:prstGeom>
          <a:ln>
            <a:solidFill>
              <a:schemeClr val="tx1"/>
            </a:solidFill>
          </a:ln>
        </p:spPr>
      </p:pic>
    </p:spTree>
    <p:extLst>
      <p:ext uri="{BB962C8B-B14F-4D97-AF65-F5344CB8AC3E}">
        <p14:creationId xmlns:p14="http://schemas.microsoft.com/office/powerpoint/2010/main" val="3196714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D16505-A0D7-7A07-71E8-1B3DE68924AD}"/>
              </a:ext>
            </a:extLst>
          </p:cNvPr>
          <p:cNvSpPr txBox="1"/>
          <p:nvPr/>
        </p:nvSpPr>
        <p:spPr>
          <a:xfrm>
            <a:off x="642172" y="495904"/>
            <a:ext cx="10928505" cy="3370153"/>
          </a:xfrm>
          <a:prstGeom prst="rect">
            <a:avLst/>
          </a:prstGeom>
          <a:noFill/>
        </p:spPr>
        <p:txBody>
          <a:bodyPr wrap="square" rtlCol="0">
            <a:spAutoFit/>
          </a:bodyPr>
          <a:lstStyle/>
          <a:p>
            <a:pPr algn="just">
              <a:spcAft>
                <a:spcPts val="600"/>
              </a:spcAft>
            </a:pPr>
            <a:r>
              <a:rPr lang="en-US" sz="2200" b="1" dirty="0">
                <a:latin typeface="Calibri" panose="020F0502020204030204" pitchFamily="34" charset="0"/>
                <a:cs typeface="Calibri" panose="020F0502020204030204" pitchFamily="34" charset="0"/>
              </a:rPr>
              <a:t>Symbiosis</a:t>
            </a:r>
            <a:r>
              <a:rPr lang="en-US" sz="2200" dirty="0">
                <a:latin typeface="Calibri" panose="020F0502020204030204" pitchFamily="34" charset="0"/>
                <a:cs typeface="Calibri" panose="020F0502020204030204" pitchFamily="34" charset="0"/>
              </a:rPr>
              <a:t> is a close relationship between two species. This term is often mistakenly confused with mutualism, but this is inaccurate because </a:t>
            </a:r>
            <a:r>
              <a:rPr lang="en-US" sz="2200" b="1" dirty="0">
                <a:latin typeface="Calibri" panose="020F0502020204030204" pitchFamily="34" charset="0"/>
                <a:cs typeface="Calibri" panose="020F0502020204030204" pitchFamily="34" charset="0"/>
              </a:rPr>
              <a:t>symbiotic relationships can also be adversarial</a:t>
            </a:r>
            <a:r>
              <a:rPr lang="en-US" sz="2200" dirty="0">
                <a:latin typeface="Calibri" panose="020F0502020204030204" pitchFamily="34" charset="0"/>
                <a:cs typeface="Calibri" panose="020F0502020204030204" pitchFamily="34" charset="0"/>
              </a:rPr>
              <a:t>:</a:t>
            </a:r>
          </a:p>
          <a:p>
            <a:pPr algn="just">
              <a:spcAft>
                <a:spcPts val="600"/>
              </a:spcAft>
            </a:pPr>
            <a:r>
              <a:rPr lang="en-US" sz="2200" dirty="0">
                <a:latin typeface="Calibri" panose="020F0502020204030204" pitchFamily="34" charset="0"/>
                <a:cs typeface="Calibri" panose="020F0502020204030204" pitchFamily="34" charset="0"/>
              </a:rPr>
              <a:t>In </a:t>
            </a:r>
            <a:r>
              <a:rPr lang="en-US" sz="2200" b="1" dirty="0">
                <a:latin typeface="Calibri" panose="020F0502020204030204" pitchFamily="34" charset="0"/>
                <a:cs typeface="Calibri" panose="020F0502020204030204" pitchFamily="34" charset="0"/>
              </a:rPr>
              <a:t>parasitism</a:t>
            </a:r>
            <a:r>
              <a:rPr lang="en-US" sz="2200" dirty="0">
                <a:latin typeface="Calibri" panose="020F0502020204030204" pitchFamily="34" charset="0"/>
                <a:cs typeface="Calibri" panose="020F0502020204030204" pitchFamily="34" charset="0"/>
              </a:rPr>
              <a:t>, the parasite benefits at the expense of the host. In this example, the hookworm lives in the intestine and consumes nutrients provided by the host.</a:t>
            </a:r>
          </a:p>
          <a:p>
            <a:pPr algn="just">
              <a:spcAft>
                <a:spcPts val="600"/>
              </a:spcAft>
            </a:pPr>
            <a:r>
              <a:rPr lang="en-US" sz="2200" dirty="0">
                <a:latin typeface="Calibri" panose="020F0502020204030204" pitchFamily="34" charset="0"/>
                <a:cs typeface="Calibri" panose="020F0502020204030204" pitchFamily="34" charset="0"/>
              </a:rPr>
              <a:t>In </a:t>
            </a:r>
            <a:r>
              <a:rPr lang="en-US" sz="2200" b="1" dirty="0">
                <a:latin typeface="Calibri" panose="020F0502020204030204" pitchFamily="34" charset="0"/>
                <a:cs typeface="Calibri" panose="020F0502020204030204" pitchFamily="34" charset="0"/>
              </a:rPr>
              <a:t>commensalism</a:t>
            </a:r>
            <a:r>
              <a:rPr lang="en-US" sz="2200" dirty="0">
                <a:latin typeface="Calibri" panose="020F0502020204030204" pitchFamily="34" charset="0"/>
                <a:cs typeface="Calibri" panose="020F0502020204030204" pitchFamily="34" charset="0"/>
              </a:rPr>
              <a:t>, the occupant benefits with no evidence of harm or benefit to the host. In this example the epiphytes get access to more sunlight with no evidence of harm to the tree.</a:t>
            </a:r>
          </a:p>
          <a:p>
            <a:pPr algn="just"/>
            <a:r>
              <a:rPr lang="en-US" sz="2200" dirty="0">
                <a:latin typeface="Calibri" panose="020F0502020204030204" pitchFamily="34" charset="0"/>
                <a:cs typeface="Calibri" panose="020F0502020204030204" pitchFamily="34" charset="0"/>
              </a:rPr>
              <a:t>In </a:t>
            </a:r>
            <a:r>
              <a:rPr lang="en-US" sz="2200" b="1" dirty="0">
                <a:latin typeface="Calibri" panose="020F0502020204030204" pitchFamily="34" charset="0"/>
                <a:cs typeface="Calibri" panose="020F0502020204030204" pitchFamily="34" charset="0"/>
              </a:rPr>
              <a:t>mutualistic symbiosis </a:t>
            </a:r>
            <a:r>
              <a:rPr lang="en-US" sz="2200" dirty="0">
                <a:latin typeface="Calibri" panose="020F0502020204030204" pitchFamily="34" charset="0"/>
                <a:cs typeface="Calibri" panose="020F0502020204030204" pitchFamily="34" charset="0"/>
              </a:rPr>
              <a:t>both sides benefit. Zooxanthellae is a species of algae that live in the tissues of coral polyps. The wastes from the polyp nourish the algae and products of photosynthesis from the algae feed the polyp.</a:t>
            </a:r>
          </a:p>
        </p:txBody>
      </p:sp>
      <p:pic>
        <p:nvPicPr>
          <p:cNvPr id="2" name="Picture 1" descr="A vase of flowers on a tree&#10;&#10;Description automatically generated">
            <a:extLst>
              <a:ext uri="{FF2B5EF4-FFF2-40B4-BE49-F238E27FC236}">
                <a16:creationId xmlns:a16="http://schemas.microsoft.com/office/drawing/2014/main" id="{C5F0B792-9F28-FBCD-5FA2-3FB38B320E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01450" y="4027080"/>
            <a:ext cx="3049694" cy="2402292"/>
          </a:xfrm>
          <a:prstGeom prst="rect">
            <a:avLst/>
          </a:prstGeom>
          <a:ln>
            <a:solidFill>
              <a:schemeClr val="tx1"/>
            </a:solidFill>
          </a:ln>
        </p:spPr>
      </p:pic>
      <p:pic>
        <p:nvPicPr>
          <p:cNvPr id="7" name="Picture 6" descr="A close up of a sea creature&#10;&#10;Description automatically generated">
            <a:extLst>
              <a:ext uri="{FF2B5EF4-FFF2-40B4-BE49-F238E27FC236}">
                <a16:creationId xmlns:a16="http://schemas.microsoft.com/office/drawing/2014/main" id="{780E8587-9796-AF0F-FA82-5E232A8F59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8259" y="4027080"/>
            <a:ext cx="2724755" cy="2402292"/>
          </a:xfrm>
          <a:prstGeom prst="rect">
            <a:avLst/>
          </a:prstGeom>
          <a:ln>
            <a:solidFill>
              <a:schemeClr val="tx1"/>
            </a:solidFill>
          </a:ln>
        </p:spPr>
      </p:pic>
      <p:pic>
        <p:nvPicPr>
          <p:cNvPr id="9" name="Picture 8" descr="A close up of a microscope&#10;&#10;Description automatically generated">
            <a:extLst>
              <a:ext uri="{FF2B5EF4-FFF2-40B4-BE49-F238E27FC236}">
                <a16:creationId xmlns:a16="http://schemas.microsoft.com/office/drawing/2014/main" id="{3A5C11C7-8188-4442-3D45-E40BD93548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50192" y="4031712"/>
            <a:ext cx="2779106" cy="2397660"/>
          </a:xfrm>
          <a:prstGeom prst="rect">
            <a:avLst/>
          </a:prstGeom>
          <a:ln>
            <a:solidFill>
              <a:schemeClr val="tx1"/>
            </a:solidFill>
          </a:ln>
        </p:spPr>
      </p:pic>
      <p:pic>
        <p:nvPicPr>
          <p:cNvPr id="6" name="Picture 5">
            <a:extLst>
              <a:ext uri="{FF2B5EF4-FFF2-40B4-BE49-F238E27FC236}">
                <a16:creationId xmlns:a16="http://schemas.microsoft.com/office/drawing/2014/main" id="{35259C73-FE43-FEB3-875B-B0A3BDEAD8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5400000">
            <a:off x="198087" y="4571575"/>
            <a:ext cx="2395032" cy="1306041"/>
          </a:xfrm>
          <a:prstGeom prst="rect">
            <a:avLst/>
          </a:prstGeom>
          <a:ln>
            <a:solidFill>
              <a:schemeClr val="tx1"/>
            </a:solidFill>
          </a:ln>
        </p:spPr>
      </p:pic>
    </p:spTree>
    <p:extLst>
      <p:ext uri="{BB962C8B-B14F-4D97-AF65-F5344CB8AC3E}">
        <p14:creationId xmlns:p14="http://schemas.microsoft.com/office/powerpoint/2010/main" val="184774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D55D53C-E05D-F40C-B60F-234AD1A6528A}"/>
              </a:ext>
            </a:extLst>
          </p:cNvPr>
          <p:cNvSpPr txBox="1"/>
          <p:nvPr/>
        </p:nvSpPr>
        <p:spPr>
          <a:xfrm>
            <a:off x="287384" y="276252"/>
            <a:ext cx="9582758" cy="4124206"/>
          </a:xfrm>
          <a:prstGeom prst="rect">
            <a:avLst/>
          </a:prstGeom>
          <a:noFill/>
        </p:spPr>
        <p:txBody>
          <a:bodyPr wrap="square" rtlCol="0">
            <a:spAutoFit/>
          </a:bodyPr>
          <a:lstStyle/>
          <a:p>
            <a:pPr algn="just">
              <a:spcAft>
                <a:spcPts val="600"/>
              </a:spcAft>
            </a:pPr>
            <a:r>
              <a:rPr lang="en-US" sz="2200" dirty="0">
                <a:latin typeface="Calibri" panose="020F0502020204030204" pitchFamily="34" charset="0"/>
                <a:cs typeface="Calibri" panose="020F0502020204030204" pitchFamily="34" charset="0"/>
              </a:rPr>
              <a:t>Not all niches are equally valuable. Some species play a pivotal role in providing the habit or maintaining biodiversity.</a:t>
            </a:r>
          </a:p>
          <a:p>
            <a:pPr algn="just">
              <a:spcAft>
                <a:spcPts val="600"/>
              </a:spcAft>
            </a:pPr>
            <a:r>
              <a:rPr lang="en-US" sz="2200" b="1" dirty="0">
                <a:latin typeface="Calibri" panose="020F0502020204030204" pitchFamily="34" charset="0"/>
                <a:cs typeface="Calibri" panose="020F0502020204030204" pitchFamily="34" charset="0"/>
              </a:rPr>
              <a:t>Foundation species </a:t>
            </a:r>
            <a:r>
              <a:rPr lang="en-US" sz="2200" dirty="0">
                <a:latin typeface="Calibri" panose="020F0502020204030204" pitchFamily="34" charset="0"/>
                <a:cs typeface="Calibri" panose="020F0502020204030204" pitchFamily="34" charset="0"/>
              </a:rPr>
              <a:t>like oysters and corals generate or enhance the habitat for the entire community.</a:t>
            </a:r>
          </a:p>
          <a:p>
            <a:pPr algn="just">
              <a:spcAft>
                <a:spcPts val="600"/>
              </a:spcAft>
            </a:pPr>
            <a:r>
              <a:rPr lang="en-US" sz="2200" b="1" dirty="0">
                <a:latin typeface="Calibri" panose="020F0502020204030204" pitchFamily="34" charset="0"/>
                <a:cs typeface="Calibri" panose="020F0502020204030204" pitchFamily="34" charset="0"/>
              </a:rPr>
              <a:t>Keystone species </a:t>
            </a:r>
            <a:r>
              <a:rPr lang="en-US" sz="2200" dirty="0">
                <a:latin typeface="Calibri" panose="020F0502020204030204" pitchFamily="34" charset="0"/>
                <a:cs typeface="Calibri" panose="020F0502020204030204" pitchFamily="34" charset="0"/>
              </a:rPr>
              <a:t>maintain biodiversity by keeping certain populations in check: </a:t>
            </a:r>
          </a:p>
          <a:p>
            <a:pPr marL="342900" indent="-342900" algn="just">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African elephants </a:t>
            </a:r>
            <a:r>
              <a:rPr lang="en-US" sz="2200" dirty="0">
                <a:latin typeface="Calibri" panose="020F0502020204030204" pitchFamily="34" charset="0"/>
                <a:cs typeface="Calibri" panose="020F0502020204030204" pitchFamily="34" charset="0"/>
              </a:rPr>
              <a:t>prevent trees from overtaking the grasslands that support the grazing community because they preferentially graze on woody plants. For this role they are also referred to as “ecosystem engineers.”</a:t>
            </a:r>
          </a:p>
          <a:p>
            <a:pPr marL="342900" indent="-342900" algn="just">
              <a:spcAft>
                <a:spcPts val="600"/>
              </a:spcAft>
              <a:buFont typeface="Arial" panose="020B0604020202020204" pitchFamily="34" charset="0"/>
              <a:buChar char="•"/>
            </a:pPr>
            <a:r>
              <a:rPr lang="en-US" sz="2200" b="1" dirty="0">
                <a:latin typeface="Calibri" panose="020F0502020204030204" pitchFamily="34" charset="0"/>
                <a:cs typeface="Calibri" panose="020F0502020204030204" pitchFamily="34" charset="0"/>
              </a:rPr>
              <a:t>Sea otters</a:t>
            </a:r>
            <a:r>
              <a:rPr lang="en-US" sz="2200" dirty="0">
                <a:latin typeface="Calibri" panose="020F0502020204030204" pitchFamily="34" charset="0"/>
                <a:cs typeface="Calibri" panose="020F0502020204030204" pitchFamily="34" charset="0"/>
              </a:rPr>
              <a:t> prey on sea urchins, which in turn, graze on kelp. This prevents sea urchins from overgrazing kelp forests which serve as foundation for a diverse community of fish and invertebrates that use the kelp for both food and shelter.</a:t>
            </a:r>
          </a:p>
        </p:txBody>
      </p:sp>
      <p:pic>
        <p:nvPicPr>
          <p:cNvPr id="3" name="Picture 2" descr="A coral reef with many corals&#10;&#10;Description automatically generated">
            <a:extLst>
              <a:ext uri="{FF2B5EF4-FFF2-40B4-BE49-F238E27FC236}">
                <a16:creationId xmlns:a16="http://schemas.microsoft.com/office/drawing/2014/main" id="{DE126363-C3A1-0390-0CC7-0BAEF6DCB9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5151" y="4520331"/>
            <a:ext cx="2190111" cy="2047840"/>
          </a:xfrm>
          <a:prstGeom prst="rect">
            <a:avLst/>
          </a:prstGeom>
        </p:spPr>
      </p:pic>
      <p:pic>
        <p:nvPicPr>
          <p:cNvPr id="6" name="Picture 5" descr="A pile of shells and rocks&#10;&#10;Description automatically generated">
            <a:extLst>
              <a:ext uri="{FF2B5EF4-FFF2-40B4-BE49-F238E27FC236}">
                <a16:creationId xmlns:a16="http://schemas.microsoft.com/office/drawing/2014/main" id="{B33FD260-6C75-3670-4437-7BF3DE96D0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82993" y="4513044"/>
            <a:ext cx="2270985" cy="2047840"/>
          </a:xfrm>
          <a:prstGeom prst="rect">
            <a:avLst/>
          </a:prstGeom>
        </p:spPr>
      </p:pic>
      <p:pic>
        <p:nvPicPr>
          <p:cNvPr id="8" name="Picture 7">
            <a:extLst>
              <a:ext uri="{FF2B5EF4-FFF2-40B4-BE49-F238E27FC236}">
                <a16:creationId xmlns:a16="http://schemas.microsoft.com/office/drawing/2014/main" id="{1522350C-31ED-7B30-9DEC-9457A8B7598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4037" y="3016557"/>
            <a:ext cx="1587651" cy="1393696"/>
          </a:xfrm>
          <a:prstGeom prst="rect">
            <a:avLst/>
          </a:prstGeom>
        </p:spPr>
      </p:pic>
      <p:pic>
        <p:nvPicPr>
          <p:cNvPr id="10" name="Picture 9">
            <a:extLst>
              <a:ext uri="{FF2B5EF4-FFF2-40B4-BE49-F238E27FC236}">
                <a16:creationId xmlns:a16="http://schemas.microsoft.com/office/drawing/2014/main" id="{5C6F1498-7D3D-A792-6845-6F695F8A3D7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74037" y="437019"/>
            <a:ext cx="1587651" cy="2486645"/>
          </a:xfrm>
          <a:prstGeom prst="rect">
            <a:avLst/>
          </a:prstGeom>
        </p:spPr>
      </p:pic>
      <p:pic>
        <p:nvPicPr>
          <p:cNvPr id="14" name="Picture 13">
            <a:extLst>
              <a:ext uri="{FF2B5EF4-FFF2-40B4-BE49-F238E27FC236}">
                <a16:creationId xmlns:a16="http://schemas.microsoft.com/office/drawing/2014/main" id="{28EB8FF7-DCC4-EEBA-3DA8-62ECF22A20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74036" y="4499597"/>
            <a:ext cx="1587652" cy="2068704"/>
          </a:xfrm>
          <a:prstGeom prst="rect">
            <a:avLst/>
          </a:prstGeom>
        </p:spPr>
      </p:pic>
      <p:pic>
        <p:nvPicPr>
          <p:cNvPr id="5" name="Picture 4" descr="An elephant eating leaves from a bush&#10;&#10;Description automatically generated">
            <a:extLst>
              <a:ext uri="{FF2B5EF4-FFF2-40B4-BE49-F238E27FC236}">
                <a16:creationId xmlns:a16="http://schemas.microsoft.com/office/drawing/2014/main" id="{D489ADB0-8A54-F104-E1A6-9BA776BB589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230836" y="4513044"/>
            <a:ext cx="2486387" cy="2047840"/>
          </a:xfrm>
          <a:prstGeom prst="rect">
            <a:avLst/>
          </a:prstGeom>
          <a:ln>
            <a:solidFill>
              <a:schemeClr val="accent1"/>
            </a:solidFill>
          </a:ln>
        </p:spPr>
      </p:pic>
      <p:pic>
        <p:nvPicPr>
          <p:cNvPr id="9" name="Picture 8" descr="A group of animals in a field&#10;&#10;Description automatically generated">
            <a:extLst>
              <a:ext uri="{FF2B5EF4-FFF2-40B4-BE49-F238E27FC236}">
                <a16:creationId xmlns:a16="http://schemas.microsoft.com/office/drawing/2014/main" id="{170897CF-D32C-EDDE-2504-619DD87C7707}"/>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81018" y="4518459"/>
            <a:ext cx="2132914" cy="2047840"/>
          </a:xfrm>
          <a:prstGeom prst="rect">
            <a:avLst/>
          </a:prstGeom>
          <a:ln>
            <a:solidFill>
              <a:schemeClr val="accent1"/>
            </a:solidFill>
          </a:ln>
        </p:spPr>
      </p:pic>
    </p:spTree>
    <p:extLst>
      <p:ext uri="{BB962C8B-B14F-4D97-AF65-F5344CB8AC3E}">
        <p14:creationId xmlns:p14="http://schemas.microsoft.com/office/powerpoint/2010/main" val="256065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ee on fire&#10;&#10;Description automatically generated with medium confidence">
            <a:extLst>
              <a:ext uri="{FF2B5EF4-FFF2-40B4-BE49-F238E27FC236}">
                <a16:creationId xmlns:a16="http://schemas.microsoft.com/office/drawing/2014/main" id="{02F4300E-976C-D941-F12F-AEBCA802E4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83237" y="368355"/>
            <a:ext cx="2105766" cy="1900061"/>
          </a:xfrm>
          <a:prstGeom prst="rect">
            <a:avLst/>
          </a:prstGeom>
        </p:spPr>
      </p:pic>
      <p:pic>
        <p:nvPicPr>
          <p:cNvPr id="8" name="Picture 7" descr="A field of yellow flowers&#10;&#10;Description automatically generated">
            <a:extLst>
              <a:ext uri="{FF2B5EF4-FFF2-40B4-BE49-F238E27FC236}">
                <a16:creationId xmlns:a16="http://schemas.microsoft.com/office/drawing/2014/main" id="{8CA37166-79F0-4B48-9234-4A079731A1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64860" y="2371857"/>
            <a:ext cx="2124143" cy="1767790"/>
          </a:xfrm>
          <a:prstGeom prst="rect">
            <a:avLst/>
          </a:prstGeom>
        </p:spPr>
      </p:pic>
      <p:pic>
        <p:nvPicPr>
          <p:cNvPr id="10" name="Picture 9" descr="A picture containing tree, outdoor, plant, ground&#10;&#10;Description automatically generated">
            <a:extLst>
              <a:ext uri="{FF2B5EF4-FFF2-40B4-BE49-F238E27FC236}">
                <a16:creationId xmlns:a16="http://schemas.microsoft.com/office/drawing/2014/main" id="{501FC2FC-3EBA-578A-A2A1-A60EF4682D2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83237" y="4243088"/>
            <a:ext cx="2140540" cy="1767790"/>
          </a:xfrm>
          <a:prstGeom prst="rect">
            <a:avLst/>
          </a:prstGeom>
        </p:spPr>
      </p:pic>
      <p:sp>
        <p:nvSpPr>
          <p:cNvPr id="5" name="TextBox 4">
            <a:extLst>
              <a:ext uri="{FF2B5EF4-FFF2-40B4-BE49-F238E27FC236}">
                <a16:creationId xmlns:a16="http://schemas.microsoft.com/office/drawing/2014/main" id="{971DB62F-5BFD-AA42-1A0E-B553A16F8A20}"/>
              </a:ext>
            </a:extLst>
          </p:cNvPr>
          <p:cNvSpPr txBox="1"/>
          <p:nvPr/>
        </p:nvSpPr>
        <p:spPr>
          <a:xfrm>
            <a:off x="275676" y="263132"/>
            <a:ext cx="9157691" cy="2616101"/>
          </a:xfrm>
          <a:prstGeom prst="rect">
            <a:avLst/>
          </a:prstGeom>
          <a:noFill/>
        </p:spPr>
        <p:txBody>
          <a:bodyPr wrap="square" rtlCol="0">
            <a:spAutoFit/>
          </a:bodyPr>
          <a:lstStyle/>
          <a:p>
            <a:pPr algn="just">
              <a:spcAft>
                <a:spcPts val="600"/>
              </a:spcAft>
            </a:pPr>
            <a:r>
              <a:rPr lang="en-US" sz="2200" b="1" dirty="0">
                <a:latin typeface="Calibri" panose="020F0502020204030204" pitchFamily="34" charset="0"/>
                <a:cs typeface="Calibri" panose="020F0502020204030204" pitchFamily="34" charset="0"/>
              </a:rPr>
              <a:t>Disruptive events </a:t>
            </a:r>
            <a:r>
              <a:rPr lang="en-US" sz="2200" dirty="0">
                <a:latin typeface="Calibri" panose="020F0502020204030204" pitchFamily="34" charset="0"/>
                <a:cs typeface="Calibri" panose="020F0502020204030204" pitchFamily="34" charset="0"/>
              </a:rPr>
              <a:t>such as forest fires destroy the entire standing crop of vegetation, but they leave behind nutrient-rich soil due to the release of minerals that were previously locked up in the biomass.</a:t>
            </a:r>
          </a:p>
          <a:p>
            <a:pPr algn="just">
              <a:spcAft>
                <a:spcPts val="600"/>
              </a:spcAft>
            </a:pPr>
            <a:r>
              <a:rPr lang="en-US" sz="2200" dirty="0">
                <a:latin typeface="Calibri" panose="020F0502020204030204" pitchFamily="34" charset="0"/>
                <a:cs typeface="Calibri" panose="020F0502020204030204" pitchFamily="34" charset="0"/>
              </a:rPr>
              <a:t>Fast-growing grasses and weeds soon cover the landscape, thereby protecting the soil from erosion.  This meadow of </a:t>
            </a:r>
            <a:r>
              <a:rPr lang="en-US" sz="2200" b="1" dirty="0">
                <a:latin typeface="Calibri" panose="020F0502020204030204" pitchFamily="34" charset="0"/>
                <a:cs typeface="Calibri" panose="020F0502020204030204" pitchFamily="34" charset="0"/>
              </a:rPr>
              <a:t>pioneer species </a:t>
            </a:r>
            <a:r>
              <a:rPr lang="en-US" sz="2200" dirty="0">
                <a:latin typeface="Calibri" panose="020F0502020204030204" pitchFamily="34" charset="0"/>
                <a:cs typeface="Calibri" panose="020F0502020204030204" pitchFamily="34" charset="0"/>
              </a:rPr>
              <a:t>is replaced by a series of increasingly larger plants until the original </a:t>
            </a:r>
            <a:r>
              <a:rPr lang="en-US" sz="2200" b="1" dirty="0">
                <a:latin typeface="Calibri" panose="020F0502020204030204" pitchFamily="34" charset="0"/>
                <a:cs typeface="Calibri" panose="020F0502020204030204" pitchFamily="34" charset="0"/>
              </a:rPr>
              <a:t>climax community </a:t>
            </a:r>
            <a:r>
              <a:rPr lang="en-US" sz="2200" dirty="0">
                <a:latin typeface="Calibri" panose="020F0502020204030204" pitchFamily="34" charset="0"/>
                <a:cs typeface="Calibri" panose="020F0502020204030204" pitchFamily="34" charset="0"/>
              </a:rPr>
              <a:t>is restored.</a:t>
            </a:r>
          </a:p>
          <a:p>
            <a:pPr algn="just">
              <a:spcAft>
                <a:spcPts val="600"/>
              </a:spcAft>
            </a:pPr>
            <a:r>
              <a:rPr lang="en-US" sz="2200" dirty="0">
                <a:latin typeface="Calibri" panose="020F0502020204030204" pitchFamily="34" charset="0"/>
                <a:cs typeface="Calibri" panose="020F0502020204030204" pitchFamily="34" charset="0"/>
              </a:rPr>
              <a:t>This overall process is referred to as “</a:t>
            </a:r>
            <a:r>
              <a:rPr lang="en-US" sz="2200" b="1" dirty="0">
                <a:latin typeface="Calibri" panose="020F0502020204030204" pitchFamily="34" charset="0"/>
                <a:cs typeface="Calibri" panose="020F0502020204030204" pitchFamily="34" charset="0"/>
              </a:rPr>
              <a:t>secondary succession</a:t>
            </a:r>
            <a:r>
              <a:rPr lang="en-US" sz="2200" dirty="0">
                <a:latin typeface="Calibri" panose="020F0502020204030204" pitchFamily="34" charset="0"/>
                <a:cs typeface="Calibri" panose="020F0502020204030204" pitchFamily="34" charset="0"/>
              </a:rPr>
              <a:t>.” </a:t>
            </a:r>
          </a:p>
        </p:txBody>
      </p:sp>
      <p:pic>
        <p:nvPicPr>
          <p:cNvPr id="9" name="Picture 8" descr="A diagram of a forest&#10;&#10;Description automatically generated">
            <a:extLst>
              <a:ext uri="{FF2B5EF4-FFF2-40B4-BE49-F238E27FC236}">
                <a16:creationId xmlns:a16="http://schemas.microsoft.com/office/drawing/2014/main" id="{7E7E06B4-61B2-EBA3-3E1B-79F5A97508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2997" y="2986579"/>
            <a:ext cx="9030370" cy="3156990"/>
          </a:xfrm>
          <a:prstGeom prst="rect">
            <a:avLst/>
          </a:prstGeom>
        </p:spPr>
      </p:pic>
      <p:sp>
        <p:nvSpPr>
          <p:cNvPr id="12" name="TextBox 11">
            <a:extLst>
              <a:ext uri="{FF2B5EF4-FFF2-40B4-BE49-F238E27FC236}">
                <a16:creationId xmlns:a16="http://schemas.microsoft.com/office/drawing/2014/main" id="{F1C17C26-8450-F849-3F64-6AC3E69CD6EF}"/>
              </a:ext>
            </a:extLst>
          </p:cNvPr>
          <p:cNvSpPr txBox="1"/>
          <p:nvPr/>
        </p:nvSpPr>
        <p:spPr>
          <a:xfrm>
            <a:off x="346877" y="6247010"/>
            <a:ext cx="11498245" cy="323165"/>
          </a:xfrm>
          <a:prstGeom prst="rect">
            <a:avLst/>
          </a:prstGeom>
          <a:noFill/>
        </p:spPr>
        <p:txBody>
          <a:bodyPr wrap="square" rtlCol="0">
            <a:spAutoFit/>
          </a:bodyPr>
          <a:lstStyle/>
          <a:p>
            <a:r>
              <a:rPr lang="en-US" sz="1500" dirty="0">
                <a:latin typeface="Calibri" panose="020F0502020204030204" pitchFamily="34" charset="0"/>
                <a:cs typeface="Calibri" panose="020F0502020204030204" pitchFamily="34" charset="0"/>
              </a:rPr>
              <a:t>Succession image from “Environmental Issues” by Andrew Frank </a:t>
            </a:r>
            <a:r>
              <a:rPr lang="en-US" sz="1500" dirty="0">
                <a:latin typeface="Calibri" panose="020F0502020204030204" pitchFamily="34" charset="0"/>
                <a:cs typeface="Calibri" panose="020F0502020204030204" pitchFamily="34" charset="0"/>
                <a:hlinkClick r:id="rId7"/>
              </a:rPr>
              <a:t>https://pressbooks.bccampus.ca/environmentalissues/front-matter/introduction/</a:t>
            </a:r>
            <a:endParaRPr lang="en-US" sz="15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4919D097-1D6C-0785-442F-AC1D7D2D36A4}"/>
              </a:ext>
            </a:extLst>
          </p:cNvPr>
          <p:cNvSpPr txBox="1"/>
          <p:nvPr/>
        </p:nvSpPr>
        <p:spPr>
          <a:xfrm>
            <a:off x="9664861" y="4872942"/>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38867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4805</TotalTime>
  <Words>832</Words>
  <Application>Microsoft Macintosh PowerPoint</Application>
  <PresentationFormat>Widescreen</PresentationFormat>
  <Paragraphs>50</Paragraphs>
  <Slides>11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Antonio Chaves</dc:creator>
  <cp:lastModifiedBy>Antonio Chaves</cp:lastModifiedBy>
  <cp:revision>297</cp:revision>
  <dcterms:created xsi:type="dcterms:W3CDTF">2024-05-22T00:31:23Z</dcterms:created>
  <dcterms:modified xsi:type="dcterms:W3CDTF">2024-08-14T11:57:45Z</dcterms:modified>
</cp:coreProperties>
</file>