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758" r:id="rId2"/>
    <p:sldId id="757" r:id="rId3"/>
    <p:sldId id="763" r:id="rId4"/>
    <p:sldId id="759" r:id="rId5"/>
    <p:sldId id="377" r:id="rId6"/>
    <p:sldId id="376" r:id="rId7"/>
    <p:sldId id="760" r:id="rId8"/>
    <p:sldId id="761" r:id="rId9"/>
    <p:sldId id="762" r:id="rId10"/>
    <p:sldId id="75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945200"/>
    <a:srgbClr val="E57F01"/>
    <a:srgbClr val="941100"/>
    <a:srgbClr val="FF7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22" autoAdjust="0"/>
    <p:restoredTop sz="96197"/>
  </p:normalViewPr>
  <p:slideViewPr>
    <p:cSldViewPr snapToGrid="0">
      <p:cViewPr varScale="1">
        <p:scale>
          <a:sx n="124" d="100"/>
          <a:sy n="124" d="100"/>
        </p:scale>
        <p:origin x="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EB6AC-3C6D-7949-8B37-1C4159DA0FC0}" type="datetimeFigureOut">
              <a:rPr lang="en-US" smtClean="0"/>
              <a:t>8/11/24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D111-F6E0-1D44-835A-827F84B2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9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6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4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2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2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69F3-054A-0F11-5F29-0F7911792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D9CED-37A5-7D86-AB5E-305C1550B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D40E-9539-55D4-BF79-0BC08F6E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9A0FC-C271-C180-60CF-96E1104A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0953B-B7D6-FBA1-DAB3-5C7D81DD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A7ED-B285-5F79-7C61-172E675A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46CDA-8961-8702-0988-1B6F827CD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046B9-45C6-B949-784A-28262522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9E021-5B59-B96C-AE37-E7B9C926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22011-0308-E132-005B-3B0CDE22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D7DE23-3EB1-72A3-B235-87E520436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962FA-E946-F9BB-8B23-99A6D06FB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76D5-A260-AD65-BEEA-C017C4D9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BB3B1-91A4-2922-2F92-844D54D7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3ACE5-076B-E267-8BCA-B542C563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B26C-E5C5-177D-78B0-5BD3058E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9298-F8C1-41C1-372B-C3B764A2C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1E407-A234-4881-93CD-76BFE43A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C17C7-B57E-A93D-8A2F-9DCD80D7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F7B85-5B87-6FE1-7497-5248914B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4101-9E63-F62A-1A82-0A56BD62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70798-879C-DDAA-FE4B-8280F0A6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6E466-1C20-7BB9-A6B4-40B5AC81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4BD-362E-7F4A-C3A0-067DDC871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A77B-B97C-971A-8E9E-8BF524AA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4FEC-C906-D0BE-FAA4-7580872E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8D83-4765-488B-5F70-996DC5E35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47421-05FF-26BC-5E75-634E8EAC9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1267-7ED3-3491-1C50-DD80382E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246A-E838-3C8B-4F59-0DCD022C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641A-BC5D-20FB-A5C0-9F6E68BE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73E3-23D7-8332-FFA0-35B8CCAF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73A3-34C2-06CC-4A14-9FF6AC68D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CB06D-9131-8B8B-CD5E-B8B850666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B23D0-59D7-A682-1FEB-F8BCD54AF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DD5DD0-4C0C-43D7-0CAB-6C8EEEE5B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E2661-B958-B070-F231-C29D8561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36B97-C37E-5CE9-3802-B8DA5F06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F052A8-D371-30D5-6897-022CB20E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E1B0-6A8D-D297-631D-7ADDEEB4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D1967-682A-FCB8-F8EE-9E125AFC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58152-81BE-B113-9284-E078E44E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5F48A-23A1-F4E8-A850-C2FD86DB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4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BBE21-9C33-788A-1CAC-4BBC1275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03219-7DA6-EA3B-BEAA-4EBECE7A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246F-8905-B1CF-382A-B842904A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A174-2CCC-9797-98D9-821CCD96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4D5BB-AFB9-99A2-A0D1-9B671813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98BE6-3D9F-7786-219D-F7BAF1195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524F8-13F8-DCC0-6D6A-A04B0662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79B19-CB58-25D4-20F0-F5889B56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EED14-7D2A-B344-EB4F-B6C5EA02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DFE6-A95F-3039-BBB1-D3FF20F5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286A5-9145-6640-6A19-CF20D727F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92EC1-9A87-366A-8441-AEEEE893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73B3E-4AC2-2351-FB4B-7CE1C0C4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A42C0-15B1-3CB7-FC2A-4DE76ABB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89BC0-3523-D4FD-746C-9E8E91D9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8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A18BF-FFC4-04F8-1E68-10CB084E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0388-9A10-DC29-E68C-F4D1953A0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C799D-2563-AB8E-8E5E-BE15CA170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9A0B6-F9A5-4D8B-07A1-2EE616C9E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3C3B2-D3AB-FF97-E175-B8A96BD4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istory.com/news/why-did-the-viking-disappear-from-greenlan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commons.wikimedia.org/wiki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hyperlink" Target="https://www.noaa.gov/jetstream/atmosphe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image" Target="../media/image19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2B54431-94B7-DB64-7273-27206563A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018" y="4123765"/>
            <a:ext cx="5653868" cy="19722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9849CC-A0A6-AC20-A826-0FBBEC7814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018" y="1559855"/>
            <a:ext cx="5691027" cy="248304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79B070-D10E-A641-D78D-E7C77A756231}"/>
              </a:ext>
            </a:extLst>
          </p:cNvPr>
          <p:cNvCxnSpPr>
            <a:cxnSpLocks/>
          </p:cNvCxnSpPr>
          <p:nvPr/>
        </p:nvCxnSpPr>
        <p:spPr>
          <a:xfrm>
            <a:off x="3579167" y="4961408"/>
            <a:ext cx="2070242" cy="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BE691D-CD00-63E9-5BEC-D1BEC9BFD400}"/>
              </a:ext>
            </a:extLst>
          </p:cNvPr>
          <p:cNvCxnSpPr>
            <a:cxnSpLocks/>
          </p:cNvCxnSpPr>
          <p:nvPr/>
        </p:nvCxnSpPr>
        <p:spPr>
          <a:xfrm>
            <a:off x="2899359" y="2468459"/>
            <a:ext cx="2152395" cy="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3A51E1F-0A28-0413-FF9B-98C3E2E96845}"/>
              </a:ext>
            </a:extLst>
          </p:cNvPr>
          <p:cNvSpPr txBox="1"/>
          <p:nvPr/>
        </p:nvSpPr>
        <p:spPr>
          <a:xfrm>
            <a:off x="1253410" y="6096000"/>
            <a:ext cx="915427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Downloaded from: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https://www.history.com/news/why-did-the-viking-disappear-from-greenland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47DBEC-2F58-35F1-7947-80947B0CEDEA}"/>
              </a:ext>
            </a:extLst>
          </p:cNvPr>
          <p:cNvSpPr txBox="1"/>
          <p:nvPr/>
        </p:nvSpPr>
        <p:spPr>
          <a:xfrm>
            <a:off x="711519" y="333913"/>
            <a:ext cx="107572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more recent “hocky stick” graph (top) is more widely accepted by mainstream scientists.</a:t>
            </a:r>
          </a:p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But the Medieval Warm Period that is indicated in the older graph coincides almost perfectly with the 985-1450 timeline of the Greenland Viking settlement…</a:t>
            </a:r>
          </a:p>
        </p:txBody>
      </p:sp>
    </p:spTree>
    <p:extLst>
      <p:ext uri="{BB962C8B-B14F-4D97-AF65-F5344CB8AC3E}">
        <p14:creationId xmlns:p14="http://schemas.microsoft.com/office/powerpoint/2010/main" val="166683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FDFBA2E-B1EF-462D-A5FD-3BCFDCFD35C8}"/>
              </a:ext>
            </a:extLst>
          </p:cNvPr>
          <p:cNvSpPr txBox="1"/>
          <p:nvPr/>
        </p:nvSpPr>
        <p:spPr>
          <a:xfrm>
            <a:off x="790459" y="5582141"/>
            <a:ext cx="101603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Unless otherwise indicated, all images in this presentation were downloaded from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Wikimedia Commons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https://commons.wikimedia.org/wiki/Main_Page</a:t>
            </a:r>
            <a:endParaRPr lang="en-US" sz="1600" dirty="0"/>
          </a:p>
        </p:txBody>
      </p:sp>
      <p:pic>
        <p:nvPicPr>
          <p:cNvPr id="11" name="Picture 10" descr="A blue and red logo with arrows&#10;&#10;Description automatically generated">
            <a:extLst>
              <a:ext uri="{FF2B5EF4-FFF2-40B4-BE49-F238E27FC236}">
                <a16:creationId xmlns:a16="http://schemas.microsoft.com/office/drawing/2014/main" id="{DE3CF24E-DE08-B0B4-A5E0-26567F16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27" y="1089442"/>
            <a:ext cx="3441336" cy="3958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1DED42-8297-90D0-2750-BBE1A1B58495}"/>
              </a:ext>
            </a:extLst>
          </p:cNvPr>
          <p:cNvSpPr txBox="1"/>
          <p:nvPr/>
        </p:nvSpPr>
        <p:spPr>
          <a:xfrm>
            <a:off x="625206" y="399228"/>
            <a:ext cx="3073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Acknowledgement:</a:t>
            </a:r>
          </a:p>
        </p:txBody>
      </p:sp>
    </p:spTree>
    <p:extLst>
      <p:ext uri="{BB962C8B-B14F-4D97-AF65-F5344CB8AC3E}">
        <p14:creationId xmlns:p14="http://schemas.microsoft.com/office/powerpoint/2010/main" val="279960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FF0E018C-62D9-9FFE-940C-03F2F1A439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705" y="1092164"/>
            <a:ext cx="9613364" cy="54714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BF337D-219A-E5BA-79CB-7809EA8C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26" y="489576"/>
            <a:ext cx="10746548" cy="602588"/>
          </a:xfrm>
        </p:spPr>
        <p:txBody>
          <a:bodyPr>
            <a:noAutofit/>
          </a:bodyPr>
          <a:lstStyle/>
          <a:p>
            <a:pPr algn="just"/>
            <a:r>
              <a:rPr lang="en-US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…and some proxy measurements indicate the Earth was even warmer during these earlier pre-industrial portions of human history. </a:t>
            </a:r>
          </a:p>
        </p:txBody>
      </p:sp>
    </p:spTree>
    <p:extLst>
      <p:ext uri="{BB962C8B-B14F-4D97-AF65-F5344CB8AC3E}">
        <p14:creationId xmlns:p14="http://schemas.microsoft.com/office/powerpoint/2010/main" val="365852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32C5BB7-9031-79A8-517C-4A03770214B2}"/>
              </a:ext>
            </a:extLst>
          </p:cNvPr>
          <p:cNvSpPr txBox="1"/>
          <p:nvPr/>
        </p:nvSpPr>
        <p:spPr>
          <a:xfrm>
            <a:off x="541979" y="379850"/>
            <a:ext cx="111080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There is also evidence that carbon dioxide levels in the distant past far exceeded those of today.</a:t>
            </a:r>
          </a:p>
        </p:txBody>
      </p:sp>
      <p:pic>
        <p:nvPicPr>
          <p:cNvPr id="5" name="Picture 4" descr="A graph of smoothing and smoothing&#10;&#10;Description automatically generated">
            <a:extLst>
              <a:ext uri="{FF2B5EF4-FFF2-40B4-BE49-F238E27FC236}">
                <a16:creationId xmlns:a16="http://schemas.microsoft.com/office/drawing/2014/main" id="{CC3DDFA0-7249-265E-A2B6-046E17459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19" y="873457"/>
            <a:ext cx="7456384" cy="5604694"/>
          </a:xfrm>
          <a:prstGeom prst="rect">
            <a:avLst/>
          </a:prstGeom>
        </p:spPr>
      </p:pic>
      <p:pic>
        <p:nvPicPr>
          <p:cNvPr id="7" name="Picture 6" descr="A close up of a trilobite&#10;&#10;Description automatically generated">
            <a:extLst>
              <a:ext uri="{FF2B5EF4-FFF2-40B4-BE49-F238E27FC236}">
                <a16:creationId xmlns:a16="http://schemas.microsoft.com/office/drawing/2014/main" id="{79EFDB3E-7D82-8327-B0D2-FFDEFD638C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34145" y="1428121"/>
            <a:ext cx="331677" cy="464094"/>
          </a:xfrm>
          <a:prstGeom prst="rect">
            <a:avLst/>
          </a:prstGeom>
        </p:spPr>
      </p:pic>
      <p:pic>
        <p:nvPicPr>
          <p:cNvPr id="8" name="Picture 7" descr="A skeleton of a dinosaur&#10;&#10;Description automatically generated">
            <a:extLst>
              <a:ext uri="{FF2B5EF4-FFF2-40B4-BE49-F238E27FC236}">
                <a16:creationId xmlns:a16="http://schemas.microsoft.com/office/drawing/2014/main" id="{18E2F5F5-7144-5BD2-BC16-B98C4A8427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810" y="3152184"/>
            <a:ext cx="1632356" cy="624376"/>
          </a:xfrm>
          <a:prstGeom prst="rect">
            <a:avLst/>
          </a:prstGeom>
        </p:spPr>
      </p:pic>
      <p:pic>
        <p:nvPicPr>
          <p:cNvPr id="10" name="Picture 9" descr="A drawing of a bug&#10;&#10;Description automatically generated">
            <a:extLst>
              <a:ext uri="{FF2B5EF4-FFF2-40B4-BE49-F238E27FC236}">
                <a16:creationId xmlns:a16="http://schemas.microsoft.com/office/drawing/2014/main" id="{8225D6B7-8092-261B-0D21-7D7DB7B37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11160" flipH="1">
            <a:off x="4593262" y="2492424"/>
            <a:ext cx="810403" cy="8338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D4C940-6D74-8315-2F7F-EB6171FBE776}"/>
              </a:ext>
            </a:extLst>
          </p:cNvPr>
          <p:cNvSpPr txBox="1"/>
          <p:nvPr/>
        </p:nvSpPr>
        <p:spPr>
          <a:xfrm>
            <a:off x="3326805" y="3461561"/>
            <a:ext cx="104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Trilobites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64DC54-1ACF-4A77-3597-F9E979CCE0D1}"/>
              </a:ext>
            </a:extLst>
          </p:cNvPr>
          <p:cNvSpPr txBox="1"/>
          <p:nvPr/>
        </p:nvSpPr>
        <p:spPr>
          <a:xfrm>
            <a:off x="4581521" y="4020041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Insects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D793CA-D702-99A5-B2AE-9BF5D881311A}"/>
              </a:ext>
            </a:extLst>
          </p:cNvPr>
          <p:cNvSpPr txBox="1"/>
          <p:nvPr/>
        </p:nvSpPr>
        <p:spPr>
          <a:xfrm>
            <a:off x="7334028" y="4878575"/>
            <a:ext cx="116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Dinosaurs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6F4A16-4B52-DAE4-71F7-880E65FF20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703" y="6055287"/>
            <a:ext cx="7615547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6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7AB58A-4EF4-5076-DB32-B76143BD88D6}"/>
              </a:ext>
            </a:extLst>
          </p:cNvPr>
          <p:cNvSpPr txBox="1"/>
          <p:nvPr/>
        </p:nvSpPr>
        <p:spPr>
          <a:xfrm>
            <a:off x="1562917" y="5969896"/>
            <a:ext cx="519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https://www.noaa.gov/jetstream/atmosphere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78CEAD-8537-79A1-3414-9EB48E6E2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181" y="1716674"/>
            <a:ext cx="5627866" cy="20153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8958EC0-CDF7-8B53-473A-26FEFB844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180" y="3848410"/>
            <a:ext cx="5627867" cy="21256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280916-9D66-552A-53FE-15AFA22D4424}"/>
              </a:ext>
            </a:extLst>
          </p:cNvPr>
          <p:cNvSpPr txBox="1"/>
          <p:nvPr/>
        </p:nvSpPr>
        <p:spPr>
          <a:xfrm>
            <a:off x="1326612" y="227387"/>
            <a:ext cx="103345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lang="en-US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concern is over growing levels of carbon dioxide…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…but the </a:t>
            </a:r>
            <a:r>
              <a:rPr lang="en-US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percent of water vapor in the atmosphere far exceeds that of CO</a:t>
            </a:r>
            <a:r>
              <a:rPr lang="en-US" sz="2200" b="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Water vapor is a greenhouse gas that can have the opposite effect when it forms clouds.</a:t>
            </a:r>
          </a:p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Can climate modelling take this into account? </a:t>
            </a:r>
          </a:p>
        </p:txBody>
      </p:sp>
      <p:pic>
        <p:nvPicPr>
          <p:cNvPr id="11" name="Picture 10" descr="A picture containing outdoor, nature, spring, day&#10;&#10;Description automatically generated">
            <a:extLst>
              <a:ext uri="{FF2B5EF4-FFF2-40B4-BE49-F238E27FC236}">
                <a16:creationId xmlns:a16="http://schemas.microsoft.com/office/drawing/2014/main" id="{ABDC965A-C5E0-1821-2857-5EFE892ADB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904" y="4459282"/>
            <a:ext cx="1499246" cy="15106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White clouds in the sky&#10;&#10;Description automatically generated with medium confidence">
            <a:extLst>
              <a:ext uri="{FF2B5EF4-FFF2-40B4-BE49-F238E27FC236}">
                <a16:creationId xmlns:a16="http://schemas.microsoft.com/office/drawing/2014/main" id="{5D5AD756-A556-BFE6-F198-A0C05CF1CEE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310" y="4463488"/>
            <a:ext cx="1449331" cy="15106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graph of a weather forecast&#10;&#10;Description automatically generated with medium confidence">
            <a:extLst>
              <a:ext uri="{FF2B5EF4-FFF2-40B4-BE49-F238E27FC236}">
                <a16:creationId xmlns:a16="http://schemas.microsoft.com/office/drawing/2014/main" id="{71BADE51-46EC-FCF9-60CE-DED31D19DD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822" y="1716674"/>
            <a:ext cx="3059328" cy="26613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034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1E0FF7-9465-533C-B2BB-D7D3DCB0F803}"/>
              </a:ext>
            </a:extLst>
          </p:cNvPr>
          <p:cNvSpPr txBox="1"/>
          <p:nvPr/>
        </p:nvSpPr>
        <p:spPr>
          <a:xfrm>
            <a:off x="528910" y="605800"/>
            <a:ext cx="11145430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1818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97% “consensus” on climate change is a popular talking point even though it is disputed.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solidFill>
                  <a:srgbClr val="1818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this number is accurate, what do we make of the 3% who disagree?</a:t>
            </a:r>
          </a:p>
          <a:p>
            <a:pPr algn="just"/>
            <a:r>
              <a:rPr lang="en-US" sz="2200" dirty="0">
                <a:solidFill>
                  <a:srgbClr val="1818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200" i="1" dirty="0">
                <a:solidFill>
                  <a:srgbClr val="1818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Historically, the claim of consensus has been the first refuge of scoundrels; it is a way to avoid debate by claiming that the matter is already settled.”</a:t>
            </a:r>
            <a:r>
              <a:rPr lang="en-US" sz="2200" dirty="0">
                <a:solidFill>
                  <a:srgbClr val="1818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― </a:t>
            </a:r>
            <a:r>
              <a:rPr lang="en-US" sz="2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Michael Crichton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F65556-7473-914F-6BED-0A3B81CDFE5A}"/>
              </a:ext>
            </a:extLst>
          </p:cNvPr>
          <p:cNvSpPr txBox="1"/>
          <p:nvPr/>
        </p:nvSpPr>
        <p:spPr>
          <a:xfrm>
            <a:off x="5705722" y="5764475"/>
            <a:ext cx="5283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1818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Scene from the 1957 movie “12 Angry Men”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group of men talking&#10;&#10;Description automatically generated with low confidence">
            <a:extLst>
              <a:ext uri="{FF2B5EF4-FFF2-40B4-BE49-F238E27FC236}">
                <a16:creationId xmlns:a16="http://schemas.microsoft.com/office/drawing/2014/main" id="{84663777-521E-2F61-0007-9BA60958E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468" y="2271234"/>
            <a:ext cx="5849631" cy="3528059"/>
          </a:xfrm>
          <a:prstGeom prst="rect">
            <a:avLst/>
          </a:prstGeom>
        </p:spPr>
      </p:pic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32A07A1-36C2-5F10-104E-A38E99A97F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60" y="2271234"/>
            <a:ext cx="5101862" cy="17588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CD4AA11-2C9F-BA3E-06A9-59E3F5A4E1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60" y="4133564"/>
            <a:ext cx="5101862" cy="16657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925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522" y="297321"/>
            <a:ext cx="2785715" cy="60258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Cui bono?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2164883"/>
            <a:ext cx="6006819" cy="224594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solidFill>
                  <a:srgbClr val="4373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benefits from climate change denial?</a:t>
            </a:r>
          </a:p>
        </p:txBody>
      </p:sp>
      <p:pic>
        <p:nvPicPr>
          <p:cNvPr id="12" name="Picture 11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7EC55F06-A03F-C148-D477-29A6439230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92" y="305277"/>
            <a:ext cx="1857148" cy="1390359"/>
          </a:xfrm>
          <a:prstGeom prst="rect">
            <a:avLst/>
          </a:prstGeom>
        </p:spPr>
      </p:pic>
      <p:pic>
        <p:nvPicPr>
          <p:cNvPr id="4" name="Picture 3" descr="Long shot of a white limousine&#10;&#10;Description automatically generated">
            <a:extLst>
              <a:ext uri="{FF2B5EF4-FFF2-40B4-BE49-F238E27FC236}">
                <a16:creationId xmlns:a16="http://schemas.microsoft.com/office/drawing/2014/main" id="{BAA5494B-9F4F-B3AC-5FE4-C38BD592C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956" y="1045226"/>
            <a:ext cx="3909586" cy="26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522" y="297321"/>
            <a:ext cx="2785715" cy="60258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Cui bono?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05" y="2156855"/>
            <a:ext cx="6021333" cy="2274524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solidFill>
                  <a:srgbClr val="4373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benefits from climate change denial?</a:t>
            </a:r>
          </a:p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fossil fuel industry and car manufacturers.</a:t>
            </a:r>
          </a:p>
        </p:txBody>
      </p:sp>
      <p:pic>
        <p:nvPicPr>
          <p:cNvPr id="12" name="Picture 11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7EC55F06-A03F-C148-D477-29A6439230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92" y="305277"/>
            <a:ext cx="1857148" cy="1390359"/>
          </a:xfrm>
          <a:prstGeom prst="rect">
            <a:avLst/>
          </a:prstGeom>
        </p:spPr>
      </p:pic>
      <p:pic>
        <p:nvPicPr>
          <p:cNvPr id="8" name="Picture 7" descr="A picture containing transport, golf cart&#10;&#10;Description automatically generated">
            <a:extLst>
              <a:ext uri="{FF2B5EF4-FFF2-40B4-BE49-F238E27FC236}">
                <a16:creationId xmlns:a16="http://schemas.microsoft.com/office/drawing/2014/main" id="{9159A4DB-B621-A32E-6F74-F9CCAE3162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748" y="1065274"/>
            <a:ext cx="1857148" cy="26656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picture containing outdoor, sky, ground, green&#10;&#10;Description automatically generated">
            <a:extLst>
              <a:ext uri="{FF2B5EF4-FFF2-40B4-BE49-F238E27FC236}">
                <a16:creationId xmlns:a16="http://schemas.microsoft.com/office/drawing/2014/main" id="{E683486C-BAC3-562C-202D-28C2527D72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700" y="1066049"/>
            <a:ext cx="2048722" cy="26656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153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522" y="297321"/>
            <a:ext cx="2785715" cy="60258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Cui bono?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2141023"/>
            <a:ext cx="6006820" cy="3331097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solidFill>
                  <a:srgbClr val="4373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benefits from climate change denial?</a:t>
            </a:r>
          </a:p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fossil fuel industry and car manufacturers.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4373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benefits from climate change alarmism?</a:t>
            </a:r>
          </a:p>
        </p:txBody>
      </p:sp>
      <p:pic>
        <p:nvPicPr>
          <p:cNvPr id="13" name="Picture 12" descr="A poster of a group of people&#10;&#10;Description automatically generated with low confidence">
            <a:extLst>
              <a:ext uri="{FF2B5EF4-FFF2-40B4-BE49-F238E27FC236}">
                <a16:creationId xmlns:a16="http://schemas.microsoft.com/office/drawing/2014/main" id="{CF66B909-2AA3-668D-9DAA-9AF0383A70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877" y="3847545"/>
            <a:ext cx="3815895" cy="2425933"/>
          </a:xfrm>
          <a:prstGeom prst="rect">
            <a:avLst/>
          </a:prstGeom>
        </p:spPr>
      </p:pic>
      <p:pic>
        <p:nvPicPr>
          <p:cNvPr id="12" name="Picture 11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7EC55F06-A03F-C148-D477-29A6439230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92" y="305277"/>
            <a:ext cx="1857148" cy="1390359"/>
          </a:xfrm>
          <a:prstGeom prst="rect">
            <a:avLst/>
          </a:prstGeom>
        </p:spPr>
      </p:pic>
      <p:pic>
        <p:nvPicPr>
          <p:cNvPr id="8" name="Picture 7" descr="A picture containing transport, golf cart&#10;&#10;Description automatically generated">
            <a:extLst>
              <a:ext uri="{FF2B5EF4-FFF2-40B4-BE49-F238E27FC236}">
                <a16:creationId xmlns:a16="http://schemas.microsoft.com/office/drawing/2014/main" id="{9159A4DB-B621-A32E-6F74-F9CCAE3162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409" y="1057623"/>
            <a:ext cx="1857148" cy="26656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picture containing outdoor, sky, ground, green&#10;&#10;Description automatically generated">
            <a:extLst>
              <a:ext uri="{FF2B5EF4-FFF2-40B4-BE49-F238E27FC236}">
                <a16:creationId xmlns:a16="http://schemas.microsoft.com/office/drawing/2014/main" id="{E683486C-BAC3-562C-202D-28C2527D72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361" y="1057623"/>
            <a:ext cx="2048722" cy="26656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728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522" y="297321"/>
            <a:ext cx="2785715" cy="60258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Cui bono?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6" y="2156013"/>
            <a:ext cx="5992305" cy="38018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4373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benefits from climate change denial?</a:t>
            </a:r>
          </a:p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fossil fuel industry and car manufacturers.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4373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benefits from climate change alarmism?</a:t>
            </a:r>
          </a:p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International organizations, unelected bureaucrats and “green” corporations.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29BF85E-AFCD-487B-5461-004057E304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263614"/>
            <a:ext cx="2065725" cy="38896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 descr="A picture containing indoor, conference room, several&#10;&#10;Description automatically generated">
            <a:extLst>
              <a:ext uri="{FF2B5EF4-FFF2-40B4-BE49-F238E27FC236}">
                <a16:creationId xmlns:a16="http://schemas.microsoft.com/office/drawing/2014/main" id="{F995C5AD-E51C-DB73-C306-FD210F2C01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60" y="3826499"/>
            <a:ext cx="2015373" cy="2387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7EC55F06-A03F-C148-D477-29A6439230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92" y="305277"/>
            <a:ext cx="1857148" cy="1390359"/>
          </a:xfrm>
          <a:prstGeom prst="rect">
            <a:avLst/>
          </a:prstGeom>
        </p:spPr>
      </p:pic>
      <p:pic>
        <p:nvPicPr>
          <p:cNvPr id="6" name="Picture 5" descr="A picture containing person, standing, suit&#10;&#10;Description automatically generated">
            <a:extLst>
              <a:ext uri="{FF2B5EF4-FFF2-40B4-BE49-F238E27FC236}">
                <a16:creationId xmlns:a16="http://schemas.microsoft.com/office/drawing/2014/main" id="{CA9F7E95-35A7-A00E-F9FC-DA793B10E9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7566" y="3826499"/>
            <a:ext cx="1891891" cy="2387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E2ECA82D-A638-226B-86A7-B66EB55A8D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991" y="6328964"/>
            <a:ext cx="2191727" cy="30784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A picture containing text, plate, tableware, dishware&#10;&#10;Description automatically generated">
            <a:extLst>
              <a:ext uri="{FF2B5EF4-FFF2-40B4-BE49-F238E27FC236}">
                <a16:creationId xmlns:a16="http://schemas.microsoft.com/office/drawing/2014/main" id="{EE6AB850-9B5C-D827-405B-CC457677FA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474" y="5884674"/>
            <a:ext cx="2484828" cy="7677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84A56226-1CF8-208C-30A7-218DCC7350A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10" y="5884674"/>
            <a:ext cx="2544686" cy="7677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picture containing transport, golf cart&#10;&#10;Description automatically generated">
            <a:extLst>
              <a:ext uri="{FF2B5EF4-FFF2-40B4-BE49-F238E27FC236}">
                <a16:creationId xmlns:a16="http://schemas.microsoft.com/office/drawing/2014/main" id="{9159A4DB-B621-A32E-6F74-F9CCAE3162E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309" y="1060855"/>
            <a:ext cx="1857148" cy="26651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picture containing outdoor, sky, ground, green&#10;&#10;Description automatically generated">
            <a:extLst>
              <a:ext uri="{FF2B5EF4-FFF2-40B4-BE49-F238E27FC236}">
                <a16:creationId xmlns:a16="http://schemas.microsoft.com/office/drawing/2014/main" id="{E683486C-BAC3-562C-202D-28C2527D725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61" y="1060379"/>
            <a:ext cx="2048722" cy="26656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478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4678</TotalTime>
  <Words>370</Words>
  <Application>Microsoft Macintosh PowerPoint</Application>
  <PresentationFormat>Widescreen</PresentationFormat>
  <Paragraphs>38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PowerPoint Presentation</vt:lpstr>
      <vt:lpstr>…and some proxy measurements indicate the Earth was even warmer during these earlier pre-industrial portions of human history. </vt:lpstr>
      <vt:lpstr>PowerPoint Presentation</vt:lpstr>
      <vt:lpstr>PowerPoint Presentation</vt:lpstr>
      <vt:lpstr>PowerPoint Presentation</vt:lpstr>
      <vt:lpstr>Cui bono?</vt:lpstr>
      <vt:lpstr>Cui bono?</vt:lpstr>
      <vt:lpstr>Cui bono?</vt:lpstr>
      <vt:lpstr>Cui bono?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Chaves</dc:creator>
  <cp:lastModifiedBy>Antonio Chaves</cp:lastModifiedBy>
  <cp:revision>314</cp:revision>
  <dcterms:created xsi:type="dcterms:W3CDTF">2024-05-22T00:31:23Z</dcterms:created>
  <dcterms:modified xsi:type="dcterms:W3CDTF">2024-08-12T01:58:21Z</dcterms:modified>
</cp:coreProperties>
</file>