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3" r:id="rId2"/>
    <p:sldId id="373" r:id="rId3"/>
    <p:sldId id="374" r:id="rId4"/>
    <p:sldId id="387" r:id="rId5"/>
    <p:sldId id="350" r:id="rId6"/>
    <p:sldId id="388" r:id="rId7"/>
    <p:sldId id="379" r:id="rId8"/>
    <p:sldId id="347" r:id="rId9"/>
    <p:sldId id="390" r:id="rId10"/>
    <p:sldId id="381" r:id="rId11"/>
    <p:sldId id="385" r:id="rId12"/>
    <p:sldId id="267" r:id="rId13"/>
    <p:sldId id="391" r:id="rId14"/>
    <p:sldId id="363" r:id="rId15"/>
    <p:sldId id="353" r:id="rId16"/>
    <p:sldId id="315" r:id="rId17"/>
    <p:sldId id="392" r:id="rId18"/>
    <p:sldId id="7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F1C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25"/>
    <p:restoredTop sz="91972"/>
  </p:normalViewPr>
  <p:slideViewPr>
    <p:cSldViewPr snapToGrid="0">
      <p:cViewPr varScale="1">
        <p:scale>
          <a:sx n="83" d="100"/>
          <a:sy n="83" d="100"/>
        </p:scale>
        <p:origin x="2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517F4-DFD4-E94C-975E-AF33707CDC79}" type="datetimeFigureOut">
              <a:rPr lang="en-US" smtClean="0"/>
              <a:t>10/6/24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8E1E-5903-704E-9B4C-711EB434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8E1E-5903-704E-9B4C-711EB43498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8E1E-5903-704E-9B4C-711EB43498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8E1E-5903-704E-9B4C-711EB43498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2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2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8E1E-5903-704E-9B4C-711EB43498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9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8E1E-5903-704E-9B4C-711EB43498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4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08E1E-5903-704E-9B4C-711EB43498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rbonbrief.org/explainer-how-the-rise-and-fall-of-co2-levels-influenced-the-ice-ages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limate.nasa.gov/vital-signs/sea-leve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content/article/500-million-year-survey-earths-climate-reveals-dire-warning-humanit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nthenet.com/life-on-a-viking-farm" TargetMode="External"/><Relationship Id="rId7" Type="http://schemas.openxmlformats.org/officeDocument/2006/relationships/hyperlink" Target="https://www.history.com/news/why-did-the-viking-disappear-from-greenla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396" y="31817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396" y="827904"/>
            <a:ext cx="8108506" cy="5202194"/>
          </a:xfrm>
        </p:spPr>
        <p:txBody>
          <a:bodyPr/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E8A2B8-521C-6141-B2E4-F707DCA4AFD0}"/>
              </a:ext>
            </a:extLst>
          </p:cNvPr>
          <p:cNvSpPr txBox="1">
            <a:spLocks/>
          </p:cNvSpPr>
          <p:nvPr/>
        </p:nvSpPr>
        <p:spPr>
          <a:xfrm>
            <a:off x="1594127" y="2509024"/>
            <a:ext cx="5680433" cy="285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buClr>
                <a:srgbClr val="4373B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:a16="http://schemas.microsoft.com/office/drawing/2014/main" id="{CAE22E21-60D9-7B17-9A83-33AF6E66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42" y="1556332"/>
            <a:ext cx="9551716" cy="47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5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EBC2-1A94-7B5E-4D9A-DD2D0631EDC8}"/>
              </a:ext>
            </a:extLst>
          </p:cNvPr>
          <p:cNvSpPr txBox="1">
            <a:spLocks/>
          </p:cNvSpPr>
          <p:nvPr/>
        </p:nvSpPr>
        <p:spPr>
          <a:xfrm>
            <a:off x="4232787" y="3513024"/>
            <a:ext cx="5212099" cy="24684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CO</a:t>
            </a:r>
            <a:r>
              <a:rPr lang="en-US" sz="27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levels be </a:t>
            </a:r>
            <a:r>
              <a:rPr lang="en-US" sz="27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cause and effect,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whereby both processes simulate each other synergistically in a positive feedback loop? </a:t>
            </a:r>
          </a:p>
        </p:txBody>
      </p:sp>
      <p:pic>
        <p:nvPicPr>
          <p:cNvPr id="10" name="Picture 9" descr="A diagram of a carbon dioxide cycle&#10;&#10;Description automatically generated">
            <a:extLst>
              <a:ext uri="{FF2B5EF4-FFF2-40B4-BE49-F238E27FC236}">
                <a16:creationId xmlns:a16="http://schemas.microsoft.com/office/drawing/2014/main" id="{1446DD37-BE33-16FA-12C7-99C9E9515E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46" y="4543280"/>
            <a:ext cx="2138616" cy="1593602"/>
          </a:xfrm>
          <a:prstGeom prst="rect">
            <a:avLst/>
          </a:prstGeom>
        </p:spPr>
      </p:pic>
      <p:pic>
        <p:nvPicPr>
          <p:cNvPr id="8" name="Picture 7" descr="Bubbles in a glass of water&#10;&#10;Description automatically generated">
            <a:extLst>
              <a:ext uri="{FF2B5EF4-FFF2-40B4-BE49-F238E27FC236}">
                <a16:creationId xmlns:a16="http://schemas.microsoft.com/office/drawing/2014/main" id="{4C9AAC58-5010-6084-4B1F-820DFE7FC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765" y="3184861"/>
            <a:ext cx="1355444" cy="1158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31B57-9161-EE93-7ABB-D86B01282BF6}"/>
              </a:ext>
            </a:extLst>
          </p:cNvPr>
          <p:cNvSpPr txBox="1"/>
          <p:nvPr/>
        </p:nvSpPr>
        <p:spPr>
          <a:xfrm>
            <a:off x="373492" y="325240"/>
            <a:ext cx="11173277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dioxide levels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with temperature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estimates. The fact that this trend covers nearly a million years raises three questions: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If we assume CO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levels were a major cause of this warming, what natural process generated these higher levels during these prehistoric times?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atmospheric levels of CO</a:t>
            </a:r>
            <a:r>
              <a:rPr lang="en-US" sz="27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also be an </a:t>
            </a:r>
            <a:r>
              <a:rPr lang="en-US" sz="27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warming because CO</a:t>
            </a:r>
            <a:r>
              <a:rPr lang="en-US" sz="27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less soluble in warm water. If past warming increased atmospheric levels of CO</a:t>
            </a:r>
            <a:r>
              <a:rPr lang="en-US" sz="2700" b="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what process generated these warming cycles?</a:t>
            </a:r>
          </a:p>
        </p:txBody>
      </p:sp>
      <p:pic>
        <p:nvPicPr>
          <p:cNvPr id="11" name="Picture 10" descr="A graph of red and blue lines&#10;&#10;Description automatically generated">
            <a:extLst>
              <a:ext uri="{FF2B5EF4-FFF2-40B4-BE49-F238E27FC236}">
                <a16:creationId xmlns:a16="http://schemas.microsoft.com/office/drawing/2014/main" id="{71546B34-072B-568A-74F9-94FD822848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529640"/>
            <a:ext cx="3560457" cy="268771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4F766-FE2F-48BB-44F1-5705F661F712}"/>
              </a:ext>
            </a:extLst>
          </p:cNvPr>
          <p:cNvSpPr txBox="1"/>
          <p:nvPr/>
        </p:nvSpPr>
        <p:spPr>
          <a:xfrm>
            <a:off x="640735" y="6312884"/>
            <a:ext cx="1188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Graph downloaded from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https://www.carbonbrief.org/explainer-how-the-rise-and-fall-of-co2-levels-influenced-the-ice-ages/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8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the sun and earth&#10;&#10;Description automatically generated">
            <a:extLst>
              <a:ext uri="{FF2B5EF4-FFF2-40B4-BE49-F238E27FC236}">
                <a16:creationId xmlns:a16="http://schemas.microsoft.com/office/drawing/2014/main" id="{EA93B4B4-3052-0B3B-6F21-4D0518DC2C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893" y="2962656"/>
            <a:ext cx="4620708" cy="3119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64E4A-B889-3177-8CC9-3BE610772B2F}"/>
              </a:ext>
            </a:extLst>
          </p:cNvPr>
          <p:cNvSpPr txBox="1"/>
          <p:nvPr/>
        </p:nvSpPr>
        <p:spPr>
          <a:xfrm>
            <a:off x="330199" y="264368"/>
            <a:ext cx="11531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Early in the 20</a:t>
            </a:r>
            <a:r>
              <a:rPr 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century, Serbian geophysicist </a:t>
            </a:r>
            <a:r>
              <a:rPr lang="en-US" sz="30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Milutin Milankovitch calculated cyclical variations in the Earth’s orbit that could profoundly affect climate.</a:t>
            </a:r>
          </a:p>
          <a:p>
            <a:pPr algn="just">
              <a:spcAft>
                <a:spcPts val="1200"/>
              </a:spcAft>
            </a:pPr>
            <a:r>
              <a:rPr lang="en-US" sz="3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Milankovitch Cycles </a:t>
            </a:r>
            <a:r>
              <a:rPr lang="en-US" sz="30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are now the widely accepted explanation for the pre-historic cycling of Earth’s climate.</a:t>
            </a:r>
          </a:p>
        </p:txBody>
      </p:sp>
      <p:pic>
        <p:nvPicPr>
          <p:cNvPr id="6" name="Picture 5" descr="Close-up of a currency note&#10;&#10;Description automatically generated">
            <a:extLst>
              <a:ext uri="{FF2B5EF4-FFF2-40B4-BE49-F238E27FC236}">
                <a16:creationId xmlns:a16="http://schemas.microsoft.com/office/drawing/2014/main" id="{6E2E499E-6297-8581-23DE-FEA030A6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8" y="2962654"/>
            <a:ext cx="6667285" cy="3119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26C20-4CD5-0828-F853-6F3A2CA45DA8}"/>
              </a:ext>
            </a:extLst>
          </p:cNvPr>
          <p:cNvSpPr txBox="1"/>
          <p:nvPr/>
        </p:nvSpPr>
        <p:spPr>
          <a:xfrm>
            <a:off x="293623" y="6054411"/>
            <a:ext cx="621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Image of Milutin Milankovitch on Serbian currency.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9693A9-46D8-14BC-8671-24D727085E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384" y="4340528"/>
            <a:ext cx="3678638" cy="2012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C2C381-8899-051F-061D-01A633BC2948}"/>
              </a:ext>
            </a:extLst>
          </p:cNvPr>
          <p:cNvSpPr txBox="1"/>
          <p:nvPr/>
        </p:nvSpPr>
        <p:spPr>
          <a:xfrm>
            <a:off x="444498" y="445964"/>
            <a:ext cx="1116248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1988,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Intergovernmental Panel on Climate Change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was formed in order to provide policymakers with timely information on climate</a:t>
            </a:r>
            <a:r>
              <a:rPr lang="en-US" sz="28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333333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1990 the IPCC published its first report based on the best available data.</a:t>
            </a:r>
          </a:p>
          <a:p>
            <a:pPr algn="just">
              <a:spcAft>
                <a:spcPts val="600"/>
              </a:spcAft>
            </a:pPr>
            <a:r>
              <a:rPr lang="en-US" sz="28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2000 the IPCC published a second report which is widely known as the “</a:t>
            </a:r>
            <a:r>
              <a:rPr lang="en-US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hockey stick</a:t>
            </a:r>
            <a:r>
              <a:rPr lang="en-US" sz="28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.” In this newer version most of the warming occurs during a </a:t>
            </a:r>
            <a:r>
              <a:rPr lang="en-US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rapid expansion of fossil fuel use in the 20</a:t>
            </a:r>
            <a:r>
              <a:rPr lang="en-US" sz="2800" b="1" i="0" baseline="30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century</a:t>
            </a:r>
            <a:r>
              <a:rPr lang="en-US" sz="28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Concerns have been raised over the accuracy of each report, but the second version is more widely accepted by policymakers.</a:t>
            </a:r>
            <a:endParaRPr lang="en-US" sz="280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2F622A-0269-85F3-AE7F-6809B7FB35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968" y="4314826"/>
            <a:ext cx="4077098" cy="2012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oup of people standing on a podium&#10;&#10;Description automatically generated">
            <a:extLst>
              <a:ext uri="{FF2B5EF4-FFF2-40B4-BE49-F238E27FC236}">
                <a16:creationId xmlns:a16="http://schemas.microsoft.com/office/drawing/2014/main" id="{8E837641-3F47-B8A5-9DE5-9BD9984B7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0" y="4297893"/>
            <a:ext cx="2971674" cy="2012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76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26AAEA-887C-3DAC-FB3E-01BD36A65761}"/>
              </a:ext>
            </a:extLst>
          </p:cNvPr>
          <p:cNvSpPr txBox="1"/>
          <p:nvPr/>
        </p:nvSpPr>
        <p:spPr>
          <a:xfrm>
            <a:off x="556765" y="713234"/>
            <a:ext cx="11078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Some of the climate models predict desertification in tropical regions and worsening coastal storms, but the greatest concern is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rising sea levels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 the result of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melting ice caps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group of polar bears on an ice floe&#10;&#10;Description automatically generated">
            <a:extLst>
              <a:ext uri="{FF2B5EF4-FFF2-40B4-BE49-F238E27FC236}">
                <a16:creationId xmlns:a16="http://schemas.microsoft.com/office/drawing/2014/main" id="{4C10463A-4710-7CF5-943D-2C9EFB3C4D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66" y="2510067"/>
            <a:ext cx="5447793" cy="363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flooded street with shops and stores&#10;&#10;Description automatically generated">
            <a:extLst>
              <a:ext uri="{FF2B5EF4-FFF2-40B4-BE49-F238E27FC236}">
                <a16:creationId xmlns:a16="http://schemas.microsoft.com/office/drawing/2014/main" id="{5544E732-0E93-3302-2515-5ED49F3259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42" y="2510067"/>
            <a:ext cx="5447792" cy="36346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612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36" y="569779"/>
            <a:ext cx="10632748" cy="73866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Can we predict how far sea levels will rise by 2100 based on this data from NASA?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0765A-1A25-81FD-60C5-9FF25196195C}"/>
              </a:ext>
            </a:extLst>
          </p:cNvPr>
          <p:cNvSpPr txBox="1"/>
          <p:nvPr/>
        </p:nvSpPr>
        <p:spPr>
          <a:xfrm>
            <a:off x="669236" y="5927721"/>
            <a:ext cx="6491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https://climate.nasa.gov/vital-signs/sea-level/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5466F0A-9D3D-1752-C60B-27AEC33D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56" y="1594274"/>
            <a:ext cx="4340352" cy="435740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1CC3CD-948B-906A-E978-09771CBA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588" y="1594274"/>
            <a:ext cx="6731308" cy="4693947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graph from NASA covers 30 years. How many mm per year? 	</a:t>
            </a:r>
          </a:p>
          <a:p>
            <a:pPr marL="457200" lvl="1" indent="0" algn="just">
              <a:spcAft>
                <a:spcPts val="1200"/>
              </a:spcAft>
              <a:buNone/>
            </a:pPr>
            <a:r>
              <a:rPr lang="en-US" sz="26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102.5 mm ÷ 30 years = ?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many total mm by the year 2100?</a:t>
            </a:r>
          </a:p>
          <a:p>
            <a:pPr marL="457200" lvl="1" indent="0" algn="just">
              <a:spcAft>
                <a:spcPts val="1200"/>
              </a:spcAft>
              <a:buNone/>
            </a:pPr>
            <a:r>
              <a:rPr lang="en-US" sz="26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(2100-2023) X mm per year = ?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1 inch = 25.4 mm, how many total inches by the year 2100?</a:t>
            </a:r>
          </a:p>
          <a:p>
            <a:pPr marL="457200" lvl="1" indent="0" algn="just">
              <a:buNone/>
            </a:pPr>
            <a:r>
              <a:rPr lang="en-US" sz="26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mm from 2023-2100 ÷ 25.4 mm/inch = ?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Is this estimate reliable? What did you need to assume?</a:t>
            </a:r>
          </a:p>
        </p:txBody>
      </p:sp>
    </p:spTree>
    <p:extLst>
      <p:ext uri="{BB962C8B-B14F-4D97-AF65-F5344CB8AC3E}">
        <p14:creationId xmlns:p14="http://schemas.microsoft.com/office/powerpoint/2010/main" val="16831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512730-9D4E-AC1C-FC5F-14F132DE8D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131" y="1950630"/>
            <a:ext cx="7023362" cy="4553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6F1EA-0069-FF55-7EC4-A12A2A8C46E7}"/>
              </a:ext>
            </a:extLst>
          </p:cNvPr>
          <p:cNvSpPr txBox="1"/>
          <p:nvPr/>
        </p:nvSpPr>
        <p:spPr>
          <a:xfrm>
            <a:off x="1054528" y="304025"/>
            <a:ext cx="1033097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NOAA projects sea level increases that vary from a few inches to about 7 feet by 2100.</a:t>
            </a:r>
          </a:p>
          <a:p>
            <a:pPr algn="just">
              <a:spcAft>
                <a:spcPts val="1200"/>
              </a:spcAft>
            </a:pPr>
            <a:r>
              <a:rPr lang="en-US" sz="320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How does this square with your calculations?</a:t>
            </a:r>
            <a:endParaRPr lang="en-US" sz="320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aterfall in a forest&#10;&#10;Description automatically generated with medium confidence">
            <a:extLst>
              <a:ext uri="{FF2B5EF4-FFF2-40B4-BE49-F238E27FC236}">
                <a16:creationId xmlns:a16="http://schemas.microsoft.com/office/drawing/2014/main" id="{9E966F80-3242-8BEF-B2FE-4119D8036E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167" y="265570"/>
            <a:ext cx="2217327" cy="1693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4CAC5-58AA-C7B8-7579-B75F670B7AE8}"/>
              </a:ext>
            </a:extLst>
          </p:cNvPr>
          <p:cNvSpPr txBox="1"/>
          <p:nvPr/>
        </p:nvSpPr>
        <p:spPr>
          <a:xfrm>
            <a:off x="505966" y="299757"/>
            <a:ext cx="8752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magnitude of anthropogenic climate change is uncertain, but at the very least we can implement policies that provide undisputed benefits to both the environment and human society. These include:</a:t>
            </a:r>
            <a:endParaRPr lang="en-US" sz="280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3626C-404D-66C9-EA90-E550E7F129B8}"/>
              </a:ext>
            </a:extLst>
          </p:cNvPr>
          <p:cNvSpPr txBox="1"/>
          <p:nvPr/>
        </p:nvSpPr>
        <p:spPr>
          <a:xfrm>
            <a:off x="505966" y="2081451"/>
            <a:ext cx="638590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0432FF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Cleaner sources of energy.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32F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Energy-saving products.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32F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Access to public transportation.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32F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Walkable communities.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3F1C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Re-forestation.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3F1C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Regenerative farming.</a:t>
            </a:r>
          </a:p>
        </p:txBody>
      </p:sp>
      <p:pic>
        <p:nvPicPr>
          <p:cNvPr id="11" name="Picture 10" descr="A light bulb with a label on it&#10;&#10;Description automatically generated">
            <a:extLst>
              <a:ext uri="{FF2B5EF4-FFF2-40B4-BE49-F238E27FC236}">
                <a16:creationId xmlns:a16="http://schemas.microsoft.com/office/drawing/2014/main" id="{3BD45947-8347-6584-D7B1-75ED88466C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34" y="5259822"/>
            <a:ext cx="1966265" cy="1386055"/>
          </a:xfrm>
          <a:prstGeom prst="rect">
            <a:avLst/>
          </a:prstGeom>
        </p:spPr>
      </p:pic>
      <p:pic>
        <p:nvPicPr>
          <p:cNvPr id="14" name="Picture 13" descr="A mountain with trees on it&#10;&#10;Description automatically generated">
            <a:extLst>
              <a:ext uri="{FF2B5EF4-FFF2-40B4-BE49-F238E27FC236}">
                <a16:creationId xmlns:a16="http://schemas.microsoft.com/office/drawing/2014/main" id="{0EA8AF12-BE6A-039C-D064-E4D14D104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616" y="5259823"/>
            <a:ext cx="2189041" cy="1386055"/>
          </a:xfrm>
          <a:prstGeom prst="rect">
            <a:avLst/>
          </a:prstGeom>
        </p:spPr>
      </p:pic>
      <p:pic>
        <p:nvPicPr>
          <p:cNvPr id="16" name="Picture 15" descr="A person holding a pipe with oil&#10;&#10;Description automatically generated">
            <a:extLst>
              <a:ext uri="{FF2B5EF4-FFF2-40B4-BE49-F238E27FC236}">
                <a16:creationId xmlns:a16="http://schemas.microsoft.com/office/drawing/2014/main" id="{00CA098F-E2B6-1682-4843-8840307A37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274" y="4764555"/>
            <a:ext cx="2508430" cy="1881323"/>
          </a:xfrm>
          <a:prstGeom prst="rect">
            <a:avLst/>
          </a:prstGeom>
        </p:spPr>
      </p:pic>
      <p:pic>
        <p:nvPicPr>
          <p:cNvPr id="18" name="Picture 17" descr="A person buying vegetables at a farmers market&#10;&#10;Description automatically generated">
            <a:extLst>
              <a:ext uri="{FF2B5EF4-FFF2-40B4-BE49-F238E27FC236}">
                <a16:creationId xmlns:a16="http://schemas.microsoft.com/office/drawing/2014/main" id="{A35AE810-8057-D78A-92D5-807409C485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609" y="4764555"/>
            <a:ext cx="1553886" cy="1883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 descr="A red and black train on a street&#10;&#10;Description automatically generated">
            <a:extLst>
              <a:ext uri="{FF2B5EF4-FFF2-40B4-BE49-F238E27FC236}">
                <a16:creationId xmlns:a16="http://schemas.microsoft.com/office/drawing/2014/main" id="{7CBD9743-F4C6-A98F-9582-2A54EE9516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321" y="4764555"/>
            <a:ext cx="2284936" cy="1883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8B575-605A-62DE-B081-5DC5A20440AD}"/>
              </a:ext>
            </a:extLst>
          </p:cNvPr>
          <p:cNvSpPr txBox="1"/>
          <p:nvPr/>
        </p:nvSpPr>
        <p:spPr>
          <a:xfrm>
            <a:off x="5995872" y="3672834"/>
            <a:ext cx="2655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conserves carbon</a:t>
            </a:r>
          </a:p>
          <a:p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captures carbon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A1ED1-BE39-9870-2EE6-A3A8FC73274B}"/>
              </a:ext>
            </a:extLst>
          </p:cNvPr>
          <p:cNvSpPr/>
          <p:nvPr/>
        </p:nvSpPr>
        <p:spPr>
          <a:xfrm>
            <a:off x="5997072" y="3689280"/>
            <a:ext cx="2508428" cy="8925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 of a wind turbine&#10;&#10;Description automatically generated">
            <a:extLst>
              <a:ext uri="{FF2B5EF4-FFF2-40B4-BE49-F238E27FC236}">
                <a16:creationId xmlns:a16="http://schemas.microsoft.com/office/drawing/2014/main" id="{FACD2291-4839-5204-4B6F-4297E29618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6788" y="2142218"/>
            <a:ext cx="2889707" cy="24396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98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D31166-E5E0-B1ED-625C-2BCF0D84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219" y="1729812"/>
            <a:ext cx="9487989" cy="4731663"/>
          </a:xfrm>
          <a:prstGeom prst="rect">
            <a:avLst/>
          </a:prstGeom>
        </p:spPr>
      </p:pic>
      <p:pic>
        <p:nvPicPr>
          <p:cNvPr id="3" name="Picture 2" descr="A store front at day&#10;&#10;Description automatically generated">
            <a:extLst>
              <a:ext uri="{FF2B5EF4-FFF2-40B4-BE49-F238E27FC236}">
                <a16:creationId xmlns:a16="http://schemas.microsoft.com/office/drawing/2014/main" id="{51B2EB74-FEF9-8210-C100-8D1E5BACD9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516" y="4221643"/>
            <a:ext cx="1457310" cy="1180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C1DC2497-63B2-AF88-1C57-B09E9F235C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072" y="4223026"/>
            <a:ext cx="1504189" cy="1168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F100761-FE13-9F3B-BA2C-D5E86372E871}"/>
              </a:ext>
            </a:extLst>
          </p:cNvPr>
          <p:cNvSpPr txBox="1">
            <a:spLocks/>
          </p:cNvSpPr>
          <p:nvPr/>
        </p:nvSpPr>
        <p:spPr>
          <a:xfrm>
            <a:off x="843421" y="670134"/>
            <a:ext cx="10958718" cy="738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Whatever policy you choose, be mindful of the tradeoffs.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Do not overlook the law of unintended consequences!</a:t>
            </a:r>
          </a:p>
        </p:txBody>
      </p:sp>
    </p:spTree>
    <p:extLst>
      <p:ext uri="{BB962C8B-B14F-4D97-AF65-F5344CB8AC3E}">
        <p14:creationId xmlns:p14="http://schemas.microsoft.com/office/powerpoint/2010/main" val="33157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65" y="464443"/>
            <a:ext cx="10533293" cy="1031857"/>
          </a:xfrm>
        </p:spPr>
        <p:txBody>
          <a:bodyPr>
            <a:noAutofit/>
          </a:bodyPr>
          <a:lstStyle/>
          <a:p>
            <a:pPr algn="just"/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Earth’s climate has always been changing: Prior to 50 million years ago, the Earth was mostly ice-free.</a:t>
            </a:r>
          </a:p>
        </p:txBody>
      </p:sp>
      <p:pic>
        <p:nvPicPr>
          <p:cNvPr id="8" name="Picture 7" descr="A graph showing the age of dinosaurs&#10;&#10;Description automatically generated">
            <a:extLst>
              <a:ext uri="{FF2B5EF4-FFF2-40B4-BE49-F238E27FC236}">
                <a16:creationId xmlns:a16="http://schemas.microsoft.com/office/drawing/2014/main" id="{B7C63814-855C-61F4-3C4A-30E774C57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95" y="1830330"/>
            <a:ext cx="10225363" cy="4372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1FF208-0BBF-6418-E2CF-8BABA3909D48}"/>
              </a:ext>
            </a:extLst>
          </p:cNvPr>
          <p:cNvSpPr txBox="1"/>
          <p:nvPr/>
        </p:nvSpPr>
        <p:spPr>
          <a:xfrm>
            <a:off x="227006" y="6227321"/>
            <a:ext cx="11794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downloaded from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https://www.science.org/content/article/500-million-year-survey-earths-climate-reveals-dire-warning-humanity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/>
          </a:p>
        </p:txBody>
      </p:sp>
      <p:pic>
        <p:nvPicPr>
          <p:cNvPr id="9" name="Picture 8" descr="A close up of a trilobite&#10;&#10;Description automatically generated">
            <a:extLst>
              <a:ext uri="{FF2B5EF4-FFF2-40B4-BE49-F238E27FC236}">
                <a16:creationId xmlns:a16="http://schemas.microsoft.com/office/drawing/2014/main" id="{B677D5F7-F62F-3B88-2462-1BE667DC78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52772" y="4090490"/>
            <a:ext cx="526470" cy="736657"/>
          </a:xfrm>
          <a:prstGeom prst="rect">
            <a:avLst/>
          </a:prstGeom>
        </p:spPr>
      </p:pic>
      <p:pic>
        <p:nvPicPr>
          <p:cNvPr id="20" name="Picture 19" descr="A skeleton of a dinosaur&#10;&#10;Description automatically generated">
            <a:extLst>
              <a:ext uri="{FF2B5EF4-FFF2-40B4-BE49-F238E27FC236}">
                <a16:creationId xmlns:a16="http://schemas.microsoft.com/office/drawing/2014/main" id="{493E28C4-9701-2CEF-6BB4-B2654EC511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199" y="3782291"/>
            <a:ext cx="2647670" cy="10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3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C63A80-84D7-A73C-35EA-98FE8AA4324D}"/>
              </a:ext>
            </a:extLst>
          </p:cNvPr>
          <p:cNvSpPr txBox="1"/>
          <p:nvPr/>
        </p:nvSpPr>
        <p:spPr>
          <a:xfrm>
            <a:off x="581890" y="5373425"/>
            <a:ext cx="9036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 list from: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https://www.historyonthenet.com/life-on-a-viking-farm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6D1FB-D1C2-1375-9008-1FBAC70AB498}"/>
              </a:ext>
            </a:extLst>
          </p:cNvPr>
          <p:cNvSpPr txBox="1"/>
          <p:nvPr/>
        </p:nvSpPr>
        <p:spPr>
          <a:xfrm>
            <a:off x="9920252" y="613504"/>
            <a:ext cx="184189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Barley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Cabbages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Garlic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Leeks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Turnips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13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Peas</a:t>
            </a:r>
          </a:p>
        </p:txBody>
      </p:sp>
      <p:pic>
        <p:nvPicPr>
          <p:cNvPr id="10" name="Picture 9" descr="A picture containing outdoor, nature, house, shore&#10;&#10;Description automatically generated">
            <a:extLst>
              <a:ext uri="{FF2B5EF4-FFF2-40B4-BE49-F238E27FC236}">
                <a16:creationId xmlns:a16="http://schemas.microsoft.com/office/drawing/2014/main" id="{CF082948-B923-1218-253A-1384FA662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536" y="3374968"/>
            <a:ext cx="2591864" cy="1821636"/>
          </a:xfrm>
          <a:prstGeom prst="rect">
            <a:avLst/>
          </a:prstGeom>
        </p:spPr>
      </p:pic>
      <p:pic>
        <p:nvPicPr>
          <p:cNvPr id="3" name="Picture 2" descr="A picture containing water, boat, watercraft, transport&#10;&#10;Description automatically generated">
            <a:extLst>
              <a:ext uri="{FF2B5EF4-FFF2-40B4-BE49-F238E27FC236}">
                <a16:creationId xmlns:a16="http://schemas.microsoft.com/office/drawing/2014/main" id="{068C777D-A0E7-C311-8CCD-FDCF44CB8C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05" y="3374968"/>
            <a:ext cx="3130076" cy="1821636"/>
          </a:xfrm>
          <a:prstGeom prst="rect">
            <a:avLst/>
          </a:prstGeom>
        </p:spPr>
      </p:pic>
      <p:pic>
        <p:nvPicPr>
          <p:cNvPr id="7" name="Picture 6" descr="A stone building with grass on the roof with Grey Cairns of Camster in the background&#10;&#10;Description automatically generated">
            <a:extLst>
              <a:ext uri="{FF2B5EF4-FFF2-40B4-BE49-F238E27FC236}">
                <a16:creationId xmlns:a16="http://schemas.microsoft.com/office/drawing/2014/main" id="{CF8AECDB-FE4B-4C47-3F8E-7ED85E57C2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012" y="3374968"/>
            <a:ext cx="2869285" cy="1821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EACC8D-B71F-B67F-B6DF-29302160EABA}"/>
              </a:ext>
            </a:extLst>
          </p:cNvPr>
          <p:cNvSpPr txBox="1"/>
          <p:nvPr/>
        </p:nvSpPr>
        <p:spPr>
          <a:xfrm>
            <a:off x="581890" y="5825120"/>
            <a:ext cx="110266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Settlement dates from: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https://www.history.com/news/why-did-the-viking-disappear-from-greenland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5556B-D12F-97E8-55FA-B265334E20E1}"/>
              </a:ext>
            </a:extLst>
          </p:cNvPr>
          <p:cNvSpPr txBox="1"/>
          <p:nvPr/>
        </p:nvSpPr>
        <p:spPr>
          <a:xfrm>
            <a:off x="665321" y="562704"/>
            <a:ext cx="903697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a lesser extent, c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limate also changed during recorded history. During the “Medieval Warming Period,” the Vikings were able cultivate all of these crops in Greenland.</a:t>
            </a:r>
          </a:p>
          <a:p>
            <a:pPr algn="just">
              <a:spcBef>
                <a:spcPts val="600"/>
              </a:spcBef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Greenland settlement lasted from 985-1450 AD. The settlement was abandoned shortly after the start of the “Little Ice Age.”</a:t>
            </a:r>
            <a:endParaRPr lang="en-US" sz="2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4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604A22-8420-F65B-B621-DE32BF8647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0" y="1105487"/>
            <a:ext cx="3610636" cy="275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1EBDAA-77D3-41EC-D955-C1002164D404}"/>
              </a:ext>
            </a:extLst>
          </p:cNvPr>
          <p:cNvSpPr txBox="1"/>
          <p:nvPr/>
        </p:nvSpPr>
        <p:spPr>
          <a:xfrm>
            <a:off x="581073" y="432826"/>
            <a:ext cx="11161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Not all climate change is natural: Humans have been altering local climates ever since they started clearing the land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8" name="Picture 17" descr="A graph showing a city and a red line&#10;&#10;Description automatically generated">
            <a:extLst>
              <a:ext uri="{FF2B5EF4-FFF2-40B4-BE49-F238E27FC236}">
                <a16:creationId xmlns:a16="http://schemas.microsoft.com/office/drawing/2014/main" id="{8D84BC37-C8C2-2244-5459-BE84B02051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024" y="4189164"/>
            <a:ext cx="3463876" cy="2305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AAD2D69D-9561-667F-A094-350CD456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37" y="4165600"/>
            <a:ext cx="3102992" cy="2307924"/>
          </a:xfrm>
          <a:prstGeom prst="rect">
            <a:avLst/>
          </a:prstGeom>
        </p:spPr>
      </p:pic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6E52FB88-6EF1-44C9-47C0-8C51533607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95" y="4189164"/>
            <a:ext cx="3690541" cy="2328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7D759-2E06-3BCE-13B3-C879233BC955}"/>
              </a:ext>
            </a:extLst>
          </p:cNvPr>
          <p:cNvSpPr txBox="1"/>
          <p:nvPr/>
        </p:nvSpPr>
        <p:spPr>
          <a:xfrm>
            <a:off x="513341" y="1302821"/>
            <a:ext cx="734795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Today, major cities like Houston are subject to a “heat island effect” as the result of vast surfaces of uninterrupted pavement and concrete.</a:t>
            </a:r>
          </a:p>
          <a:p>
            <a:pPr algn="just"/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impacts on climate are localized, but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are current levels of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human population and technology now affecting climate on a </a:t>
            </a:r>
            <a:r>
              <a:rPr lang="en-US" sz="27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scale?</a:t>
            </a:r>
          </a:p>
        </p:txBody>
      </p:sp>
    </p:spTree>
    <p:extLst>
      <p:ext uri="{BB962C8B-B14F-4D97-AF65-F5344CB8AC3E}">
        <p14:creationId xmlns:p14="http://schemas.microsoft.com/office/powerpoint/2010/main" val="18463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star, orange, dark&#10;&#10;Description automatically generated">
            <a:extLst>
              <a:ext uri="{FF2B5EF4-FFF2-40B4-BE49-F238E27FC236}">
                <a16:creationId xmlns:a16="http://schemas.microsoft.com/office/drawing/2014/main" id="{7C47BE6A-DB69-874D-B013-954F5E2659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266" y="428809"/>
            <a:ext cx="1567868" cy="1494375"/>
          </a:xfrm>
          <a:prstGeom prst="rect">
            <a:avLst/>
          </a:prstGeom>
        </p:spPr>
      </p:pic>
      <p:pic>
        <p:nvPicPr>
          <p:cNvPr id="10" name="Picture 9" descr="A group of clouds in the sky&#10;&#10;Description automatically generated">
            <a:extLst>
              <a:ext uri="{FF2B5EF4-FFF2-40B4-BE49-F238E27FC236}">
                <a16:creationId xmlns:a16="http://schemas.microsoft.com/office/drawing/2014/main" id="{1F6AC877-CF7B-2F4D-B9A5-D2AEE6B889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266" y="2055016"/>
            <a:ext cx="4130458" cy="1242153"/>
          </a:xfrm>
          <a:prstGeom prst="rect">
            <a:avLst/>
          </a:prstGeom>
        </p:spPr>
      </p:pic>
      <p:pic>
        <p:nvPicPr>
          <p:cNvPr id="12" name="Picture 11" descr="A bird standing on top of a sandy beach next to the ocean&#10;&#10;Description automatically generated">
            <a:extLst>
              <a:ext uri="{FF2B5EF4-FFF2-40B4-BE49-F238E27FC236}">
                <a16:creationId xmlns:a16="http://schemas.microsoft.com/office/drawing/2014/main" id="{789E8F59-A883-8340-A07F-F9A2367B44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105" y="3497331"/>
            <a:ext cx="6949619" cy="2922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A8198-6375-B342-2A37-9CA83B0910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270" y="428810"/>
            <a:ext cx="2414453" cy="1494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2FFEC-ABC7-643C-803F-0DA273ACA844}"/>
              </a:ext>
            </a:extLst>
          </p:cNvPr>
          <p:cNvSpPr txBox="1"/>
          <p:nvPr/>
        </p:nvSpPr>
        <p:spPr>
          <a:xfrm>
            <a:off x="448276" y="377633"/>
            <a:ext cx="69496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sun drives the climate, bu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 the moon has no climate because sunlight alone cannot generate weather conditions</a:t>
            </a:r>
            <a:r>
              <a:rPr lang="en-US" sz="2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The Earth has weather only because the solar energy that reaches the Earth is mediated by the atmosphere and the ocean.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  <p:pic>
        <p:nvPicPr>
          <p:cNvPr id="14" name="Picture 13" descr="A painting of a ship in the sea&#10;&#10;Description automatically generated">
            <a:extLst>
              <a:ext uri="{FF2B5EF4-FFF2-40B4-BE49-F238E27FC236}">
                <a16:creationId xmlns:a16="http://schemas.microsoft.com/office/drawing/2014/main" id="{90FA7E65-ED4A-C0D8-A82C-06CDD88052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2" y="3497331"/>
            <a:ext cx="4008793" cy="29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solar radiation&#10;&#10;Description automatically generated">
            <a:extLst>
              <a:ext uri="{FF2B5EF4-FFF2-40B4-BE49-F238E27FC236}">
                <a16:creationId xmlns:a16="http://schemas.microsoft.com/office/drawing/2014/main" id="{2BFEC81D-1CD6-82A6-5B4F-2A9957CB14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98700"/>
            <a:ext cx="4625331" cy="4259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E606A8-9281-13A7-08F4-3B53C0D1116C}"/>
              </a:ext>
            </a:extLst>
          </p:cNvPr>
          <p:cNvSpPr txBox="1"/>
          <p:nvPr/>
        </p:nvSpPr>
        <p:spPr>
          <a:xfrm>
            <a:off x="185737" y="274639"/>
            <a:ext cx="1170146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solar energy that reaches Earth is either reflected back into space or absorbed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balance of what is absorbed depends on the color of the surface and the composition of the atmosphere.</a:t>
            </a:r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roller coaster in the middle of a road&#10;&#10;Description automatically generated">
            <a:extLst>
              <a:ext uri="{FF2B5EF4-FFF2-40B4-BE49-F238E27FC236}">
                <a16:creationId xmlns:a16="http://schemas.microsoft.com/office/drawing/2014/main" id="{D0D9C57A-D3B4-FFD3-7F66-0ACD8C94C3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92055" y="2298700"/>
            <a:ext cx="3423294" cy="1691244"/>
          </a:xfrm>
          <a:prstGeom prst="rect">
            <a:avLst/>
          </a:prstGeom>
        </p:spPr>
      </p:pic>
      <p:pic>
        <p:nvPicPr>
          <p:cNvPr id="18" name="Picture 17" descr="A snowy mountain landscape with a river&#10;&#10;Description automatically generated">
            <a:extLst>
              <a:ext uri="{FF2B5EF4-FFF2-40B4-BE49-F238E27FC236}">
                <a16:creationId xmlns:a16="http://schemas.microsoft.com/office/drawing/2014/main" id="{B49EA503-33CA-2ED5-E3A9-A3861064FF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335" y="2277294"/>
            <a:ext cx="3235864" cy="1691244"/>
          </a:xfrm>
          <a:prstGeom prst="rect">
            <a:avLst/>
          </a:prstGeom>
        </p:spPr>
      </p:pic>
      <p:pic>
        <p:nvPicPr>
          <p:cNvPr id="22" name="Picture 21" descr="A close-up of smoke&#10;&#10;Description automatically generated">
            <a:extLst>
              <a:ext uri="{FF2B5EF4-FFF2-40B4-BE49-F238E27FC236}">
                <a16:creationId xmlns:a16="http://schemas.microsoft.com/office/drawing/2014/main" id="{F0E660A2-BFD5-311F-0D78-B4A8FC622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056" y="4100513"/>
            <a:ext cx="6795143" cy="24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olcano erupting from above&#10;&#10;Description automatically generated">
            <a:extLst>
              <a:ext uri="{FF2B5EF4-FFF2-40B4-BE49-F238E27FC236}">
                <a16:creationId xmlns:a16="http://schemas.microsoft.com/office/drawing/2014/main" id="{D2DFDD11-E6BF-4DF0-7192-36ED717550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67" y="2905750"/>
            <a:ext cx="2518834" cy="1662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50DBAE8D-7DEA-5B66-923E-DA003E1FCE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67" y="4728628"/>
            <a:ext cx="2518834" cy="1662761"/>
          </a:xfrm>
          <a:prstGeom prst="rect">
            <a:avLst/>
          </a:prstGeom>
        </p:spPr>
      </p:pic>
      <p:pic>
        <p:nvPicPr>
          <p:cNvPr id="10" name="Picture 9" descr="A greenhouse with a globe in it&#10;&#10;Description automatically generated">
            <a:extLst>
              <a:ext uri="{FF2B5EF4-FFF2-40B4-BE49-F238E27FC236}">
                <a16:creationId xmlns:a16="http://schemas.microsoft.com/office/drawing/2014/main" id="{399A816A-B5D5-995F-A8A4-9DAD968ABD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333" y="2981950"/>
            <a:ext cx="5410200" cy="3759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475BDC-DCCB-8E8F-A476-4984399F5126}"/>
              </a:ext>
            </a:extLst>
          </p:cNvPr>
          <p:cNvSpPr txBox="1"/>
          <p:nvPr/>
        </p:nvSpPr>
        <p:spPr>
          <a:xfrm>
            <a:off x="425450" y="422784"/>
            <a:ext cx="1119505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Greenhouses retain heat because the solar radiation that passes through the glass panels is absorbed by the opaque interior. “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Greenhouse gases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 like carbon dioxide have a similar effect on global temperatures due to their ability to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absorb heat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then radiate it in all directions.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sharp contrast,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White aerosols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volcanos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have 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cooling effect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because they reflect this energy back into space.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ball&#10;&#10;Description automatically generated">
            <a:extLst>
              <a:ext uri="{FF2B5EF4-FFF2-40B4-BE49-F238E27FC236}">
                <a16:creationId xmlns:a16="http://schemas.microsoft.com/office/drawing/2014/main" id="{73D4D655-CCBE-414C-AD14-70FD316118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240" y="2301541"/>
            <a:ext cx="603303" cy="396389"/>
          </a:xfrm>
          <a:prstGeom prst="rect">
            <a:avLst/>
          </a:prstGeom>
        </p:spPr>
      </p:pic>
      <p:pic>
        <p:nvPicPr>
          <p:cNvPr id="27" name="Picture 26" descr="A picture containing egg, light, sitting, holding&#10;&#10;Description automatically generated">
            <a:extLst>
              <a:ext uri="{FF2B5EF4-FFF2-40B4-BE49-F238E27FC236}">
                <a16:creationId xmlns:a16="http://schemas.microsoft.com/office/drawing/2014/main" id="{2CBE332C-CE17-FB4B-9B75-47F67069D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804">
            <a:off x="7913861" y="3629218"/>
            <a:ext cx="611001" cy="616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2DA45-C3A0-8F87-FE66-99BA6EE0054D}"/>
              </a:ext>
            </a:extLst>
          </p:cNvPr>
          <p:cNvSpPr txBox="1"/>
          <p:nvPr/>
        </p:nvSpPr>
        <p:spPr>
          <a:xfrm>
            <a:off x="576576" y="314755"/>
            <a:ext cx="9453068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Greenhouse Gases You Need to Know:</a:t>
            </a:r>
          </a:p>
          <a:p>
            <a:pPr algn="just">
              <a:spcAft>
                <a:spcPts val="1200"/>
              </a:spcAft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Carbon dioxide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(CO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) is generated through the processes of respiration and combustion. There are concerns that humans are generating unprecedented amounts of CO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through the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burning of fossil fuels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Methane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(CH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) is naturally </a:t>
            </a:r>
            <a:r>
              <a:rPr lang="en-US" sz="2700">
                <a:latin typeface="Calibri" panose="020F0502020204030204" pitchFamily="34" charset="0"/>
                <a:cs typeface="Calibri" panose="020F0502020204030204" pitchFamily="34" charset="0"/>
              </a:rPr>
              <a:t>generated through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anaerobic processes that take place in wetlands. Human activities like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feedlots and gas drilling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also contribute to atmospheric methane.</a:t>
            </a:r>
          </a:p>
          <a:p>
            <a:pPr algn="just">
              <a:spcAft>
                <a:spcPts val="2400"/>
              </a:spcAft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Water vapor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(H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O) is by far the most abundant of the greenhouse gases, and even though it is stronger than CO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in its ability to retain heat, water vapor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has a cooling effect when it forms white clouds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 This makes the role of water vapor impossible to predict.</a:t>
            </a:r>
          </a:p>
          <a:p>
            <a:pPr algn="just">
              <a:spcAft>
                <a:spcPts val="2400"/>
              </a:spcAft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 descr="A picture containing outdoor, nature, spring, day&#10;&#10;Description automatically generated">
            <a:extLst>
              <a:ext uri="{FF2B5EF4-FFF2-40B4-BE49-F238E27FC236}">
                <a16:creationId xmlns:a16="http://schemas.microsoft.com/office/drawing/2014/main" id="{A72B3288-6637-1467-25B9-A1EDC847AA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466" y="4660058"/>
            <a:ext cx="1802067" cy="923510"/>
          </a:xfrm>
          <a:prstGeom prst="rect">
            <a:avLst/>
          </a:prstGeom>
        </p:spPr>
      </p:pic>
      <p:pic>
        <p:nvPicPr>
          <p:cNvPr id="3" name="Picture 2" descr="White 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237FD11A-E213-4496-9F95-59E240DD6B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187" y="5647327"/>
            <a:ext cx="1784346" cy="1070000"/>
          </a:xfrm>
          <a:prstGeom prst="rect">
            <a:avLst/>
          </a:prstGeom>
        </p:spPr>
      </p:pic>
      <p:pic>
        <p:nvPicPr>
          <p:cNvPr id="4" name="Picture 3" descr="A picture containing egg, ball&#10;&#10;Description automatically generated">
            <a:extLst>
              <a:ext uri="{FF2B5EF4-FFF2-40B4-BE49-F238E27FC236}">
                <a16:creationId xmlns:a16="http://schemas.microsoft.com/office/drawing/2014/main" id="{7285861F-1457-57BF-0432-F1AE8B9945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934193" y="5922856"/>
            <a:ext cx="559208" cy="456760"/>
          </a:xfrm>
          <a:prstGeom prst="rect">
            <a:avLst/>
          </a:prstGeom>
        </p:spPr>
      </p:pic>
      <p:pic>
        <p:nvPicPr>
          <p:cNvPr id="6" name="Picture 5" descr="A picture containing smoke, train, outdoor, coming&#10;&#10;Description automatically generated">
            <a:extLst>
              <a:ext uri="{FF2B5EF4-FFF2-40B4-BE49-F238E27FC236}">
                <a16:creationId xmlns:a16="http://schemas.microsoft.com/office/drawing/2014/main" id="{C0F3D869-4227-8F9F-9CCA-6C71AC0C84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119" y="150025"/>
            <a:ext cx="1802065" cy="1007607"/>
          </a:xfrm>
          <a:prstGeom prst="rect">
            <a:avLst/>
          </a:prstGeom>
        </p:spPr>
      </p:pic>
      <p:pic>
        <p:nvPicPr>
          <p:cNvPr id="7" name="Picture 6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43F8CB63-C7DA-41B9-A02C-632B38795A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469" y="1228584"/>
            <a:ext cx="1802066" cy="995343"/>
          </a:xfrm>
          <a:prstGeom prst="rect">
            <a:avLst/>
          </a:prstGeom>
        </p:spPr>
      </p:pic>
      <p:pic>
        <p:nvPicPr>
          <p:cNvPr id="10" name="Picture 9" descr="A group of oil rigs at sunset&#10;&#10;Description automatically generated">
            <a:extLst>
              <a:ext uri="{FF2B5EF4-FFF2-40B4-BE49-F238E27FC236}">
                <a16:creationId xmlns:a16="http://schemas.microsoft.com/office/drawing/2014/main" id="{407CC2F2-7500-867D-454E-B420389E21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466" y="3525197"/>
            <a:ext cx="1819785" cy="1057247"/>
          </a:xfrm>
          <a:prstGeom prst="rect">
            <a:avLst/>
          </a:prstGeom>
        </p:spPr>
      </p:pic>
      <p:pic>
        <p:nvPicPr>
          <p:cNvPr id="18" name="Picture 17" descr="A group of cows in a pen&#10;&#10;Description automatically generated">
            <a:extLst>
              <a:ext uri="{FF2B5EF4-FFF2-40B4-BE49-F238E27FC236}">
                <a16:creationId xmlns:a16="http://schemas.microsoft.com/office/drawing/2014/main" id="{075B1BAE-75B8-5C30-7DA2-64A209720E9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466" y="2301541"/>
            <a:ext cx="1819785" cy="11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llusk, invertebrate, clam, dark&#10;&#10;Description automatically generated">
            <a:extLst>
              <a:ext uri="{FF2B5EF4-FFF2-40B4-BE49-F238E27FC236}">
                <a16:creationId xmlns:a16="http://schemas.microsoft.com/office/drawing/2014/main" id="{5DF85563-1E97-0A29-BD12-D7AE01E38E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721" y="4362705"/>
            <a:ext cx="1526839" cy="1377420"/>
          </a:xfrm>
          <a:prstGeom prst="rect">
            <a:avLst/>
          </a:prstGeom>
        </p:spPr>
      </p:pic>
      <p:pic>
        <p:nvPicPr>
          <p:cNvPr id="5" name="Picture 4" descr="A close-up of a coral reef&#10;&#10;Description automatically generated with medium confidence">
            <a:extLst>
              <a:ext uri="{FF2B5EF4-FFF2-40B4-BE49-F238E27FC236}">
                <a16:creationId xmlns:a16="http://schemas.microsoft.com/office/drawing/2014/main" id="{DA45AB33-C3AE-90E8-9667-7D3DEC4E17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314" y="4253844"/>
            <a:ext cx="1647510" cy="1582257"/>
          </a:xfrm>
          <a:prstGeom prst="rect">
            <a:avLst/>
          </a:prstGeom>
        </p:spPr>
      </p:pic>
      <p:pic>
        <p:nvPicPr>
          <p:cNvPr id="6" name="Picture 5" descr="A picture containing bunch, row, lined, roof&#10;&#10;Description automatically generated">
            <a:extLst>
              <a:ext uri="{FF2B5EF4-FFF2-40B4-BE49-F238E27FC236}">
                <a16:creationId xmlns:a16="http://schemas.microsoft.com/office/drawing/2014/main" id="{B64FD5F0-8E09-43D7-CBC3-9CD89BFA01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798" y="4253843"/>
            <a:ext cx="1647511" cy="1597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0085F2-B820-3D17-2B30-274563A96E60}"/>
              </a:ext>
            </a:extLst>
          </p:cNvPr>
          <p:cNvSpPr txBox="1"/>
          <p:nvPr/>
        </p:nvSpPr>
        <p:spPr>
          <a:xfrm>
            <a:off x="287734" y="594759"/>
            <a:ext cx="116165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Proxy measurements </a:t>
            </a:r>
            <a:r>
              <a:rPr lang="en-US" sz="3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used to estimate climactic trends that took place prior to the existence of temperature records.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These measurements include ice cores, s</a:t>
            </a:r>
            <a:r>
              <a:rPr lang="en-US" sz="3000" b="0" dirty="0">
                <a:solidFill>
                  <a:schemeClr val="tx1"/>
                </a:solidFill>
              </a:rPr>
              <a:t>ediment cores, tree rings, coral reef samples, and even fossilized pollen.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Ice core analysis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is particularly valuable because ice caps contain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trapped gas bubbles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that allow researchers to obtain “snapshots” of the Earth’s atmosphere over a period of nearly million years.</a:t>
            </a:r>
            <a:endParaRPr lang="en-US" sz="3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close-up of a sea creature&#10;&#10;Description automatically generated">
            <a:extLst>
              <a:ext uri="{FF2B5EF4-FFF2-40B4-BE49-F238E27FC236}">
                <a16:creationId xmlns:a16="http://schemas.microsoft.com/office/drawing/2014/main" id="{2E77B084-4473-267F-B474-A949E783ED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594" y="4261361"/>
            <a:ext cx="1716918" cy="1582257"/>
          </a:xfrm>
          <a:prstGeom prst="rect">
            <a:avLst/>
          </a:prstGeom>
        </p:spPr>
      </p:pic>
      <p:pic>
        <p:nvPicPr>
          <p:cNvPr id="20" name="Picture 19" descr="A close-up of a piece of ice&#10;&#10;Description automatically generated">
            <a:extLst>
              <a:ext uri="{FF2B5EF4-FFF2-40B4-BE49-F238E27FC236}">
                <a16:creationId xmlns:a16="http://schemas.microsoft.com/office/drawing/2014/main" id="{0FD2F1AD-5982-59EC-ACD6-D78B167EA4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996" y="4268878"/>
            <a:ext cx="2371532" cy="1582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close-up of a sponge&#10;&#10;Description automatically generated">
            <a:extLst>
              <a:ext uri="{FF2B5EF4-FFF2-40B4-BE49-F238E27FC236}">
                <a16:creationId xmlns:a16="http://schemas.microsoft.com/office/drawing/2014/main" id="{1117F54A-12E8-AAF7-7682-74CA0BD30C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9" y="4268878"/>
            <a:ext cx="1868373" cy="16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1101</Words>
  <Application>Microsoft Macintosh PowerPoint</Application>
  <PresentationFormat>Widescreen</PresentationFormat>
  <Paragraphs>84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Climate Change</vt:lpstr>
      <vt:lpstr>Earth’s climate has always been changing: Prior to 50 million years ago, the Earth was mostly ice-free.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predict how far sea levels will rise by 2100 based on this data from NASA?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Chaves</dc:creator>
  <cp:lastModifiedBy>Antonio Chaves</cp:lastModifiedBy>
  <cp:revision>93</cp:revision>
  <dcterms:created xsi:type="dcterms:W3CDTF">2024-05-22T00:31:23Z</dcterms:created>
  <dcterms:modified xsi:type="dcterms:W3CDTF">2024-10-06T19:38:29Z</dcterms:modified>
</cp:coreProperties>
</file>