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556" r:id="rId2"/>
    <p:sldId id="661" r:id="rId3"/>
    <p:sldId id="357" r:id="rId4"/>
    <p:sldId id="666" r:id="rId5"/>
    <p:sldId id="356" r:id="rId6"/>
    <p:sldId id="355" r:id="rId7"/>
    <p:sldId id="358" r:id="rId8"/>
    <p:sldId id="667" r:id="rId9"/>
    <p:sldId id="663" r:id="rId10"/>
    <p:sldId id="662" r:id="rId11"/>
    <p:sldId id="664" r:id="rId12"/>
    <p:sldId id="670" r:id="rId13"/>
    <p:sldId id="672" r:id="rId14"/>
    <p:sldId id="673" r:id="rId15"/>
    <p:sldId id="674" r:id="rId16"/>
    <p:sldId id="665" r:id="rId17"/>
    <p:sldId id="668" r:id="rId18"/>
    <p:sldId id="669" r:id="rId19"/>
    <p:sldId id="75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23360"/>
    <a:srgbClr val="0432FF"/>
    <a:srgbClr val="945200"/>
    <a:srgbClr val="E57F01"/>
    <a:srgbClr val="941100"/>
    <a:srgbClr val="FF76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693" autoAdjust="0"/>
    <p:restoredTop sz="92941"/>
  </p:normalViewPr>
  <p:slideViewPr>
    <p:cSldViewPr snapToGrid="0">
      <p:cViewPr varScale="1">
        <p:scale>
          <a:sx n="106" d="100"/>
          <a:sy n="106" d="100"/>
        </p:scale>
        <p:origin x="184" y="248"/>
      </p:cViewPr>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9EB6AC-3C6D-7949-8B37-1C4159DA0FC0}" type="datetimeFigureOut">
              <a:rPr lang="en-US" smtClean="0"/>
              <a:t>9/2/24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FAD111-F6E0-1D44-835A-827F84B2ADF7}" type="slidenum">
              <a:rPr lang="en-US" smtClean="0"/>
              <a:t>‹#›</a:t>
            </a:fld>
            <a:endParaRPr lang="en-US"/>
          </a:p>
        </p:txBody>
      </p:sp>
    </p:spTree>
    <p:extLst>
      <p:ext uri="{BB962C8B-B14F-4D97-AF65-F5344CB8AC3E}">
        <p14:creationId xmlns:p14="http://schemas.microsoft.com/office/powerpoint/2010/main" val="104187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FAD111-F6E0-1D44-835A-827F84B2ADF7}" type="slidenum">
              <a:rPr lang="en-US" smtClean="0"/>
              <a:t>1</a:t>
            </a:fld>
            <a:endParaRPr lang="en-US"/>
          </a:p>
        </p:txBody>
      </p:sp>
    </p:spTree>
    <p:extLst>
      <p:ext uri="{BB962C8B-B14F-4D97-AF65-F5344CB8AC3E}">
        <p14:creationId xmlns:p14="http://schemas.microsoft.com/office/powerpoint/2010/main" val="2172486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369F3-054A-0F11-5F29-0F7911792A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D8D9CED-37A5-7D86-AB5E-305C1550B7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CB4D40E-9539-55D4-BF79-0BC08F6EB5ED}"/>
              </a:ext>
            </a:extLst>
          </p:cNvPr>
          <p:cNvSpPr>
            <a:spLocks noGrp="1"/>
          </p:cNvSpPr>
          <p:nvPr>
            <p:ph type="dt" sz="half" idx="10"/>
          </p:nvPr>
        </p:nvSpPr>
        <p:spPr/>
        <p:txBody>
          <a:bodyPr/>
          <a:lstStyle/>
          <a:p>
            <a:fld id="{A73BE57A-DB54-974D-B88D-A41119BFC0BE}" type="datetimeFigureOut">
              <a:rPr lang="en-US" smtClean="0"/>
              <a:t>9/2/24</a:t>
            </a:fld>
            <a:endParaRPr lang="en-US"/>
          </a:p>
        </p:txBody>
      </p:sp>
      <p:sp>
        <p:nvSpPr>
          <p:cNvPr id="5" name="Footer Placeholder 4">
            <a:extLst>
              <a:ext uri="{FF2B5EF4-FFF2-40B4-BE49-F238E27FC236}">
                <a16:creationId xmlns:a16="http://schemas.microsoft.com/office/drawing/2014/main" id="{A4F9A0FC-C271-C180-60CF-96E1104AE6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30953B-B7D6-FBA1-DAB3-5C7D81DD2C74}"/>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2600110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EA7ED-B285-5F79-7C61-172E675A21A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0B46CDA-8961-8702-0988-1B6F827CD93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5046B9-45C6-B949-784A-2826252205F4}"/>
              </a:ext>
            </a:extLst>
          </p:cNvPr>
          <p:cNvSpPr>
            <a:spLocks noGrp="1"/>
          </p:cNvSpPr>
          <p:nvPr>
            <p:ph type="dt" sz="half" idx="10"/>
          </p:nvPr>
        </p:nvSpPr>
        <p:spPr/>
        <p:txBody>
          <a:bodyPr/>
          <a:lstStyle/>
          <a:p>
            <a:fld id="{A73BE57A-DB54-974D-B88D-A41119BFC0BE}" type="datetimeFigureOut">
              <a:rPr lang="en-US" smtClean="0"/>
              <a:t>9/2/24</a:t>
            </a:fld>
            <a:endParaRPr lang="en-US"/>
          </a:p>
        </p:txBody>
      </p:sp>
      <p:sp>
        <p:nvSpPr>
          <p:cNvPr id="5" name="Footer Placeholder 4">
            <a:extLst>
              <a:ext uri="{FF2B5EF4-FFF2-40B4-BE49-F238E27FC236}">
                <a16:creationId xmlns:a16="http://schemas.microsoft.com/office/drawing/2014/main" id="{E139E021-5B59-B96C-AE37-E7B9C9267D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822011-0308-E132-005B-3B0CDE22823A}"/>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3640320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D7DE23-3EB1-72A3-B235-87E520436E6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3B962FA-E946-F9BB-8B23-99A6D06FB7B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E376D5-A260-AD65-BEEA-C017C4D90BEC}"/>
              </a:ext>
            </a:extLst>
          </p:cNvPr>
          <p:cNvSpPr>
            <a:spLocks noGrp="1"/>
          </p:cNvSpPr>
          <p:nvPr>
            <p:ph type="dt" sz="half" idx="10"/>
          </p:nvPr>
        </p:nvSpPr>
        <p:spPr/>
        <p:txBody>
          <a:bodyPr/>
          <a:lstStyle/>
          <a:p>
            <a:fld id="{A73BE57A-DB54-974D-B88D-A41119BFC0BE}" type="datetimeFigureOut">
              <a:rPr lang="en-US" smtClean="0"/>
              <a:t>9/2/24</a:t>
            </a:fld>
            <a:endParaRPr lang="en-US"/>
          </a:p>
        </p:txBody>
      </p:sp>
      <p:sp>
        <p:nvSpPr>
          <p:cNvPr id="5" name="Footer Placeholder 4">
            <a:extLst>
              <a:ext uri="{FF2B5EF4-FFF2-40B4-BE49-F238E27FC236}">
                <a16:creationId xmlns:a16="http://schemas.microsoft.com/office/drawing/2014/main" id="{70BBB3B1-91A4-2922-2F92-844D54D7A3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E3ACE5-076B-E267-8BCA-B542C5637DF3}"/>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4187407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FB26C-E5C5-177D-78B0-5BD3058EDE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7F9298-F8C1-41C1-372B-C3B764A2C8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A1E407-A234-4881-93CD-76BFE43A1CF0}"/>
              </a:ext>
            </a:extLst>
          </p:cNvPr>
          <p:cNvSpPr>
            <a:spLocks noGrp="1"/>
          </p:cNvSpPr>
          <p:nvPr>
            <p:ph type="dt" sz="half" idx="10"/>
          </p:nvPr>
        </p:nvSpPr>
        <p:spPr/>
        <p:txBody>
          <a:bodyPr/>
          <a:lstStyle/>
          <a:p>
            <a:fld id="{A73BE57A-DB54-974D-B88D-A41119BFC0BE}" type="datetimeFigureOut">
              <a:rPr lang="en-US" smtClean="0"/>
              <a:t>9/2/24</a:t>
            </a:fld>
            <a:endParaRPr lang="en-US"/>
          </a:p>
        </p:txBody>
      </p:sp>
      <p:sp>
        <p:nvSpPr>
          <p:cNvPr id="5" name="Footer Placeholder 4">
            <a:extLst>
              <a:ext uri="{FF2B5EF4-FFF2-40B4-BE49-F238E27FC236}">
                <a16:creationId xmlns:a16="http://schemas.microsoft.com/office/drawing/2014/main" id="{83EC17C7-B57E-A93D-8A2F-9DCD80D71F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5F7B85-5B87-6FE1-7497-5248914BD6F3}"/>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2206911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24101-9E63-F62A-1A82-0A56BD6239E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0870798-879C-DDAA-FE4B-8280F0A6A36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26E466-1C20-7BB9-A6B4-40B5AC81B296}"/>
              </a:ext>
            </a:extLst>
          </p:cNvPr>
          <p:cNvSpPr>
            <a:spLocks noGrp="1"/>
          </p:cNvSpPr>
          <p:nvPr>
            <p:ph type="dt" sz="half" idx="10"/>
          </p:nvPr>
        </p:nvSpPr>
        <p:spPr/>
        <p:txBody>
          <a:bodyPr/>
          <a:lstStyle/>
          <a:p>
            <a:fld id="{A73BE57A-DB54-974D-B88D-A41119BFC0BE}" type="datetimeFigureOut">
              <a:rPr lang="en-US" smtClean="0"/>
              <a:t>9/2/24</a:t>
            </a:fld>
            <a:endParaRPr lang="en-US"/>
          </a:p>
        </p:txBody>
      </p:sp>
      <p:sp>
        <p:nvSpPr>
          <p:cNvPr id="5" name="Footer Placeholder 4">
            <a:extLst>
              <a:ext uri="{FF2B5EF4-FFF2-40B4-BE49-F238E27FC236}">
                <a16:creationId xmlns:a16="http://schemas.microsoft.com/office/drawing/2014/main" id="{17FFA4BD-362E-7F4A-C3A0-067DDC8716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B7A77B-B97C-971A-8E9E-8BF524AA4749}"/>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1236939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74FEC-C906-D0BE-FAA4-7580872E02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4F8D83-4765-488B-5F70-996DC5E357A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C47421-05FF-26BC-5E75-634E8EAC946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8831267-7ED3-3491-1C50-DD80382E3F1D}"/>
              </a:ext>
            </a:extLst>
          </p:cNvPr>
          <p:cNvSpPr>
            <a:spLocks noGrp="1"/>
          </p:cNvSpPr>
          <p:nvPr>
            <p:ph type="dt" sz="half" idx="10"/>
          </p:nvPr>
        </p:nvSpPr>
        <p:spPr/>
        <p:txBody>
          <a:bodyPr/>
          <a:lstStyle/>
          <a:p>
            <a:fld id="{A73BE57A-DB54-974D-B88D-A41119BFC0BE}" type="datetimeFigureOut">
              <a:rPr lang="en-US" smtClean="0"/>
              <a:t>9/2/24</a:t>
            </a:fld>
            <a:endParaRPr lang="en-US"/>
          </a:p>
        </p:txBody>
      </p:sp>
      <p:sp>
        <p:nvSpPr>
          <p:cNvPr id="6" name="Footer Placeholder 5">
            <a:extLst>
              <a:ext uri="{FF2B5EF4-FFF2-40B4-BE49-F238E27FC236}">
                <a16:creationId xmlns:a16="http://schemas.microsoft.com/office/drawing/2014/main" id="{945A246A-E838-3C8B-4F59-0DCD022C97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3A641A-BC5D-20FB-A5C0-9F6E68BEDEAE}"/>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3971472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273E3-23D7-8332-FFA0-35B8CCAF7AC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FCA73A3-34C2-06CC-4A14-9FF6AC68D9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12CB06D-9131-8B8B-CD5E-B8B850666E6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7B23D0-59D7-A682-1FEB-F8BCD54AFA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DD5DD0-4C0C-43D7-0CAB-6C8EEEE5BD8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30E2661-B958-B070-F231-C29D85612CF4}"/>
              </a:ext>
            </a:extLst>
          </p:cNvPr>
          <p:cNvSpPr>
            <a:spLocks noGrp="1"/>
          </p:cNvSpPr>
          <p:nvPr>
            <p:ph type="dt" sz="half" idx="10"/>
          </p:nvPr>
        </p:nvSpPr>
        <p:spPr/>
        <p:txBody>
          <a:bodyPr/>
          <a:lstStyle/>
          <a:p>
            <a:fld id="{A73BE57A-DB54-974D-B88D-A41119BFC0BE}" type="datetimeFigureOut">
              <a:rPr lang="en-US" smtClean="0"/>
              <a:t>9/2/24</a:t>
            </a:fld>
            <a:endParaRPr lang="en-US"/>
          </a:p>
        </p:txBody>
      </p:sp>
      <p:sp>
        <p:nvSpPr>
          <p:cNvPr id="8" name="Footer Placeholder 7">
            <a:extLst>
              <a:ext uri="{FF2B5EF4-FFF2-40B4-BE49-F238E27FC236}">
                <a16:creationId xmlns:a16="http://schemas.microsoft.com/office/drawing/2014/main" id="{83B36B97-C37E-5CE9-3802-B8DA5F06643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7F052A8-D371-30D5-6897-022CB20E5A30}"/>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3430710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BE1B0-6A8D-D297-631D-7ADDEEB415C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B7D1967-682A-FCB8-F8EE-9E125AFC258D}"/>
              </a:ext>
            </a:extLst>
          </p:cNvPr>
          <p:cNvSpPr>
            <a:spLocks noGrp="1"/>
          </p:cNvSpPr>
          <p:nvPr>
            <p:ph type="dt" sz="half" idx="10"/>
          </p:nvPr>
        </p:nvSpPr>
        <p:spPr/>
        <p:txBody>
          <a:bodyPr/>
          <a:lstStyle/>
          <a:p>
            <a:fld id="{A73BE57A-DB54-974D-B88D-A41119BFC0BE}" type="datetimeFigureOut">
              <a:rPr lang="en-US" smtClean="0"/>
              <a:t>9/2/24</a:t>
            </a:fld>
            <a:endParaRPr lang="en-US"/>
          </a:p>
        </p:txBody>
      </p:sp>
      <p:sp>
        <p:nvSpPr>
          <p:cNvPr id="4" name="Footer Placeholder 3">
            <a:extLst>
              <a:ext uri="{FF2B5EF4-FFF2-40B4-BE49-F238E27FC236}">
                <a16:creationId xmlns:a16="http://schemas.microsoft.com/office/drawing/2014/main" id="{0F958152-81BE-B113-9284-E078E44E56E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BE5F48A-23A1-F4E8-A850-C2FD86DB8A74}"/>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3166645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BBBE21-9C33-788A-1CAC-4BBC1275FB8A}"/>
              </a:ext>
            </a:extLst>
          </p:cNvPr>
          <p:cNvSpPr>
            <a:spLocks noGrp="1"/>
          </p:cNvSpPr>
          <p:nvPr>
            <p:ph type="dt" sz="half" idx="10"/>
          </p:nvPr>
        </p:nvSpPr>
        <p:spPr/>
        <p:txBody>
          <a:bodyPr/>
          <a:lstStyle/>
          <a:p>
            <a:fld id="{A73BE57A-DB54-974D-B88D-A41119BFC0BE}" type="datetimeFigureOut">
              <a:rPr lang="en-US" smtClean="0"/>
              <a:t>9/2/24</a:t>
            </a:fld>
            <a:endParaRPr lang="en-US"/>
          </a:p>
        </p:txBody>
      </p:sp>
      <p:sp>
        <p:nvSpPr>
          <p:cNvPr id="3" name="Footer Placeholder 2">
            <a:extLst>
              <a:ext uri="{FF2B5EF4-FFF2-40B4-BE49-F238E27FC236}">
                <a16:creationId xmlns:a16="http://schemas.microsoft.com/office/drawing/2014/main" id="{8AA03219-7DA6-EA3B-BEAA-4EBECE7AEF0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5A6246F-8905-B1CF-382A-B842904A83B6}"/>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3489741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8A174-2CCC-9797-98D9-821CCD9624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B54D5BB-AFB9-99A2-A0D1-9B6718137B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A698BE6-3D9F-7786-219D-F7BAF11959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E524F8-13F8-DCC0-6D6A-A04B06622C83}"/>
              </a:ext>
            </a:extLst>
          </p:cNvPr>
          <p:cNvSpPr>
            <a:spLocks noGrp="1"/>
          </p:cNvSpPr>
          <p:nvPr>
            <p:ph type="dt" sz="half" idx="10"/>
          </p:nvPr>
        </p:nvSpPr>
        <p:spPr/>
        <p:txBody>
          <a:bodyPr/>
          <a:lstStyle/>
          <a:p>
            <a:fld id="{A73BE57A-DB54-974D-B88D-A41119BFC0BE}" type="datetimeFigureOut">
              <a:rPr lang="en-US" smtClean="0"/>
              <a:t>9/2/24</a:t>
            </a:fld>
            <a:endParaRPr lang="en-US"/>
          </a:p>
        </p:txBody>
      </p:sp>
      <p:sp>
        <p:nvSpPr>
          <p:cNvPr id="6" name="Footer Placeholder 5">
            <a:extLst>
              <a:ext uri="{FF2B5EF4-FFF2-40B4-BE49-F238E27FC236}">
                <a16:creationId xmlns:a16="http://schemas.microsoft.com/office/drawing/2014/main" id="{61479B19-CB58-25D4-20F0-F5889B565D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DEED14-7D2A-B344-EB4F-B6C5EA022860}"/>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798105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DDFE6-A95F-3039-BBB1-D3FF20F5B8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4286A5-9145-6640-6A19-CF20D727F9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2D92EC1-9A87-366A-8441-AEEEE8931E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B73B3E-4AC2-2351-FB4B-7CE1C0C4657C}"/>
              </a:ext>
            </a:extLst>
          </p:cNvPr>
          <p:cNvSpPr>
            <a:spLocks noGrp="1"/>
          </p:cNvSpPr>
          <p:nvPr>
            <p:ph type="dt" sz="half" idx="10"/>
          </p:nvPr>
        </p:nvSpPr>
        <p:spPr/>
        <p:txBody>
          <a:bodyPr/>
          <a:lstStyle/>
          <a:p>
            <a:fld id="{A73BE57A-DB54-974D-B88D-A41119BFC0BE}" type="datetimeFigureOut">
              <a:rPr lang="en-US" smtClean="0"/>
              <a:t>9/2/24</a:t>
            </a:fld>
            <a:endParaRPr lang="en-US"/>
          </a:p>
        </p:txBody>
      </p:sp>
      <p:sp>
        <p:nvSpPr>
          <p:cNvPr id="6" name="Footer Placeholder 5">
            <a:extLst>
              <a:ext uri="{FF2B5EF4-FFF2-40B4-BE49-F238E27FC236}">
                <a16:creationId xmlns:a16="http://schemas.microsoft.com/office/drawing/2014/main" id="{333A42C0-15B1-3CB7-FC2A-4DE76ABBB1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789BC0-3523-D4FD-746C-9E8E91D9666C}"/>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3824682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6A18BF-FFC4-04F8-1E68-10CB084E06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79A0388-9A10-DC29-E68C-F4D1953A07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FC799D-2563-AB8E-8E5E-BE15CA170A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73BE57A-DB54-974D-B88D-A41119BFC0BE}" type="datetimeFigureOut">
              <a:rPr lang="en-US" smtClean="0"/>
              <a:t>9/2/24</a:t>
            </a:fld>
            <a:endParaRPr lang="en-US"/>
          </a:p>
        </p:txBody>
      </p:sp>
      <p:sp>
        <p:nvSpPr>
          <p:cNvPr id="5" name="Footer Placeholder 4">
            <a:extLst>
              <a:ext uri="{FF2B5EF4-FFF2-40B4-BE49-F238E27FC236}">
                <a16:creationId xmlns:a16="http://schemas.microsoft.com/office/drawing/2014/main" id="{BD49A0B6-F9A5-4D8B-07A1-2EE616C9E4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EF3C3B2-D3AB-FF97-E175-B8A96BD4F0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D9E11DA-31D6-714E-96BC-AE5E3DE7749F}" type="slidenum">
              <a:rPr lang="en-US" smtClean="0"/>
              <a:t>‹#›</a:t>
            </a:fld>
            <a:endParaRPr lang="en-US"/>
          </a:p>
        </p:txBody>
      </p:sp>
    </p:spTree>
    <p:extLst>
      <p:ext uri="{BB962C8B-B14F-4D97-AF65-F5344CB8AC3E}">
        <p14:creationId xmlns:p14="http://schemas.microsoft.com/office/powerpoint/2010/main" val="3543447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costa-rica-guide.com/practical/money/how-to-money-in-costa-rica/"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s://pressbooks.bccampus.ca/environmentalissues/front-matter/introduction/"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20.jpg"/><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35.jpg"/><Relationship Id="rId5" Type="http://schemas.openxmlformats.org/officeDocument/2006/relationships/image" Target="../media/image34.png"/><Relationship Id="rId4" Type="http://schemas.openxmlformats.org/officeDocument/2006/relationships/image" Target="../media/image33.jpeg"/></Relationships>
</file>

<file path=ppt/slides/_rels/slide1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jpeg"/><Relationship Id="rId7" Type="http://schemas.openxmlformats.org/officeDocument/2006/relationships/image" Target="../media/image43.png"/><Relationship Id="rId2"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 Id="rId9" Type="http://schemas.openxmlformats.org/officeDocument/2006/relationships/image" Target="../media/image45.jpeg"/></Relationships>
</file>

<file path=ppt/slides/_rels/slide1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15.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image" Target="../media/image53.svg"/><Relationship Id="rId7" Type="http://schemas.openxmlformats.org/officeDocument/2006/relationships/image" Target="../media/image57.jpeg"/><Relationship Id="rId12" Type="http://schemas.openxmlformats.org/officeDocument/2006/relationships/image" Target="../media/image62.svg"/><Relationship Id="rId2"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56.jpeg"/><Relationship Id="rId11" Type="http://schemas.openxmlformats.org/officeDocument/2006/relationships/image" Target="../media/image61.png"/><Relationship Id="rId5" Type="http://schemas.openxmlformats.org/officeDocument/2006/relationships/image" Target="../media/image55.jpeg"/><Relationship Id="rId10" Type="http://schemas.openxmlformats.org/officeDocument/2006/relationships/image" Target="../media/image60.svg"/><Relationship Id="rId4" Type="http://schemas.openxmlformats.org/officeDocument/2006/relationships/image" Target="../media/image54.jpeg"/><Relationship Id="rId9" Type="http://schemas.openxmlformats.org/officeDocument/2006/relationships/image" Target="../media/image59.png"/></Relationships>
</file>

<file path=ppt/slides/_rels/slide17.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2.xml"/><Relationship Id="rId4" Type="http://schemas.openxmlformats.org/officeDocument/2006/relationships/image" Target="../media/image65.jpg"/></Relationships>
</file>

<file path=ppt/slides/_rels/slide18.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hyperlink" Target="https://commons.wikimedia.org/wiki/Main_Pag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hyperlink" Target="https://pressbooks.bccampus.ca/environmentalissues/front-matter/introduction/"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hyperlink" Target="https://conservationbiologynews.wordpress.com/2012/09/17/a-world-and-winners-and-losers-how-habitat-fragmentation-leads-to-loss-of-endemic-species/" TargetMode="External"/><Relationship Id="rId7" Type="http://schemas.openxmlformats.org/officeDocument/2006/relationships/image" Target="../media/image27.jpg"/><Relationship Id="rId2" Type="http://schemas.openxmlformats.org/officeDocument/2006/relationships/image" Target="../media/image24.jpg"/><Relationship Id="rId1" Type="http://schemas.openxmlformats.org/officeDocument/2006/relationships/slideLayout" Target="../slideLayouts/slideLayout2.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hyperlink" Target="https://www.sciencedirect.com/science/article/abs/pii/S0006320712002893" TargetMode="External"/><Relationship Id="rId9"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everal different currency bills&#10;&#10;Description automatically generated with medium confidence">
            <a:extLst>
              <a:ext uri="{FF2B5EF4-FFF2-40B4-BE49-F238E27FC236}">
                <a16:creationId xmlns:a16="http://schemas.microsoft.com/office/drawing/2014/main" id="{EB99C366-A7DE-17A1-753C-B3BC170E198D}"/>
              </a:ext>
            </a:extLst>
          </p:cNvPr>
          <p:cNvPicPr>
            <a:picLocks noChangeAspect="1"/>
          </p:cNvPicPr>
          <p:nvPr/>
        </p:nvPicPr>
        <p:blipFill>
          <a:blip r:embed="rId3"/>
          <a:stretch>
            <a:fillRect/>
          </a:stretch>
        </p:blipFill>
        <p:spPr>
          <a:xfrm>
            <a:off x="2162092" y="1143000"/>
            <a:ext cx="8347022" cy="5254526"/>
          </a:xfrm>
          <a:prstGeom prst="rect">
            <a:avLst/>
          </a:prstGeom>
        </p:spPr>
      </p:pic>
      <p:sp>
        <p:nvSpPr>
          <p:cNvPr id="14" name="Title 1">
            <a:extLst>
              <a:ext uri="{FF2B5EF4-FFF2-40B4-BE49-F238E27FC236}">
                <a16:creationId xmlns:a16="http://schemas.microsoft.com/office/drawing/2014/main" id="{4DD99688-00D3-6FE9-C0E6-3BF2658C1164}"/>
              </a:ext>
            </a:extLst>
          </p:cNvPr>
          <p:cNvSpPr txBox="1">
            <a:spLocks/>
          </p:cNvSpPr>
          <p:nvPr/>
        </p:nvSpPr>
        <p:spPr>
          <a:xfrm>
            <a:off x="253092" y="-15240"/>
            <a:ext cx="11399520" cy="11430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6600" b="1" dirty="0">
                <a:solidFill>
                  <a:srgbClr val="0070C0"/>
                </a:solidFill>
                <a:latin typeface="Calibri" panose="020F0502020204030204" pitchFamily="34" charset="0"/>
                <a:cs typeface="Calibri" panose="020F0502020204030204" pitchFamily="34" charset="0"/>
              </a:rPr>
              <a:t>B </a:t>
            </a:r>
            <a:r>
              <a:rPr lang="en-US" sz="6600" b="1" dirty="0" err="1">
                <a:solidFill>
                  <a:srgbClr val="0070C0"/>
                </a:solidFill>
                <a:latin typeface="Calibri" panose="020F0502020204030204" pitchFamily="34" charset="0"/>
                <a:cs typeface="Calibri" panose="020F0502020204030204" pitchFamily="34" charset="0"/>
              </a:rPr>
              <a:t>i</a:t>
            </a:r>
            <a:r>
              <a:rPr lang="en-US" sz="6600" b="1" dirty="0">
                <a:solidFill>
                  <a:srgbClr val="0070C0"/>
                </a:solidFill>
                <a:latin typeface="Calibri" panose="020F0502020204030204" pitchFamily="34" charset="0"/>
                <a:cs typeface="Calibri" panose="020F0502020204030204" pitchFamily="34" charset="0"/>
              </a:rPr>
              <a:t> o d </a:t>
            </a:r>
            <a:r>
              <a:rPr lang="en-US" sz="6600" b="1" dirty="0" err="1">
                <a:solidFill>
                  <a:srgbClr val="0070C0"/>
                </a:solidFill>
                <a:latin typeface="Calibri" panose="020F0502020204030204" pitchFamily="34" charset="0"/>
                <a:cs typeface="Calibri" panose="020F0502020204030204" pitchFamily="34" charset="0"/>
              </a:rPr>
              <a:t>i</a:t>
            </a:r>
            <a:r>
              <a:rPr lang="en-US" sz="6600" b="1" dirty="0">
                <a:solidFill>
                  <a:srgbClr val="0070C0"/>
                </a:solidFill>
                <a:latin typeface="Calibri" panose="020F0502020204030204" pitchFamily="34" charset="0"/>
                <a:cs typeface="Calibri" panose="020F0502020204030204" pitchFamily="34" charset="0"/>
              </a:rPr>
              <a:t> v e r s </a:t>
            </a:r>
            <a:r>
              <a:rPr lang="en-US" sz="6600" b="1" dirty="0" err="1">
                <a:solidFill>
                  <a:srgbClr val="0070C0"/>
                </a:solidFill>
                <a:latin typeface="Calibri" panose="020F0502020204030204" pitchFamily="34" charset="0"/>
                <a:cs typeface="Calibri" panose="020F0502020204030204" pitchFamily="34" charset="0"/>
              </a:rPr>
              <a:t>i</a:t>
            </a:r>
            <a:r>
              <a:rPr lang="en-US" sz="6600" b="1" dirty="0">
                <a:solidFill>
                  <a:srgbClr val="0070C0"/>
                </a:solidFill>
                <a:latin typeface="Calibri" panose="020F0502020204030204" pitchFamily="34" charset="0"/>
                <a:cs typeface="Calibri" panose="020F0502020204030204" pitchFamily="34" charset="0"/>
              </a:rPr>
              <a:t> t y</a:t>
            </a:r>
          </a:p>
        </p:txBody>
      </p:sp>
      <p:sp>
        <p:nvSpPr>
          <p:cNvPr id="2" name="TextBox 1">
            <a:extLst>
              <a:ext uri="{FF2B5EF4-FFF2-40B4-BE49-F238E27FC236}">
                <a16:creationId xmlns:a16="http://schemas.microsoft.com/office/drawing/2014/main" id="{CA43438A-D807-4466-5C09-88C3C091F051}"/>
              </a:ext>
            </a:extLst>
          </p:cNvPr>
          <p:cNvSpPr txBox="1"/>
          <p:nvPr/>
        </p:nvSpPr>
        <p:spPr>
          <a:xfrm>
            <a:off x="342470" y="6397526"/>
            <a:ext cx="11220764" cy="338554"/>
          </a:xfrm>
          <a:prstGeom prst="rect">
            <a:avLst/>
          </a:prstGeom>
          <a:noFill/>
        </p:spPr>
        <p:txBody>
          <a:bodyPr wrap="none" rtlCol="0">
            <a:spAutoFit/>
          </a:bodyPr>
          <a:lstStyle/>
          <a:p>
            <a:r>
              <a:rPr lang="en-US" sz="1600" dirty="0">
                <a:latin typeface="Calibri" panose="020F0502020204030204" pitchFamily="34" charset="0"/>
                <a:cs typeface="Calibri" panose="020F0502020204030204" pitchFamily="34" charset="0"/>
              </a:rPr>
              <a:t>Currency images downloaded from the Costa Rica Guide  </a:t>
            </a:r>
            <a:r>
              <a:rPr lang="en-US" sz="1600" dirty="0">
                <a:latin typeface="Calibri" panose="020F0502020204030204" pitchFamily="34" charset="0"/>
                <a:cs typeface="Calibri" panose="020F0502020204030204" pitchFamily="34" charset="0"/>
                <a:hlinkClick r:id="rId4"/>
              </a:rPr>
              <a:t>https://costa-rica-guide.com/practical/money/how-to-money-in-costa-rica/</a:t>
            </a:r>
            <a:endParaRPr 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53006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9DB072E-2133-B8D2-CC4C-07AE71E7D452}"/>
              </a:ext>
            </a:extLst>
          </p:cNvPr>
          <p:cNvSpPr txBox="1"/>
          <p:nvPr/>
        </p:nvSpPr>
        <p:spPr>
          <a:xfrm>
            <a:off x="645885" y="279636"/>
            <a:ext cx="10900229" cy="1446550"/>
          </a:xfrm>
          <a:prstGeom prst="rect">
            <a:avLst/>
          </a:prstGeom>
          <a:noFill/>
        </p:spPr>
        <p:txBody>
          <a:bodyPr wrap="square" rtlCol="0">
            <a:spAutoFit/>
          </a:bodyPr>
          <a:lstStyle/>
          <a:p>
            <a:pPr algn="just"/>
            <a:r>
              <a:rPr lang="en-US" sz="2200" dirty="0">
                <a:latin typeface="Calibri" panose="020F0502020204030204" pitchFamily="34" charset="0"/>
                <a:cs typeface="Calibri" panose="020F0502020204030204" pitchFamily="34" charset="0"/>
              </a:rPr>
              <a:t>Mass extinctions are not a new phenomenon. The most famous extinction event was the disappearance  of the dinosaurs at the end of the Cretaceous about 60 million years ago. Nevertheless, ongoing environmental pressures from human activity increasingly endanger the continued existence of vulnerable species of flora and fauna worldwide.</a:t>
            </a:r>
          </a:p>
        </p:txBody>
      </p:sp>
      <p:sp>
        <p:nvSpPr>
          <p:cNvPr id="5" name="TextBox 4">
            <a:extLst>
              <a:ext uri="{FF2B5EF4-FFF2-40B4-BE49-F238E27FC236}">
                <a16:creationId xmlns:a16="http://schemas.microsoft.com/office/drawing/2014/main" id="{46560620-949A-361A-73D3-4B5EC5C4C2D8}"/>
              </a:ext>
            </a:extLst>
          </p:cNvPr>
          <p:cNvSpPr txBox="1"/>
          <p:nvPr/>
        </p:nvSpPr>
        <p:spPr>
          <a:xfrm>
            <a:off x="367133" y="6112322"/>
            <a:ext cx="12193168" cy="338554"/>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Graph from “Environmental Issues” by Andrew Frank </a:t>
            </a:r>
            <a:r>
              <a:rPr lang="en-US" sz="1600" dirty="0">
                <a:latin typeface="Calibri" panose="020F0502020204030204" pitchFamily="34" charset="0"/>
                <a:cs typeface="Calibri" panose="020F0502020204030204" pitchFamily="34" charset="0"/>
                <a:hlinkClick r:id="rId2"/>
              </a:rPr>
              <a:t>https://pressbooks.bccampus.ca/environmentalissues/front-matter/introduction/</a:t>
            </a:r>
            <a:endParaRPr lang="en-US" sz="1600" dirty="0">
              <a:latin typeface="Calibri" panose="020F0502020204030204" pitchFamily="34" charset="0"/>
              <a:cs typeface="Calibri" panose="020F0502020204030204" pitchFamily="34" charset="0"/>
            </a:endParaRPr>
          </a:p>
        </p:txBody>
      </p:sp>
      <p:pic>
        <p:nvPicPr>
          <p:cNvPr id="7" name="Picture 6" descr="A graph showing the amount of time&#10;&#10;Description automatically generated">
            <a:extLst>
              <a:ext uri="{FF2B5EF4-FFF2-40B4-BE49-F238E27FC236}">
                <a16:creationId xmlns:a16="http://schemas.microsoft.com/office/drawing/2014/main" id="{7B75C962-1068-B272-CF1D-E93AD3E2324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03566" y="1843313"/>
            <a:ext cx="7344228" cy="4184099"/>
          </a:xfrm>
          <a:prstGeom prst="rect">
            <a:avLst/>
          </a:prstGeom>
          <a:ln>
            <a:solidFill>
              <a:schemeClr val="tx1"/>
            </a:solidFill>
          </a:ln>
        </p:spPr>
      </p:pic>
    </p:spTree>
    <p:extLst>
      <p:ext uri="{BB962C8B-B14F-4D97-AF65-F5344CB8AC3E}">
        <p14:creationId xmlns:p14="http://schemas.microsoft.com/office/powerpoint/2010/main" val="1410943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AEDC92C-1D19-57EA-7175-BB0271A58873}"/>
              </a:ext>
            </a:extLst>
          </p:cNvPr>
          <p:cNvSpPr txBox="1"/>
          <p:nvPr/>
        </p:nvSpPr>
        <p:spPr>
          <a:xfrm>
            <a:off x="613096" y="458619"/>
            <a:ext cx="11119557" cy="3000821"/>
          </a:xfrm>
          <a:prstGeom prst="rect">
            <a:avLst/>
          </a:prstGeom>
          <a:noFill/>
        </p:spPr>
        <p:txBody>
          <a:bodyPr wrap="square" rtlCol="0">
            <a:spAutoFit/>
          </a:bodyPr>
          <a:lstStyle/>
          <a:p>
            <a:pPr algn="just">
              <a:spcAft>
                <a:spcPts val="2400"/>
              </a:spcAft>
            </a:pPr>
            <a:r>
              <a:rPr lang="en-US" sz="2200" dirty="0">
                <a:latin typeface="Calibri" panose="020F0502020204030204" pitchFamily="34" charset="0"/>
                <a:cs typeface="Calibri" panose="020F0502020204030204" pitchFamily="34" charset="0"/>
              </a:rPr>
              <a:t>Biodiversity is not only aesthetically pleasing, it also enhances ecological services like soil integrity, pest control, pollination, and sources of future medicines. Anthropogenic threats to biodiversity include:</a:t>
            </a:r>
          </a:p>
          <a:p>
            <a:pPr marL="342900" indent="-342900" algn="just">
              <a:spcAft>
                <a:spcPts val="600"/>
              </a:spcAft>
              <a:buFont typeface="Arial" panose="020B0604020202020204" pitchFamily="34" charset="0"/>
              <a:buChar char="•"/>
            </a:pPr>
            <a:r>
              <a:rPr lang="en-US" sz="2200" dirty="0">
                <a:latin typeface="Calibri" panose="020F0502020204030204" pitchFamily="34" charset="0"/>
                <a:cs typeface="Calibri" panose="020F0502020204030204" pitchFamily="34" charset="0"/>
              </a:rPr>
              <a:t>Habitat Destruction</a:t>
            </a:r>
          </a:p>
          <a:p>
            <a:pPr marL="342900" indent="-342900" algn="just">
              <a:spcAft>
                <a:spcPts val="600"/>
              </a:spcAft>
              <a:buFont typeface="Arial" panose="020B0604020202020204" pitchFamily="34" charset="0"/>
              <a:buChar char="•"/>
            </a:pPr>
            <a:r>
              <a:rPr lang="en-US" sz="2200" dirty="0">
                <a:latin typeface="Calibri" panose="020F0502020204030204" pitchFamily="34" charset="0"/>
                <a:cs typeface="Calibri" panose="020F0502020204030204" pitchFamily="34" charset="0"/>
              </a:rPr>
              <a:t>Invasive Species</a:t>
            </a:r>
          </a:p>
          <a:p>
            <a:pPr marL="342900" indent="-342900" algn="just">
              <a:spcAft>
                <a:spcPts val="600"/>
              </a:spcAft>
              <a:buFont typeface="Arial" panose="020B0604020202020204" pitchFamily="34" charset="0"/>
              <a:buChar char="•"/>
            </a:pPr>
            <a:r>
              <a:rPr lang="en-US" sz="2200" dirty="0">
                <a:latin typeface="Calibri" panose="020F0502020204030204" pitchFamily="34" charset="0"/>
                <a:cs typeface="Calibri" panose="020F0502020204030204" pitchFamily="34" charset="0"/>
              </a:rPr>
              <a:t>Overharvesting</a:t>
            </a:r>
          </a:p>
          <a:p>
            <a:pPr marL="342900" indent="-342900" algn="just">
              <a:spcAft>
                <a:spcPts val="600"/>
              </a:spcAft>
              <a:buFont typeface="Arial" panose="020B0604020202020204" pitchFamily="34" charset="0"/>
              <a:buChar char="•"/>
            </a:pPr>
            <a:r>
              <a:rPr lang="en-US" sz="2200" dirty="0">
                <a:latin typeface="Calibri" panose="020F0502020204030204" pitchFamily="34" charset="0"/>
                <a:cs typeface="Calibri" panose="020F0502020204030204" pitchFamily="34" charset="0"/>
              </a:rPr>
              <a:t>Climate Change</a:t>
            </a:r>
          </a:p>
        </p:txBody>
      </p:sp>
      <p:pic>
        <p:nvPicPr>
          <p:cNvPr id="3" name="Picture 2">
            <a:extLst>
              <a:ext uri="{FF2B5EF4-FFF2-40B4-BE49-F238E27FC236}">
                <a16:creationId xmlns:a16="http://schemas.microsoft.com/office/drawing/2014/main" id="{5AF9B1BC-A391-C582-50D6-C8C9AFD8FA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84571" y="1549339"/>
            <a:ext cx="2122267" cy="2062591"/>
          </a:xfrm>
          <a:prstGeom prst="rect">
            <a:avLst/>
          </a:prstGeom>
          <a:ln>
            <a:solidFill>
              <a:schemeClr val="accent1"/>
            </a:solidFill>
          </a:ln>
        </p:spPr>
      </p:pic>
      <p:pic>
        <p:nvPicPr>
          <p:cNvPr id="6" name="Picture 5" descr="A group of men working on a boat&#10;&#10;Description automatically generated">
            <a:extLst>
              <a:ext uri="{FF2B5EF4-FFF2-40B4-BE49-F238E27FC236}">
                <a16:creationId xmlns:a16="http://schemas.microsoft.com/office/drawing/2014/main" id="{A47D2EA7-46FB-2F73-584F-1542F38D807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02930" y="3936277"/>
            <a:ext cx="2780007" cy="2335514"/>
          </a:xfrm>
          <a:prstGeom prst="rect">
            <a:avLst/>
          </a:prstGeom>
          <a:ln>
            <a:solidFill>
              <a:schemeClr val="tx1"/>
            </a:solidFill>
          </a:ln>
        </p:spPr>
      </p:pic>
      <p:pic>
        <p:nvPicPr>
          <p:cNvPr id="9" name="Picture 8" descr="A fish lying on the grass&#10;&#10;Description automatically generated">
            <a:extLst>
              <a:ext uri="{FF2B5EF4-FFF2-40B4-BE49-F238E27FC236}">
                <a16:creationId xmlns:a16="http://schemas.microsoft.com/office/drawing/2014/main" id="{83505507-CB11-925D-A3F7-A3A5305CAD2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3097" y="3936278"/>
            <a:ext cx="3188199" cy="2335513"/>
          </a:xfrm>
          <a:prstGeom prst="rect">
            <a:avLst/>
          </a:prstGeom>
        </p:spPr>
      </p:pic>
      <p:pic>
        <p:nvPicPr>
          <p:cNvPr id="5" name="Picture 4">
            <a:extLst>
              <a:ext uri="{FF2B5EF4-FFF2-40B4-BE49-F238E27FC236}">
                <a16:creationId xmlns:a16="http://schemas.microsoft.com/office/drawing/2014/main" id="{B5A7CC51-B71D-6AD4-5FF7-D8847F5FB33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184571" y="3936278"/>
            <a:ext cx="4394332" cy="2387400"/>
          </a:xfrm>
          <a:prstGeom prst="rect">
            <a:avLst/>
          </a:prstGeom>
          <a:ln>
            <a:solidFill>
              <a:schemeClr val="accent1"/>
            </a:solidFill>
          </a:ln>
        </p:spPr>
      </p:pic>
      <p:sp>
        <p:nvSpPr>
          <p:cNvPr id="2" name="TextBox 1">
            <a:extLst>
              <a:ext uri="{FF2B5EF4-FFF2-40B4-BE49-F238E27FC236}">
                <a16:creationId xmlns:a16="http://schemas.microsoft.com/office/drawing/2014/main" id="{9BA4AC81-EC46-1E58-0421-88DE85666694}"/>
              </a:ext>
            </a:extLst>
          </p:cNvPr>
          <p:cNvSpPr txBox="1"/>
          <p:nvPr/>
        </p:nvSpPr>
        <p:spPr>
          <a:xfrm>
            <a:off x="1921701" y="5787566"/>
            <a:ext cx="668773" cy="400110"/>
          </a:xfrm>
          <a:prstGeom prst="rect">
            <a:avLst/>
          </a:prstGeom>
          <a:noFill/>
        </p:spPr>
        <p:txBody>
          <a:bodyPr wrap="none" rtlCol="0">
            <a:spAutoFit/>
          </a:bodyPr>
          <a:lstStyle/>
          <a:p>
            <a:r>
              <a:rPr lang="en-US" sz="2000" dirty="0">
                <a:solidFill>
                  <a:schemeClr val="bg1"/>
                </a:solidFill>
                <a:latin typeface="Calibri" panose="020F0502020204030204" pitchFamily="34" charset="0"/>
                <a:cs typeface="Calibri" panose="020F0502020204030204" pitchFamily="34" charset="0"/>
              </a:rPr>
              <a:t>Carp</a:t>
            </a:r>
          </a:p>
        </p:txBody>
      </p:sp>
      <p:pic>
        <p:nvPicPr>
          <p:cNvPr id="10" name="Picture 9" descr="Toucan perched on tree">
            <a:extLst>
              <a:ext uri="{FF2B5EF4-FFF2-40B4-BE49-F238E27FC236}">
                <a16:creationId xmlns:a16="http://schemas.microsoft.com/office/drawing/2014/main" id="{CC05C2D4-1E8F-C301-2A9E-CAC21D178059}"/>
              </a:ext>
            </a:extLst>
          </p:cNvPr>
          <p:cNvPicPr>
            <a:picLocks noChangeAspect="1"/>
          </p:cNvPicPr>
          <p:nvPr/>
        </p:nvPicPr>
        <p:blipFill>
          <a:blip r:embed="rId6"/>
          <a:stretch>
            <a:fillRect/>
          </a:stretch>
        </p:blipFill>
        <p:spPr>
          <a:xfrm>
            <a:off x="4102929" y="1549339"/>
            <a:ext cx="2780007" cy="2062591"/>
          </a:xfrm>
          <a:prstGeom prst="rect">
            <a:avLst/>
          </a:prstGeom>
        </p:spPr>
      </p:pic>
      <p:pic>
        <p:nvPicPr>
          <p:cNvPr id="8" name="Picture 7" descr="A map of a city&#10;&#10;Description automatically generated">
            <a:extLst>
              <a:ext uri="{FF2B5EF4-FFF2-40B4-BE49-F238E27FC236}">
                <a16:creationId xmlns:a16="http://schemas.microsoft.com/office/drawing/2014/main" id="{41D3438B-FF26-F1F4-27B0-8CFF51BB78D1}"/>
              </a:ext>
            </a:extLst>
          </p:cNvPr>
          <p:cNvPicPr>
            <a:picLocks noChangeAspect="1"/>
          </p:cNvPicPr>
          <p:nvPr/>
        </p:nvPicPr>
        <p:blipFill>
          <a:blip r:embed="rId7"/>
          <a:stretch>
            <a:fillRect/>
          </a:stretch>
        </p:blipFill>
        <p:spPr>
          <a:xfrm>
            <a:off x="9591602" y="1549339"/>
            <a:ext cx="1987302" cy="2062591"/>
          </a:xfrm>
          <a:prstGeom prst="rect">
            <a:avLst/>
          </a:prstGeom>
        </p:spPr>
      </p:pic>
    </p:spTree>
    <p:extLst>
      <p:ext uri="{BB962C8B-B14F-4D97-AF65-F5344CB8AC3E}">
        <p14:creationId xmlns:p14="http://schemas.microsoft.com/office/powerpoint/2010/main" val="252333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C07E733-0E1D-371F-C6BA-6206AABA639B}"/>
              </a:ext>
            </a:extLst>
          </p:cNvPr>
          <p:cNvSpPr txBox="1"/>
          <p:nvPr/>
        </p:nvSpPr>
        <p:spPr>
          <a:xfrm>
            <a:off x="467098" y="494393"/>
            <a:ext cx="5057537" cy="1523494"/>
          </a:xfrm>
          <a:prstGeom prst="rect">
            <a:avLst/>
          </a:prstGeom>
          <a:noFill/>
        </p:spPr>
        <p:txBody>
          <a:bodyPr wrap="square">
            <a:spAutoFit/>
          </a:bodyPr>
          <a:lstStyle/>
          <a:p>
            <a:pPr algn="just">
              <a:spcAft>
                <a:spcPts val="600"/>
              </a:spcAft>
            </a:pPr>
            <a:r>
              <a:rPr lang="en-US" sz="2200" dirty="0">
                <a:latin typeface="Calibri" panose="020F0502020204030204" pitchFamily="34" charset="0"/>
                <a:cs typeface="Calibri" panose="020F0502020204030204" pitchFamily="34" charset="0"/>
              </a:rPr>
              <a:t>The most common form of </a:t>
            </a:r>
            <a:r>
              <a:rPr lang="en-US" sz="2200" b="1" dirty="0">
                <a:latin typeface="Calibri" panose="020F0502020204030204" pitchFamily="34" charset="0"/>
                <a:cs typeface="Calibri" panose="020F0502020204030204" pitchFamily="34" charset="0"/>
              </a:rPr>
              <a:t>habitat destruction </a:t>
            </a:r>
            <a:r>
              <a:rPr lang="en-US" sz="2200" dirty="0">
                <a:latin typeface="Calibri" panose="020F0502020204030204" pitchFamily="34" charset="0"/>
                <a:cs typeface="Calibri" panose="020F0502020204030204" pitchFamily="34" charset="0"/>
              </a:rPr>
              <a:t>is </a:t>
            </a:r>
            <a:r>
              <a:rPr lang="en-US" sz="2200" b="1" dirty="0">
                <a:latin typeface="Calibri" panose="020F0502020204030204" pitchFamily="34" charset="0"/>
                <a:cs typeface="Calibri" panose="020F0502020204030204" pitchFamily="34" charset="0"/>
              </a:rPr>
              <a:t>deforestation</a:t>
            </a:r>
            <a:r>
              <a:rPr lang="en-US" sz="2200" dirty="0">
                <a:latin typeface="Calibri" panose="020F0502020204030204" pitchFamily="34" charset="0"/>
                <a:cs typeface="Calibri" panose="020F0502020204030204" pitchFamily="34" charset="0"/>
              </a:rPr>
              <a:t>.</a:t>
            </a:r>
          </a:p>
          <a:p>
            <a:pPr algn="just">
              <a:spcAft>
                <a:spcPts val="600"/>
              </a:spcAft>
            </a:pPr>
            <a:r>
              <a:rPr lang="en-US" sz="2200" dirty="0">
                <a:latin typeface="Calibri" panose="020F0502020204030204" pitchFamily="34" charset="0"/>
                <a:cs typeface="Calibri" panose="020F0502020204030204" pitchFamily="34" charset="0"/>
              </a:rPr>
              <a:t>Worldwide, most deforestation takes place in </a:t>
            </a:r>
            <a:r>
              <a:rPr lang="en-US" sz="2200" b="1" dirty="0">
                <a:latin typeface="Calibri" panose="020F0502020204030204" pitchFamily="34" charset="0"/>
                <a:cs typeface="Calibri" panose="020F0502020204030204" pitchFamily="34" charset="0"/>
              </a:rPr>
              <a:t>Latin America </a:t>
            </a:r>
            <a:r>
              <a:rPr lang="en-US" sz="2200" dirty="0">
                <a:latin typeface="Calibri" panose="020F0502020204030204" pitchFamily="34" charset="0"/>
                <a:cs typeface="Calibri" panose="020F0502020204030204" pitchFamily="34" charset="0"/>
              </a:rPr>
              <a:t>and </a:t>
            </a:r>
            <a:r>
              <a:rPr lang="en-US" sz="2200" b="1" dirty="0">
                <a:latin typeface="Calibri" panose="020F0502020204030204" pitchFamily="34" charset="0"/>
                <a:cs typeface="Calibri" panose="020F0502020204030204" pitchFamily="34" charset="0"/>
              </a:rPr>
              <a:t>Southeast Asia</a:t>
            </a:r>
            <a:r>
              <a:rPr lang="en-US" sz="2200" dirty="0">
                <a:latin typeface="Calibri" panose="020F0502020204030204" pitchFamily="34" charset="0"/>
                <a:cs typeface="Calibri" panose="020F0502020204030204" pitchFamily="34" charset="0"/>
              </a:rPr>
              <a:t>.</a:t>
            </a:r>
          </a:p>
        </p:txBody>
      </p:sp>
      <p:pic>
        <p:nvPicPr>
          <p:cNvPr id="3" name="Picture 2" descr="A graph of different regions&#10;&#10;Description automatically generated">
            <a:extLst>
              <a:ext uri="{FF2B5EF4-FFF2-40B4-BE49-F238E27FC236}">
                <a16:creationId xmlns:a16="http://schemas.microsoft.com/office/drawing/2014/main" id="{385635E4-D873-47C9-1F63-608651DC83B4}"/>
              </a:ext>
            </a:extLst>
          </p:cNvPr>
          <p:cNvPicPr>
            <a:picLocks noChangeAspect="1"/>
          </p:cNvPicPr>
          <p:nvPr/>
        </p:nvPicPr>
        <p:blipFill>
          <a:blip r:embed="rId2"/>
          <a:stretch>
            <a:fillRect/>
          </a:stretch>
        </p:blipFill>
        <p:spPr>
          <a:xfrm>
            <a:off x="5785658" y="527645"/>
            <a:ext cx="5989118" cy="5460896"/>
          </a:xfrm>
          <a:prstGeom prst="rect">
            <a:avLst/>
          </a:prstGeom>
          <a:ln>
            <a:solidFill>
              <a:schemeClr val="accent1"/>
            </a:solidFill>
          </a:ln>
        </p:spPr>
      </p:pic>
      <p:pic>
        <p:nvPicPr>
          <p:cNvPr id="4" name="Picture 3" descr="A map of the earth&#10;&#10;Description automatically generated">
            <a:extLst>
              <a:ext uri="{FF2B5EF4-FFF2-40B4-BE49-F238E27FC236}">
                <a16:creationId xmlns:a16="http://schemas.microsoft.com/office/drawing/2014/main" id="{1C8E2A0E-CC27-98C0-C6E2-6EAEC6831FB0}"/>
              </a:ext>
            </a:extLst>
          </p:cNvPr>
          <p:cNvPicPr>
            <a:picLocks noChangeAspect="1"/>
          </p:cNvPicPr>
          <p:nvPr/>
        </p:nvPicPr>
        <p:blipFill>
          <a:blip r:embed="rId3"/>
          <a:stretch>
            <a:fillRect/>
          </a:stretch>
        </p:blipFill>
        <p:spPr>
          <a:xfrm>
            <a:off x="467099" y="2126477"/>
            <a:ext cx="5057538" cy="3897219"/>
          </a:xfrm>
          <a:prstGeom prst="rect">
            <a:avLst/>
          </a:prstGeom>
        </p:spPr>
      </p:pic>
      <p:sp>
        <p:nvSpPr>
          <p:cNvPr id="7" name="TextBox 6">
            <a:extLst>
              <a:ext uri="{FF2B5EF4-FFF2-40B4-BE49-F238E27FC236}">
                <a16:creationId xmlns:a16="http://schemas.microsoft.com/office/drawing/2014/main" id="{AB45E57E-078C-7A58-B568-6A29454D46E2}"/>
              </a:ext>
            </a:extLst>
          </p:cNvPr>
          <p:cNvSpPr txBox="1"/>
          <p:nvPr/>
        </p:nvSpPr>
        <p:spPr>
          <a:xfrm>
            <a:off x="417224" y="5978354"/>
            <a:ext cx="5789058" cy="338554"/>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Deforestation for agriculture in the Amazon basin 2001-2019</a:t>
            </a:r>
          </a:p>
        </p:txBody>
      </p:sp>
    </p:spTree>
    <p:extLst>
      <p:ext uri="{BB962C8B-B14F-4D97-AF65-F5344CB8AC3E}">
        <p14:creationId xmlns:p14="http://schemas.microsoft.com/office/powerpoint/2010/main" val="583656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A756B06-4BD4-BA7E-907B-4D565FAFD3DA}"/>
              </a:ext>
            </a:extLst>
          </p:cNvPr>
          <p:cNvSpPr txBox="1"/>
          <p:nvPr/>
        </p:nvSpPr>
        <p:spPr>
          <a:xfrm>
            <a:off x="585226" y="358257"/>
            <a:ext cx="7062500" cy="6078587"/>
          </a:xfrm>
          <a:prstGeom prst="rect">
            <a:avLst/>
          </a:prstGeom>
          <a:noFill/>
        </p:spPr>
        <p:txBody>
          <a:bodyPr wrap="square">
            <a:spAutoFit/>
          </a:bodyPr>
          <a:lstStyle/>
          <a:p>
            <a:pPr algn="just">
              <a:spcAft>
                <a:spcPts val="600"/>
              </a:spcAft>
            </a:pPr>
            <a:r>
              <a:rPr lang="en-US" sz="2200" b="1" dirty="0">
                <a:latin typeface="Calibri" panose="020F0502020204030204" pitchFamily="34" charset="0"/>
                <a:cs typeface="Calibri" panose="020F0502020204030204" pitchFamily="34" charset="0"/>
              </a:rPr>
              <a:t>Starlings</a:t>
            </a:r>
            <a:r>
              <a:rPr lang="en-US" sz="2200" dirty="0">
                <a:latin typeface="Calibri" panose="020F0502020204030204" pitchFamily="34" charset="0"/>
                <a:cs typeface="Calibri" panose="020F0502020204030204" pitchFamily="34" charset="0"/>
              </a:rPr>
              <a:t> are native to Europe. They were imported to the US by a literary enthusiast who wanted to import all birds mentioned in Shakespeare plays. Starlings are </a:t>
            </a:r>
            <a:r>
              <a:rPr lang="en-US" sz="2200" b="1" dirty="0">
                <a:latin typeface="Calibri" panose="020F0502020204030204" pitchFamily="34" charset="0"/>
                <a:cs typeface="Calibri" panose="020F0502020204030204" pitchFamily="34" charset="0"/>
              </a:rPr>
              <a:t>invasive</a:t>
            </a:r>
            <a:r>
              <a:rPr lang="en-US" sz="2200" dirty="0">
                <a:latin typeface="Calibri" panose="020F0502020204030204" pitchFamily="34" charset="0"/>
                <a:cs typeface="Calibri" panose="020F0502020204030204" pitchFamily="34" charset="0"/>
              </a:rPr>
              <a:t> because they are prolific breeders that outcompete many native species in North America.</a:t>
            </a:r>
          </a:p>
          <a:p>
            <a:pPr algn="just">
              <a:spcAft>
                <a:spcPts val="600"/>
              </a:spcAft>
            </a:pPr>
            <a:r>
              <a:rPr lang="en-US" sz="2200" b="1" dirty="0">
                <a:latin typeface="Calibri" panose="020F0502020204030204" pitchFamily="34" charset="0"/>
                <a:cs typeface="Calibri" panose="020F0502020204030204" pitchFamily="34" charset="0"/>
              </a:rPr>
              <a:t>Nutria</a:t>
            </a:r>
            <a:r>
              <a:rPr lang="en-US" sz="2200" dirty="0">
                <a:latin typeface="Calibri" panose="020F0502020204030204" pitchFamily="34" charset="0"/>
                <a:cs typeface="Calibri" panose="020F0502020204030204" pitchFamily="34" charset="0"/>
              </a:rPr>
              <a:t> are native to South America. They were imported to the Louisiana to raise them for their fur. Nutria are </a:t>
            </a:r>
            <a:r>
              <a:rPr lang="en-US" sz="2200" b="1" dirty="0">
                <a:latin typeface="Calibri" panose="020F0502020204030204" pitchFamily="34" charset="0"/>
                <a:cs typeface="Calibri" panose="020F0502020204030204" pitchFamily="34" charset="0"/>
              </a:rPr>
              <a:t>invasive</a:t>
            </a:r>
            <a:r>
              <a:rPr lang="en-US" sz="2200" dirty="0">
                <a:latin typeface="Calibri" panose="020F0502020204030204" pitchFamily="34" charset="0"/>
                <a:cs typeface="Calibri" panose="020F0502020204030204" pitchFamily="34" charset="0"/>
              </a:rPr>
              <a:t> because their large burrows and voracious appetite for aquatic vegetation cause damage to shorelines.</a:t>
            </a:r>
          </a:p>
          <a:p>
            <a:pPr algn="just">
              <a:spcAft>
                <a:spcPts val="600"/>
              </a:spcAft>
            </a:pPr>
            <a:r>
              <a:rPr lang="en-US" sz="2200" b="1" dirty="0">
                <a:latin typeface="Calibri" panose="020F0502020204030204" pitchFamily="34" charset="0"/>
                <a:cs typeface="Calibri" panose="020F0502020204030204" pitchFamily="34" charset="0"/>
              </a:rPr>
              <a:t>Kudzu</a:t>
            </a:r>
            <a:r>
              <a:rPr lang="en-US" sz="2200" dirty="0">
                <a:latin typeface="Calibri" panose="020F0502020204030204" pitchFamily="34" charset="0"/>
                <a:cs typeface="Calibri" panose="020F0502020204030204" pitchFamily="34" charset="0"/>
              </a:rPr>
              <a:t> is native to Japan. It was imported to the US in the late 19</a:t>
            </a:r>
            <a:r>
              <a:rPr lang="en-US" sz="2200" baseline="30000" dirty="0">
                <a:latin typeface="Calibri" panose="020F0502020204030204" pitchFamily="34" charset="0"/>
                <a:cs typeface="Calibri" panose="020F0502020204030204" pitchFamily="34" charset="0"/>
              </a:rPr>
              <a:t>th</a:t>
            </a:r>
            <a:r>
              <a:rPr lang="en-US" sz="2200" dirty="0">
                <a:latin typeface="Calibri" panose="020F0502020204030204" pitchFamily="34" charset="0"/>
                <a:cs typeface="Calibri" panose="020F0502020204030204" pitchFamily="34" charset="0"/>
              </a:rPr>
              <a:t> century as an ornamental plant and later used to control erosion. It is </a:t>
            </a:r>
            <a:r>
              <a:rPr lang="en-US" sz="2200" b="1" dirty="0">
                <a:latin typeface="Calibri" panose="020F0502020204030204" pitchFamily="34" charset="0"/>
                <a:cs typeface="Calibri" panose="020F0502020204030204" pitchFamily="34" charset="0"/>
              </a:rPr>
              <a:t>invasive</a:t>
            </a:r>
            <a:r>
              <a:rPr lang="en-US" sz="2200" dirty="0">
                <a:latin typeface="Calibri" panose="020F0502020204030204" pitchFamily="34" charset="0"/>
                <a:cs typeface="Calibri" panose="020F0502020204030204" pitchFamily="34" charset="0"/>
              </a:rPr>
              <a:t> because it grows so quickly that it outcompetes native species of plants for sunlight.</a:t>
            </a:r>
          </a:p>
          <a:p>
            <a:pPr algn="just">
              <a:spcAft>
                <a:spcPts val="600"/>
              </a:spcAft>
            </a:pPr>
            <a:r>
              <a:rPr lang="en-US" sz="2200" b="1" dirty="0">
                <a:latin typeface="Calibri" panose="020F0502020204030204" pitchFamily="34" charset="0"/>
                <a:cs typeface="Calibri" panose="020F0502020204030204" pitchFamily="34" charset="0"/>
              </a:rPr>
              <a:t>Fire ants </a:t>
            </a:r>
            <a:r>
              <a:rPr lang="en-US" sz="2200" dirty="0">
                <a:latin typeface="Calibri" panose="020F0502020204030204" pitchFamily="34" charset="0"/>
                <a:cs typeface="Calibri" panose="020F0502020204030204" pitchFamily="34" charset="0"/>
              </a:rPr>
              <a:t>were imported to the US through lumber shipments from South America. Fire ants are </a:t>
            </a:r>
            <a:r>
              <a:rPr lang="en-US" sz="2200" b="1" dirty="0">
                <a:latin typeface="Calibri" panose="020F0502020204030204" pitchFamily="34" charset="0"/>
                <a:cs typeface="Calibri" panose="020F0502020204030204" pitchFamily="34" charset="0"/>
              </a:rPr>
              <a:t>invasive</a:t>
            </a:r>
            <a:r>
              <a:rPr lang="en-US" sz="2200" dirty="0">
                <a:latin typeface="Calibri" panose="020F0502020204030204" pitchFamily="34" charset="0"/>
                <a:cs typeface="Calibri" panose="020F0502020204030204" pitchFamily="34" charset="0"/>
              </a:rPr>
              <a:t> because they outcompete other ants and their painful stings displace birds and mammals native to North America.</a:t>
            </a:r>
          </a:p>
        </p:txBody>
      </p:sp>
      <p:pic>
        <p:nvPicPr>
          <p:cNvPr id="3" name="Picture 2" descr="A bird standing on a wood post&#10;&#10;Description automatically generated">
            <a:extLst>
              <a:ext uri="{FF2B5EF4-FFF2-40B4-BE49-F238E27FC236}">
                <a16:creationId xmlns:a16="http://schemas.microsoft.com/office/drawing/2014/main" id="{B2260D3A-01CA-EE00-E8C4-BAB96BAE584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71918" y="497461"/>
            <a:ext cx="1827357" cy="1591056"/>
          </a:xfrm>
          <a:prstGeom prst="rect">
            <a:avLst/>
          </a:prstGeom>
          <a:ln>
            <a:solidFill>
              <a:schemeClr val="accent1"/>
            </a:solidFill>
          </a:ln>
        </p:spPr>
      </p:pic>
      <p:pic>
        <p:nvPicPr>
          <p:cNvPr id="6" name="Picture 5" descr="A group of small black dots&#10;&#10;Description automatically generated">
            <a:extLst>
              <a:ext uri="{FF2B5EF4-FFF2-40B4-BE49-F238E27FC236}">
                <a16:creationId xmlns:a16="http://schemas.microsoft.com/office/drawing/2014/main" id="{62058271-32AB-2609-07D1-C7620A7E2FE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869679" y="498420"/>
            <a:ext cx="1985928" cy="1593456"/>
          </a:xfrm>
          <a:prstGeom prst="rect">
            <a:avLst/>
          </a:prstGeom>
          <a:ln>
            <a:solidFill>
              <a:schemeClr val="accent1"/>
            </a:solidFill>
          </a:ln>
        </p:spPr>
      </p:pic>
      <p:pic>
        <p:nvPicPr>
          <p:cNvPr id="8" name="Picture 7" descr="A brown animal on the ground&#10;&#10;Description automatically generated">
            <a:extLst>
              <a:ext uri="{FF2B5EF4-FFF2-40B4-BE49-F238E27FC236}">
                <a16:creationId xmlns:a16="http://schemas.microsoft.com/office/drawing/2014/main" id="{E4F7E0A9-759A-9AC8-E8C3-DDFEC81DEB5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71920" y="2273813"/>
            <a:ext cx="1827358" cy="1125404"/>
          </a:xfrm>
          <a:prstGeom prst="rect">
            <a:avLst/>
          </a:prstGeom>
          <a:ln>
            <a:solidFill>
              <a:schemeClr val="accent1"/>
            </a:solidFill>
          </a:ln>
        </p:spPr>
      </p:pic>
      <p:pic>
        <p:nvPicPr>
          <p:cNvPr id="10" name="Picture 9" descr="A small stream in a ditch&#10;&#10;Description automatically generated with medium confidence">
            <a:extLst>
              <a:ext uri="{FF2B5EF4-FFF2-40B4-BE49-F238E27FC236}">
                <a16:creationId xmlns:a16="http://schemas.microsoft.com/office/drawing/2014/main" id="{37A23ACC-2515-367F-B43E-13652BF82A5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869679" y="2273813"/>
            <a:ext cx="1985928" cy="1125404"/>
          </a:xfrm>
          <a:prstGeom prst="rect">
            <a:avLst/>
          </a:prstGeom>
          <a:ln>
            <a:solidFill>
              <a:schemeClr val="accent1"/>
            </a:solidFill>
          </a:ln>
        </p:spPr>
      </p:pic>
      <p:pic>
        <p:nvPicPr>
          <p:cNvPr id="12" name="Picture 11" descr="Close-up of a plant with many leaves&#10;&#10;Description automatically generated">
            <a:extLst>
              <a:ext uri="{FF2B5EF4-FFF2-40B4-BE49-F238E27FC236}">
                <a16:creationId xmlns:a16="http://schemas.microsoft.com/office/drawing/2014/main" id="{700490E8-2DDA-C084-9236-1E9DA56D213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871920" y="3576865"/>
            <a:ext cx="1827356" cy="1365326"/>
          </a:xfrm>
          <a:prstGeom prst="rect">
            <a:avLst/>
          </a:prstGeom>
          <a:ln>
            <a:solidFill>
              <a:schemeClr val="accent1"/>
            </a:solidFill>
          </a:ln>
        </p:spPr>
      </p:pic>
      <p:pic>
        <p:nvPicPr>
          <p:cNvPr id="14" name="Picture 13" descr="A map of the united states&#10;&#10;Description automatically generated">
            <a:extLst>
              <a:ext uri="{FF2B5EF4-FFF2-40B4-BE49-F238E27FC236}">
                <a16:creationId xmlns:a16="http://schemas.microsoft.com/office/drawing/2014/main" id="{F7E5433B-CAA4-3C75-EBA0-A34AAFE4C7F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869679" y="3576865"/>
            <a:ext cx="1985928" cy="1365326"/>
          </a:xfrm>
          <a:prstGeom prst="rect">
            <a:avLst/>
          </a:prstGeom>
          <a:ln>
            <a:solidFill>
              <a:schemeClr val="accent1"/>
            </a:solidFill>
          </a:ln>
        </p:spPr>
      </p:pic>
      <p:pic>
        <p:nvPicPr>
          <p:cNvPr id="16" name="Picture 15" descr="A close-up of an ant&#10;&#10;Description automatically generated">
            <a:extLst>
              <a:ext uri="{FF2B5EF4-FFF2-40B4-BE49-F238E27FC236}">
                <a16:creationId xmlns:a16="http://schemas.microsoft.com/office/drawing/2014/main" id="{AD9B2779-AAD2-A2D8-09B2-1FEE5FFFFFA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871919" y="5124420"/>
            <a:ext cx="1827359" cy="1376229"/>
          </a:xfrm>
          <a:prstGeom prst="rect">
            <a:avLst/>
          </a:prstGeom>
          <a:ln>
            <a:solidFill>
              <a:schemeClr val="accent1"/>
            </a:solidFill>
          </a:ln>
        </p:spPr>
      </p:pic>
      <p:pic>
        <p:nvPicPr>
          <p:cNvPr id="18" name="Picture 17" descr="A map of the united states of america&#10;&#10;Description automatically generated">
            <a:extLst>
              <a:ext uri="{FF2B5EF4-FFF2-40B4-BE49-F238E27FC236}">
                <a16:creationId xmlns:a16="http://schemas.microsoft.com/office/drawing/2014/main" id="{A663154E-7792-BC7D-A162-3875E853C16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880633" y="5139065"/>
            <a:ext cx="1974974" cy="1376229"/>
          </a:xfrm>
          <a:prstGeom prst="rect">
            <a:avLst/>
          </a:prstGeom>
          <a:ln>
            <a:solidFill>
              <a:schemeClr val="accent1"/>
            </a:solidFill>
          </a:ln>
        </p:spPr>
      </p:pic>
    </p:spTree>
    <p:extLst>
      <p:ext uri="{BB962C8B-B14F-4D97-AF65-F5344CB8AC3E}">
        <p14:creationId xmlns:p14="http://schemas.microsoft.com/office/powerpoint/2010/main" val="3959550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966E25D-E031-AEFB-E8DA-A840479708CC}"/>
              </a:ext>
            </a:extLst>
          </p:cNvPr>
          <p:cNvSpPr txBox="1"/>
          <p:nvPr/>
        </p:nvSpPr>
        <p:spPr>
          <a:xfrm>
            <a:off x="442228" y="918199"/>
            <a:ext cx="11326130" cy="2015936"/>
          </a:xfrm>
          <a:prstGeom prst="rect">
            <a:avLst/>
          </a:prstGeom>
          <a:noFill/>
        </p:spPr>
        <p:txBody>
          <a:bodyPr wrap="square">
            <a:spAutoFit/>
          </a:bodyPr>
          <a:lstStyle/>
          <a:p>
            <a:pPr algn="just">
              <a:spcAft>
                <a:spcPts val="600"/>
              </a:spcAft>
            </a:pPr>
            <a:r>
              <a:rPr lang="en-US" sz="2400" dirty="0">
                <a:latin typeface="Calibri" panose="020F0502020204030204" pitchFamily="34" charset="0"/>
                <a:cs typeface="Calibri" panose="020F0502020204030204" pitchFamily="34" charset="0"/>
              </a:rPr>
              <a:t>The </a:t>
            </a:r>
            <a:r>
              <a:rPr lang="en-US" sz="2400" b="1" dirty="0">
                <a:latin typeface="Calibri" panose="020F0502020204030204" pitchFamily="34" charset="0"/>
                <a:cs typeface="Calibri" panose="020F0502020204030204" pitchFamily="34" charset="0"/>
              </a:rPr>
              <a:t>poaching</a:t>
            </a:r>
            <a:r>
              <a:rPr lang="en-US" sz="2400" dirty="0">
                <a:latin typeface="Calibri" panose="020F0502020204030204" pitchFamily="34" charset="0"/>
                <a:cs typeface="Calibri" panose="020F0502020204030204" pitchFamily="34" charset="0"/>
              </a:rPr>
              <a:t> of endangered species in Africa is driven by the demand for </a:t>
            </a:r>
            <a:r>
              <a:rPr lang="en-US" sz="2400" b="1" dirty="0">
                <a:latin typeface="Calibri" panose="020F0502020204030204" pitchFamily="34" charset="0"/>
                <a:cs typeface="Calibri" panose="020F0502020204030204" pitchFamily="34" charset="0"/>
              </a:rPr>
              <a:t>bushmeat </a:t>
            </a:r>
            <a:r>
              <a:rPr lang="en-US" sz="2400" dirty="0">
                <a:latin typeface="Calibri" panose="020F0502020204030204" pitchFamily="34" charset="0"/>
                <a:cs typeface="Calibri" panose="020F0502020204030204" pitchFamily="34" charset="0"/>
              </a:rPr>
              <a:t>and </a:t>
            </a:r>
            <a:r>
              <a:rPr lang="en-US" sz="2400" b="1" dirty="0">
                <a:latin typeface="Calibri" panose="020F0502020204030204" pitchFamily="34" charset="0"/>
                <a:cs typeface="Calibri" panose="020F0502020204030204" pitchFamily="34" charset="0"/>
              </a:rPr>
              <a:t>exotic products</a:t>
            </a:r>
            <a:r>
              <a:rPr lang="en-US" sz="2400" dirty="0">
                <a:latin typeface="Calibri" panose="020F0502020204030204" pitchFamily="34" charset="0"/>
                <a:cs typeface="Calibri" panose="020F0502020204030204" pitchFamily="34" charset="0"/>
              </a:rPr>
              <a:t>.</a:t>
            </a:r>
          </a:p>
          <a:p>
            <a:pPr algn="just">
              <a:spcAft>
                <a:spcPts val="600"/>
              </a:spcAft>
            </a:pPr>
            <a:r>
              <a:rPr lang="en-US" sz="2400" b="1" dirty="0">
                <a:latin typeface="Calibri" panose="020F0502020204030204" pitchFamily="34" charset="0"/>
                <a:cs typeface="Calibri" panose="020F0502020204030204" pitchFamily="34" charset="0"/>
              </a:rPr>
              <a:t>Overfishing</a:t>
            </a:r>
            <a:r>
              <a:rPr lang="en-US" sz="2400" dirty="0">
                <a:latin typeface="Calibri" panose="020F0502020204030204" pitchFamily="34" charset="0"/>
                <a:cs typeface="Calibri" panose="020F0502020204030204" pitchFamily="34" charset="0"/>
              </a:rPr>
              <a:t> has also become a serious problem due to modern fishing technology. This problem is managed through enforcement of </a:t>
            </a:r>
            <a:r>
              <a:rPr lang="en-US" sz="2400" b="1" dirty="0">
                <a:latin typeface="Calibri" panose="020F0502020204030204" pitchFamily="34" charset="0"/>
                <a:cs typeface="Calibri" panose="020F0502020204030204" pitchFamily="34" charset="0"/>
              </a:rPr>
              <a:t>fishing quotas </a:t>
            </a:r>
            <a:r>
              <a:rPr lang="en-US" sz="2400" dirty="0">
                <a:latin typeface="Calibri" panose="020F0502020204030204" pitchFamily="34" charset="0"/>
                <a:cs typeface="Calibri" panose="020F0502020204030204" pitchFamily="34" charset="0"/>
              </a:rPr>
              <a:t>based on information derived from the monitoring of fish populations.</a:t>
            </a:r>
          </a:p>
        </p:txBody>
      </p:sp>
      <p:pic>
        <p:nvPicPr>
          <p:cNvPr id="2" name="Picture 1" descr="A group of men working on a boat&#10;&#10;Description automatically generated">
            <a:extLst>
              <a:ext uri="{FF2B5EF4-FFF2-40B4-BE49-F238E27FC236}">
                <a16:creationId xmlns:a16="http://schemas.microsoft.com/office/drawing/2014/main" id="{66894CBE-2452-6ACD-3FF3-8D6DA580E5D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23403" y="3087439"/>
            <a:ext cx="2296392" cy="2081628"/>
          </a:xfrm>
          <a:prstGeom prst="rect">
            <a:avLst/>
          </a:prstGeom>
          <a:ln>
            <a:solidFill>
              <a:schemeClr val="tx1"/>
            </a:solidFill>
          </a:ln>
        </p:spPr>
      </p:pic>
      <p:pic>
        <p:nvPicPr>
          <p:cNvPr id="3" name="Picture 2" descr="A graph showing a fish and graph&#10;&#10;Description automatically generated">
            <a:extLst>
              <a:ext uri="{FF2B5EF4-FFF2-40B4-BE49-F238E27FC236}">
                <a16:creationId xmlns:a16="http://schemas.microsoft.com/office/drawing/2014/main" id="{CDAEF59F-2DA2-88A6-1FE7-C78F60B0440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13768" y="3107402"/>
            <a:ext cx="2454590" cy="2061665"/>
          </a:xfrm>
          <a:prstGeom prst="rect">
            <a:avLst/>
          </a:prstGeom>
          <a:ln>
            <a:solidFill>
              <a:schemeClr val="tx1"/>
            </a:solidFill>
          </a:ln>
        </p:spPr>
      </p:pic>
      <p:pic>
        <p:nvPicPr>
          <p:cNvPr id="6" name="Picture 5" descr="A monkey lying on the ground&#10;&#10;Description automatically generated">
            <a:extLst>
              <a:ext uri="{FF2B5EF4-FFF2-40B4-BE49-F238E27FC236}">
                <a16:creationId xmlns:a16="http://schemas.microsoft.com/office/drawing/2014/main" id="{403D4401-DA74-DA8E-CEAB-7C844804948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01369" y="3107402"/>
            <a:ext cx="2747835" cy="2216034"/>
          </a:xfrm>
          <a:prstGeom prst="rect">
            <a:avLst/>
          </a:prstGeom>
          <a:ln>
            <a:solidFill>
              <a:schemeClr val="tx1"/>
            </a:solidFill>
          </a:ln>
        </p:spPr>
      </p:pic>
      <p:pic>
        <p:nvPicPr>
          <p:cNvPr id="10" name="Picture 9" descr="A carved horn with animals and flowers&#10;&#10;Description automatically generated">
            <a:extLst>
              <a:ext uri="{FF2B5EF4-FFF2-40B4-BE49-F238E27FC236}">
                <a16:creationId xmlns:a16="http://schemas.microsoft.com/office/drawing/2014/main" id="{14BD5D83-C964-8256-30C8-8569941A4E5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33165" y="3057920"/>
            <a:ext cx="1496265" cy="2170155"/>
          </a:xfrm>
          <a:prstGeom prst="rect">
            <a:avLst/>
          </a:prstGeom>
        </p:spPr>
      </p:pic>
      <p:pic>
        <p:nvPicPr>
          <p:cNvPr id="12" name="Picture 11" descr="A group of animals&#10;&#10;Description automatically generated">
            <a:extLst>
              <a:ext uri="{FF2B5EF4-FFF2-40B4-BE49-F238E27FC236}">
                <a16:creationId xmlns:a16="http://schemas.microsoft.com/office/drawing/2014/main" id="{D2A3EB28-7674-E9E5-3994-2D86FFC31C3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16200000">
            <a:off x="164701" y="3380741"/>
            <a:ext cx="2220222" cy="1665167"/>
          </a:xfrm>
          <a:prstGeom prst="rect">
            <a:avLst/>
          </a:prstGeom>
          <a:ln>
            <a:solidFill>
              <a:schemeClr val="tx1"/>
            </a:solidFill>
          </a:ln>
        </p:spPr>
      </p:pic>
      <p:sp>
        <p:nvSpPr>
          <p:cNvPr id="4" name="TextBox 3">
            <a:extLst>
              <a:ext uri="{FF2B5EF4-FFF2-40B4-BE49-F238E27FC236}">
                <a16:creationId xmlns:a16="http://schemas.microsoft.com/office/drawing/2014/main" id="{806689D8-D513-C947-BC94-237930EB028C}"/>
              </a:ext>
            </a:extLst>
          </p:cNvPr>
          <p:cNvSpPr txBox="1"/>
          <p:nvPr/>
        </p:nvSpPr>
        <p:spPr>
          <a:xfrm>
            <a:off x="331699" y="5296542"/>
            <a:ext cx="1885709" cy="338554"/>
          </a:xfrm>
          <a:prstGeom prst="rect">
            <a:avLst/>
          </a:prstGeom>
          <a:noFill/>
        </p:spPr>
        <p:txBody>
          <a:bodyPr wrap="none" rtlCol="0">
            <a:spAutoFit/>
          </a:bodyPr>
          <a:lstStyle/>
          <a:p>
            <a:r>
              <a:rPr lang="en-US" sz="1600" dirty="0">
                <a:latin typeface="Calibri" panose="020F0502020204030204" pitchFamily="34" charset="0"/>
                <a:cs typeface="Calibri" panose="020F0502020204030204" pitchFamily="34" charset="0"/>
              </a:rPr>
              <a:t>Dried Pangolin Meat</a:t>
            </a:r>
          </a:p>
        </p:txBody>
      </p:sp>
      <p:sp>
        <p:nvSpPr>
          <p:cNvPr id="7" name="TextBox 6">
            <a:extLst>
              <a:ext uri="{FF2B5EF4-FFF2-40B4-BE49-F238E27FC236}">
                <a16:creationId xmlns:a16="http://schemas.microsoft.com/office/drawing/2014/main" id="{92894C61-CC54-C3AD-9D56-EA0FFE1C424F}"/>
              </a:ext>
            </a:extLst>
          </p:cNvPr>
          <p:cNvSpPr txBox="1"/>
          <p:nvPr/>
        </p:nvSpPr>
        <p:spPr>
          <a:xfrm>
            <a:off x="2756133" y="5296542"/>
            <a:ext cx="1706108" cy="338554"/>
          </a:xfrm>
          <a:prstGeom prst="rect">
            <a:avLst/>
          </a:prstGeom>
          <a:noFill/>
        </p:spPr>
        <p:txBody>
          <a:bodyPr wrap="none" rtlCol="0">
            <a:spAutoFit/>
          </a:bodyPr>
          <a:lstStyle/>
          <a:p>
            <a:r>
              <a:rPr lang="en-US" sz="1600" dirty="0">
                <a:latin typeface="Calibri" panose="020F0502020204030204" pitchFamily="34" charset="0"/>
                <a:cs typeface="Calibri" panose="020F0502020204030204" pitchFamily="34" charset="0"/>
              </a:rPr>
              <a:t>Fresh Lemur Meat</a:t>
            </a:r>
          </a:p>
        </p:txBody>
      </p:sp>
      <p:sp>
        <p:nvSpPr>
          <p:cNvPr id="8" name="TextBox 7">
            <a:extLst>
              <a:ext uri="{FF2B5EF4-FFF2-40B4-BE49-F238E27FC236}">
                <a16:creationId xmlns:a16="http://schemas.microsoft.com/office/drawing/2014/main" id="{B649B228-587B-953A-D5D3-044F1743692D}"/>
              </a:ext>
            </a:extLst>
          </p:cNvPr>
          <p:cNvSpPr txBox="1"/>
          <p:nvPr/>
        </p:nvSpPr>
        <p:spPr>
          <a:xfrm>
            <a:off x="5177989" y="5296542"/>
            <a:ext cx="1577548" cy="338554"/>
          </a:xfrm>
          <a:prstGeom prst="rect">
            <a:avLst/>
          </a:prstGeom>
          <a:noFill/>
        </p:spPr>
        <p:txBody>
          <a:bodyPr wrap="none" rtlCol="0">
            <a:spAutoFit/>
          </a:bodyPr>
          <a:lstStyle/>
          <a:p>
            <a:r>
              <a:rPr lang="en-US" sz="1600" dirty="0">
                <a:latin typeface="Calibri" panose="020F0502020204030204" pitchFamily="34" charset="0"/>
                <a:cs typeface="Calibri" panose="020F0502020204030204" pitchFamily="34" charset="0"/>
              </a:rPr>
              <a:t>Rhinoceros Horn</a:t>
            </a:r>
          </a:p>
        </p:txBody>
      </p:sp>
    </p:spTree>
    <p:extLst>
      <p:ext uri="{BB962C8B-B14F-4D97-AF65-F5344CB8AC3E}">
        <p14:creationId xmlns:p14="http://schemas.microsoft.com/office/powerpoint/2010/main" val="207478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0095547-3EFA-0FA1-15B8-A96BA52CF42A}"/>
              </a:ext>
            </a:extLst>
          </p:cNvPr>
          <p:cNvSpPr txBox="1"/>
          <p:nvPr/>
        </p:nvSpPr>
        <p:spPr>
          <a:xfrm>
            <a:off x="674673" y="682438"/>
            <a:ext cx="10976264" cy="1184940"/>
          </a:xfrm>
          <a:prstGeom prst="rect">
            <a:avLst/>
          </a:prstGeom>
          <a:noFill/>
        </p:spPr>
        <p:txBody>
          <a:bodyPr wrap="square">
            <a:spAutoFit/>
          </a:bodyPr>
          <a:lstStyle/>
          <a:p>
            <a:pPr algn="just">
              <a:spcAft>
                <a:spcPts val="600"/>
              </a:spcAft>
            </a:pPr>
            <a:r>
              <a:rPr lang="en-US" sz="2200" dirty="0">
                <a:latin typeface="Calibri" panose="020F0502020204030204" pitchFamily="34" charset="0"/>
                <a:cs typeface="Calibri" panose="020F0502020204030204" pitchFamily="34" charset="0"/>
              </a:rPr>
              <a:t>The </a:t>
            </a:r>
            <a:r>
              <a:rPr lang="en-US" sz="2200" b="1" dirty="0">
                <a:latin typeface="Calibri" panose="020F0502020204030204" pitchFamily="34" charset="0"/>
                <a:cs typeface="Calibri" panose="020F0502020204030204" pitchFamily="34" charset="0"/>
              </a:rPr>
              <a:t>Key deer </a:t>
            </a:r>
            <a:r>
              <a:rPr lang="en-US" sz="2200" dirty="0">
                <a:latin typeface="Calibri" panose="020F0502020204030204" pitchFamily="34" charset="0"/>
                <a:cs typeface="Calibri" panose="020F0502020204030204" pitchFamily="34" charset="0"/>
              </a:rPr>
              <a:t>is endemic to the Florida Keys. Its habitat was greatly reduced through by the growth of waterfront property during the 20</a:t>
            </a:r>
            <a:r>
              <a:rPr lang="en-US" sz="2200" baseline="30000" dirty="0">
                <a:latin typeface="Calibri" panose="020F0502020204030204" pitchFamily="34" charset="0"/>
                <a:cs typeface="Calibri" panose="020F0502020204030204" pitchFamily="34" charset="0"/>
              </a:rPr>
              <a:t>th</a:t>
            </a:r>
            <a:r>
              <a:rPr lang="en-US" sz="2200" dirty="0">
                <a:latin typeface="Calibri" panose="020F0502020204030204" pitchFamily="34" charset="0"/>
                <a:cs typeface="Calibri" panose="020F0502020204030204" pitchFamily="34" charset="0"/>
              </a:rPr>
              <a:t> century.</a:t>
            </a:r>
          </a:p>
          <a:p>
            <a:pPr algn="just">
              <a:spcAft>
                <a:spcPts val="600"/>
              </a:spcAft>
            </a:pPr>
            <a:r>
              <a:rPr lang="en-US" sz="2200" dirty="0">
                <a:latin typeface="Calibri" panose="020F0502020204030204" pitchFamily="34" charset="0"/>
                <a:cs typeface="Calibri" panose="020F0502020204030204" pitchFamily="34" charset="0"/>
              </a:rPr>
              <a:t>Now it faces the additional threat of </a:t>
            </a:r>
            <a:r>
              <a:rPr lang="en-US" sz="2200" b="1" dirty="0">
                <a:latin typeface="Calibri" panose="020F0502020204030204" pitchFamily="34" charset="0"/>
                <a:cs typeface="Calibri" panose="020F0502020204030204" pitchFamily="34" charset="0"/>
              </a:rPr>
              <a:t>rising sea levels </a:t>
            </a:r>
            <a:r>
              <a:rPr lang="en-US" sz="2200" dirty="0">
                <a:latin typeface="Calibri" panose="020F0502020204030204" pitchFamily="34" charset="0"/>
                <a:cs typeface="Calibri" panose="020F0502020204030204" pitchFamily="34" charset="0"/>
              </a:rPr>
              <a:t>attributed to </a:t>
            </a:r>
            <a:r>
              <a:rPr lang="en-US" sz="2200" b="1" dirty="0">
                <a:latin typeface="Calibri" panose="020F0502020204030204" pitchFamily="34" charset="0"/>
                <a:cs typeface="Calibri" panose="020F0502020204030204" pitchFamily="34" charset="0"/>
              </a:rPr>
              <a:t>climate change</a:t>
            </a:r>
            <a:r>
              <a:rPr lang="en-US" sz="2200" dirty="0">
                <a:latin typeface="Calibri" panose="020F0502020204030204" pitchFamily="34" charset="0"/>
                <a:cs typeface="Calibri" panose="020F0502020204030204" pitchFamily="34" charset="0"/>
              </a:rPr>
              <a:t>.</a:t>
            </a:r>
          </a:p>
        </p:txBody>
      </p:sp>
      <p:pic>
        <p:nvPicPr>
          <p:cNvPr id="3" name="Picture 2" descr="A deer standing in the grass&#10;&#10;Description automatically generated">
            <a:extLst>
              <a:ext uri="{FF2B5EF4-FFF2-40B4-BE49-F238E27FC236}">
                <a16:creationId xmlns:a16="http://schemas.microsoft.com/office/drawing/2014/main" id="{32AFF74B-160E-0A07-47EF-A583486F677F}"/>
              </a:ext>
            </a:extLst>
          </p:cNvPr>
          <p:cNvPicPr>
            <a:picLocks noChangeAspect="1"/>
          </p:cNvPicPr>
          <p:nvPr/>
        </p:nvPicPr>
        <p:blipFill>
          <a:blip r:embed="rId2"/>
          <a:stretch>
            <a:fillRect/>
          </a:stretch>
        </p:blipFill>
        <p:spPr>
          <a:xfrm>
            <a:off x="738468" y="2083572"/>
            <a:ext cx="4431742" cy="4263440"/>
          </a:xfrm>
          <a:prstGeom prst="rect">
            <a:avLst/>
          </a:prstGeom>
          <a:ln>
            <a:solidFill>
              <a:schemeClr val="accent1"/>
            </a:solidFill>
          </a:ln>
        </p:spPr>
      </p:pic>
      <p:pic>
        <p:nvPicPr>
          <p:cNvPr id="6" name="Picture 5" descr="Aerial view of a small island&#10;&#10;Description automatically generated">
            <a:extLst>
              <a:ext uri="{FF2B5EF4-FFF2-40B4-BE49-F238E27FC236}">
                <a16:creationId xmlns:a16="http://schemas.microsoft.com/office/drawing/2014/main" id="{832D5037-36FA-B0F2-2F55-A9E33E3B8E59}"/>
              </a:ext>
            </a:extLst>
          </p:cNvPr>
          <p:cNvPicPr>
            <a:picLocks noChangeAspect="1"/>
          </p:cNvPicPr>
          <p:nvPr/>
        </p:nvPicPr>
        <p:blipFill>
          <a:blip r:embed="rId3"/>
          <a:stretch>
            <a:fillRect/>
          </a:stretch>
        </p:blipFill>
        <p:spPr>
          <a:xfrm>
            <a:off x="5298140" y="2083571"/>
            <a:ext cx="6283243" cy="4263440"/>
          </a:xfrm>
          <a:prstGeom prst="rect">
            <a:avLst/>
          </a:prstGeom>
          <a:ln>
            <a:solidFill>
              <a:schemeClr val="accent1"/>
            </a:solidFill>
          </a:ln>
        </p:spPr>
      </p:pic>
    </p:spTree>
    <p:extLst>
      <p:ext uri="{BB962C8B-B14F-4D97-AF65-F5344CB8AC3E}">
        <p14:creationId xmlns:p14="http://schemas.microsoft.com/office/powerpoint/2010/main" val="114853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3524D8E-7DB3-58C6-E7D2-44E909AA9D0B}"/>
              </a:ext>
            </a:extLst>
          </p:cNvPr>
          <p:cNvSpPr txBox="1"/>
          <p:nvPr/>
        </p:nvSpPr>
        <p:spPr>
          <a:xfrm>
            <a:off x="726874" y="269741"/>
            <a:ext cx="10892004" cy="3585597"/>
          </a:xfrm>
          <a:prstGeom prst="rect">
            <a:avLst/>
          </a:prstGeom>
          <a:noFill/>
        </p:spPr>
        <p:txBody>
          <a:bodyPr wrap="square" rtlCol="0">
            <a:spAutoFit/>
          </a:bodyPr>
          <a:lstStyle/>
          <a:p>
            <a:pPr>
              <a:spcAft>
                <a:spcPts val="600"/>
              </a:spcAft>
            </a:pPr>
            <a:r>
              <a:rPr lang="en-US" sz="2400" dirty="0">
                <a:latin typeface="Calibri" panose="020F0502020204030204" pitchFamily="34" charset="0"/>
                <a:cs typeface="Calibri" panose="020F0502020204030204" pitchFamily="34" charset="0"/>
              </a:rPr>
              <a:t>Strategies for mitigating biodiversity declines include:</a:t>
            </a:r>
          </a:p>
          <a:p>
            <a:pPr marL="285750" indent="-285750">
              <a:spcAft>
                <a:spcPts val="600"/>
              </a:spcAft>
              <a:buFont typeface="Arial" panose="020B0604020202020204" pitchFamily="34" charset="0"/>
              <a:buChar char="•"/>
            </a:pPr>
            <a:r>
              <a:rPr lang="en-US" sz="2400" dirty="0">
                <a:latin typeface="Calibri" panose="020F0502020204030204" pitchFamily="34" charset="0"/>
                <a:cs typeface="Calibri" panose="020F0502020204030204" pitchFamily="34" charset="0"/>
              </a:rPr>
              <a:t>Wildlife refuges.</a:t>
            </a:r>
          </a:p>
          <a:p>
            <a:pPr marL="285750" indent="-285750">
              <a:spcAft>
                <a:spcPts val="600"/>
              </a:spcAft>
              <a:buFont typeface="Arial" panose="020B0604020202020204" pitchFamily="34" charset="0"/>
              <a:buChar char="•"/>
            </a:pPr>
            <a:r>
              <a:rPr lang="en-US" sz="2400" dirty="0">
                <a:latin typeface="Calibri" panose="020F0502020204030204" pitchFamily="34" charset="0"/>
                <a:cs typeface="Calibri" panose="020F0502020204030204" pitchFamily="34" charset="0"/>
              </a:rPr>
              <a:t>Habitat restoration.</a:t>
            </a:r>
          </a:p>
          <a:p>
            <a:pPr marL="285750" indent="-285750">
              <a:spcAft>
                <a:spcPts val="600"/>
              </a:spcAft>
              <a:buFont typeface="Arial" panose="020B0604020202020204" pitchFamily="34" charset="0"/>
              <a:buChar char="•"/>
            </a:pPr>
            <a:r>
              <a:rPr lang="en-US" sz="2400" dirty="0">
                <a:latin typeface="Calibri" panose="020F0502020204030204" pitchFamily="34" charset="0"/>
                <a:cs typeface="Calibri" panose="020F0502020204030204" pitchFamily="34" charset="0"/>
              </a:rPr>
              <a:t>Seed vaults that keep genetically diverse legacy crops in cold storage.</a:t>
            </a:r>
          </a:p>
          <a:p>
            <a:pPr marL="285750" indent="-285750">
              <a:spcAft>
                <a:spcPts val="600"/>
              </a:spcAft>
              <a:buFont typeface="Arial" panose="020B0604020202020204" pitchFamily="34" charset="0"/>
              <a:buChar char="•"/>
            </a:pPr>
            <a:r>
              <a:rPr lang="en-US" sz="2400" dirty="0">
                <a:latin typeface="Calibri" panose="020F0502020204030204" pitchFamily="34" charset="0"/>
                <a:cs typeface="Calibri" panose="020F0502020204030204" pitchFamily="34" charset="0"/>
              </a:rPr>
              <a:t>Captive breeding of endangered species.</a:t>
            </a:r>
          </a:p>
          <a:p>
            <a:pPr marL="285750" indent="-285750">
              <a:spcAft>
                <a:spcPts val="600"/>
              </a:spcAft>
              <a:buFont typeface="Arial" panose="020B0604020202020204" pitchFamily="34" charset="0"/>
              <a:buChar char="•"/>
            </a:pPr>
            <a:r>
              <a:rPr lang="en-US" sz="2400" dirty="0">
                <a:latin typeface="Calibri" panose="020F0502020204030204" pitchFamily="34" charset="0"/>
                <a:cs typeface="Calibri" panose="020F0502020204030204" pitchFamily="34" charset="0"/>
              </a:rPr>
              <a:t>Legislation to prevent the harming of endangered species such as: </a:t>
            </a:r>
          </a:p>
          <a:p>
            <a:pPr marL="742950" lvl="1" indent="-285750">
              <a:spcAft>
                <a:spcPts val="600"/>
              </a:spcAft>
              <a:buFont typeface="Wingdings" pitchFamily="2" charset="2"/>
              <a:buChar char="Ø"/>
            </a:pPr>
            <a:r>
              <a:rPr lang="en-US" sz="2400" dirty="0">
                <a:latin typeface="Calibri" panose="020F0502020204030204" pitchFamily="34" charset="0"/>
                <a:cs typeface="Calibri" panose="020F0502020204030204" pitchFamily="34" charset="0"/>
              </a:rPr>
              <a:t>Endangered Species Act (US)</a:t>
            </a:r>
          </a:p>
          <a:p>
            <a:pPr marL="742950" lvl="1" indent="-285750">
              <a:spcAft>
                <a:spcPts val="600"/>
              </a:spcAft>
              <a:buFont typeface="Wingdings" pitchFamily="2" charset="2"/>
              <a:buChar char="Ø"/>
            </a:pPr>
            <a:r>
              <a:rPr lang="en-US" sz="2400" dirty="0">
                <a:latin typeface="Calibri" panose="020F0502020204030204" pitchFamily="34" charset="0"/>
                <a:cs typeface="Calibri" panose="020F0502020204030204" pitchFamily="34" charset="0"/>
              </a:rPr>
              <a:t>Convention on International Trade of Endangered Species (International)</a:t>
            </a:r>
          </a:p>
        </p:txBody>
      </p:sp>
      <p:pic>
        <p:nvPicPr>
          <p:cNvPr id="8" name="Graphic 7">
            <a:extLst>
              <a:ext uri="{FF2B5EF4-FFF2-40B4-BE49-F238E27FC236}">
                <a16:creationId xmlns:a16="http://schemas.microsoft.com/office/drawing/2014/main" id="{8FE94837-681D-BACE-9641-23669F6E175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294690" y="5284983"/>
            <a:ext cx="1508251" cy="924381"/>
          </a:xfrm>
          <a:prstGeom prst="rect">
            <a:avLst/>
          </a:prstGeom>
        </p:spPr>
      </p:pic>
      <p:pic>
        <p:nvPicPr>
          <p:cNvPr id="10" name="Picture 9">
            <a:extLst>
              <a:ext uri="{FF2B5EF4-FFF2-40B4-BE49-F238E27FC236}">
                <a16:creationId xmlns:a16="http://schemas.microsoft.com/office/drawing/2014/main" id="{D30A9A2D-49DE-6639-BD9D-9C5FE7D6B64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34692" y="3992454"/>
            <a:ext cx="1500560" cy="2258111"/>
          </a:xfrm>
          <a:prstGeom prst="rect">
            <a:avLst/>
          </a:prstGeom>
          <a:ln>
            <a:solidFill>
              <a:schemeClr val="accent1"/>
            </a:solidFill>
          </a:ln>
        </p:spPr>
      </p:pic>
      <p:sp>
        <p:nvSpPr>
          <p:cNvPr id="12" name="TextBox 11">
            <a:extLst>
              <a:ext uri="{FF2B5EF4-FFF2-40B4-BE49-F238E27FC236}">
                <a16:creationId xmlns:a16="http://schemas.microsoft.com/office/drawing/2014/main" id="{1145BFD9-FD86-6878-B7E5-00A419746EE3}"/>
              </a:ext>
            </a:extLst>
          </p:cNvPr>
          <p:cNvSpPr txBox="1"/>
          <p:nvPr/>
        </p:nvSpPr>
        <p:spPr>
          <a:xfrm>
            <a:off x="836914" y="6209364"/>
            <a:ext cx="10361298" cy="338554"/>
          </a:xfrm>
          <a:prstGeom prst="rect">
            <a:avLst/>
          </a:prstGeom>
          <a:noFill/>
        </p:spPr>
        <p:txBody>
          <a:bodyPr wrap="none" rtlCol="0">
            <a:spAutoFit/>
          </a:bodyPr>
          <a:lstStyle/>
          <a:p>
            <a:r>
              <a:rPr lang="en-US" sz="1600" dirty="0">
                <a:latin typeface="Calibri" panose="020F0502020204030204" pitchFamily="34" charset="0"/>
                <a:cs typeface="Calibri" panose="020F0502020204030204" pitchFamily="34" charset="0"/>
              </a:rPr>
              <a:t>The captive breeding image shows a California condor chick being feed with a condor puppet to simulate natural parenting. </a:t>
            </a:r>
          </a:p>
        </p:txBody>
      </p:sp>
      <p:pic>
        <p:nvPicPr>
          <p:cNvPr id="18" name="Picture 17" descr="A logo with animals and birds&#10;&#10;Description automatically generated">
            <a:extLst>
              <a:ext uri="{FF2B5EF4-FFF2-40B4-BE49-F238E27FC236}">
                <a16:creationId xmlns:a16="http://schemas.microsoft.com/office/drawing/2014/main" id="{5549BE45-25B1-B7F2-6357-D88F93FC743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539176" y="4006694"/>
            <a:ext cx="1236781" cy="1240809"/>
          </a:xfrm>
          <a:prstGeom prst="rect">
            <a:avLst/>
          </a:prstGeom>
        </p:spPr>
      </p:pic>
      <p:pic>
        <p:nvPicPr>
          <p:cNvPr id="22" name="Picture 21" descr="A sign in the grass&#10;&#10;Description automatically generated">
            <a:extLst>
              <a:ext uri="{FF2B5EF4-FFF2-40B4-BE49-F238E27FC236}">
                <a16:creationId xmlns:a16="http://schemas.microsoft.com/office/drawing/2014/main" id="{B3886091-0621-EF92-21FC-C17E8A682A2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44250" y="4006694"/>
            <a:ext cx="2234331" cy="2231148"/>
          </a:xfrm>
          <a:prstGeom prst="rect">
            <a:avLst/>
          </a:prstGeom>
          <a:ln>
            <a:solidFill>
              <a:schemeClr val="accent1"/>
            </a:solidFill>
          </a:ln>
        </p:spPr>
      </p:pic>
      <p:pic>
        <p:nvPicPr>
          <p:cNvPr id="2" name="Picture 1" descr="A sign in a field&#10;&#10;Description automatically generated">
            <a:extLst>
              <a:ext uri="{FF2B5EF4-FFF2-40B4-BE49-F238E27FC236}">
                <a16:creationId xmlns:a16="http://schemas.microsoft.com/office/drawing/2014/main" id="{DB8BC9D3-D586-1A64-6D45-11D61DF35D7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285923" y="4006694"/>
            <a:ext cx="1297722" cy="2231148"/>
          </a:xfrm>
          <a:prstGeom prst="rect">
            <a:avLst/>
          </a:prstGeom>
          <a:ln>
            <a:solidFill>
              <a:schemeClr val="accent1"/>
            </a:solidFill>
          </a:ln>
        </p:spPr>
      </p:pic>
      <p:pic>
        <p:nvPicPr>
          <p:cNvPr id="6" name="Picture 5" descr="A concrete structure with a mirror on the side&#10;&#10;Description automatically generated">
            <a:extLst>
              <a:ext uri="{FF2B5EF4-FFF2-40B4-BE49-F238E27FC236}">
                <a16:creationId xmlns:a16="http://schemas.microsoft.com/office/drawing/2014/main" id="{77BC6337-6DFE-1AC3-7C6F-459C4C91B76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685350" y="4006694"/>
            <a:ext cx="2648154" cy="2243872"/>
          </a:xfrm>
          <a:prstGeom prst="rect">
            <a:avLst/>
          </a:prstGeom>
          <a:ln>
            <a:solidFill>
              <a:schemeClr val="accent1"/>
            </a:solidFill>
          </a:ln>
        </p:spPr>
      </p:pic>
      <p:sp>
        <p:nvSpPr>
          <p:cNvPr id="7" name="TextBox 6">
            <a:extLst>
              <a:ext uri="{FF2B5EF4-FFF2-40B4-BE49-F238E27FC236}">
                <a16:creationId xmlns:a16="http://schemas.microsoft.com/office/drawing/2014/main" id="{C5BE25FC-0846-9AB7-48E9-34C8C55E8551}"/>
              </a:ext>
            </a:extLst>
          </p:cNvPr>
          <p:cNvSpPr txBox="1"/>
          <p:nvPr/>
        </p:nvSpPr>
        <p:spPr>
          <a:xfrm>
            <a:off x="4649050" y="5954876"/>
            <a:ext cx="2749342" cy="338554"/>
          </a:xfrm>
          <a:prstGeom prst="rect">
            <a:avLst/>
          </a:prstGeom>
          <a:noFill/>
        </p:spPr>
        <p:txBody>
          <a:bodyPr wrap="none" rtlCol="0">
            <a:spAutoFit/>
          </a:bodyPr>
          <a:lstStyle/>
          <a:p>
            <a:r>
              <a:rPr lang="en-US" sz="1600" dirty="0">
                <a:latin typeface="Calibri" panose="020F0502020204030204" pitchFamily="34" charset="0"/>
                <a:cs typeface="Calibri" panose="020F0502020204030204" pitchFamily="34" charset="0"/>
              </a:rPr>
              <a:t>Seed vault in Svalbard, Norway</a:t>
            </a:r>
          </a:p>
        </p:txBody>
      </p:sp>
      <p:pic>
        <p:nvPicPr>
          <p:cNvPr id="5" name="Graphic 4" descr="Court outline">
            <a:extLst>
              <a:ext uri="{FF2B5EF4-FFF2-40B4-BE49-F238E27FC236}">
                <a16:creationId xmlns:a16="http://schemas.microsoft.com/office/drawing/2014/main" id="{0752D3FB-AB43-3245-DE37-99C801B3A67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328702" y="2247899"/>
            <a:ext cx="747037" cy="747037"/>
          </a:xfrm>
          <a:prstGeom prst="rect">
            <a:avLst/>
          </a:prstGeom>
        </p:spPr>
      </p:pic>
      <p:pic>
        <p:nvPicPr>
          <p:cNvPr id="11" name="Graphic 10" descr="Open hand with plant outline">
            <a:extLst>
              <a:ext uri="{FF2B5EF4-FFF2-40B4-BE49-F238E27FC236}">
                <a16:creationId xmlns:a16="http://schemas.microsoft.com/office/drawing/2014/main" id="{D1511665-4500-300F-BF7D-F5629B06622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575372" y="118385"/>
            <a:ext cx="794894" cy="794894"/>
          </a:xfrm>
          <a:prstGeom prst="rect">
            <a:avLst/>
          </a:prstGeom>
        </p:spPr>
      </p:pic>
    </p:spTree>
    <p:extLst>
      <p:ext uri="{BB962C8B-B14F-4D97-AF65-F5344CB8AC3E}">
        <p14:creationId xmlns:p14="http://schemas.microsoft.com/office/powerpoint/2010/main" val="536239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
                                            <p:txEl>
                                              <p:pRg st="6" end="6"/>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7" end="7"/>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1531754-0B77-0EDC-8D67-52E2D9DA7EF0}"/>
              </a:ext>
            </a:extLst>
          </p:cNvPr>
          <p:cNvSpPr txBox="1"/>
          <p:nvPr/>
        </p:nvSpPr>
        <p:spPr>
          <a:xfrm>
            <a:off x="424018" y="511445"/>
            <a:ext cx="6574740" cy="3554819"/>
          </a:xfrm>
          <a:prstGeom prst="rect">
            <a:avLst/>
          </a:prstGeom>
          <a:noFill/>
        </p:spPr>
        <p:txBody>
          <a:bodyPr wrap="square">
            <a:spAutoFit/>
          </a:bodyPr>
          <a:lstStyle/>
          <a:p>
            <a:pPr algn="just">
              <a:spcAft>
                <a:spcPts val="600"/>
              </a:spcAft>
            </a:pPr>
            <a:r>
              <a:rPr lang="en-US" sz="2200" b="1" dirty="0">
                <a:latin typeface="Calibri" panose="020F0502020204030204" pitchFamily="34" charset="0"/>
                <a:cs typeface="Calibri" panose="020F0502020204030204" pitchFamily="34" charset="0"/>
              </a:rPr>
              <a:t>Endangered Species Act </a:t>
            </a:r>
            <a:r>
              <a:rPr lang="en-US" sz="2200" dirty="0">
                <a:latin typeface="Calibri" panose="020F0502020204030204" pitchFamily="34" charset="0"/>
                <a:cs typeface="Calibri" panose="020F0502020204030204" pitchFamily="34" charset="0"/>
              </a:rPr>
              <a:t>of 1973 addresses biodiversity in the US by </a:t>
            </a:r>
            <a:r>
              <a:rPr lang="en-US" sz="2200" b="1" dirty="0">
                <a:latin typeface="Calibri" panose="020F0502020204030204" pitchFamily="34" charset="0"/>
                <a:cs typeface="Calibri" panose="020F0502020204030204" pitchFamily="34" charset="0"/>
              </a:rPr>
              <a:t>regulating public and private land use </a:t>
            </a:r>
            <a:r>
              <a:rPr lang="en-US" sz="2200" dirty="0">
                <a:latin typeface="Calibri" panose="020F0502020204030204" pitchFamily="34" charset="0"/>
                <a:cs typeface="Calibri" panose="020F0502020204030204" pitchFamily="34" charset="0"/>
              </a:rPr>
              <a:t>and by developing plans to assist in the recovery of threatened and endangered species.</a:t>
            </a:r>
          </a:p>
          <a:p>
            <a:pPr algn="just"/>
            <a:r>
              <a:rPr lang="en-US" sz="2200" b="1" i="0" dirty="0">
                <a:solidFill>
                  <a:srgbClr val="000000"/>
                </a:solidFill>
                <a:effectLst/>
                <a:highlight>
                  <a:srgbClr val="FFFFFF"/>
                </a:highlight>
                <a:latin typeface="Calibri" panose="020F0502020204030204" pitchFamily="34" charset="0"/>
                <a:cs typeface="Calibri" panose="020F0502020204030204" pitchFamily="34" charset="0"/>
              </a:rPr>
              <a:t>Kemp’s ridley sea turtle </a:t>
            </a:r>
            <a:r>
              <a:rPr lang="en-US" sz="2200" b="0" i="0" dirty="0">
                <a:solidFill>
                  <a:srgbClr val="000000"/>
                </a:solidFill>
                <a:effectLst/>
                <a:highlight>
                  <a:srgbClr val="FFFFFF"/>
                </a:highlight>
                <a:latin typeface="Calibri" panose="020F0502020204030204" pitchFamily="34" charset="0"/>
                <a:cs typeface="Calibri" panose="020F0502020204030204" pitchFamily="34" charset="0"/>
              </a:rPr>
              <a:t>populations declined dramatically in the 20</a:t>
            </a:r>
            <a:r>
              <a:rPr lang="en-US" sz="2200" b="0" i="0" baseline="30000" dirty="0">
                <a:solidFill>
                  <a:srgbClr val="000000"/>
                </a:solidFill>
                <a:effectLst/>
                <a:highlight>
                  <a:srgbClr val="FFFFFF"/>
                </a:highlight>
                <a:latin typeface="Calibri" panose="020F0502020204030204" pitchFamily="34" charset="0"/>
                <a:cs typeface="Calibri" panose="020F0502020204030204" pitchFamily="34" charset="0"/>
              </a:rPr>
              <a:t>th</a:t>
            </a:r>
            <a:r>
              <a:rPr lang="en-US" sz="2200" b="0" i="0" dirty="0">
                <a:solidFill>
                  <a:srgbClr val="000000"/>
                </a:solidFill>
                <a:effectLst/>
                <a:highlight>
                  <a:srgbClr val="FFFFFF"/>
                </a:highlight>
                <a:latin typeface="Calibri" panose="020F0502020204030204" pitchFamily="34" charset="0"/>
                <a:cs typeface="Calibri" panose="020F0502020204030204" pitchFamily="34" charset="0"/>
              </a:rPr>
              <a:t> century due to pollution, harvesting of turtle eggs, and habitat destruction. Under the </a:t>
            </a:r>
            <a:r>
              <a:rPr lang="en-US" sz="2200" b="1" i="0" dirty="0">
                <a:solidFill>
                  <a:srgbClr val="000000"/>
                </a:solidFill>
                <a:effectLst/>
                <a:highlight>
                  <a:srgbClr val="FFFFFF"/>
                </a:highlight>
                <a:latin typeface="Calibri" panose="020F0502020204030204" pitchFamily="34" charset="0"/>
                <a:cs typeface="Calibri" panose="020F0502020204030204" pitchFamily="34" charset="0"/>
              </a:rPr>
              <a:t>ESA</a:t>
            </a:r>
            <a:r>
              <a:rPr lang="en-US" sz="2200" b="0" i="0" dirty="0">
                <a:solidFill>
                  <a:srgbClr val="000000"/>
                </a:solidFill>
                <a:effectLst/>
                <a:highlight>
                  <a:srgbClr val="FFFFFF"/>
                </a:highlight>
                <a:latin typeface="Calibri" panose="020F0502020204030204" pitchFamily="34" charset="0"/>
                <a:cs typeface="Calibri" panose="020F0502020204030204" pitchFamily="34" charset="0"/>
              </a:rPr>
              <a:t>, nesting sites are fenced off and monitored to maximize th</a:t>
            </a:r>
            <a:r>
              <a:rPr lang="en-US" sz="2200" dirty="0">
                <a:solidFill>
                  <a:srgbClr val="000000"/>
                </a:solidFill>
                <a:highlight>
                  <a:srgbClr val="FFFFFF"/>
                </a:highlight>
                <a:latin typeface="Calibri" panose="020F0502020204030204" pitchFamily="34" charset="0"/>
                <a:cs typeface="Calibri" panose="020F0502020204030204" pitchFamily="34" charset="0"/>
              </a:rPr>
              <a:t>e number of hatchlings successfully returning to the sea.</a:t>
            </a:r>
            <a:endParaRPr lang="en-US" sz="2200" dirty="0">
              <a:latin typeface="Calibri" panose="020F0502020204030204" pitchFamily="34" charset="0"/>
              <a:cs typeface="Calibri" panose="020F0502020204030204" pitchFamily="34" charset="0"/>
            </a:endParaRPr>
          </a:p>
        </p:txBody>
      </p:sp>
      <p:pic>
        <p:nvPicPr>
          <p:cNvPr id="6" name="Picture 5" descr="A wire meshed fenced in sand&#10;&#10;Description automatically generated with medium confidence">
            <a:extLst>
              <a:ext uri="{FF2B5EF4-FFF2-40B4-BE49-F238E27FC236}">
                <a16:creationId xmlns:a16="http://schemas.microsoft.com/office/drawing/2014/main" id="{0B33A3CC-F630-0A50-B3D4-ED442CE2BB7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4664" y="4248164"/>
            <a:ext cx="3038807" cy="2098391"/>
          </a:xfrm>
          <a:prstGeom prst="rect">
            <a:avLst/>
          </a:prstGeom>
          <a:ln>
            <a:solidFill>
              <a:schemeClr val="accent1"/>
            </a:solidFill>
          </a:ln>
        </p:spPr>
      </p:pic>
      <p:pic>
        <p:nvPicPr>
          <p:cNvPr id="8" name="Picture 7" descr="A group of baby turtles on the sand&#10;&#10;Description automatically generated">
            <a:extLst>
              <a:ext uri="{FF2B5EF4-FFF2-40B4-BE49-F238E27FC236}">
                <a16:creationId xmlns:a16="http://schemas.microsoft.com/office/drawing/2014/main" id="{43B255EE-2B4A-7342-DF8E-51FA3BFB89D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11388" y="4248164"/>
            <a:ext cx="3415587" cy="2098391"/>
          </a:xfrm>
          <a:prstGeom prst="rect">
            <a:avLst/>
          </a:prstGeom>
          <a:ln>
            <a:solidFill>
              <a:schemeClr val="accent1"/>
            </a:solidFill>
          </a:ln>
        </p:spPr>
      </p:pic>
      <p:pic>
        <p:nvPicPr>
          <p:cNvPr id="4" name="Picture 3" descr="A poster with animals and birds&#10;&#10;Description automatically generated">
            <a:extLst>
              <a:ext uri="{FF2B5EF4-FFF2-40B4-BE49-F238E27FC236}">
                <a16:creationId xmlns:a16="http://schemas.microsoft.com/office/drawing/2014/main" id="{70EE443F-4E35-16EA-5A44-F8E2AC82A21D}"/>
              </a:ext>
            </a:extLst>
          </p:cNvPr>
          <p:cNvPicPr>
            <a:picLocks noChangeAspect="1"/>
          </p:cNvPicPr>
          <p:nvPr/>
        </p:nvPicPr>
        <p:blipFill>
          <a:blip r:embed="rId4"/>
          <a:stretch>
            <a:fillRect/>
          </a:stretch>
        </p:blipFill>
        <p:spPr>
          <a:xfrm>
            <a:off x="7274892" y="642937"/>
            <a:ext cx="4626596" cy="5703618"/>
          </a:xfrm>
          <a:prstGeom prst="rect">
            <a:avLst/>
          </a:prstGeom>
          <a:ln>
            <a:solidFill>
              <a:schemeClr val="accent1"/>
            </a:solidFill>
          </a:ln>
        </p:spPr>
      </p:pic>
    </p:spTree>
    <p:extLst>
      <p:ext uri="{BB962C8B-B14F-4D97-AF65-F5344CB8AC3E}">
        <p14:creationId xmlns:p14="http://schemas.microsoft.com/office/powerpoint/2010/main" val="1339784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indoor, table, food, sitting&#10;&#10;Description automatically generated">
            <a:extLst>
              <a:ext uri="{FF2B5EF4-FFF2-40B4-BE49-F238E27FC236}">
                <a16:creationId xmlns:a16="http://schemas.microsoft.com/office/drawing/2014/main" id="{71C85D62-8E1B-D6F4-365F-92CAF20374D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30236" y="1804488"/>
            <a:ext cx="5023036" cy="4018465"/>
          </a:xfrm>
          <a:prstGeom prst="rect">
            <a:avLst/>
          </a:prstGeom>
          <a:ln>
            <a:solidFill>
              <a:schemeClr val="tx1"/>
            </a:solidFill>
          </a:ln>
        </p:spPr>
      </p:pic>
      <p:pic>
        <p:nvPicPr>
          <p:cNvPr id="3" name="Picture 2" descr="A person sitting on a bench&#10;&#10;Description automatically generated">
            <a:extLst>
              <a:ext uri="{FF2B5EF4-FFF2-40B4-BE49-F238E27FC236}">
                <a16:creationId xmlns:a16="http://schemas.microsoft.com/office/drawing/2014/main" id="{8FBD8315-F6BF-A73D-5F9B-02BFDD23215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55840" y="1804488"/>
            <a:ext cx="4298348" cy="4018464"/>
          </a:xfrm>
          <a:prstGeom prst="rect">
            <a:avLst/>
          </a:prstGeom>
          <a:ln>
            <a:solidFill>
              <a:schemeClr val="tx1"/>
            </a:solidFill>
          </a:ln>
        </p:spPr>
      </p:pic>
      <p:sp>
        <p:nvSpPr>
          <p:cNvPr id="4" name="TextBox 3">
            <a:extLst>
              <a:ext uri="{FF2B5EF4-FFF2-40B4-BE49-F238E27FC236}">
                <a16:creationId xmlns:a16="http://schemas.microsoft.com/office/drawing/2014/main" id="{5AD6B6DF-E208-D3AB-3EEC-7CCDDD350909}"/>
              </a:ext>
            </a:extLst>
          </p:cNvPr>
          <p:cNvSpPr txBox="1"/>
          <p:nvPr/>
        </p:nvSpPr>
        <p:spPr>
          <a:xfrm>
            <a:off x="1001246" y="599986"/>
            <a:ext cx="9952942" cy="1107996"/>
          </a:xfrm>
          <a:prstGeom prst="rect">
            <a:avLst/>
          </a:prstGeom>
          <a:noFill/>
        </p:spPr>
        <p:txBody>
          <a:bodyPr wrap="square">
            <a:spAutoFit/>
          </a:bodyPr>
          <a:lstStyle/>
          <a:p>
            <a:pPr algn="just">
              <a:spcAft>
                <a:spcPts val="600"/>
              </a:spcAft>
            </a:pPr>
            <a:r>
              <a:rPr lang="en-US" sz="2200" b="1" dirty="0">
                <a:latin typeface="Calibri" panose="020F0502020204030204" pitchFamily="34" charset="0"/>
                <a:cs typeface="Calibri" panose="020F0502020204030204" pitchFamily="34" charset="0"/>
              </a:rPr>
              <a:t>The Convention on International Trade of Endangered Species </a:t>
            </a:r>
            <a:r>
              <a:rPr lang="en-US" sz="2200" dirty="0">
                <a:latin typeface="Calibri" panose="020F0502020204030204" pitchFamily="34" charset="0"/>
                <a:cs typeface="Calibri" panose="020F0502020204030204" pitchFamily="34" charset="0"/>
              </a:rPr>
              <a:t>of 1975 is an international agreement that bans the </a:t>
            </a:r>
            <a:r>
              <a:rPr lang="en-US" sz="2200" b="1" dirty="0">
                <a:latin typeface="Calibri" panose="020F0502020204030204" pitchFamily="34" charset="0"/>
                <a:cs typeface="Calibri" panose="020F0502020204030204" pitchFamily="34" charset="0"/>
              </a:rPr>
              <a:t>trafficking of endangered species </a:t>
            </a:r>
            <a:r>
              <a:rPr lang="en-US" sz="2200" dirty="0">
                <a:latin typeface="Calibri" panose="020F0502020204030204" pitchFamily="34" charset="0"/>
                <a:cs typeface="Calibri" panose="020F0502020204030204" pitchFamily="34" charset="0"/>
              </a:rPr>
              <a:t>and their associated products. In the US, </a:t>
            </a:r>
            <a:r>
              <a:rPr lang="en-US" sz="2200" b="1" dirty="0">
                <a:latin typeface="Calibri" panose="020F0502020204030204" pitchFamily="34" charset="0"/>
                <a:cs typeface="Calibri" panose="020F0502020204030204" pitchFamily="34" charset="0"/>
              </a:rPr>
              <a:t>CITES</a:t>
            </a:r>
            <a:r>
              <a:rPr lang="en-US" sz="2200" dirty="0">
                <a:latin typeface="Calibri" panose="020F0502020204030204" pitchFamily="34" charset="0"/>
                <a:cs typeface="Calibri" panose="020F0502020204030204" pitchFamily="34" charset="0"/>
              </a:rPr>
              <a:t> is enforced by US customs.</a:t>
            </a:r>
          </a:p>
        </p:txBody>
      </p:sp>
      <p:sp>
        <p:nvSpPr>
          <p:cNvPr id="6" name="TextBox 5">
            <a:extLst>
              <a:ext uri="{FF2B5EF4-FFF2-40B4-BE49-F238E27FC236}">
                <a16:creationId xmlns:a16="http://schemas.microsoft.com/office/drawing/2014/main" id="{0034E30B-904E-4760-2E18-42A4ABDEC2FB}"/>
              </a:ext>
            </a:extLst>
          </p:cNvPr>
          <p:cNvSpPr txBox="1"/>
          <p:nvPr/>
        </p:nvSpPr>
        <p:spPr>
          <a:xfrm>
            <a:off x="1398223" y="5822952"/>
            <a:ext cx="4487062" cy="338554"/>
          </a:xfrm>
          <a:prstGeom prst="rect">
            <a:avLst/>
          </a:prstGeom>
          <a:noFill/>
        </p:spPr>
        <p:txBody>
          <a:bodyPr wrap="none" rtlCol="0">
            <a:spAutoFit/>
          </a:bodyPr>
          <a:lstStyle/>
          <a:p>
            <a:r>
              <a:rPr lang="en-US" sz="1600" dirty="0">
                <a:latin typeface="Calibri" panose="020F0502020204030204" pitchFamily="34" charset="0"/>
                <a:cs typeface="Calibri" panose="020F0502020204030204" pitchFamily="34" charset="0"/>
              </a:rPr>
              <a:t>Endangered species products seized by US customs.</a:t>
            </a:r>
          </a:p>
        </p:txBody>
      </p:sp>
    </p:spTree>
    <p:extLst>
      <p:ext uri="{BB962C8B-B14F-4D97-AF65-F5344CB8AC3E}">
        <p14:creationId xmlns:p14="http://schemas.microsoft.com/office/powerpoint/2010/main" val="12410076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FDFBA2E-B1EF-462D-A5FD-3BCFDCFD35C8}"/>
              </a:ext>
            </a:extLst>
          </p:cNvPr>
          <p:cNvSpPr txBox="1"/>
          <p:nvPr/>
        </p:nvSpPr>
        <p:spPr>
          <a:xfrm>
            <a:off x="790459" y="5582141"/>
            <a:ext cx="10160307" cy="769441"/>
          </a:xfrm>
          <a:prstGeom prst="rect">
            <a:avLst/>
          </a:prstGeom>
          <a:noFill/>
        </p:spPr>
        <p:txBody>
          <a:bodyPr wrap="square">
            <a:spAutoFit/>
          </a:bodyPr>
          <a:lstStyle/>
          <a:p>
            <a:pPr algn="just"/>
            <a:r>
              <a:rPr lang="en-US" sz="2200" dirty="0">
                <a:latin typeface="Calibri" panose="020F0502020204030204" pitchFamily="34" charset="0"/>
                <a:cs typeface="Calibri" panose="020F0502020204030204" pitchFamily="34" charset="0"/>
              </a:rPr>
              <a:t>Unless otherwise indicated, all images in this presentation were downloaded from </a:t>
            </a:r>
            <a:r>
              <a:rPr lang="en-US" sz="2200" b="1" dirty="0">
                <a:latin typeface="Calibri" panose="020F0502020204030204" pitchFamily="34" charset="0"/>
                <a:cs typeface="Calibri" panose="020F0502020204030204" pitchFamily="34" charset="0"/>
              </a:rPr>
              <a:t>Wikimedia Commons</a:t>
            </a:r>
            <a:r>
              <a:rPr lang="en-US" sz="2200" dirty="0">
                <a:latin typeface="Calibri" panose="020F0502020204030204" pitchFamily="34" charset="0"/>
                <a:cs typeface="Calibri" panose="020F0502020204030204" pitchFamily="34" charset="0"/>
              </a:rPr>
              <a:t>:</a:t>
            </a:r>
            <a:r>
              <a:rPr lang="en-US" sz="2200" b="1"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hlinkClick r:id="rId2"/>
              </a:rPr>
              <a:t>https://commons.wikimedia.org/wiki/Main_Page</a:t>
            </a:r>
            <a:endParaRPr lang="en-US" sz="1600" dirty="0"/>
          </a:p>
        </p:txBody>
      </p:sp>
      <p:pic>
        <p:nvPicPr>
          <p:cNvPr id="11" name="Picture 10" descr="A blue and red logo with arrows&#10;&#10;Description automatically generated">
            <a:extLst>
              <a:ext uri="{FF2B5EF4-FFF2-40B4-BE49-F238E27FC236}">
                <a16:creationId xmlns:a16="http://schemas.microsoft.com/office/drawing/2014/main" id="{DE3CF24E-DE08-B0B4-A5E0-26567F16BB07}"/>
              </a:ext>
            </a:extLst>
          </p:cNvPr>
          <p:cNvPicPr>
            <a:picLocks noChangeAspect="1"/>
          </p:cNvPicPr>
          <p:nvPr/>
        </p:nvPicPr>
        <p:blipFill>
          <a:blip r:embed="rId3"/>
          <a:stretch>
            <a:fillRect/>
          </a:stretch>
        </p:blipFill>
        <p:spPr>
          <a:xfrm>
            <a:off x="3944327" y="1089442"/>
            <a:ext cx="3441336" cy="3958024"/>
          </a:xfrm>
          <a:prstGeom prst="rect">
            <a:avLst/>
          </a:prstGeom>
        </p:spPr>
      </p:pic>
      <p:sp>
        <p:nvSpPr>
          <p:cNvPr id="12" name="TextBox 11">
            <a:extLst>
              <a:ext uri="{FF2B5EF4-FFF2-40B4-BE49-F238E27FC236}">
                <a16:creationId xmlns:a16="http://schemas.microsoft.com/office/drawing/2014/main" id="{541DED42-8297-90D0-2750-BBE1A1B58495}"/>
              </a:ext>
            </a:extLst>
          </p:cNvPr>
          <p:cNvSpPr txBox="1"/>
          <p:nvPr/>
        </p:nvSpPr>
        <p:spPr>
          <a:xfrm>
            <a:off x="625206" y="399228"/>
            <a:ext cx="3073405" cy="523220"/>
          </a:xfrm>
          <a:prstGeom prst="rect">
            <a:avLst/>
          </a:prstGeom>
          <a:noFill/>
        </p:spPr>
        <p:txBody>
          <a:bodyPr wrap="none" rtlCol="0">
            <a:spAutoFit/>
          </a:bodyPr>
          <a:lstStyle/>
          <a:p>
            <a:r>
              <a:rPr lang="en-US" sz="2800" b="1" dirty="0">
                <a:latin typeface="Calibri" panose="020F0502020204030204" pitchFamily="34" charset="0"/>
                <a:cs typeface="Calibri" panose="020F0502020204030204" pitchFamily="34" charset="0"/>
              </a:rPr>
              <a:t>Acknowledgement:</a:t>
            </a:r>
          </a:p>
        </p:txBody>
      </p:sp>
    </p:spTree>
    <p:extLst>
      <p:ext uri="{BB962C8B-B14F-4D97-AF65-F5344CB8AC3E}">
        <p14:creationId xmlns:p14="http://schemas.microsoft.com/office/powerpoint/2010/main" val="2799600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996E62F-ED4B-7990-6B70-B5EA20B09170}"/>
              </a:ext>
            </a:extLst>
          </p:cNvPr>
          <p:cNvSpPr txBox="1"/>
          <p:nvPr/>
        </p:nvSpPr>
        <p:spPr>
          <a:xfrm>
            <a:off x="393859" y="467788"/>
            <a:ext cx="6595109" cy="2923877"/>
          </a:xfrm>
          <a:prstGeom prst="rect">
            <a:avLst/>
          </a:prstGeom>
          <a:noFill/>
        </p:spPr>
        <p:txBody>
          <a:bodyPr wrap="square" rtlCol="0">
            <a:spAutoFit/>
          </a:bodyPr>
          <a:lstStyle/>
          <a:p>
            <a:pPr algn="just">
              <a:spcAft>
                <a:spcPts val="1200"/>
              </a:spcAft>
            </a:pPr>
            <a:r>
              <a:rPr lang="en-US" sz="2200" dirty="0">
                <a:latin typeface="Calibri" panose="020F0502020204030204" pitchFamily="34" charset="0"/>
                <a:cs typeface="Calibri" panose="020F0502020204030204" pitchFamily="34" charset="0"/>
              </a:rPr>
              <a:t>Biodiversity has three components:</a:t>
            </a:r>
          </a:p>
          <a:p>
            <a:pPr marL="342900" indent="-342900" algn="just">
              <a:spcAft>
                <a:spcPts val="1200"/>
              </a:spcAft>
              <a:buFont typeface="Arial" panose="020B0604020202020204" pitchFamily="34" charset="0"/>
              <a:buChar char="•"/>
            </a:pPr>
            <a:r>
              <a:rPr lang="en-US" sz="2200" b="1" dirty="0">
                <a:latin typeface="Calibri" panose="020F0502020204030204" pitchFamily="34" charset="0"/>
                <a:cs typeface="Calibri" panose="020F0502020204030204" pitchFamily="34" charset="0"/>
              </a:rPr>
              <a:t>Ecosystem biodiversity </a:t>
            </a:r>
            <a:r>
              <a:rPr lang="en-US" sz="2200" dirty="0">
                <a:latin typeface="Calibri" panose="020F0502020204030204" pitchFamily="34" charset="0"/>
                <a:cs typeface="Calibri" panose="020F0502020204030204" pitchFamily="34" charset="0"/>
              </a:rPr>
              <a:t>is about the variety of different habits in a given area.</a:t>
            </a:r>
          </a:p>
          <a:p>
            <a:pPr marL="342900" indent="-342900" algn="just">
              <a:spcAft>
                <a:spcPts val="1200"/>
              </a:spcAft>
              <a:buFont typeface="Arial" panose="020B0604020202020204" pitchFamily="34" charset="0"/>
              <a:buChar char="•"/>
            </a:pPr>
            <a:r>
              <a:rPr lang="en-US" sz="2200" b="1" dirty="0">
                <a:latin typeface="Calibri" panose="020F0502020204030204" pitchFamily="34" charset="0"/>
                <a:cs typeface="Calibri" panose="020F0502020204030204" pitchFamily="34" charset="0"/>
              </a:rPr>
              <a:t>Species biodiversity </a:t>
            </a:r>
            <a:r>
              <a:rPr lang="en-US" sz="2200" dirty="0">
                <a:latin typeface="Calibri" panose="020F0502020204030204" pitchFamily="34" charset="0"/>
                <a:cs typeface="Calibri" panose="020F0502020204030204" pitchFamily="34" charset="0"/>
              </a:rPr>
              <a:t>is about the number and distribution of different species in an ecosystem.</a:t>
            </a:r>
          </a:p>
          <a:p>
            <a:pPr marL="342900" indent="-342900" algn="just">
              <a:spcAft>
                <a:spcPts val="1200"/>
              </a:spcAft>
              <a:buFont typeface="Arial" panose="020B0604020202020204" pitchFamily="34" charset="0"/>
              <a:buChar char="•"/>
            </a:pPr>
            <a:r>
              <a:rPr lang="en-US" sz="2200" b="1" dirty="0">
                <a:latin typeface="Calibri" panose="020F0502020204030204" pitchFamily="34" charset="0"/>
                <a:cs typeface="Calibri" panose="020F0502020204030204" pitchFamily="34" charset="0"/>
              </a:rPr>
              <a:t>Genetic biodiversity </a:t>
            </a:r>
            <a:r>
              <a:rPr lang="en-US" sz="2200" dirty="0">
                <a:latin typeface="Calibri" panose="020F0502020204030204" pitchFamily="34" charset="0"/>
                <a:cs typeface="Calibri" panose="020F0502020204030204" pitchFamily="34" charset="0"/>
              </a:rPr>
              <a:t>is about the genetic variability within a population.</a:t>
            </a:r>
          </a:p>
        </p:txBody>
      </p:sp>
      <p:pic>
        <p:nvPicPr>
          <p:cNvPr id="5" name="Picture 4">
            <a:extLst>
              <a:ext uri="{FF2B5EF4-FFF2-40B4-BE49-F238E27FC236}">
                <a16:creationId xmlns:a16="http://schemas.microsoft.com/office/drawing/2014/main" id="{28FA463C-C1AD-C344-EF79-482056DE65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10616" y="4928273"/>
            <a:ext cx="1790033" cy="1105361"/>
          </a:xfrm>
          <a:prstGeom prst="rect">
            <a:avLst/>
          </a:prstGeom>
        </p:spPr>
      </p:pic>
      <p:pic>
        <p:nvPicPr>
          <p:cNvPr id="6" name="Picture 5" descr="A group of animals in a field&#10;&#10;Description automatically generated">
            <a:extLst>
              <a:ext uri="{FF2B5EF4-FFF2-40B4-BE49-F238E27FC236}">
                <a16:creationId xmlns:a16="http://schemas.microsoft.com/office/drawing/2014/main" id="{AE5231FF-7202-8300-7C5A-011302545A5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2105" y="3570929"/>
            <a:ext cx="2565014" cy="2462705"/>
          </a:xfrm>
          <a:prstGeom prst="rect">
            <a:avLst/>
          </a:prstGeom>
          <a:ln>
            <a:solidFill>
              <a:schemeClr val="accent1"/>
            </a:solidFill>
          </a:ln>
        </p:spPr>
      </p:pic>
      <p:pic>
        <p:nvPicPr>
          <p:cNvPr id="10" name="Picture 9" descr="A triangle with different images of different animals&#10;&#10;Description automatically generated">
            <a:extLst>
              <a:ext uri="{FF2B5EF4-FFF2-40B4-BE49-F238E27FC236}">
                <a16:creationId xmlns:a16="http://schemas.microsoft.com/office/drawing/2014/main" id="{F4DB280F-9F30-4564-8A85-6F814E204488}"/>
              </a:ext>
            </a:extLst>
          </p:cNvPr>
          <p:cNvPicPr>
            <a:picLocks noChangeAspect="1"/>
          </p:cNvPicPr>
          <p:nvPr/>
        </p:nvPicPr>
        <p:blipFill>
          <a:blip r:embed="rId4"/>
          <a:stretch>
            <a:fillRect/>
          </a:stretch>
        </p:blipFill>
        <p:spPr>
          <a:xfrm>
            <a:off x="6025994" y="1173148"/>
            <a:ext cx="5689600" cy="4940300"/>
          </a:xfrm>
          <a:prstGeom prst="rect">
            <a:avLst/>
          </a:prstGeom>
        </p:spPr>
      </p:pic>
      <p:pic>
        <p:nvPicPr>
          <p:cNvPr id="3" name="Picture 2" descr="A aerial view of a green island&#10;&#10;Description automatically generated with medium confidence">
            <a:extLst>
              <a:ext uri="{FF2B5EF4-FFF2-40B4-BE49-F238E27FC236}">
                <a16:creationId xmlns:a16="http://schemas.microsoft.com/office/drawing/2014/main" id="{0115CF93-1EB0-4492-BCEA-958C69A52566}"/>
              </a:ext>
            </a:extLst>
          </p:cNvPr>
          <p:cNvPicPr>
            <a:picLocks noChangeAspect="1"/>
          </p:cNvPicPr>
          <p:nvPr/>
        </p:nvPicPr>
        <p:blipFill>
          <a:blip r:embed="rId5"/>
          <a:stretch>
            <a:fillRect/>
          </a:stretch>
        </p:blipFill>
        <p:spPr>
          <a:xfrm>
            <a:off x="3410616" y="3553450"/>
            <a:ext cx="2565014" cy="1247150"/>
          </a:xfrm>
          <a:prstGeom prst="rect">
            <a:avLst/>
          </a:prstGeom>
        </p:spPr>
      </p:pic>
    </p:spTree>
    <p:extLst>
      <p:ext uri="{BB962C8B-B14F-4D97-AF65-F5344CB8AC3E}">
        <p14:creationId xmlns:p14="http://schemas.microsoft.com/office/powerpoint/2010/main" val="1840374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79A2A-6623-7D41-82A2-C3F6DB0ABA93}"/>
              </a:ext>
            </a:extLst>
          </p:cNvPr>
          <p:cNvSpPr>
            <a:spLocks noGrp="1"/>
          </p:cNvSpPr>
          <p:nvPr>
            <p:ph type="title"/>
          </p:nvPr>
        </p:nvSpPr>
        <p:spPr>
          <a:xfrm>
            <a:off x="1300775" y="223417"/>
            <a:ext cx="9590450" cy="1143000"/>
          </a:xfrm>
        </p:spPr>
        <p:txBody>
          <a:bodyPr>
            <a:noAutofit/>
          </a:bodyPr>
          <a:lstStyle/>
          <a:p>
            <a:r>
              <a:rPr lang="en-US" sz="2800" dirty="0">
                <a:latin typeface="Calibri" panose="020F0502020204030204" pitchFamily="34" charset="0"/>
                <a:cs typeface="Calibri" panose="020F0502020204030204" pitchFamily="34" charset="0"/>
              </a:rPr>
              <a:t>Rate from 0-10 the likelihood of you seeing one of these species on a weekly basis:</a:t>
            </a:r>
          </a:p>
        </p:txBody>
      </p:sp>
      <p:pic>
        <p:nvPicPr>
          <p:cNvPr id="5" name="Picture 4" descr="A close up of a squirrel&#10;&#10;Description automatically generated">
            <a:extLst>
              <a:ext uri="{FF2B5EF4-FFF2-40B4-BE49-F238E27FC236}">
                <a16:creationId xmlns:a16="http://schemas.microsoft.com/office/drawing/2014/main" id="{3BC11CB7-864B-6E4D-863B-8C156A1BEC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60249" y="1478991"/>
            <a:ext cx="2988898" cy="1994156"/>
          </a:xfrm>
          <a:prstGeom prst="rect">
            <a:avLst/>
          </a:prstGeom>
          <a:ln>
            <a:solidFill>
              <a:schemeClr val="accent1"/>
            </a:solidFill>
          </a:ln>
        </p:spPr>
      </p:pic>
      <p:pic>
        <p:nvPicPr>
          <p:cNvPr id="7" name="Picture 6" descr="An animal standing on a dry grass field&#10;&#10;Description automatically generated">
            <a:extLst>
              <a:ext uri="{FF2B5EF4-FFF2-40B4-BE49-F238E27FC236}">
                <a16:creationId xmlns:a16="http://schemas.microsoft.com/office/drawing/2014/main" id="{ADC47CA7-57FF-C645-B446-E3C3B310453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51170" y="1732912"/>
            <a:ext cx="3069234" cy="1991820"/>
          </a:xfrm>
          <a:prstGeom prst="rect">
            <a:avLst/>
          </a:prstGeom>
          <a:ln>
            <a:solidFill>
              <a:schemeClr val="accent1"/>
            </a:solidFill>
          </a:ln>
        </p:spPr>
      </p:pic>
      <p:pic>
        <p:nvPicPr>
          <p:cNvPr id="11" name="Picture 10" descr="A fox standing in the grass&#10;&#10;Description automatically generated">
            <a:extLst>
              <a:ext uri="{FF2B5EF4-FFF2-40B4-BE49-F238E27FC236}">
                <a16:creationId xmlns:a16="http://schemas.microsoft.com/office/drawing/2014/main" id="{C64C1D67-4E96-034B-8E8B-D8AFBE684B8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13666" y="1555838"/>
            <a:ext cx="2349533" cy="2982322"/>
          </a:xfrm>
          <a:prstGeom prst="rect">
            <a:avLst/>
          </a:prstGeom>
          <a:ln>
            <a:solidFill>
              <a:schemeClr val="accent1"/>
            </a:solidFill>
          </a:ln>
        </p:spPr>
      </p:pic>
      <p:pic>
        <p:nvPicPr>
          <p:cNvPr id="13" name="Picture 12" descr="A turkey standing on top of a grass covered field&#10;&#10;Description automatically generated">
            <a:extLst>
              <a:ext uri="{FF2B5EF4-FFF2-40B4-BE49-F238E27FC236}">
                <a16:creationId xmlns:a16="http://schemas.microsoft.com/office/drawing/2014/main" id="{40C304CC-EB22-DA41-A013-8B5FFFE672F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981199" y="3679275"/>
            <a:ext cx="2197134" cy="2746417"/>
          </a:xfrm>
          <a:prstGeom prst="rect">
            <a:avLst/>
          </a:prstGeom>
          <a:ln>
            <a:solidFill>
              <a:schemeClr val="accent1"/>
            </a:solidFill>
          </a:ln>
        </p:spPr>
      </p:pic>
      <p:pic>
        <p:nvPicPr>
          <p:cNvPr id="15" name="Picture 14" descr="A black bear sitting on top of a beach&#10;&#10;Description automatically generated">
            <a:extLst>
              <a:ext uri="{FF2B5EF4-FFF2-40B4-BE49-F238E27FC236}">
                <a16:creationId xmlns:a16="http://schemas.microsoft.com/office/drawing/2014/main" id="{F29A6F43-98BF-DC41-BDC4-49C695784AA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380358" y="3949880"/>
            <a:ext cx="3431285" cy="2290010"/>
          </a:xfrm>
          <a:prstGeom prst="rect">
            <a:avLst/>
          </a:prstGeom>
          <a:ln>
            <a:solidFill>
              <a:schemeClr val="accent1"/>
            </a:solidFill>
          </a:ln>
        </p:spPr>
      </p:pic>
      <p:pic>
        <p:nvPicPr>
          <p:cNvPr id="17" name="Picture 16" descr="A cat with its mouth open&#10;&#10;Description automatically generated">
            <a:extLst>
              <a:ext uri="{FF2B5EF4-FFF2-40B4-BE49-F238E27FC236}">
                <a16:creationId xmlns:a16="http://schemas.microsoft.com/office/drawing/2014/main" id="{5857DC98-7A00-2B46-9240-F30370637CA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013666" y="4748974"/>
            <a:ext cx="2197133" cy="1642662"/>
          </a:xfrm>
          <a:prstGeom prst="rect">
            <a:avLst/>
          </a:prstGeom>
          <a:ln>
            <a:solidFill>
              <a:schemeClr val="accent1"/>
            </a:solidFill>
          </a:ln>
        </p:spPr>
      </p:pic>
    </p:spTree>
    <p:extLst>
      <p:ext uri="{BB962C8B-B14F-4D97-AF65-F5344CB8AC3E}">
        <p14:creationId xmlns:p14="http://schemas.microsoft.com/office/powerpoint/2010/main" val="965088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red line graph with a dotted line&#10;&#10;Description automatically generated">
            <a:extLst>
              <a:ext uri="{FF2B5EF4-FFF2-40B4-BE49-F238E27FC236}">
                <a16:creationId xmlns:a16="http://schemas.microsoft.com/office/drawing/2014/main" id="{D319C088-D95F-06D9-47BD-C529533D2E9A}"/>
              </a:ext>
            </a:extLst>
          </p:cNvPr>
          <p:cNvPicPr>
            <a:picLocks noChangeAspect="1"/>
          </p:cNvPicPr>
          <p:nvPr/>
        </p:nvPicPr>
        <p:blipFill>
          <a:blip r:embed="rId2"/>
          <a:stretch>
            <a:fillRect/>
          </a:stretch>
        </p:blipFill>
        <p:spPr>
          <a:xfrm>
            <a:off x="1463144" y="1674588"/>
            <a:ext cx="8416114" cy="4885068"/>
          </a:xfrm>
          <a:prstGeom prst="rect">
            <a:avLst/>
          </a:prstGeom>
        </p:spPr>
      </p:pic>
      <p:sp>
        <p:nvSpPr>
          <p:cNvPr id="6" name="TextBox 5">
            <a:extLst>
              <a:ext uri="{FF2B5EF4-FFF2-40B4-BE49-F238E27FC236}">
                <a16:creationId xmlns:a16="http://schemas.microsoft.com/office/drawing/2014/main" id="{4A0A3EC9-AF1D-8637-ED4B-D24C75DABF8C}"/>
              </a:ext>
            </a:extLst>
          </p:cNvPr>
          <p:cNvSpPr txBox="1"/>
          <p:nvPr/>
        </p:nvSpPr>
        <p:spPr>
          <a:xfrm>
            <a:off x="510987" y="298344"/>
            <a:ext cx="11053483" cy="1184940"/>
          </a:xfrm>
          <a:prstGeom prst="rect">
            <a:avLst/>
          </a:prstGeom>
          <a:noFill/>
        </p:spPr>
        <p:txBody>
          <a:bodyPr wrap="square" rtlCol="0">
            <a:spAutoFit/>
          </a:bodyPr>
          <a:lstStyle/>
          <a:p>
            <a:pPr algn="just">
              <a:spcAft>
                <a:spcPts val="600"/>
              </a:spcAft>
            </a:pPr>
            <a:r>
              <a:rPr lang="en-US" sz="2200" dirty="0">
                <a:latin typeface="Calibri" panose="020F0502020204030204" pitchFamily="34" charset="0"/>
                <a:cs typeface="Calibri" panose="020F0502020204030204" pitchFamily="34" charset="0"/>
              </a:rPr>
              <a:t>Biodiversity is largely a function of ecosystem size.</a:t>
            </a:r>
          </a:p>
          <a:p>
            <a:pPr algn="just"/>
            <a:r>
              <a:rPr lang="en-US" sz="2200" dirty="0">
                <a:latin typeface="Calibri" panose="020F0502020204030204" pitchFamily="34" charset="0"/>
                <a:cs typeface="Calibri" panose="020F0502020204030204" pitchFamily="34" charset="0"/>
              </a:rPr>
              <a:t>Larger forests have more species because they are able to accommodate top predators that enhance biodiversity by preying upon species that would otherwise dominate the habitat. </a:t>
            </a:r>
          </a:p>
        </p:txBody>
      </p:sp>
      <p:pic>
        <p:nvPicPr>
          <p:cNvPr id="7" name="Picture 6" descr="A close up of a squirrel&#10;&#10;Description automatically generated">
            <a:extLst>
              <a:ext uri="{FF2B5EF4-FFF2-40B4-BE49-F238E27FC236}">
                <a16:creationId xmlns:a16="http://schemas.microsoft.com/office/drawing/2014/main" id="{BA9CE49A-48C6-2572-FA00-0CF1E354983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00723" y="1635744"/>
            <a:ext cx="950026" cy="633845"/>
          </a:xfrm>
          <a:prstGeom prst="rect">
            <a:avLst/>
          </a:prstGeom>
        </p:spPr>
      </p:pic>
      <p:pic>
        <p:nvPicPr>
          <p:cNvPr id="8" name="Picture 7" descr="An animal standing on a dry grass field&#10;&#10;Description automatically generated">
            <a:extLst>
              <a:ext uri="{FF2B5EF4-FFF2-40B4-BE49-F238E27FC236}">
                <a16:creationId xmlns:a16="http://schemas.microsoft.com/office/drawing/2014/main" id="{8E83D5C3-BB5F-A352-A023-D6935D67AD2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00723" y="2279898"/>
            <a:ext cx="965948" cy="643714"/>
          </a:xfrm>
          <a:prstGeom prst="rect">
            <a:avLst/>
          </a:prstGeom>
        </p:spPr>
      </p:pic>
      <p:pic>
        <p:nvPicPr>
          <p:cNvPr id="9" name="Picture 8" descr="A fox standing in the grass&#10;&#10;Description automatically generated">
            <a:extLst>
              <a:ext uri="{FF2B5EF4-FFF2-40B4-BE49-F238E27FC236}">
                <a16:creationId xmlns:a16="http://schemas.microsoft.com/office/drawing/2014/main" id="{4F2B573E-2FA6-DC70-BFEA-DABE958BFC0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50749" y="3658695"/>
            <a:ext cx="782904" cy="993761"/>
          </a:xfrm>
          <a:prstGeom prst="rect">
            <a:avLst/>
          </a:prstGeom>
        </p:spPr>
      </p:pic>
      <p:pic>
        <p:nvPicPr>
          <p:cNvPr id="10" name="Picture 9" descr="A turkey standing on top of a grass covered field&#10;&#10;Description automatically generated">
            <a:extLst>
              <a:ext uri="{FF2B5EF4-FFF2-40B4-BE49-F238E27FC236}">
                <a16:creationId xmlns:a16="http://schemas.microsoft.com/office/drawing/2014/main" id="{9C76955B-F8B1-3C0B-F9FC-1D086D30AAB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655224" y="4652456"/>
            <a:ext cx="782904" cy="978630"/>
          </a:xfrm>
          <a:prstGeom prst="rect">
            <a:avLst/>
          </a:prstGeom>
        </p:spPr>
      </p:pic>
      <p:pic>
        <p:nvPicPr>
          <p:cNvPr id="11" name="Picture 10" descr="A black bear sitting on top of a beach&#10;&#10;Description automatically generated">
            <a:extLst>
              <a:ext uri="{FF2B5EF4-FFF2-40B4-BE49-F238E27FC236}">
                <a16:creationId xmlns:a16="http://schemas.microsoft.com/office/drawing/2014/main" id="{AE538AF5-0549-75EC-B442-757E7D43880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671201" y="2923612"/>
            <a:ext cx="1101427" cy="735083"/>
          </a:xfrm>
          <a:prstGeom prst="rect">
            <a:avLst/>
          </a:prstGeom>
        </p:spPr>
      </p:pic>
      <p:pic>
        <p:nvPicPr>
          <p:cNvPr id="12" name="Picture 11" descr="A cat with its mouth open&#10;&#10;Description automatically generated">
            <a:extLst>
              <a:ext uri="{FF2B5EF4-FFF2-40B4-BE49-F238E27FC236}">
                <a16:creationId xmlns:a16="http://schemas.microsoft.com/office/drawing/2014/main" id="{600CE411-030C-41E8-B7B9-9D07A2EDC80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75438" y="2111640"/>
            <a:ext cx="1101427" cy="811971"/>
          </a:xfrm>
          <a:prstGeom prst="rect">
            <a:avLst/>
          </a:prstGeom>
        </p:spPr>
      </p:pic>
    </p:spTree>
    <p:extLst>
      <p:ext uri="{BB962C8B-B14F-4D97-AF65-F5344CB8AC3E}">
        <p14:creationId xmlns:p14="http://schemas.microsoft.com/office/powerpoint/2010/main" val="3425907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990B7C1-35C9-450F-F470-6F3279DB27C3}"/>
              </a:ext>
            </a:extLst>
          </p:cNvPr>
          <p:cNvSpPr txBox="1"/>
          <p:nvPr/>
        </p:nvSpPr>
        <p:spPr>
          <a:xfrm>
            <a:off x="506228" y="365384"/>
            <a:ext cx="11179544" cy="430887"/>
          </a:xfrm>
          <a:prstGeom prst="rect">
            <a:avLst/>
          </a:prstGeom>
          <a:noFill/>
        </p:spPr>
        <p:txBody>
          <a:bodyPr wrap="square" rtlCol="0">
            <a:spAutoFit/>
          </a:bodyPr>
          <a:lstStyle/>
          <a:p>
            <a:pPr algn="just">
              <a:spcAft>
                <a:spcPts val="600"/>
              </a:spcAft>
            </a:pPr>
            <a:r>
              <a:rPr lang="en-US" sz="2200" dirty="0">
                <a:latin typeface="Calibri" panose="020F0502020204030204" pitchFamily="34" charset="0"/>
                <a:cs typeface="Calibri" panose="020F0502020204030204" pitchFamily="34" charset="0"/>
              </a:rPr>
              <a:t>Shenandoah National Park is biodiverse because it contains large areas of uninterrupted forest.</a:t>
            </a:r>
          </a:p>
        </p:txBody>
      </p:sp>
      <p:pic>
        <p:nvPicPr>
          <p:cNvPr id="3" name="Picture 2" descr="A map of a forest&#10;&#10;Description automatically generated">
            <a:extLst>
              <a:ext uri="{FF2B5EF4-FFF2-40B4-BE49-F238E27FC236}">
                <a16:creationId xmlns:a16="http://schemas.microsoft.com/office/drawing/2014/main" id="{5F8522AE-01F2-2D0C-B44F-3975F830CFE7}"/>
              </a:ext>
            </a:extLst>
          </p:cNvPr>
          <p:cNvPicPr>
            <a:picLocks noChangeAspect="1"/>
          </p:cNvPicPr>
          <p:nvPr/>
        </p:nvPicPr>
        <p:blipFill>
          <a:blip r:embed="rId2"/>
          <a:stretch>
            <a:fillRect/>
          </a:stretch>
        </p:blipFill>
        <p:spPr>
          <a:xfrm>
            <a:off x="2445904" y="934093"/>
            <a:ext cx="7543223" cy="5600088"/>
          </a:xfrm>
          <a:prstGeom prst="rect">
            <a:avLst/>
          </a:prstGeom>
        </p:spPr>
      </p:pic>
    </p:spTree>
    <p:extLst>
      <p:ext uri="{BB962C8B-B14F-4D97-AF65-F5344CB8AC3E}">
        <p14:creationId xmlns:p14="http://schemas.microsoft.com/office/powerpoint/2010/main" val="2157409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D0ABD71-40E6-FDA4-E9DC-74845C1AEBDB}"/>
              </a:ext>
            </a:extLst>
          </p:cNvPr>
          <p:cNvSpPr txBox="1"/>
          <p:nvPr/>
        </p:nvSpPr>
        <p:spPr>
          <a:xfrm>
            <a:off x="639351" y="266227"/>
            <a:ext cx="10961872" cy="769441"/>
          </a:xfrm>
          <a:prstGeom prst="rect">
            <a:avLst/>
          </a:prstGeom>
          <a:noFill/>
        </p:spPr>
        <p:txBody>
          <a:bodyPr wrap="square" rtlCol="0">
            <a:spAutoFit/>
          </a:bodyPr>
          <a:lstStyle/>
          <a:p>
            <a:pPr algn="just">
              <a:spcAft>
                <a:spcPts val="600"/>
              </a:spcAft>
            </a:pPr>
            <a:r>
              <a:rPr lang="en-US" sz="2200" dirty="0">
                <a:latin typeface="Calibri" panose="020F0502020204030204" pitchFamily="34" charset="0"/>
                <a:cs typeface="Calibri" panose="020F0502020204030204" pitchFamily="34" charset="0"/>
              </a:rPr>
              <a:t>The suburbs of Maryland contain many green spaces, but they are fragmented by highways, shopping centers, and housing developments.</a:t>
            </a:r>
          </a:p>
        </p:txBody>
      </p:sp>
      <p:pic>
        <p:nvPicPr>
          <p:cNvPr id="3" name="Picture 2" descr="A map of a city&#10;&#10;Description automatically generated">
            <a:extLst>
              <a:ext uri="{FF2B5EF4-FFF2-40B4-BE49-F238E27FC236}">
                <a16:creationId xmlns:a16="http://schemas.microsoft.com/office/drawing/2014/main" id="{B71733E3-CDB5-DCEB-960D-1C4F4972EF10}"/>
              </a:ext>
            </a:extLst>
          </p:cNvPr>
          <p:cNvPicPr>
            <a:picLocks noChangeAspect="1"/>
          </p:cNvPicPr>
          <p:nvPr/>
        </p:nvPicPr>
        <p:blipFill>
          <a:blip r:embed="rId2"/>
          <a:stretch>
            <a:fillRect/>
          </a:stretch>
        </p:blipFill>
        <p:spPr>
          <a:xfrm>
            <a:off x="2386488" y="1077233"/>
            <a:ext cx="7487761" cy="5486830"/>
          </a:xfrm>
          <a:prstGeom prst="rect">
            <a:avLst/>
          </a:prstGeom>
        </p:spPr>
      </p:pic>
    </p:spTree>
    <p:extLst>
      <p:ext uri="{BB962C8B-B14F-4D97-AF65-F5344CB8AC3E}">
        <p14:creationId xmlns:p14="http://schemas.microsoft.com/office/powerpoint/2010/main" val="606742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DC24D31-4E75-734E-B8A4-14AE1829456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81697" y="1163734"/>
            <a:ext cx="6908800" cy="5409564"/>
          </a:xfrm>
          <a:prstGeom prst="rect">
            <a:avLst/>
          </a:prstGeom>
        </p:spPr>
      </p:pic>
      <p:sp>
        <p:nvSpPr>
          <p:cNvPr id="6" name="TextBox 5">
            <a:extLst>
              <a:ext uri="{FF2B5EF4-FFF2-40B4-BE49-F238E27FC236}">
                <a16:creationId xmlns:a16="http://schemas.microsoft.com/office/drawing/2014/main" id="{996FA6F0-2B19-32CC-6888-99A13EDD5625}"/>
              </a:ext>
            </a:extLst>
          </p:cNvPr>
          <p:cNvSpPr txBox="1"/>
          <p:nvPr/>
        </p:nvSpPr>
        <p:spPr>
          <a:xfrm>
            <a:off x="632012" y="284702"/>
            <a:ext cx="10986247" cy="769441"/>
          </a:xfrm>
          <a:prstGeom prst="rect">
            <a:avLst/>
          </a:prstGeom>
          <a:noFill/>
        </p:spPr>
        <p:txBody>
          <a:bodyPr wrap="square" rtlCol="0">
            <a:spAutoFit/>
          </a:bodyPr>
          <a:lstStyle/>
          <a:p>
            <a:pPr algn="just">
              <a:spcAft>
                <a:spcPts val="600"/>
              </a:spcAft>
            </a:pPr>
            <a:r>
              <a:rPr lang="en-US" sz="2200" dirty="0">
                <a:latin typeface="Calibri" panose="020F0502020204030204" pitchFamily="34" charset="0"/>
                <a:cs typeface="Calibri" panose="020F0502020204030204" pitchFamily="34" charset="0"/>
              </a:rPr>
              <a:t>At one time cougars ranged throughout the continental US, but today they are found almost exclusively west of the Mississippi River.</a:t>
            </a:r>
          </a:p>
        </p:txBody>
      </p:sp>
      <p:pic>
        <p:nvPicPr>
          <p:cNvPr id="2" name="Picture 1" descr="A cat with its mouth open&#10;&#10;Description automatically generated">
            <a:extLst>
              <a:ext uri="{FF2B5EF4-FFF2-40B4-BE49-F238E27FC236}">
                <a16:creationId xmlns:a16="http://schemas.microsoft.com/office/drawing/2014/main" id="{3A50E571-BDD1-8264-92A2-6038A4CF5B5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0743" y="2426754"/>
            <a:ext cx="2703826" cy="2004491"/>
          </a:xfrm>
          <a:prstGeom prst="rect">
            <a:avLst/>
          </a:prstGeom>
        </p:spPr>
      </p:pic>
    </p:spTree>
    <p:extLst>
      <p:ext uri="{BB962C8B-B14F-4D97-AF65-F5344CB8AC3E}">
        <p14:creationId xmlns:p14="http://schemas.microsoft.com/office/powerpoint/2010/main" val="2266885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9DB072E-2133-B8D2-CC4C-07AE71E7D452}"/>
              </a:ext>
            </a:extLst>
          </p:cNvPr>
          <p:cNvSpPr txBox="1"/>
          <p:nvPr/>
        </p:nvSpPr>
        <p:spPr>
          <a:xfrm>
            <a:off x="711200" y="411713"/>
            <a:ext cx="11074399" cy="430887"/>
          </a:xfrm>
          <a:prstGeom prst="rect">
            <a:avLst/>
          </a:prstGeom>
          <a:noFill/>
        </p:spPr>
        <p:txBody>
          <a:bodyPr wrap="square" rtlCol="0">
            <a:spAutoFit/>
          </a:bodyPr>
          <a:lstStyle/>
          <a:p>
            <a:r>
              <a:rPr lang="en-US" sz="2200" dirty="0">
                <a:latin typeface="Calibri" panose="020F0502020204030204" pitchFamily="34" charset="0"/>
                <a:cs typeface="Calibri" panose="020F0502020204030204" pitchFamily="34" charset="0"/>
              </a:rPr>
              <a:t>Less affluent nations and islands make up most of the current hotspots for endangered species.</a:t>
            </a:r>
          </a:p>
        </p:txBody>
      </p:sp>
      <p:sp>
        <p:nvSpPr>
          <p:cNvPr id="5" name="TextBox 4">
            <a:extLst>
              <a:ext uri="{FF2B5EF4-FFF2-40B4-BE49-F238E27FC236}">
                <a16:creationId xmlns:a16="http://schemas.microsoft.com/office/drawing/2014/main" id="{46560620-949A-361A-73D3-4B5EC5C4C2D8}"/>
              </a:ext>
            </a:extLst>
          </p:cNvPr>
          <p:cNvSpPr txBox="1"/>
          <p:nvPr/>
        </p:nvSpPr>
        <p:spPr>
          <a:xfrm>
            <a:off x="231062" y="6151429"/>
            <a:ext cx="12193168" cy="338554"/>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Graph from “Environmental Issues” by Andrew Frank </a:t>
            </a:r>
            <a:r>
              <a:rPr lang="en-US" sz="1600" dirty="0">
                <a:latin typeface="Calibri" panose="020F0502020204030204" pitchFamily="34" charset="0"/>
                <a:cs typeface="Calibri" panose="020F0502020204030204" pitchFamily="34" charset="0"/>
                <a:hlinkClick r:id="rId2"/>
              </a:rPr>
              <a:t>https://pressbooks.bccampus.ca/environmentalissues/front-matter/introduction/</a:t>
            </a:r>
            <a:endParaRPr lang="en-US" sz="1600" dirty="0">
              <a:latin typeface="Calibri" panose="020F0502020204030204" pitchFamily="34" charset="0"/>
              <a:cs typeface="Calibri" panose="020F0502020204030204" pitchFamily="34" charset="0"/>
            </a:endParaRPr>
          </a:p>
        </p:txBody>
      </p:sp>
      <p:pic>
        <p:nvPicPr>
          <p:cNvPr id="3" name="Picture 2" descr="A map of the world with different countries/regions&#10;&#10;Description automatically generated">
            <a:extLst>
              <a:ext uri="{FF2B5EF4-FFF2-40B4-BE49-F238E27FC236}">
                <a16:creationId xmlns:a16="http://schemas.microsoft.com/office/drawing/2014/main" id="{227DA11D-82A5-A27D-9CFF-61A52236D5B0}"/>
              </a:ext>
            </a:extLst>
          </p:cNvPr>
          <p:cNvPicPr>
            <a:picLocks noChangeAspect="1"/>
          </p:cNvPicPr>
          <p:nvPr/>
        </p:nvPicPr>
        <p:blipFill>
          <a:blip r:embed="rId3"/>
          <a:stretch>
            <a:fillRect/>
          </a:stretch>
        </p:blipFill>
        <p:spPr>
          <a:xfrm>
            <a:off x="1676400" y="955744"/>
            <a:ext cx="8839200" cy="5082540"/>
          </a:xfrm>
          <a:prstGeom prst="rect">
            <a:avLst/>
          </a:prstGeom>
        </p:spPr>
      </p:pic>
    </p:spTree>
    <p:extLst>
      <p:ext uri="{BB962C8B-B14F-4D97-AF65-F5344CB8AC3E}">
        <p14:creationId xmlns:p14="http://schemas.microsoft.com/office/powerpoint/2010/main" val="5284890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1E008AD-4464-4AFA-0043-865D4CCAC52F}"/>
              </a:ext>
            </a:extLst>
          </p:cNvPr>
          <p:cNvSpPr txBox="1"/>
          <p:nvPr/>
        </p:nvSpPr>
        <p:spPr>
          <a:xfrm>
            <a:off x="196020" y="210989"/>
            <a:ext cx="11753810" cy="1538883"/>
          </a:xfrm>
          <a:prstGeom prst="rect">
            <a:avLst/>
          </a:prstGeom>
          <a:noFill/>
        </p:spPr>
        <p:txBody>
          <a:bodyPr wrap="square" rtlCol="0">
            <a:spAutoFit/>
          </a:bodyPr>
          <a:lstStyle/>
          <a:p>
            <a:pPr algn="just">
              <a:spcAft>
                <a:spcPts val="600"/>
              </a:spcAft>
            </a:pPr>
            <a:r>
              <a:rPr lang="en-US" sz="2100" dirty="0">
                <a:latin typeface="Calibri" panose="020F0502020204030204" pitchFamily="34" charset="0"/>
                <a:cs typeface="Calibri" panose="020F0502020204030204" pitchFamily="34" charset="0"/>
              </a:rPr>
              <a:t>The endangered species list is growing, but not all species respond equally to man-made disturbances:</a:t>
            </a:r>
          </a:p>
          <a:p>
            <a:pPr algn="just">
              <a:spcAft>
                <a:spcPts val="600"/>
              </a:spcAft>
            </a:pPr>
            <a:r>
              <a:rPr lang="en-US" sz="2100" b="1" dirty="0">
                <a:latin typeface="Calibri" panose="020F0502020204030204" pitchFamily="34" charset="0"/>
                <a:cs typeface="Calibri" panose="020F0502020204030204" pitchFamily="34" charset="0"/>
              </a:rPr>
              <a:t>Habitat fragmentation </a:t>
            </a:r>
            <a:r>
              <a:rPr lang="en-US" sz="2100" dirty="0">
                <a:latin typeface="Calibri" panose="020F0502020204030204" pitchFamily="34" charset="0"/>
                <a:cs typeface="Calibri" panose="020F0502020204030204" pitchFamily="34" charset="0"/>
              </a:rPr>
              <a:t>generates an increasing proportion of “</a:t>
            </a:r>
            <a:r>
              <a:rPr lang="en-US" sz="2100" b="1" dirty="0">
                <a:latin typeface="Calibri" panose="020F0502020204030204" pitchFamily="34" charset="0"/>
                <a:cs typeface="Calibri" panose="020F0502020204030204" pitchFamily="34" charset="0"/>
              </a:rPr>
              <a:t>edge habitats</a:t>
            </a:r>
            <a:r>
              <a:rPr lang="en-US" sz="2100" dirty="0">
                <a:latin typeface="Calibri" panose="020F0502020204030204" pitchFamily="34" charset="0"/>
                <a:cs typeface="Calibri" panose="020F0502020204030204" pitchFamily="34" charset="0"/>
              </a:rPr>
              <a:t>” that favor disturbance-adapted </a:t>
            </a:r>
            <a:r>
              <a:rPr lang="en-US" sz="2100" b="1" dirty="0">
                <a:latin typeface="Calibri" panose="020F0502020204030204" pitchFamily="34" charset="0"/>
                <a:cs typeface="Calibri" panose="020F0502020204030204" pitchFamily="34" charset="0"/>
              </a:rPr>
              <a:t>pioneer species </a:t>
            </a:r>
            <a:r>
              <a:rPr lang="en-US" sz="2100" dirty="0">
                <a:latin typeface="Calibri" panose="020F0502020204030204" pitchFamily="34" charset="0"/>
                <a:cs typeface="Calibri" panose="020F0502020204030204" pitchFamily="34" charset="0"/>
              </a:rPr>
              <a:t>over species that are adapted to the more mature </a:t>
            </a:r>
            <a:r>
              <a:rPr lang="en-US" sz="2100" b="1" dirty="0">
                <a:latin typeface="Calibri" panose="020F0502020204030204" pitchFamily="34" charset="0"/>
                <a:cs typeface="Calibri" panose="020F0502020204030204" pitchFamily="34" charset="0"/>
              </a:rPr>
              <a:t>climax ecosystems</a:t>
            </a:r>
            <a:r>
              <a:rPr lang="en-US" sz="2100" dirty="0">
                <a:latin typeface="Calibri" panose="020F0502020204030204" pitchFamily="34" charset="0"/>
                <a:cs typeface="Calibri" panose="020F0502020204030204" pitchFamily="34" charset="0"/>
              </a:rPr>
              <a:t>.*</a:t>
            </a:r>
          </a:p>
          <a:p>
            <a:pPr algn="just"/>
            <a:r>
              <a:rPr lang="en-US" sz="2100" b="1" dirty="0">
                <a:latin typeface="Calibri" panose="020F0502020204030204" pitchFamily="34" charset="0"/>
                <a:cs typeface="Calibri" panose="020F0502020204030204" pitchFamily="34" charset="0"/>
              </a:rPr>
              <a:t>Invasive species </a:t>
            </a:r>
            <a:r>
              <a:rPr lang="en-US" sz="2100" dirty="0">
                <a:latin typeface="Calibri" panose="020F0502020204030204" pitchFamily="34" charset="0"/>
                <a:cs typeface="Calibri" panose="020F0502020204030204" pitchFamily="34" charset="0"/>
              </a:rPr>
              <a:t>and </a:t>
            </a:r>
            <a:r>
              <a:rPr lang="en-US" sz="2100" b="1" dirty="0">
                <a:latin typeface="Calibri" panose="020F0502020204030204" pitchFamily="34" charset="0"/>
                <a:cs typeface="Calibri" panose="020F0502020204030204" pitchFamily="34" charset="0"/>
              </a:rPr>
              <a:t>generalists</a:t>
            </a:r>
            <a:r>
              <a:rPr lang="en-US" sz="2100" dirty="0">
                <a:latin typeface="Calibri" panose="020F0502020204030204" pitchFamily="34" charset="0"/>
                <a:cs typeface="Calibri" panose="020F0502020204030204" pitchFamily="34" charset="0"/>
              </a:rPr>
              <a:t> also thrive at the expense of species that are </a:t>
            </a:r>
            <a:r>
              <a:rPr lang="en-US" sz="2100" b="1" dirty="0">
                <a:latin typeface="Calibri" panose="020F0502020204030204" pitchFamily="34" charset="0"/>
                <a:cs typeface="Calibri" panose="020F0502020204030204" pitchFamily="34" charset="0"/>
              </a:rPr>
              <a:t>specialized</a:t>
            </a:r>
            <a:r>
              <a:rPr lang="en-US" sz="2100" dirty="0">
                <a:latin typeface="Calibri" panose="020F0502020204030204" pitchFamily="34" charset="0"/>
                <a:cs typeface="Calibri" panose="020F0502020204030204" pitchFamily="34" charset="0"/>
              </a:rPr>
              <a:t> and/or </a:t>
            </a:r>
            <a:r>
              <a:rPr lang="en-US" sz="2100" b="1" dirty="0">
                <a:latin typeface="Calibri" panose="020F0502020204030204" pitchFamily="34" charset="0"/>
                <a:cs typeface="Calibri" panose="020F0502020204030204" pitchFamily="34" charset="0"/>
              </a:rPr>
              <a:t>endemic</a:t>
            </a:r>
            <a:r>
              <a:rPr lang="en-US" sz="2100" dirty="0">
                <a:latin typeface="Calibri" panose="020F0502020204030204" pitchFamily="34" charset="0"/>
                <a:cs typeface="Calibri" panose="020F0502020204030204" pitchFamily="34" charset="0"/>
              </a:rPr>
              <a:t>.</a:t>
            </a:r>
          </a:p>
        </p:txBody>
      </p:sp>
      <p:pic>
        <p:nvPicPr>
          <p:cNvPr id="12" name="Picture 11" descr="A graph of different species&#10;&#10;Description automatically generated with medium confidence">
            <a:extLst>
              <a:ext uri="{FF2B5EF4-FFF2-40B4-BE49-F238E27FC236}">
                <a16:creationId xmlns:a16="http://schemas.microsoft.com/office/drawing/2014/main" id="{ACDBED35-0F57-6068-9589-548090F6E792}"/>
              </a:ext>
            </a:extLst>
          </p:cNvPr>
          <p:cNvPicPr>
            <a:picLocks noChangeAspect="1"/>
          </p:cNvPicPr>
          <p:nvPr/>
        </p:nvPicPr>
        <p:blipFill>
          <a:blip r:embed="rId2"/>
          <a:stretch>
            <a:fillRect/>
          </a:stretch>
        </p:blipFill>
        <p:spPr>
          <a:xfrm>
            <a:off x="7535917" y="1891861"/>
            <a:ext cx="4236568" cy="3610853"/>
          </a:xfrm>
          <a:prstGeom prst="rect">
            <a:avLst/>
          </a:prstGeom>
          <a:ln>
            <a:solidFill>
              <a:schemeClr val="tx1"/>
            </a:solidFill>
          </a:ln>
        </p:spPr>
      </p:pic>
      <p:sp>
        <p:nvSpPr>
          <p:cNvPr id="11" name="TextBox 10">
            <a:extLst>
              <a:ext uri="{FF2B5EF4-FFF2-40B4-BE49-F238E27FC236}">
                <a16:creationId xmlns:a16="http://schemas.microsoft.com/office/drawing/2014/main" id="{D60A3EBA-F6ED-EEBB-8ADF-2B36470C71D0}"/>
              </a:ext>
            </a:extLst>
          </p:cNvPr>
          <p:cNvSpPr txBox="1"/>
          <p:nvPr/>
        </p:nvSpPr>
        <p:spPr>
          <a:xfrm>
            <a:off x="196020" y="5707670"/>
            <a:ext cx="11659649" cy="861774"/>
          </a:xfrm>
          <a:prstGeom prst="rect">
            <a:avLst/>
          </a:prstGeom>
          <a:noFill/>
        </p:spPr>
        <p:txBody>
          <a:bodyPr wrap="square" rtlCol="0">
            <a:spAutoFit/>
          </a:bodyPr>
          <a:lstStyle/>
          <a:p>
            <a:pPr algn="just"/>
            <a:r>
              <a:rPr lang="en-US" sz="2000" dirty="0">
                <a:latin typeface="Calibri" panose="020F0502020204030204" pitchFamily="34" charset="0"/>
                <a:cs typeface="Calibri" panose="020F0502020204030204" pitchFamily="34" charset="0"/>
              </a:rPr>
              <a:t>*</a:t>
            </a:r>
            <a:r>
              <a:rPr lang="en-US" sz="1500" dirty="0">
                <a:latin typeface="Calibri" panose="020F0502020204030204" pitchFamily="34" charset="0"/>
                <a:cs typeface="Calibri" panose="020F0502020204030204" pitchFamily="34" charset="0"/>
              </a:rPr>
              <a:t>Chart adapted from “A World of Winners and Losers: How Habitat Fragmentation Leads to Loss of Endemic Species” by Jesse Passman </a:t>
            </a:r>
            <a:r>
              <a:rPr lang="en-US" sz="1500" dirty="0">
                <a:latin typeface="Calibri" panose="020F0502020204030204" pitchFamily="34" charset="0"/>
                <a:cs typeface="Calibri" panose="020F0502020204030204" pitchFamily="34" charset="0"/>
                <a:hlinkClick r:id="rId3"/>
              </a:rPr>
              <a:t>https://conservationbiologynews.wordpress.com/2012/09/17/a-world-and-winners-and-losers-how-habitat-fragmentation-leads-to-loss-of-endemic-species/</a:t>
            </a:r>
            <a:r>
              <a:rPr lang="en-US" sz="1500" dirty="0">
                <a:latin typeface="Calibri" panose="020F0502020204030204" pitchFamily="34" charset="0"/>
                <a:cs typeface="Calibri" panose="020F0502020204030204" pitchFamily="34" charset="0"/>
              </a:rPr>
              <a:t> based on research by </a:t>
            </a:r>
            <a:r>
              <a:rPr lang="en-US" sz="1500" dirty="0" err="1">
                <a:latin typeface="Calibri" panose="020F0502020204030204" pitchFamily="34" charset="0"/>
                <a:cs typeface="Calibri" panose="020F0502020204030204" pitchFamily="34" charset="0"/>
              </a:rPr>
              <a:t>Tabarelli</a:t>
            </a:r>
            <a:r>
              <a:rPr lang="en-US" sz="1500" dirty="0">
                <a:latin typeface="Calibri" panose="020F0502020204030204" pitchFamily="34" charset="0"/>
                <a:cs typeface="Calibri" panose="020F0502020204030204" pitchFamily="34" charset="0"/>
              </a:rPr>
              <a:t> et al. (2012) </a:t>
            </a:r>
            <a:r>
              <a:rPr lang="en-US" sz="1500" dirty="0">
                <a:latin typeface="Calibri" panose="020F0502020204030204" pitchFamily="34" charset="0"/>
                <a:cs typeface="Calibri" panose="020F0502020204030204" pitchFamily="34" charset="0"/>
                <a:hlinkClick r:id="rId4"/>
              </a:rPr>
              <a:t>https://www.sciencedirect.com/science/article/abs/pii/S0006320712002893</a:t>
            </a:r>
            <a:endParaRPr lang="en-US" sz="1500" dirty="0">
              <a:latin typeface="Calibri" panose="020F0502020204030204" pitchFamily="34" charset="0"/>
              <a:cs typeface="Calibri" panose="020F0502020204030204" pitchFamily="34" charset="0"/>
            </a:endParaRPr>
          </a:p>
        </p:txBody>
      </p:sp>
      <p:pic>
        <p:nvPicPr>
          <p:cNvPr id="3" name="Picture 2" descr="A blue bird standing on the ground&#10;&#10;Description automatically generated">
            <a:extLst>
              <a:ext uri="{FF2B5EF4-FFF2-40B4-BE49-F238E27FC236}">
                <a16:creationId xmlns:a16="http://schemas.microsoft.com/office/drawing/2014/main" id="{EABFE2A1-3478-03E2-CB9C-70D134618BAD}"/>
              </a:ext>
            </a:extLst>
          </p:cNvPr>
          <p:cNvPicPr>
            <a:picLocks noChangeAspect="1"/>
          </p:cNvPicPr>
          <p:nvPr/>
        </p:nvPicPr>
        <p:blipFill>
          <a:blip r:embed="rId5"/>
          <a:stretch>
            <a:fillRect/>
          </a:stretch>
        </p:blipFill>
        <p:spPr>
          <a:xfrm>
            <a:off x="6284030" y="4500765"/>
            <a:ext cx="620224" cy="682576"/>
          </a:xfrm>
          <a:prstGeom prst="rect">
            <a:avLst/>
          </a:prstGeom>
          <a:ln>
            <a:solidFill>
              <a:schemeClr val="accent1"/>
            </a:solidFill>
          </a:ln>
        </p:spPr>
      </p:pic>
      <p:pic>
        <p:nvPicPr>
          <p:cNvPr id="6" name="Picture 5" descr="A pigeon standing on a rock&#10;&#10;Description automatically generated">
            <a:extLst>
              <a:ext uri="{FF2B5EF4-FFF2-40B4-BE49-F238E27FC236}">
                <a16:creationId xmlns:a16="http://schemas.microsoft.com/office/drawing/2014/main" id="{45CAAFF1-5D31-546B-34DB-E289EA6E6150}"/>
              </a:ext>
            </a:extLst>
          </p:cNvPr>
          <p:cNvPicPr>
            <a:picLocks noChangeAspect="1"/>
          </p:cNvPicPr>
          <p:nvPr/>
        </p:nvPicPr>
        <p:blipFill>
          <a:blip r:embed="rId6"/>
          <a:stretch>
            <a:fillRect/>
          </a:stretch>
        </p:blipFill>
        <p:spPr>
          <a:xfrm>
            <a:off x="6284030" y="3582837"/>
            <a:ext cx="620224" cy="640350"/>
          </a:xfrm>
          <a:prstGeom prst="rect">
            <a:avLst/>
          </a:prstGeom>
          <a:ln>
            <a:solidFill>
              <a:schemeClr val="accent1"/>
            </a:solidFill>
          </a:ln>
        </p:spPr>
      </p:pic>
      <p:sp>
        <p:nvSpPr>
          <p:cNvPr id="7" name="TextBox 6">
            <a:extLst>
              <a:ext uri="{FF2B5EF4-FFF2-40B4-BE49-F238E27FC236}">
                <a16:creationId xmlns:a16="http://schemas.microsoft.com/office/drawing/2014/main" id="{362B9B20-F465-3125-A8F8-8FFBC145E49F}"/>
              </a:ext>
            </a:extLst>
          </p:cNvPr>
          <p:cNvSpPr txBox="1"/>
          <p:nvPr/>
        </p:nvSpPr>
        <p:spPr>
          <a:xfrm>
            <a:off x="6158906" y="4169209"/>
            <a:ext cx="878767" cy="261610"/>
          </a:xfrm>
          <a:prstGeom prst="rect">
            <a:avLst/>
          </a:prstGeom>
          <a:noFill/>
        </p:spPr>
        <p:txBody>
          <a:bodyPr wrap="none" rtlCol="0">
            <a:spAutoFit/>
          </a:bodyPr>
          <a:lstStyle/>
          <a:p>
            <a:r>
              <a:rPr lang="en-US" sz="1100" dirty="0">
                <a:latin typeface="Calibri" panose="020F0502020204030204" pitchFamily="34" charset="0"/>
                <a:cs typeface="Calibri" panose="020F0502020204030204" pitchFamily="34" charset="0"/>
              </a:rPr>
              <a:t>Rock Pigeon</a:t>
            </a:r>
          </a:p>
        </p:txBody>
      </p:sp>
      <p:sp>
        <p:nvSpPr>
          <p:cNvPr id="9" name="TextBox 8">
            <a:extLst>
              <a:ext uri="{FF2B5EF4-FFF2-40B4-BE49-F238E27FC236}">
                <a16:creationId xmlns:a16="http://schemas.microsoft.com/office/drawing/2014/main" id="{D66244C8-2C4E-29CE-32BB-EEF19A9C8074}"/>
              </a:ext>
            </a:extLst>
          </p:cNvPr>
          <p:cNvSpPr txBox="1"/>
          <p:nvPr/>
        </p:nvSpPr>
        <p:spPr>
          <a:xfrm>
            <a:off x="6212991" y="5133940"/>
            <a:ext cx="724878" cy="261610"/>
          </a:xfrm>
          <a:prstGeom prst="rect">
            <a:avLst/>
          </a:prstGeom>
          <a:noFill/>
        </p:spPr>
        <p:txBody>
          <a:bodyPr wrap="none" rtlCol="0">
            <a:spAutoFit/>
          </a:bodyPr>
          <a:lstStyle/>
          <a:p>
            <a:r>
              <a:rPr lang="en-US" sz="1100" dirty="0">
                <a:latin typeface="Calibri" panose="020F0502020204030204" pitchFamily="34" charset="0"/>
                <a:cs typeface="Calibri" panose="020F0502020204030204" pitchFamily="34" charset="0"/>
              </a:rPr>
              <a:t>Black Rail</a:t>
            </a:r>
          </a:p>
        </p:txBody>
      </p:sp>
      <p:pic>
        <p:nvPicPr>
          <p:cNvPr id="13" name="Picture 12" descr="A white flower with yellow center&#10;&#10;Description automatically generated">
            <a:extLst>
              <a:ext uri="{FF2B5EF4-FFF2-40B4-BE49-F238E27FC236}">
                <a16:creationId xmlns:a16="http://schemas.microsoft.com/office/drawing/2014/main" id="{726F676E-7AFD-F754-AE17-AE43947F32F9}"/>
              </a:ext>
            </a:extLst>
          </p:cNvPr>
          <p:cNvPicPr>
            <a:picLocks noChangeAspect="1"/>
          </p:cNvPicPr>
          <p:nvPr/>
        </p:nvPicPr>
        <p:blipFill>
          <a:blip r:embed="rId7"/>
          <a:stretch>
            <a:fillRect/>
          </a:stretch>
        </p:blipFill>
        <p:spPr>
          <a:xfrm>
            <a:off x="509225" y="4487884"/>
            <a:ext cx="627060" cy="653893"/>
          </a:xfrm>
          <a:prstGeom prst="rect">
            <a:avLst/>
          </a:prstGeom>
          <a:ln>
            <a:solidFill>
              <a:schemeClr val="accent1"/>
            </a:solidFill>
          </a:ln>
        </p:spPr>
      </p:pic>
      <p:sp>
        <p:nvSpPr>
          <p:cNvPr id="18" name="TextBox 17">
            <a:extLst>
              <a:ext uri="{FF2B5EF4-FFF2-40B4-BE49-F238E27FC236}">
                <a16:creationId xmlns:a16="http://schemas.microsoft.com/office/drawing/2014/main" id="{3FD50805-A7FF-783D-7C7C-64D3E097B9BE}"/>
              </a:ext>
            </a:extLst>
          </p:cNvPr>
          <p:cNvSpPr txBox="1"/>
          <p:nvPr/>
        </p:nvSpPr>
        <p:spPr>
          <a:xfrm>
            <a:off x="440675" y="4187250"/>
            <a:ext cx="748923" cy="261610"/>
          </a:xfrm>
          <a:prstGeom prst="rect">
            <a:avLst/>
          </a:prstGeom>
          <a:noFill/>
        </p:spPr>
        <p:txBody>
          <a:bodyPr wrap="none" rtlCol="0">
            <a:spAutoFit/>
          </a:bodyPr>
          <a:lstStyle/>
          <a:p>
            <a:r>
              <a:rPr lang="en-US" sz="1100" dirty="0">
                <a:latin typeface="Calibri" panose="020F0502020204030204" pitchFamily="34" charset="0"/>
                <a:cs typeface="Calibri" panose="020F0502020204030204" pitchFamily="34" charset="0"/>
              </a:rPr>
              <a:t>Milkweed</a:t>
            </a:r>
          </a:p>
        </p:txBody>
      </p:sp>
      <p:sp>
        <p:nvSpPr>
          <p:cNvPr id="19" name="TextBox 18">
            <a:extLst>
              <a:ext uri="{FF2B5EF4-FFF2-40B4-BE49-F238E27FC236}">
                <a16:creationId xmlns:a16="http://schemas.microsoft.com/office/drawing/2014/main" id="{818359EA-1AF4-A24A-0E81-D2AE8A725EF0}"/>
              </a:ext>
            </a:extLst>
          </p:cNvPr>
          <p:cNvSpPr txBox="1"/>
          <p:nvPr/>
        </p:nvSpPr>
        <p:spPr>
          <a:xfrm>
            <a:off x="331833" y="5087882"/>
            <a:ext cx="966931" cy="261610"/>
          </a:xfrm>
          <a:prstGeom prst="rect">
            <a:avLst/>
          </a:prstGeom>
          <a:noFill/>
        </p:spPr>
        <p:txBody>
          <a:bodyPr wrap="none" rtlCol="0">
            <a:spAutoFit/>
          </a:bodyPr>
          <a:lstStyle/>
          <a:p>
            <a:r>
              <a:rPr lang="en-US" sz="1100" dirty="0" err="1">
                <a:latin typeface="Calibri" panose="020F0502020204030204" pitchFamily="34" charset="0"/>
                <a:cs typeface="Calibri" panose="020F0502020204030204" pitchFamily="34" charset="0"/>
              </a:rPr>
              <a:t>Atamasco</a:t>
            </a:r>
            <a:r>
              <a:rPr lang="en-US" sz="1100" dirty="0">
                <a:latin typeface="Calibri" panose="020F0502020204030204" pitchFamily="34" charset="0"/>
                <a:cs typeface="Calibri" panose="020F0502020204030204" pitchFamily="34" charset="0"/>
              </a:rPr>
              <a:t> Lily</a:t>
            </a:r>
          </a:p>
        </p:txBody>
      </p:sp>
      <p:pic>
        <p:nvPicPr>
          <p:cNvPr id="23" name="Picture 22" descr="A plant with white flowers&#10;&#10;Description automatically generated">
            <a:extLst>
              <a:ext uri="{FF2B5EF4-FFF2-40B4-BE49-F238E27FC236}">
                <a16:creationId xmlns:a16="http://schemas.microsoft.com/office/drawing/2014/main" id="{A62B0BDF-9E20-9CA2-1EAE-7728DB39E740}"/>
              </a:ext>
            </a:extLst>
          </p:cNvPr>
          <p:cNvPicPr>
            <a:picLocks noChangeAspect="1"/>
          </p:cNvPicPr>
          <p:nvPr/>
        </p:nvPicPr>
        <p:blipFill>
          <a:blip r:embed="rId8"/>
          <a:stretch>
            <a:fillRect/>
          </a:stretch>
        </p:blipFill>
        <p:spPr>
          <a:xfrm>
            <a:off x="497600" y="3567078"/>
            <a:ext cx="636227" cy="662821"/>
          </a:xfrm>
          <a:prstGeom prst="rect">
            <a:avLst/>
          </a:prstGeom>
          <a:ln>
            <a:solidFill>
              <a:schemeClr val="accent1"/>
            </a:solidFill>
          </a:ln>
        </p:spPr>
      </p:pic>
      <p:pic>
        <p:nvPicPr>
          <p:cNvPr id="8" name="Picture 7" descr="A diagram of a number of individuals&#10;&#10;Description automatically generated">
            <a:extLst>
              <a:ext uri="{FF2B5EF4-FFF2-40B4-BE49-F238E27FC236}">
                <a16:creationId xmlns:a16="http://schemas.microsoft.com/office/drawing/2014/main" id="{47B54E3D-2D08-CD70-D804-54FF0E5038A0}"/>
              </a:ext>
            </a:extLst>
          </p:cNvPr>
          <p:cNvPicPr>
            <a:picLocks noChangeAspect="1"/>
          </p:cNvPicPr>
          <p:nvPr/>
        </p:nvPicPr>
        <p:blipFill>
          <a:blip r:embed="rId9"/>
          <a:stretch>
            <a:fillRect/>
          </a:stretch>
        </p:blipFill>
        <p:spPr>
          <a:xfrm>
            <a:off x="1178668" y="2139233"/>
            <a:ext cx="5040841" cy="2970290"/>
          </a:xfrm>
          <a:prstGeom prst="rect">
            <a:avLst/>
          </a:prstGeom>
        </p:spPr>
      </p:pic>
    </p:spTree>
    <p:extLst>
      <p:ext uri="{BB962C8B-B14F-4D97-AF65-F5344CB8AC3E}">
        <p14:creationId xmlns:p14="http://schemas.microsoft.com/office/powerpoint/2010/main" val="1360576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p:bldP spid="9" grpId="0"/>
      <p:bldP spid="18" grpId="0"/>
      <p:bldP spid="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4680</TotalTime>
  <Words>1017</Words>
  <Application>Microsoft Macintosh PowerPoint</Application>
  <PresentationFormat>Widescreen</PresentationFormat>
  <Paragraphs>61</Paragraphs>
  <Slides>19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Aptos</vt:lpstr>
      <vt:lpstr>Aptos Display</vt:lpstr>
      <vt:lpstr>Arial</vt:lpstr>
      <vt:lpstr>Calibri</vt:lpstr>
      <vt:lpstr>Wingdings</vt:lpstr>
      <vt:lpstr>Office Theme</vt:lpstr>
      <vt:lpstr>PowerPoint Presentation</vt:lpstr>
      <vt:lpstr>PowerPoint Presentation</vt:lpstr>
      <vt:lpstr>Rate from 0-10 the likelihood of you seeing one of these species on a weekly basis: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Antonio Chaves</dc:creator>
  <cp:lastModifiedBy>Antonio Chaves</cp:lastModifiedBy>
  <cp:revision>329</cp:revision>
  <dcterms:created xsi:type="dcterms:W3CDTF">2024-05-22T00:31:23Z</dcterms:created>
  <dcterms:modified xsi:type="dcterms:W3CDTF">2024-09-02T23:53:14Z</dcterms:modified>
</cp:coreProperties>
</file>