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763" r:id="rId2"/>
    <p:sldId id="267" r:id="rId3"/>
    <p:sldId id="268" r:id="rId4"/>
    <p:sldId id="263" r:id="rId5"/>
    <p:sldId id="759" r:id="rId6"/>
    <p:sldId id="758" r:id="rId7"/>
    <p:sldId id="265" r:id="rId8"/>
    <p:sldId id="264" r:id="rId9"/>
    <p:sldId id="262" r:id="rId10"/>
    <p:sldId id="7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5200"/>
    <a:srgbClr val="0432FF"/>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4" autoAdjust="0"/>
    <p:restoredTop sz="93239"/>
  </p:normalViewPr>
  <p:slideViewPr>
    <p:cSldViewPr snapToGrid="0">
      <p:cViewPr varScale="1">
        <p:scale>
          <a:sx n="115" d="100"/>
          <a:sy n="115" d="100"/>
        </p:scale>
        <p:origin x="408" y="192"/>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8/10/24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2</a:t>
            </a:fld>
            <a:endParaRPr lang="en-US"/>
          </a:p>
        </p:txBody>
      </p:sp>
    </p:spTree>
    <p:extLst>
      <p:ext uri="{BB962C8B-B14F-4D97-AF65-F5344CB8AC3E}">
        <p14:creationId xmlns:p14="http://schemas.microsoft.com/office/powerpoint/2010/main" val="4168577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3</a:t>
            </a:fld>
            <a:endParaRPr lang="en-US"/>
          </a:p>
        </p:txBody>
      </p:sp>
    </p:spTree>
    <p:extLst>
      <p:ext uri="{BB962C8B-B14F-4D97-AF65-F5344CB8AC3E}">
        <p14:creationId xmlns:p14="http://schemas.microsoft.com/office/powerpoint/2010/main" val="3244462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4</a:t>
            </a:fld>
            <a:endParaRPr lang="en-US"/>
          </a:p>
        </p:txBody>
      </p:sp>
    </p:spTree>
    <p:extLst>
      <p:ext uri="{BB962C8B-B14F-4D97-AF65-F5344CB8AC3E}">
        <p14:creationId xmlns:p14="http://schemas.microsoft.com/office/powerpoint/2010/main" val="3323392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5</a:t>
            </a:fld>
            <a:endParaRPr lang="en-US"/>
          </a:p>
        </p:txBody>
      </p:sp>
    </p:spTree>
    <p:extLst>
      <p:ext uri="{BB962C8B-B14F-4D97-AF65-F5344CB8AC3E}">
        <p14:creationId xmlns:p14="http://schemas.microsoft.com/office/powerpoint/2010/main" val="103550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6</a:t>
            </a:fld>
            <a:endParaRPr lang="en-US"/>
          </a:p>
        </p:txBody>
      </p:sp>
    </p:spTree>
    <p:extLst>
      <p:ext uri="{BB962C8B-B14F-4D97-AF65-F5344CB8AC3E}">
        <p14:creationId xmlns:p14="http://schemas.microsoft.com/office/powerpoint/2010/main" val="278385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8/10/24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8/10/24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hyperlink" Target="https://www.oceansplasticleanup.com/Cleaning_Up_Operations/Algalita_Marine_Research_And_Education_Foundation.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ainting of a lake with flamingos and flowers&#10;&#10;Description automatically generated">
            <a:extLst>
              <a:ext uri="{FF2B5EF4-FFF2-40B4-BE49-F238E27FC236}">
                <a16:creationId xmlns:a16="http://schemas.microsoft.com/office/drawing/2014/main" id="{514A6D72-E11F-ED94-0E22-2EFB572843DC}"/>
              </a:ext>
            </a:extLst>
          </p:cNvPr>
          <p:cNvPicPr>
            <a:picLocks noChangeAspect="1"/>
          </p:cNvPicPr>
          <p:nvPr/>
        </p:nvPicPr>
        <p:blipFill>
          <a:blip r:embed="rId2"/>
          <a:stretch>
            <a:fillRect/>
          </a:stretch>
        </p:blipFill>
        <p:spPr>
          <a:xfrm>
            <a:off x="1786128" y="377225"/>
            <a:ext cx="8793790" cy="6103550"/>
          </a:xfrm>
          <a:prstGeom prst="rect">
            <a:avLst/>
          </a:prstGeom>
        </p:spPr>
      </p:pic>
      <p:sp>
        <p:nvSpPr>
          <p:cNvPr id="5" name="TextBox 4">
            <a:extLst>
              <a:ext uri="{FF2B5EF4-FFF2-40B4-BE49-F238E27FC236}">
                <a16:creationId xmlns:a16="http://schemas.microsoft.com/office/drawing/2014/main" id="{667A400F-DF37-AE88-AE15-2CDB80A85C5B}"/>
              </a:ext>
            </a:extLst>
          </p:cNvPr>
          <p:cNvSpPr txBox="1"/>
          <p:nvPr/>
        </p:nvSpPr>
        <p:spPr>
          <a:xfrm>
            <a:off x="0" y="328749"/>
            <a:ext cx="12127778" cy="1138773"/>
          </a:xfrm>
          <a:prstGeom prst="rect">
            <a:avLst/>
          </a:prstGeom>
          <a:noFill/>
        </p:spPr>
        <p:txBody>
          <a:bodyPr wrap="square" rtlCol="0">
            <a:spAutoFit/>
          </a:bodyPr>
          <a:lstStyle/>
          <a:p>
            <a:pPr algn="ctr"/>
            <a:r>
              <a:rPr lang="en-US" sz="6800" b="1" dirty="0">
                <a:solidFill>
                  <a:srgbClr val="0070C0"/>
                </a:solidFill>
                <a:latin typeface="Calibri" panose="020F0502020204030204" pitchFamily="34" charset="0"/>
                <a:cs typeface="Calibri" panose="020F0502020204030204" pitchFamily="34" charset="0"/>
              </a:rPr>
              <a:t>Aquatic Biomes</a:t>
            </a:r>
          </a:p>
        </p:txBody>
      </p:sp>
      <p:sp>
        <p:nvSpPr>
          <p:cNvPr id="6" name="TextBox 5">
            <a:extLst>
              <a:ext uri="{FF2B5EF4-FFF2-40B4-BE49-F238E27FC236}">
                <a16:creationId xmlns:a16="http://schemas.microsoft.com/office/drawing/2014/main" id="{5D0338D3-E894-CA90-6E5F-BC43C4D5BA55}"/>
              </a:ext>
            </a:extLst>
          </p:cNvPr>
          <p:cNvSpPr txBox="1"/>
          <p:nvPr/>
        </p:nvSpPr>
        <p:spPr>
          <a:xfrm>
            <a:off x="7538591" y="6456391"/>
            <a:ext cx="315105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“The Flamingos” by Henri Rousseau</a:t>
            </a:r>
          </a:p>
        </p:txBody>
      </p:sp>
    </p:spTree>
    <p:extLst>
      <p:ext uri="{BB962C8B-B14F-4D97-AF65-F5344CB8AC3E}">
        <p14:creationId xmlns:p14="http://schemas.microsoft.com/office/powerpoint/2010/main" val="47015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167574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Picture 4" descr="A bridge over a river&#10;&#10;Description automatically generated"/>
          <p:cNvPicPr/>
          <p:nvPr/>
        </p:nvPicPr>
        <p:blipFill>
          <a:blip r:embed="rId3" cstate="email">
            <a:extLst>
              <a:ext uri="{28A0092B-C50C-407E-A947-70E740481C1C}">
                <a14:useLocalDpi xmlns:a14="http://schemas.microsoft.com/office/drawing/2010/main"/>
              </a:ext>
            </a:extLst>
          </a:blip>
          <a:stretch/>
        </p:blipFill>
        <p:spPr>
          <a:xfrm>
            <a:off x="431280" y="724729"/>
            <a:ext cx="3490478" cy="2762363"/>
          </a:xfrm>
          <a:prstGeom prst="rect">
            <a:avLst/>
          </a:prstGeom>
          <a:ln w="0">
            <a:solidFill>
              <a:schemeClr val="accent1"/>
            </a:solidFill>
          </a:ln>
        </p:spPr>
      </p:pic>
      <p:pic>
        <p:nvPicPr>
          <p:cNvPr id="126" name="Picture 10" descr="A diagram of a rainbow colored section of a layer of water&#10;&#10;Description automatically generated"/>
          <p:cNvPicPr/>
          <p:nvPr/>
        </p:nvPicPr>
        <p:blipFill>
          <a:blip r:embed="rId4" cstate="email">
            <a:extLst>
              <a:ext uri="{28A0092B-C50C-407E-A947-70E740481C1C}">
                <a14:useLocalDpi xmlns:a14="http://schemas.microsoft.com/office/drawing/2010/main"/>
              </a:ext>
            </a:extLst>
          </a:blip>
          <a:stretch/>
        </p:blipFill>
        <p:spPr>
          <a:xfrm>
            <a:off x="4231610" y="3784008"/>
            <a:ext cx="3490479" cy="2452483"/>
          </a:xfrm>
          <a:prstGeom prst="rect">
            <a:avLst/>
          </a:prstGeom>
          <a:ln w="0">
            <a:solidFill>
              <a:schemeClr val="accent1"/>
            </a:solidFill>
          </a:ln>
        </p:spPr>
      </p:pic>
      <p:pic>
        <p:nvPicPr>
          <p:cNvPr id="127" name="Picture 14" descr="A lake surrounded by trees&#10;&#10;Description automatically generated"/>
          <p:cNvPicPr/>
          <p:nvPr/>
        </p:nvPicPr>
        <p:blipFill>
          <a:blip r:embed="rId5" cstate="email">
            <a:extLst>
              <a:ext uri="{28A0092B-C50C-407E-A947-70E740481C1C}">
                <a14:useLocalDpi xmlns:a14="http://schemas.microsoft.com/office/drawing/2010/main"/>
              </a:ext>
            </a:extLst>
          </a:blip>
          <a:stretch/>
        </p:blipFill>
        <p:spPr>
          <a:xfrm>
            <a:off x="431279" y="3784009"/>
            <a:ext cx="3490479" cy="2452483"/>
          </a:xfrm>
          <a:prstGeom prst="rect">
            <a:avLst/>
          </a:prstGeom>
          <a:ln w="0">
            <a:solidFill>
              <a:schemeClr val="accent1"/>
            </a:solidFill>
          </a:ln>
        </p:spPr>
      </p:pic>
      <p:sp>
        <p:nvSpPr>
          <p:cNvPr id="128" name="Rectangle 127"/>
          <p:cNvSpPr/>
          <p:nvPr/>
        </p:nvSpPr>
        <p:spPr>
          <a:xfrm>
            <a:off x="4084321" y="624012"/>
            <a:ext cx="7676399" cy="286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Rivers</a:t>
            </a:r>
            <a:r>
              <a:rPr lang="en-US" sz="2200" b="0" strike="noStrike" spc="-1" dirty="0">
                <a:solidFill>
                  <a:srgbClr val="000000"/>
                </a:solidFill>
                <a:latin typeface="Calibri" panose="020F0502020204030204" pitchFamily="34" charset="0"/>
                <a:ea typeface="DejaVu Sans"/>
                <a:cs typeface="Calibri" panose="020F0502020204030204" pitchFamily="34" charset="0"/>
              </a:rPr>
              <a:t> and their </a:t>
            </a:r>
            <a:r>
              <a:rPr lang="en-US" sz="2200" b="1" strike="noStrike" spc="-1" dirty="0">
                <a:solidFill>
                  <a:srgbClr val="000000"/>
                </a:solidFill>
                <a:latin typeface="Calibri" panose="020F0502020204030204" pitchFamily="34" charset="0"/>
                <a:ea typeface="DejaVu Sans"/>
                <a:cs typeface="Calibri" panose="020F0502020204030204" pitchFamily="34" charset="0"/>
              </a:rPr>
              <a:t>tributaries</a:t>
            </a:r>
            <a:r>
              <a:rPr lang="en-US" sz="2200" b="0" strike="noStrike" spc="-1" dirty="0">
                <a:solidFill>
                  <a:srgbClr val="000000"/>
                </a:solidFill>
                <a:latin typeface="Calibri" panose="020F0502020204030204" pitchFamily="34" charset="0"/>
                <a:ea typeface="DejaVu Sans"/>
                <a:cs typeface="Calibri" panose="020F0502020204030204" pitchFamily="34" charset="0"/>
              </a:rPr>
              <a:t> contain </a:t>
            </a:r>
            <a:r>
              <a:rPr lang="en-US" sz="2200" b="1" strike="noStrike" spc="-1" dirty="0">
                <a:solidFill>
                  <a:srgbClr val="000000"/>
                </a:solidFill>
                <a:latin typeface="Calibri" panose="020F0502020204030204" pitchFamily="34" charset="0"/>
                <a:ea typeface="DejaVu Sans"/>
                <a:cs typeface="Calibri" panose="020F0502020204030204" pitchFamily="34" charset="0"/>
              </a:rPr>
              <a:t>moving water </a:t>
            </a:r>
            <a:r>
              <a:rPr lang="en-US" sz="2200" b="0" strike="noStrike" spc="-1" dirty="0">
                <a:solidFill>
                  <a:srgbClr val="000000"/>
                </a:solidFill>
                <a:latin typeface="Calibri" panose="020F0502020204030204" pitchFamily="34" charset="0"/>
                <a:ea typeface="DejaVu Sans"/>
                <a:cs typeface="Calibri" panose="020F0502020204030204" pitchFamily="34" charset="0"/>
              </a:rPr>
              <a:t>provided by  aquifers and runoff from the watershed. Nearly all rivers flow into the ocean.</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Lakes </a:t>
            </a:r>
            <a:r>
              <a:rPr lang="en-US" sz="2200" strike="noStrike" spc="-1" dirty="0">
                <a:solidFill>
                  <a:srgbClr val="000000"/>
                </a:solidFill>
                <a:latin typeface="Calibri" panose="020F0502020204030204" pitchFamily="34" charset="0"/>
                <a:ea typeface="DejaVu Sans"/>
                <a:cs typeface="Calibri" panose="020F0502020204030204" pitchFamily="34" charset="0"/>
              </a:rPr>
              <a:t>and</a:t>
            </a:r>
            <a:r>
              <a:rPr lang="en-US" sz="2200" b="1" strike="noStrike" spc="-1" dirty="0">
                <a:solidFill>
                  <a:srgbClr val="000000"/>
                </a:solidFill>
                <a:latin typeface="Calibri" panose="020F0502020204030204" pitchFamily="34" charset="0"/>
                <a:ea typeface="DejaVu Sans"/>
                <a:cs typeface="Calibri" panose="020F0502020204030204" pitchFamily="34" charset="0"/>
              </a:rPr>
              <a:t> ponds </a:t>
            </a:r>
            <a:r>
              <a:rPr lang="en-US" sz="2200" b="0" strike="noStrike" spc="-1" dirty="0">
                <a:solidFill>
                  <a:srgbClr val="000000"/>
                </a:solidFill>
                <a:latin typeface="Calibri" panose="020F0502020204030204" pitchFamily="34" charset="0"/>
                <a:ea typeface="DejaVu Sans"/>
                <a:cs typeface="Calibri" panose="020F0502020204030204" pitchFamily="34" charset="0"/>
              </a:rPr>
              <a:t>are </a:t>
            </a:r>
            <a:r>
              <a:rPr lang="en-US" sz="2200" b="1" strike="noStrike" spc="-1" dirty="0">
                <a:solidFill>
                  <a:srgbClr val="000000"/>
                </a:solidFill>
                <a:latin typeface="Calibri" panose="020F0502020204030204" pitchFamily="34" charset="0"/>
                <a:ea typeface="DejaVu Sans"/>
                <a:cs typeface="Calibri" panose="020F0502020204030204" pitchFamily="34" charset="0"/>
              </a:rPr>
              <a:t>standing waters </a:t>
            </a:r>
            <a:r>
              <a:rPr lang="en-US" sz="2200" b="0" strike="noStrike" spc="-1" dirty="0">
                <a:solidFill>
                  <a:srgbClr val="000000"/>
                </a:solidFill>
                <a:latin typeface="Calibri" panose="020F0502020204030204" pitchFamily="34" charset="0"/>
                <a:ea typeface="DejaVu Sans"/>
                <a:cs typeface="Calibri" panose="020F0502020204030204" pitchFamily="34" charset="0"/>
              </a:rPr>
              <a:t>that vary in size. The lack of flow results in </a:t>
            </a:r>
            <a:r>
              <a:rPr lang="en-US" sz="2200" b="1" strike="noStrike" spc="-1" dirty="0">
                <a:solidFill>
                  <a:srgbClr val="000000"/>
                </a:solidFill>
                <a:latin typeface="Calibri" panose="020F0502020204030204" pitchFamily="34" charset="0"/>
                <a:ea typeface="DejaVu Sans"/>
                <a:cs typeface="Calibri" panose="020F0502020204030204" pitchFamily="34" charset="0"/>
              </a:rPr>
              <a:t>thermal stratification </a:t>
            </a:r>
            <a:r>
              <a:rPr lang="en-US" sz="2200" b="0" strike="noStrike" spc="-1" dirty="0">
                <a:solidFill>
                  <a:srgbClr val="000000"/>
                </a:solidFill>
                <a:latin typeface="Calibri" panose="020F0502020204030204" pitchFamily="34" charset="0"/>
                <a:ea typeface="DejaVu Sans"/>
                <a:cs typeface="Calibri" panose="020F0502020204030204" pitchFamily="34" charset="0"/>
              </a:rPr>
              <a:t>of the waters in the summer.</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Wetland</a:t>
            </a:r>
            <a:r>
              <a:rPr lang="en-US" sz="2200" b="0" strike="noStrike" spc="-1" dirty="0">
                <a:solidFill>
                  <a:srgbClr val="000000"/>
                </a:solidFill>
                <a:latin typeface="Calibri" panose="020F0502020204030204" pitchFamily="34" charset="0"/>
                <a:ea typeface="DejaVu Sans"/>
                <a:cs typeface="Calibri" panose="020F0502020204030204" pitchFamily="34" charset="0"/>
              </a:rPr>
              <a:t>s are </a:t>
            </a:r>
            <a:r>
              <a:rPr lang="en-US" sz="2200" b="1" strike="noStrike" spc="-1" dirty="0">
                <a:solidFill>
                  <a:srgbClr val="000000"/>
                </a:solidFill>
                <a:latin typeface="Calibri" panose="020F0502020204030204" pitchFamily="34" charset="0"/>
                <a:ea typeface="DejaVu Sans"/>
                <a:cs typeface="Calibri" panose="020F0502020204030204" pitchFamily="34" charset="0"/>
              </a:rPr>
              <a:t>shallow, slow-moving </a:t>
            </a:r>
            <a:r>
              <a:rPr lang="en-US" sz="2200" b="0" strike="noStrike" spc="-1" dirty="0">
                <a:solidFill>
                  <a:srgbClr val="000000"/>
                </a:solidFill>
                <a:latin typeface="Calibri" panose="020F0502020204030204" pitchFamily="34" charset="0"/>
                <a:ea typeface="DejaVu Sans"/>
                <a:cs typeface="Calibri" panose="020F0502020204030204" pitchFamily="34" charset="0"/>
              </a:rPr>
              <a:t>bodies of water which may or may not seasonally dry out. Freshwater wetlands include swamps, marshes, and bogs.</a:t>
            </a:r>
            <a:endParaRPr lang="en-US" sz="2200" b="0" strike="noStrike" spc="-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4EB771B-9EBD-08E1-D993-5B1FFC1514A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31941" y="3784008"/>
            <a:ext cx="3557069" cy="2452483"/>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p:cNvSpPr/>
          <p:nvPr/>
        </p:nvSpPr>
        <p:spPr>
          <a:xfrm>
            <a:off x="341376" y="334437"/>
            <a:ext cx="11341407" cy="231839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Wetlands only occupy about 6% of the continuous US, but their ecological importance in </a:t>
            </a:r>
            <a:r>
              <a:rPr lang="en-US" sz="2200" b="1" strike="noStrike" spc="-1" dirty="0">
                <a:solidFill>
                  <a:srgbClr val="000000"/>
                </a:solidFill>
                <a:latin typeface="Calibri" panose="020F0502020204030204" pitchFamily="34" charset="0"/>
                <a:ea typeface="DejaVu Sans"/>
                <a:cs typeface="Calibri" panose="020F0502020204030204" pitchFamily="34" charset="0"/>
              </a:rPr>
              <a:t>water purification</a:t>
            </a:r>
            <a:r>
              <a:rPr lang="en-US" sz="2200" b="0" strike="noStrike" spc="-1" dirty="0">
                <a:solidFill>
                  <a:srgbClr val="000000"/>
                </a:solidFill>
                <a:latin typeface="Calibri" panose="020F0502020204030204" pitchFamily="34" charset="0"/>
                <a:ea typeface="DejaVu Sans"/>
                <a:cs typeface="Calibri" panose="020F0502020204030204" pitchFamily="34" charset="0"/>
              </a:rPr>
              <a:t> and </a:t>
            </a:r>
            <a:r>
              <a:rPr lang="en-US" sz="2200" b="1" strike="noStrike" spc="-1" dirty="0">
                <a:solidFill>
                  <a:srgbClr val="000000"/>
                </a:solidFill>
                <a:latin typeface="Calibri" panose="020F0502020204030204" pitchFamily="34" charset="0"/>
                <a:ea typeface="DejaVu Sans"/>
                <a:cs typeface="Calibri" panose="020F0502020204030204" pitchFamily="34" charset="0"/>
              </a:rPr>
              <a:t>flood control </a:t>
            </a:r>
            <a:r>
              <a:rPr lang="en-US" sz="2200" b="0" strike="noStrike" spc="-1" dirty="0">
                <a:solidFill>
                  <a:srgbClr val="000000"/>
                </a:solidFill>
                <a:latin typeface="Calibri" panose="020F0502020204030204" pitchFamily="34" charset="0"/>
                <a:ea typeface="DejaVu Sans"/>
                <a:cs typeface="Calibri" panose="020F0502020204030204" pitchFamily="34" charset="0"/>
              </a:rPr>
              <a:t>cannot be underestimated.</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Unfortunately, the expression “draining the swamp” did not always refer fighting government corruption: </a:t>
            </a:r>
            <a:r>
              <a:rPr lang="en-US" sz="2200" b="1" strike="noStrike" spc="-1" dirty="0">
                <a:solidFill>
                  <a:srgbClr val="000000"/>
                </a:solidFill>
                <a:latin typeface="Calibri" panose="020F0502020204030204" pitchFamily="34" charset="0"/>
                <a:ea typeface="DejaVu Sans"/>
                <a:cs typeface="Calibri" panose="020F0502020204030204" pitchFamily="34" charset="0"/>
              </a:rPr>
              <a:t>Wetlands have been drained for centuries </a:t>
            </a:r>
            <a:r>
              <a:rPr lang="en-US" sz="2200" b="0" strike="noStrike" spc="-1" dirty="0">
                <a:solidFill>
                  <a:srgbClr val="000000"/>
                </a:solidFill>
                <a:latin typeface="Calibri" panose="020F0502020204030204" pitchFamily="34" charset="0"/>
                <a:ea typeface="DejaVu Sans"/>
                <a:cs typeface="Calibri" panose="020F0502020204030204" pitchFamily="34" charset="0"/>
              </a:rPr>
              <a:t>to for urban and agricultural development, and </a:t>
            </a:r>
            <a:r>
              <a:rPr lang="en-US" sz="2200" spc="-1" dirty="0">
                <a:solidFill>
                  <a:srgbClr val="000000"/>
                </a:solidFill>
                <a:latin typeface="Calibri" panose="020F0502020204030204" pitchFamily="34" charset="0"/>
                <a:ea typeface="DejaVu Sans"/>
                <a:cs typeface="Calibri" panose="020F0502020204030204" pitchFamily="34" charset="0"/>
              </a:rPr>
              <a:t>despite growing awareness of their ecological value</a:t>
            </a:r>
            <a:r>
              <a:rPr lang="en-US" sz="2200" b="0" strike="noStrike" spc="-1" dirty="0">
                <a:solidFill>
                  <a:srgbClr val="000000"/>
                </a:solidFill>
                <a:latin typeface="Calibri" panose="020F0502020204030204" pitchFamily="34" charset="0"/>
                <a:ea typeface="DejaVu Sans"/>
                <a:cs typeface="Calibri" panose="020F0502020204030204" pitchFamily="34" charset="0"/>
              </a:rPr>
              <a:t>, wetlands are still disappearing faster than they are being restored. </a:t>
            </a:r>
            <a:endParaRPr lang="en-US" sz="2200" b="0" strike="noStrike" spc="-1" dirty="0">
              <a:latin typeface="Calibri" panose="020F0502020204030204" pitchFamily="34" charset="0"/>
              <a:cs typeface="Calibri" panose="020F0502020204030204" pitchFamily="34" charset="0"/>
            </a:endParaRPr>
          </a:p>
        </p:txBody>
      </p:sp>
      <p:pic>
        <p:nvPicPr>
          <p:cNvPr id="3" name="Picture 2" descr="A graph showing the growth of wetlands&#10;&#10;Description automatically generated">
            <a:extLst>
              <a:ext uri="{FF2B5EF4-FFF2-40B4-BE49-F238E27FC236}">
                <a16:creationId xmlns:a16="http://schemas.microsoft.com/office/drawing/2014/main" id="{7D2A0AEF-D68E-3292-FAC8-175D3E77DB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6895" y="2652831"/>
            <a:ext cx="6395888" cy="3589359"/>
          </a:xfrm>
          <a:prstGeom prst="rect">
            <a:avLst/>
          </a:prstGeom>
        </p:spPr>
      </p:pic>
      <p:pic>
        <p:nvPicPr>
          <p:cNvPr id="5" name="Picture 4">
            <a:extLst>
              <a:ext uri="{FF2B5EF4-FFF2-40B4-BE49-F238E27FC236}">
                <a16:creationId xmlns:a16="http://schemas.microsoft.com/office/drawing/2014/main" id="{7A31E325-9B8E-A620-D348-F324076516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9971" y="2652832"/>
            <a:ext cx="4628385" cy="3589360"/>
          </a:xfrm>
          <a:prstGeom prst="rect">
            <a:avLst/>
          </a:prstGeom>
          <a:ln>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Rectangle 118"/>
          <p:cNvSpPr/>
          <p:nvPr/>
        </p:nvSpPr>
        <p:spPr>
          <a:xfrm>
            <a:off x="459309" y="312504"/>
            <a:ext cx="7956888" cy="41176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Estuaries </a:t>
            </a:r>
            <a:r>
              <a:rPr lang="en-US" sz="2200" b="0" strike="noStrike" spc="-1" dirty="0">
                <a:solidFill>
                  <a:srgbClr val="000000"/>
                </a:solidFill>
                <a:latin typeface="Calibri" panose="020F0502020204030204" pitchFamily="34" charset="0"/>
                <a:ea typeface="DejaVu Sans"/>
                <a:cs typeface="Calibri" panose="020F0502020204030204" pitchFamily="34" charset="0"/>
              </a:rPr>
              <a:t>occur where rivers empty into the ocean. Estuarine waters are </a:t>
            </a:r>
            <a:r>
              <a:rPr lang="en-US" sz="2200" b="1" strike="noStrike" spc="-1" dirty="0">
                <a:solidFill>
                  <a:srgbClr val="000000"/>
                </a:solidFill>
                <a:latin typeface="Calibri" panose="020F0502020204030204" pitchFamily="34" charset="0"/>
                <a:ea typeface="DejaVu Sans"/>
                <a:cs typeface="Calibri" panose="020F0502020204030204" pitchFamily="34" charset="0"/>
              </a:rPr>
              <a:t>rich in nutrients </a:t>
            </a:r>
            <a:r>
              <a:rPr lang="en-US" sz="2200" b="0" strike="noStrike" spc="-1" dirty="0">
                <a:solidFill>
                  <a:srgbClr val="000000"/>
                </a:solidFill>
                <a:latin typeface="Calibri" panose="020F0502020204030204" pitchFamily="34" charset="0"/>
                <a:ea typeface="DejaVu Sans"/>
                <a:cs typeface="Calibri" panose="020F0502020204030204" pitchFamily="34" charset="0"/>
              </a:rPr>
              <a:t>because of the accumulated organic matter they bring from the land by means of tributaries and runoff.</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Estuaries serve as a “nursery” for many marine species because  they are </a:t>
            </a:r>
            <a:r>
              <a:rPr lang="en-US" sz="2200" b="1" strike="noStrike" spc="-1" dirty="0">
                <a:solidFill>
                  <a:srgbClr val="000000"/>
                </a:solidFill>
                <a:latin typeface="Calibri" panose="020F0502020204030204" pitchFamily="34" charset="0"/>
                <a:ea typeface="DejaVu Sans"/>
                <a:cs typeface="Calibri" panose="020F0502020204030204" pitchFamily="34" charset="0"/>
              </a:rPr>
              <a:t>rich in phytoplankton </a:t>
            </a:r>
            <a:r>
              <a:rPr lang="en-US" sz="2200" b="0" strike="noStrike" spc="-1" dirty="0">
                <a:solidFill>
                  <a:srgbClr val="000000"/>
                </a:solidFill>
                <a:latin typeface="Calibri" panose="020F0502020204030204" pitchFamily="34" charset="0"/>
                <a:ea typeface="DejaVu Sans"/>
                <a:cs typeface="Calibri" panose="020F0502020204030204" pitchFamily="34" charset="0"/>
              </a:rPr>
              <a:t>and sheltered from strong waves. All species living in this ecosystem are adapted to large </a:t>
            </a:r>
            <a:r>
              <a:rPr lang="en-US" sz="2200" b="1" strike="noStrike" spc="-1" dirty="0">
                <a:solidFill>
                  <a:srgbClr val="000000"/>
                </a:solidFill>
                <a:latin typeface="Calibri" panose="020F0502020204030204" pitchFamily="34" charset="0"/>
                <a:ea typeface="DejaVu Sans"/>
                <a:cs typeface="Calibri" panose="020F0502020204030204" pitchFamily="34" charset="0"/>
              </a:rPr>
              <a:t>fluctuations in salinity</a:t>
            </a:r>
            <a:r>
              <a:rPr lang="en-US" sz="2200" b="0" strike="noStrike" spc="-1" dirty="0">
                <a:solidFill>
                  <a:srgbClr val="000000"/>
                </a:solidFill>
                <a:latin typeface="Calibri" panose="020F0502020204030204" pitchFamily="34" charset="0"/>
                <a:ea typeface="DejaVu Sans"/>
                <a:cs typeface="Calibri" panose="020F0502020204030204" pitchFamily="34" charset="0"/>
              </a:rPr>
              <a:t> as the result of tidal activity and rainfall.</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Due to the magnitude of their </a:t>
            </a:r>
            <a:r>
              <a:rPr lang="en-US" sz="2200" b="1" strike="noStrike" spc="-1" dirty="0">
                <a:solidFill>
                  <a:srgbClr val="000000"/>
                </a:solidFill>
                <a:latin typeface="Calibri" panose="020F0502020204030204" pitchFamily="34" charset="0"/>
                <a:ea typeface="DejaVu Sans"/>
                <a:cs typeface="Calibri" panose="020F0502020204030204" pitchFamily="34" charset="0"/>
              </a:rPr>
              <a:t>watersheds</a:t>
            </a:r>
            <a:r>
              <a:rPr lang="en-US" sz="2200" b="0" strike="noStrike" spc="-1" dirty="0">
                <a:solidFill>
                  <a:srgbClr val="000000"/>
                </a:solidFill>
                <a:latin typeface="Calibri" panose="020F0502020204030204" pitchFamily="34" charset="0"/>
                <a:ea typeface="DejaVu Sans"/>
                <a:cs typeface="Calibri" panose="020F0502020204030204" pitchFamily="34" charset="0"/>
              </a:rPr>
              <a:t>, estuaries accumulate large concentrations of </a:t>
            </a:r>
            <a:r>
              <a:rPr lang="en-US" sz="2200" b="1" strike="noStrike" spc="-1" dirty="0">
                <a:solidFill>
                  <a:srgbClr val="000000"/>
                </a:solidFill>
                <a:latin typeface="Calibri" panose="020F0502020204030204" pitchFamily="34" charset="0"/>
                <a:ea typeface="DejaVu Sans"/>
                <a:cs typeface="Calibri" panose="020F0502020204030204" pitchFamily="34" charset="0"/>
              </a:rPr>
              <a:t>nutrient pollution </a:t>
            </a:r>
            <a:r>
              <a:rPr lang="en-US" sz="2200" b="0" strike="noStrike" spc="-1" dirty="0">
                <a:solidFill>
                  <a:srgbClr val="000000"/>
                </a:solidFill>
                <a:latin typeface="Calibri" panose="020F0502020204030204" pitchFamily="34" charset="0"/>
                <a:ea typeface="DejaVu Sans"/>
                <a:cs typeface="Calibri" panose="020F0502020204030204" pitchFamily="34" charset="0"/>
              </a:rPr>
              <a:t>from rural and urban sources that cause algae blooms </a:t>
            </a:r>
            <a:r>
              <a:rPr lang="en-US" sz="2200" spc="-1" dirty="0">
                <a:solidFill>
                  <a:srgbClr val="000000"/>
                </a:solidFill>
                <a:latin typeface="Calibri" panose="020F0502020204030204" pitchFamily="34" charset="0"/>
                <a:ea typeface="DejaVu Sans"/>
                <a:cs typeface="Calibri" panose="020F0502020204030204" pitchFamily="34" charset="0"/>
              </a:rPr>
              <a:t>that die off and generate </a:t>
            </a:r>
            <a:r>
              <a:rPr lang="en-US" sz="2200" b="0" strike="noStrike" spc="-1" dirty="0">
                <a:solidFill>
                  <a:srgbClr val="000000"/>
                </a:solidFill>
                <a:latin typeface="Calibri" panose="020F0502020204030204" pitchFamily="34" charset="0"/>
                <a:ea typeface="DejaVu Sans"/>
                <a:cs typeface="Calibri" panose="020F0502020204030204" pitchFamily="34" charset="0"/>
              </a:rPr>
              <a:t>“</a:t>
            </a:r>
            <a:r>
              <a:rPr lang="en-US" sz="2200" b="1" strike="noStrike" spc="-1" dirty="0">
                <a:solidFill>
                  <a:srgbClr val="000000"/>
                </a:solidFill>
                <a:latin typeface="Calibri" panose="020F0502020204030204" pitchFamily="34" charset="0"/>
                <a:ea typeface="DejaVu Sans"/>
                <a:cs typeface="Calibri" panose="020F0502020204030204" pitchFamily="34" charset="0"/>
              </a:rPr>
              <a:t>dead zones</a:t>
            </a:r>
            <a:r>
              <a:rPr lang="en-US" sz="2200" b="0" strike="noStrike" spc="-1" dirty="0">
                <a:solidFill>
                  <a:srgbClr val="000000"/>
                </a:solidFill>
                <a:latin typeface="Calibri" panose="020F0502020204030204" pitchFamily="34" charset="0"/>
                <a:ea typeface="DejaVu Sans"/>
                <a:cs typeface="Calibri" panose="020F0502020204030204" pitchFamily="34" charset="0"/>
              </a:rPr>
              <a:t>” of anoxic waters that kill fish and invertebrates.  </a:t>
            </a:r>
            <a:endParaRPr lang="en-US" sz="2200" b="0" strike="noStrike" spc="-1" dirty="0">
              <a:latin typeface="Calibri" panose="020F0502020204030204" pitchFamily="34" charset="0"/>
              <a:cs typeface="Calibri" panose="020F0502020204030204" pitchFamily="34" charset="0"/>
            </a:endParaRPr>
          </a:p>
        </p:txBody>
      </p:sp>
      <p:pic>
        <p:nvPicPr>
          <p:cNvPr id="3" name="Picture 2" descr="A map of the water&#10;&#10;Description automatically generated">
            <a:extLst>
              <a:ext uri="{FF2B5EF4-FFF2-40B4-BE49-F238E27FC236}">
                <a16:creationId xmlns:a16="http://schemas.microsoft.com/office/drawing/2014/main" id="{85494B74-13AC-FDB3-DEDB-C625F1589A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17845" y="2795986"/>
            <a:ext cx="3060750" cy="3776050"/>
          </a:xfrm>
          <a:prstGeom prst="rect">
            <a:avLst/>
          </a:prstGeom>
          <a:ln>
            <a:solidFill>
              <a:schemeClr val="tx1"/>
            </a:solidFill>
          </a:ln>
        </p:spPr>
      </p:pic>
      <p:pic>
        <p:nvPicPr>
          <p:cNvPr id="5" name="Picture 4" descr="A river flowing through a body of water&#10;&#10;Description automatically generated">
            <a:extLst>
              <a:ext uri="{FF2B5EF4-FFF2-40B4-BE49-F238E27FC236}">
                <a16:creationId xmlns:a16="http://schemas.microsoft.com/office/drawing/2014/main" id="{C0AF5023-6EB8-6B65-AA86-DE5D5B82DC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17845" y="448886"/>
            <a:ext cx="3060750" cy="2182209"/>
          </a:xfrm>
          <a:prstGeom prst="rect">
            <a:avLst/>
          </a:prstGeom>
        </p:spPr>
      </p:pic>
      <p:pic>
        <p:nvPicPr>
          <p:cNvPr id="15" name="Picture 14" descr="A group of fish swimming in water&#10;&#10;Description automatically generated">
            <a:extLst>
              <a:ext uri="{FF2B5EF4-FFF2-40B4-BE49-F238E27FC236}">
                <a16:creationId xmlns:a16="http://schemas.microsoft.com/office/drawing/2014/main" id="{BC871723-AA8C-A0AC-9A45-31F0E9FB2E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740" y="4430110"/>
            <a:ext cx="3315658" cy="2141926"/>
          </a:xfrm>
          <a:prstGeom prst="rect">
            <a:avLst/>
          </a:prstGeom>
        </p:spPr>
      </p:pic>
      <p:pic>
        <p:nvPicPr>
          <p:cNvPr id="16" name="Picture 15" descr="A group of fish in the sand&#10;&#10;Description automatically generated">
            <a:extLst>
              <a:ext uri="{FF2B5EF4-FFF2-40B4-BE49-F238E27FC236}">
                <a16:creationId xmlns:a16="http://schemas.microsoft.com/office/drawing/2014/main" id="{0B545119-1660-4CA9-2E5D-31E4974A9F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72046" y="4430110"/>
            <a:ext cx="4344151" cy="2141926"/>
          </a:xfrm>
          <a:prstGeom prst="rect">
            <a:avLst/>
          </a:prstGeom>
          <a:ln>
            <a:solidFill>
              <a:schemeClr val="accent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EC92AF-910F-1C91-1499-6E37C0D348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061" y="1085251"/>
            <a:ext cx="4799561" cy="3514078"/>
          </a:xfrm>
          <a:prstGeom prst="rect">
            <a:avLst/>
          </a:prstGeom>
        </p:spPr>
      </p:pic>
      <p:pic>
        <p:nvPicPr>
          <p:cNvPr id="10" name="Picture 9" descr="A boat on the water&#10;&#10;Description automatically generated">
            <a:extLst>
              <a:ext uri="{FF2B5EF4-FFF2-40B4-BE49-F238E27FC236}">
                <a16:creationId xmlns:a16="http://schemas.microsoft.com/office/drawing/2014/main" id="{5ED1B058-1B48-2643-84E5-7F1FC4F375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99992" y="1136749"/>
            <a:ext cx="1999078" cy="1697563"/>
          </a:xfrm>
          <a:prstGeom prst="rect">
            <a:avLst/>
          </a:prstGeom>
          <a:ln>
            <a:solidFill>
              <a:schemeClr val="accent1"/>
            </a:solidFill>
          </a:ln>
        </p:spPr>
      </p:pic>
      <p:pic>
        <p:nvPicPr>
          <p:cNvPr id="16" name="Picture 15" descr="A group of rocks in a body of water&#10;&#10;Description automatically generated">
            <a:extLst>
              <a:ext uri="{FF2B5EF4-FFF2-40B4-BE49-F238E27FC236}">
                <a16:creationId xmlns:a16="http://schemas.microsoft.com/office/drawing/2014/main" id="{686606A3-D65C-DAA1-4414-9D15AB7CFD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78429" y="2929794"/>
            <a:ext cx="2020641" cy="1669535"/>
          </a:xfrm>
          <a:prstGeom prst="rect">
            <a:avLst/>
          </a:prstGeom>
        </p:spPr>
      </p:pic>
      <p:sp>
        <p:nvSpPr>
          <p:cNvPr id="2" name="Rectangle 1">
            <a:extLst>
              <a:ext uri="{FF2B5EF4-FFF2-40B4-BE49-F238E27FC236}">
                <a16:creationId xmlns:a16="http://schemas.microsoft.com/office/drawing/2014/main" id="{690A74D8-E192-FC5C-D45D-7A0872849DB8}"/>
              </a:ext>
            </a:extLst>
          </p:cNvPr>
          <p:cNvSpPr/>
          <p:nvPr/>
        </p:nvSpPr>
        <p:spPr>
          <a:xfrm>
            <a:off x="7223438" y="1031950"/>
            <a:ext cx="4547384" cy="534952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intertidal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is the portion that is dry when  the tide is low. Species adapted for this portion are tolerant to crashing waves and exposure to air. Some remain behind in tide pools that retain water during low tides.</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neritic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remains submerged at low tide, and extends to the edge of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continental shelf</a:t>
            </a:r>
            <a:r>
              <a:rPr lang="en-US" sz="2200" b="0" strike="noStrike" spc="-1" dirty="0">
                <a:solidFill>
                  <a:srgbClr val="000000"/>
                </a:solidFill>
                <a:latin typeface="Calibri" panose="020F0502020204030204" pitchFamily="34" charset="0"/>
                <a:ea typeface="DejaVu Sans"/>
                <a:cs typeface="Calibri" panose="020F0502020204030204" pitchFamily="34" charset="0"/>
              </a:rPr>
              <a:t>. This portion is occupied by small fish and crustaceans.</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oceanic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is much deeper and accommodates the larger animals. Since it is poor in nutrients, it is very sparsely populated.</a:t>
            </a:r>
            <a:endParaRPr lang="en-US" sz="2200" b="0" strike="noStrike" spc="-1" dirty="0">
              <a:latin typeface="Calibri" panose="020F0502020204030204" pitchFamily="34" charset="0"/>
              <a:cs typeface="Calibri" panose="020F0502020204030204" pitchFamily="34" charset="0"/>
            </a:endParaRPr>
          </a:p>
        </p:txBody>
      </p:sp>
      <p:pic>
        <p:nvPicPr>
          <p:cNvPr id="8" name="Picture 7" descr="A group of whales swimming in the water&#10;&#10;Description automatically generated">
            <a:extLst>
              <a:ext uri="{FF2B5EF4-FFF2-40B4-BE49-F238E27FC236}">
                <a16:creationId xmlns:a16="http://schemas.microsoft.com/office/drawing/2014/main" id="{89F82D3F-C36C-D260-9ABC-0D73528C50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34880" y="4699394"/>
            <a:ext cx="3640742" cy="1638300"/>
          </a:xfrm>
          <a:prstGeom prst="rect">
            <a:avLst/>
          </a:prstGeom>
        </p:spPr>
      </p:pic>
      <p:pic>
        <p:nvPicPr>
          <p:cNvPr id="11" name="Picture 10" descr="A group of fish swimming in the ocean&#10;&#10;Description automatically generated">
            <a:extLst>
              <a:ext uri="{FF2B5EF4-FFF2-40B4-BE49-F238E27FC236}">
                <a16:creationId xmlns:a16="http://schemas.microsoft.com/office/drawing/2014/main" id="{F5433A5A-DE3E-95C3-0247-B94E011D641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78427" y="4688690"/>
            <a:ext cx="2020641" cy="1638300"/>
          </a:xfrm>
          <a:prstGeom prst="rect">
            <a:avLst/>
          </a:prstGeom>
        </p:spPr>
      </p:pic>
      <p:sp>
        <p:nvSpPr>
          <p:cNvPr id="12" name="TextBox 3">
            <a:extLst>
              <a:ext uri="{FF2B5EF4-FFF2-40B4-BE49-F238E27FC236}">
                <a16:creationId xmlns:a16="http://schemas.microsoft.com/office/drawing/2014/main" id="{538387E4-4C44-6D8C-FFCF-4AA357F5635D}"/>
              </a:ext>
            </a:extLst>
          </p:cNvPr>
          <p:cNvSpPr/>
          <p:nvPr/>
        </p:nvSpPr>
        <p:spPr>
          <a:xfrm>
            <a:off x="1208810" y="451897"/>
            <a:ext cx="2734062"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spcAft>
                <a:spcPts val="601"/>
              </a:spcAft>
              <a:buNone/>
            </a:pPr>
            <a:r>
              <a:rPr lang="en-US" sz="3200" strike="noStrike" spc="-1" dirty="0">
                <a:latin typeface="Calibri"/>
                <a:ea typeface="DejaVu Sans"/>
              </a:rPr>
              <a:t>Marine Zones</a:t>
            </a:r>
            <a:endParaRPr lang="en-US" sz="3200" strike="noStrike" spc="-1" dirty="0">
              <a:latin typeface="Arial"/>
            </a:endParaRPr>
          </a:p>
        </p:txBody>
      </p:sp>
    </p:spTree>
    <p:extLst>
      <p:ext uri="{BB962C8B-B14F-4D97-AF65-F5344CB8AC3E}">
        <p14:creationId xmlns:p14="http://schemas.microsoft.com/office/powerpoint/2010/main" val="171433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small fish in water&#10;&#10;Description automatically generated with medium confidence">
            <a:extLst>
              <a:ext uri="{FF2B5EF4-FFF2-40B4-BE49-F238E27FC236}">
                <a16:creationId xmlns:a16="http://schemas.microsoft.com/office/drawing/2014/main" id="{F445AE54-F46C-36B9-B7A3-C782D04CF88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927" y="4704248"/>
            <a:ext cx="1798808" cy="1855216"/>
          </a:xfrm>
          <a:prstGeom prst="rect">
            <a:avLst/>
          </a:prstGeom>
        </p:spPr>
      </p:pic>
      <p:sp>
        <p:nvSpPr>
          <p:cNvPr id="2" name="Rectangle 1">
            <a:extLst>
              <a:ext uri="{FF2B5EF4-FFF2-40B4-BE49-F238E27FC236}">
                <a16:creationId xmlns:a16="http://schemas.microsoft.com/office/drawing/2014/main" id="{690A74D8-E192-FC5C-D45D-7A0872849DB8}"/>
              </a:ext>
            </a:extLst>
          </p:cNvPr>
          <p:cNvSpPr/>
          <p:nvPr/>
        </p:nvSpPr>
        <p:spPr>
          <a:xfrm>
            <a:off x="7361457" y="3055181"/>
            <a:ext cx="4396639" cy="338611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All </a:t>
            </a:r>
            <a:r>
              <a:rPr lang="en-US" sz="2200" b="1" strike="noStrike" spc="-1" dirty="0">
                <a:solidFill>
                  <a:srgbClr val="000000"/>
                </a:solidFill>
                <a:latin typeface="Calibri" panose="020F0502020204030204" pitchFamily="34" charset="0"/>
                <a:ea typeface="DejaVu Sans"/>
                <a:cs typeface="Calibri" panose="020F0502020204030204" pitchFamily="34" charset="0"/>
              </a:rPr>
              <a:t>photosynthesis</a:t>
            </a:r>
            <a:r>
              <a:rPr lang="en-US" sz="2200" b="0" strike="noStrike" spc="-1" dirty="0">
                <a:solidFill>
                  <a:srgbClr val="000000"/>
                </a:solidFill>
                <a:latin typeface="Calibri" panose="020F0502020204030204" pitchFamily="34" charset="0"/>
                <a:ea typeface="DejaVu Sans"/>
                <a:cs typeface="Calibri" panose="020F0502020204030204" pitchFamily="34" charset="0"/>
              </a:rPr>
              <a:t> occurs in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photic zone</a:t>
            </a:r>
            <a:r>
              <a:rPr lang="en-US" sz="2200" spc="-1" dirty="0">
                <a:solidFill>
                  <a:srgbClr val="000000"/>
                </a:solidFill>
                <a:latin typeface="Calibri" panose="020F0502020204030204" pitchFamily="34" charset="0"/>
                <a:ea typeface="DejaVu Sans"/>
                <a:cs typeface="Calibri" panose="020F0502020204030204" pitchFamily="34" charset="0"/>
              </a:rPr>
              <a:t>.</a:t>
            </a: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In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abyssal zone </a:t>
            </a:r>
            <a:r>
              <a:rPr lang="en-US" sz="2200" b="0" strike="noStrike" spc="-1" dirty="0">
                <a:solidFill>
                  <a:srgbClr val="000000"/>
                </a:solidFill>
                <a:latin typeface="Calibri" panose="020F0502020204030204" pitchFamily="34" charset="0"/>
                <a:ea typeface="DejaVu Sans"/>
                <a:cs typeface="Calibri" panose="020F0502020204030204" pitchFamily="34" charset="0"/>
              </a:rPr>
              <a:t>the only light available is generated </a:t>
            </a:r>
            <a:r>
              <a:rPr lang="en-US" sz="2200" spc="-1" dirty="0">
                <a:solidFill>
                  <a:srgbClr val="000000"/>
                </a:solidFill>
                <a:latin typeface="Calibri" panose="020F0502020204030204" pitchFamily="34" charset="0"/>
                <a:ea typeface="DejaVu Sans"/>
                <a:cs typeface="Calibri" panose="020F0502020204030204" pitchFamily="34" charset="0"/>
              </a:rPr>
              <a:t>by means of</a:t>
            </a:r>
            <a:r>
              <a:rPr lang="en-US" sz="2200" b="0" strike="noStrike" spc="-1" dirty="0">
                <a:solidFill>
                  <a:srgbClr val="000000"/>
                </a:solidFill>
                <a:latin typeface="Calibri" panose="020F0502020204030204" pitchFamily="34" charset="0"/>
                <a:ea typeface="DejaVu Sans"/>
                <a:cs typeface="Calibri" panose="020F0502020204030204" pitchFamily="34" charset="0"/>
              </a:rPr>
              <a:t> </a:t>
            </a:r>
            <a:r>
              <a:rPr lang="en-US" sz="2200" b="1" strike="noStrike" spc="-1" dirty="0">
                <a:solidFill>
                  <a:srgbClr val="000000"/>
                </a:solidFill>
                <a:latin typeface="Calibri" panose="020F0502020204030204" pitchFamily="34" charset="0"/>
                <a:ea typeface="DejaVu Sans"/>
                <a:cs typeface="Calibri" panose="020F0502020204030204" pitchFamily="34" charset="0"/>
              </a:rPr>
              <a:t>bioluminescence</a:t>
            </a:r>
            <a:r>
              <a:rPr lang="en-US" sz="2200" b="0" strike="noStrike" spc="-1" dirty="0">
                <a:solidFill>
                  <a:srgbClr val="000000"/>
                </a:solidFill>
                <a:latin typeface="Calibri" panose="020F0502020204030204" pitchFamily="34" charset="0"/>
                <a:ea typeface="DejaVu Sans"/>
                <a:cs typeface="Calibri" panose="020F0502020204030204" pitchFamily="34" charset="0"/>
              </a:rPr>
              <a:t>.</a:t>
            </a:r>
            <a:endParaRPr lang="en-US" sz="2200" b="0" strike="noStrike" spc="-1" dirty="0">
              <a:latin typeface="Calibri" panose="020F0502020204030204" pitchFamily="34" charset="0"/>
              <a:cs typeface="Calibri" panose="020F0502020204030204" pitchFamily="34" charset="0"/>
            </a:endParaRP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Organisms that inhabit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pelagic realm </a:t>
            </a:r>
            <a:r>
              <a:rPr lang="en-US" sz="2200" b="0" strike="noStrike" spc="-1" dirty="0">
                <a:solidFill>
                  <a:srgbClr val="000000"/>
                </a:solidFill>
                <a:latin typeface="Calibri" panose="020F0502020204030204" pitchFamily="34" charset="0"/>
                <a:ea typeface="DejaVu Sans"/>
                <a:cs typeface="Calibri" panose="020F0502020204030204" pitchFamily="34" charset="0"/>
              </a:rPr>
              <a:t>either float or swim. </a:t>
            </a:r>
            <a:endParaRPr lang="en-US" sz="2200" spc="-1" dirty="0">
              <a:solidFill>
                <a:srgbClr val="000000"/>
              </a:solidFill>
              <a:latin typeface="Calibri" panose="020F0502020204030204" pitchFamily="34" charset="0"/>
              <a:ea typeface="DejaVu Sans"/>
              <a:cs typeface="Calibri" panose="020F0502020204030204" pitchFamily="34" charset="0"/>
            </a:endParaRPr>
          </a:p>
          <a:p>
            <a:pPr algn="just">
              <a:lnSpc>
                <a:spcPct val="100000"/>
              </a:lnSpc>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benthic realm </a:t>
            </a:r>
            <a:r>
              <a:rPr lang="en-US" sz="2200" b="0" strike="noStrike" spc="-1" dirty="0">
                <a:solidFill>
                  <a:srgbClr val="000000"/>
                </a:solidFill>
                <a:latin typeface="Calibri" panose="020F0502020204030204" pitchFamily="34" charset="0"/>
                <a:ea typeface="DejaVu Sans"/>
                <a:cs typeface="Calibri" panose="020F0502020204030204" pitchFamily="34" charset="0"/>
              </a:rPr>
              <a:t>is dominated by species that crawl or remain sessile. </a:t>
            </a:r>
            <a:endParaRPr lang="en-US" sz="2200" b="0" strike="noStrike" spc="-1"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AE0BCBCF-AB79-AE02-42E9-5081355EE6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061" y="1068626"/>
            <a:ext cx="4799561" cy="3514078"/>
          </a:xfrm>
          <a:prstGeom prst="rect">
            <a:avLst/>
          </a:prstGeom>
        </p:spPr>
      </p:pic>
      <p:pic>
        <p:nvPicPr>
          <p:cNvPr id="8" name="Picture 7" descr="A group of cells under a microscope&#10;&#10;Description automatically generated">
            <a:extLst>
              <a:ext uri="{FF2B5EF4-FFF2-40B4-BE49-F238E27FC236}">
                <a16:creationId xmlns:a16="http://schemas.microsoft.com/office/drawing/2014/main" id="{6973EEC0-3BB0-B5DA-6CF8-AF6A1B600C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20708" y="1269955"/>
            <a:ext cx="2095672" cy="1596070"/>
          </a:xfrm>
          <a:prstGeom prst="rect">
            <a:avLst/>
          </a:prstGeom>
          <a:ln>
            <a:solidFill>
              <a:schemeClr val="accent1"/>
            </a:solidFill>
          </a:ln>
        </p:spPr>
      </p:pic>
      <p:pic>
        <p:nvPicPr>
          <p:cNvPr id="10" name="Picture 9" descr="A view of the earth from space&#10;&#10;Description automatically generated">
            <a:extLst>
              <a:ext uri="{FF2B5EF4-FFF2-40B4-BE49-F238E27FC236}">
                <a16:creationId xmlns:a16="http://schemas.microsoft.com/office/drawing/2014/main" id="{C0867D8A-207E-AD57-D857-CF5CF511E7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0705" y="3039208"/>
            <a:ext cx="2112477" cy="1535846"/>
          </a:xfrm>
          <a:prstGeom prst="rect">
            <a:avLst/>
          </a:prstGeom>
          <a:ln>
            <a:solidFill>
              <a:schemeClr val="accent1"/>
            </a:solidFill>
          </a:ln>
        </p:spPr>
      </p:pic>
      <p:pic>
        <p:nvPicPr>
          <p:cNvPr id="13" name="Picture 12">
            <a:extLst>
              <a:ext uri="{FF2B5EF4-FFF2-40B4-BE49-F238E27FC236}">
                <a16:creationId xmlns:a16="http://schemas.microsoft.com/office/drawing/2014/main" id="{E5E14576-80FF-DAEC-8E2F-082A5DBECD4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83771" y="4748238"/>
            <a:ext cx="2491851" cy="1811226"/>
          </a:xfrm>
          <a:prstGeom prst="rect">
            <a:avLst/>
          </a:prstGeom>
          <a:ln>
            <a:solidFill>
              <a:schemeClr val="accent1"/>
            </a:solidFill>
          </a:ln>
        </p:spPr>
      </p:pic>
      <p:pic>
        <p:nvPicPr>
          <p:cNvPr id="20" name="Picture 19" descr="A blue light up object&#10;&#10;Description automatically generated with medium confidence">
            <a:extLst>
              <a:ext uri="{FF2B5EF4-FFF2-40B4-BE49-F238E27FC236}">
                <a16:creationId xmlns:a16="http://schemas.microsoft.com/office/drawing/2014/main" id="{E09BADE3-FA45-A69E-2BF2-35FA80EFEDD2}"/>
              </a:ext>
            </a:extLst>
          </p:cNvPr>
          <p:cNvPicPr>
            <a:picLocks noChangeAspect="1"/>
          </p:cNvPicPr>
          <p:nvPr/>
        </p:nvPicPr>
        <p:blipFill>
          <a:blip r:embed="rId8"/>
          <a:stretch>
            <a:fillRect/>
          </a:stretch>
        </p:blipFill>
        <p:spPr>
          <a:xfrm>
            <a:off x="5120704" y="4748237"/>
            <a:ext cx="2095671" cy="1811227"/>
          </a:xfrm>
          <a:prstGeom prst="rect">
            <a:avLst/>
          </a:prstGeom>
        </p:spPr>
      </p:pic>
      <p:pic>
        <p:nvPicPr>
          <p:cNvPr id="22" name="Picture 21" descr="Close-up of a green grass&#10;&#10;Description automatically generated">
            <a:extLst>
              <a:ext uri="{FF2B5EF4-FFF2-40B4-BE49-F238E27FC236}">
                <a16:creationId xmlns:a16="http://schemas.microsoft.com/office/drawing/2014/main" id="{09EC144E-E123-74F7-6193-264A3F0D5A7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367598" y="1250706"/>
            <a:ext cx="4327566" cy="1615319"/>
          </a:xfrm>
          <a:prstGeom prst="rect">
            <a:avLst/>
          </a:prstGeom>
        </p:spPr>
      </p:pic>
      <p:sp>
        <p:nvSpPr>
          <p:cNvPr id="23" name="TextBox 3">
            <a:extLst>
              <a:ext uri="{FF2B5EF4-FFF2-40B4-BE49-F238E27FC236}">
                <a16:creationId xmlns:a16="http://schemas.microsoft.com/office/drawing/2014/main" id="{E68502F5-DBF8-3CA0-7019-36212FA7174D}"/>
              </a:ext>
            </a:extLst>
          </p:cNvPr>
          <p:cNvSpPr/>
          <p:nvPr/>
        </p:nvSpPr>
        <p:spPr>
          <a:xfrm>
            <a:off x="1215436" y="419045"/>
            <a:ext cx="2720809" cy="58332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just">
              <a:lnSpc>
                <a:spcPct val="100000"/>
              </a:lnSpc>
              <a:spcAft>
                <a:spcPts val="601"/>
              </a:spcAft>
              <a:buNone/>
            </a:pPr>
            <a:r>
              <a:rPr lang="en-US" sz="3200" strike="noStrike" spc="-1" dirty="0">
                <a:latin typeface="Calibri"/>
                <a:ea typeface="DejaVu Sans"/>
              </a:rPr>
              <a:t>Marine Levels</a:t>
            </a:r>
            <a:endParaRPr lang="en-US" sz="3200" strike="noStrike" spc="-1" dirty="0">
              <a:latin typeface="Arial"/>
            </a:endParaRPr>
          </a:p>
        </p:txBody>
      </p:sp>
    </p:spTree>
    <p:extLst>
      <p:ext uri="{BB962C8B-B14F-4D97-AF65-F5344CB8AC3E}">
        <p14:creationId xmlns:p14="http://schemas.microsoft.com/office/powerpoint/2010/main" val="3924391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Rectangle 120"/>
          <p:cNvSpPr/>
          <p:nvPr/>
        </p:nvSpPr>
        <p:spPr>
          <a:xfrm>
            <a:off x="464937" y="1000781"/>
            <a:ext cx="10986018" cy="1987674"/>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400" b="1" strike="noStrike" spc="-1" dirty="0">
                <a:solidFill>
                  <a:srgbClr val="000000"/>
                </a:solidFill>
                <a:latin typeface="Calibri" panose="020F0502020204030204" pitchFamily="34" charset="0"/>
                <a:ea typeface="DejaVu Sans"/>
                <a:cs typeface="Calibri" panose="020F0502020204030204" pitchFamily="34" charset="0"/>
              </a:rPr>
              <a:t>Mangroves</a:t>
            </a:r>
            <a:r>
              <a:rPr lang="en-US" sz="2400" b="0" strike="noStrike" spc="-1" dirty="0">
                <a:solidFill>
                  <a:srgbClr val="000000"/>
                </a:solidFill>
                <a:latin typeface="Calibri" panose="020F0502020204030204" pitchFamily="34" charset="0"/>
                <a:ea typeface="DejaVu Sans"/>
                <a:cs typeface="Calibri" panose="020F0502020204030204" pitchFamily="34" charset="0"/>
              </a:rPr>
              <a:t> are found in marine and estuarine </a:t>
            </a:r>
            <a:r>
              <a:rPr lang="en-US" sz="2400" spc="-1" dirty="0">
                <a:solidFill>
                  <a:srgbClr val="000000"/>
                </a:solidFill>
                <a:latin typeface="Calibri" panose="020F0502020204030204" pitchFamily="34" charset="0"/>
                <a:ea typeface="DejaVu Sans"/>
                <a:cs typeface="Calibri" panose="020F0502020204030204" pitchFamily="34" charset="0"/>
              </a:rPr>
              <a:t>tropical </a:t>
            </a:r>
            <a:r>
              <a:rPr lang="en-US" sz="2400" b="0" strike="noStrike" spc="-1" dirty="0">
                <a:solidFill>
                  <a:srgbClr val="000000"/>
                </a:solidFill>
                <a:latin typeface="Calibri" panose="020F0502020204030204" pitchFamily="34" charset="0"/>
                <a:ea typeface="DejaVu Sans"/>
                <a:cs typeface="Calibri" panose="020F0502020204030204" pitchFamily="34" charset="0"/>
              </a:rPr>
              <a:t>waters within </a:t>
            </a:r>
            <a:r>
              <a:rPr lang="en-US" sz="2400" spc="-1" dirty="0">
                <a:solidFill>
                  <a:srgbClr val="000000"/>
                </a:solidFill>
                <a:latin typeface="Calibri" panose="020F0502020204030204" pitchFamily="34" charset="0"/>
                <a:ea typeface="DejaVu Sans"/>
                <a:cs typeface="Calibri" panose="020F0502020204030204" pitchFamily="34" charset="0"/>
              </a:rPr>
              <a:t>25</a:t>
            </a:r>
            <a:r>
              <a:rPr lang="en-US" sz="2400" b="0" strike="noStrike" spc="-1" baseline="30000" dirty="0">
                <a:solidFill>
                  <a:srgbClr val="000000"/>
                </a:solidFill>
                <a:latin typeface="Calibri" panose="020F0502020204030204" pitchFamily="34" charset="0"/>
                <a:ea typeface="DejaVu Sans"/>
                <a:cs typeface="Calibri" panose="020F0502020204030204" pitchFamily="34" charset="0"/>
              </a:rPr>
              <a:t>o</a:t>
            </a:r>
            <a:r>
              <a:rPr lang="en-US" sz="2400" b="0" strike="noStrike" spc="-1" dirty="0">
                <a:solidFill>
                  <a:srgbClr val="000000"/>
                </a:solidFill>
                <a:latin typeface="Calibri" panose="020F0502020204030204" pitchFamily="34" charset="0"/>
                <a:ea typeface="DejaVu Sans"/>
                <a:cs typeface="Calibri" panose="020F0502020204030204" pitchFamily="34" charset="0"/>
              </a:rPr>
              <a:t> north and south of the equator. Their </a:t>
            </a:r>
            <a:r>
              <a:rPr lang="en-US" sz="2400" b="1" strike="noStrike" spc="-1" dirty="0">
                <a:solidFill>
                  <a:srgbClr val="000000"/>
                </a:solidFill>
                <a:latin typeface="Calibri" panose="020F0502020204030204" pitchFamily="34" charset="0"/>
                <a:ea typeface="DejaVu Sans"/>
                <a:cs typeface="Calibri" panose="020F0502020204030204" pitchFamily="34" charset="0"/>
              </a:rPr>
              <a:t>large stilt-like roots </a:t>
            </a:r>
            <a:r>
              <a:rPr lang="en-US" sz="2400" b="0" strike="noStrike" spc="-1" dirty="0">
                <a:solidFill>
                  <a:srgbClr val="000000"/>
                </a:solidFill>
                <a:latin typeface="Calibri" panose="020F0502020204030204" pitchFamily="34" charset="0"/>
                <a:ea typeface="DejaVu Sans"/>
                <a:cs typeface="Calibri" panose="020F0502020204030204" pitchFamily="34" charset="0"/>
              </a:rPr>
              <a:t>are designed for protection from ocean waves. Consequently, mangrove forests also </a:t>
            </a:r>
            <a:r>
              <a:rPr lang="en-US" sz="2400" b="1" strike="noStrike" spc="-1" dirty="0">
                <a:solidFill>
                  <a:srgbClr val="000000"/>
                </a:solidFill>
                <a:latin typeface="Calibri" panose="020F0502020204030204" pitchFamily="34" charset="0"/>
                <a:ea typeface="DejaVu Sans"/>
                <a:cs typeface="Calibri" panose="020F0502020204030204" pitchFamily="34" charset="0"/>
              </a:rPr>
              <a:t>protect the land from erosion </a:t>
            </a:r>
            <a:r>
              <a:rPr lang="en-US" sz="2400" b="0" strike="noStrike" spc="-1" dirty="0">
                <a:solidFill>
                  <a:srgbClr val="000000"/>
                </a:solidFill>
                <a:latin typeface="Calibri" panose="020F0502020204030204" pitchFamily="34" charset="0"/>
                <a:ea typeface="DejaVu Sans"/>
                <a:cs typeface="Calibri" panose="020F0502020204030204" pitchFamily="34" charset="0"/>
              </a:rPr>
              <a:t>and provide </a:t>
            </a:r>
            <a:r>
              <a:rPr lang="en-US" sz="2400" b="1" strike="noStrike" spc="-1" dirty="0">
                <a:solidFill>
                  <a:srgbClr val="000000"/>
                </a:solidFill>
                <a:latin typeface="Calibri" panose="020F0502020204030204" pitchFamily="34" charset="0"/>
                <a:ea typeface="DejaVu Sans"/>
                <a:cs typeface="Calibri" panose="020F0502020204030204" pitchFamily="34" charset="0"/>
              </a:rPr>
              <a:t>habitat and shelter </a:t>
            </a:r>
            <a:r>
              <a:rPr lang="en-US" sz="2400" b="0" strike="noStrike" spc="-1" dirty="0">
                <a:solidFill>
                  <a:srgbClr val="000000"/>
                </a:solidFill>
                <a:latin typeface="Calibri" panose="020F0502020204030204" pitchFamily="34" charset="0"/>
                <a:ea typeface="DejaVu Sans"/>
                <a:cs typeface="Calibri" panose="020F0502020204030204" pitchFamily="34" charset="0"/>
              </a:rPr>
              <a:t>for species seeking protection from predators.</a:t>
            </a:r>
            <a:endParaRPr lang="en-US" sz="2400" b="0" strike="noStrike" spc="-1" dirty="0">
              <a:latin typeface="Calibri" panose="020F0502020204030204" pitchFamily="34" charset="0"/>
              <a:cs typeface="Calibri" panose="020F0502020204030204" pitchFamily="34" charset="0"/>
            </a:endParaRPr>
          </a:p>
          <a:p>
            <a:pPr algn="just">
              <a:lnSpc>
                <a:spcPct val="100000"/>
              </a:lnSpc>
              <a:buNone/>
            </a:pPr>
            <a:r>
              <a:rPr lang="en-US" sz="2400" b="0" strike="noStrike" spc="-1" dirty="0">
                <a:solidFill>
                  <a:srgbClr val="000000"/>
                </a:solidFill>
                <a:latin typeface="Calibri" panose="020F0502020204030204" pitchFamily="34" charset="0"/>
                <a:ea typeface="DejaVu Sans"/>
                <a:cs typeface="Calibri" panose="020F0502020204030204" pitchFamily="34" charset="0"/>
              </a:rPr>
              <a:t>Mangroves are currently threatened by coastal development and shrimp farming.</a:t>
            </a:r>
            <a:endParaRPr lang="en-US" sz="2400" b="0" strike="noStrike" spc="-1" dirty="0">
              <a:latin typeface="Calibri" panose="020F0502020204030204" pitchFamily="34" charset="0"/>
              <a:cs typeface="Calibri" panose="020F0502020204030204" pitchFamily="34" charset="0"/>
            </a:endParaRPr>
          </a:p>
        </p:txBody>
      </p:sp>
      <p:pic>
        <p:nvPicPr>
          <p:cNvPr id="8" name="Picture 7" descr="Aerial view of a small island&#10;&#10;Description automatically generated">
            <a:extLst>
              <a:ext uri="{FF2B5EF4-FFF2-40B4-BE49-F238E27FC236}">
                <a16:creationId xmlns:a16="http://schemas.microsoft.com/office/drawing/2014/main" id="{8E65780C-B15E-ADDB-CCFA-4465861BAA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9351" y="3147922"/>
            <a:ext cx="3162823" cy="2444534"/>
          </a:xfrm>
          <a:prstGeom prst="rect">
            <a:avLst/>
          </a:prstGeom>
          <a:ln>
            <a:solidFill>
              <a:schemeClr val="accent1"/>
            </a:solidFill>
          </a:ln>
        </p:spPr>
      </p:pic>
      <p:pic>
        <p:nvPicPr>
          <p:cNvPr id="10" name="Picture 9" descr="A mangrove forest in the water&#10;&#10;Description automatically generated">
            <a:extLst>
              <a:ext uri="{FF2B5EF4-FFF2-40B4-BE49-F238E27FC236}">
                <a16:creationId xmlns:a16="http://schemas.microsoft.com/office/drawing/2014/main" id="{CAC2332F-0314-6DCC-35CB-7F66C2C691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9245" y="3147922"/>
            <a:ext cx="3619254" cy="2444534"/>
          </a:xfrm>
          <a:prstGeom prst="rect">
            <a:avLst/>
          </a:prstGeom>
          <a:ln>
            <a:solidFill>
              <a:schemeClr val="accent1"/>
            </a:solidFill>
          </a:ln>
        </p:spPr>
      </p:pic>
      <p:pic>
        <p:nvPicPr>
          <p:cNvPr id="14" name="Picture 13" descr="Aerial view of a farm near the water&#10;&#10;Description automatically generated">
            <a:extLst>
              <a:ext uri="{FF2B5EF4-FFF2-40B4-BE49-F238E27FC236}">
                <a16:creationId xmlns:a16="http://schemas.microsoft.com/office/drawing/2014/main" id="{4F1C138C-1493-E9D8-6063-279580BBB4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5820" y="3147922"/>
            <a:ext cx="3755135" cy="2444534"/>
          </a:xfrm>
          <a:prstGeom prst="rect">
            <a:avLst/>
          </a:prstGeom>
          <a:ln>
            <a:solidFill>
              <a:schemeClr val="accent1"/>
            </a:solidFill>
          </a:ln>
        </p:spPr>
      </p:pic>
      <p:sp>
        <p:nvSpPr>
          <p:cNvPr id="17" name="TextBox 16">
            <a:extLst>
              <a:ext uri="{FF2B5EF4-FFF2-40B4-BE49-F238E27FC236}">
                <a16:creationId xmlns:a16="http://schemas.microsoft.com/office/drawing/2014/main" id="{6C0E471D-FAD7-A199-93ED-6277ED8A9291}"/>
              </a:ext>
            </a:extLst>
          </p:cNvPr>
          <p:cNvSpPr txBox="1"/>
          <p:nvPr/>
        </p:nvSpPr>
        <p:spPr>
          <a:xfrm>
            <a:off x="7826448" y="4846853"/>
            <a:ext cx="1578512" cy="646331"/>
          </a:xfrm>
          <a:prstGeom prst="rect">
            <a:avLst/>
          </a:prstGeom>
          <a:noFill/>
        </p:spPr>
        <p:txBody>
          <a:bodyPr wrap="square" rtlCol="0">
            <a:spAutoFit/>
          </a:bodyPr>
          <a:lstStyle/>
          <a:p>
            <a:pPr algn="just"/>
            <a:r>
              <a:rPr lang="en-US" dirty="0">
                <a:solidFill>
                  <a:schemeClr val="bg1"/>
                </a:solidFill>
                <a:latin typeface="Calibri" panose="020F0502020204030204" pitchFamily="34" charset="0"/>
                <a:cs typeface="Calibri" panose="020F0502020204030204" pitchFamily="34" charset="0"/>
              </a:rPr>
              <a:t>A Shrimp Farm in Mexico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p:cNvSpPr/>
          <p:nvPr/>
        </p:nvSpPr>
        <p:spPr>
          <a:xfrm>
            <a:off x="3990991" y="598748"/>
            <a:ext cx="7336108" cy="288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1" strike="noStrike" spc="-1" dirty="0">
                <a:solidFill>
                  <a:srgbClr val="000000"/>
                </a:solidFill>
                <a:latin typeface="Calibri" panose="020F0502020204030204" pitchFamily="34" charset="0"/>
                <a:ea typeface="DejaVu Sans"/>
                <a:cs typeface="Calibri" panose="020F0502020204030204" pitchFamily="34" charset="0"/>
              </a:rPr>
              <a:t>Coral reefs </a:t>
            </a:r>
            <a:r>
              <a:rPr lang="en-US" sz="2200" b="0" strike="noStrike" spc="-1" dirty="0">
                <a:solidFill>
                  <a:srgbClr val="000000"/>
                </a:solidFill>
                <a:latin typeface="Calibri" panose="020F0502020204030204" pitchFamily="34" charset="0"/>
                <a:ea typeface="DejaVu Sans"/>
                <a:cs typeface="Calibri" panose="020F0502020204030204" pitchFamily="34" charset="0"/>
              </a:rPr>
              <a:t>are found in </a:t>
            </a:r>
            <a:r>
              <a:rPr lang="en-US" sz="2200" b="1" strike="noStrike" spc="-1" dirty="0">
                <a:solidFill>
                  <a:srgbClr val="000000"/>
                </a:solidFill>
                <a:latin typeface="Calibri" panose="020F0502020204030204" pitchFamily="34" charset="0"/>
                <a:ea typeface="DejaVu Sans"/>
                <a:cs typeface="Calibri" panose="020F0502020204030204" pitchFamily="34" charset="0"/>
              </a:rPr>
              <a:t>nutrient-poor warm waters </a:t>
            </a:r>
            <a:r>
              <a:rPr lang="en-US" sz="2200" b="0" strike="noStrike" spc="-1" dirty="0">
                <a:solidFill>
                  <a:srgbClr val="000000"/>
                </a:solidFill>
                <a:latin typeface="Calibri" panose="020F0502020204030204" pitchFamily="34" charset="0"/>
                <a:ea typeface="DejaVu Sans"/>
                <a:cs typeface="Calibri" panose="020F0502020204030204" pitchFamily="34" charset="0"/>
              </a:rPr>
              <a:t>within 30</a:t>
            </a:r>
            <a:r>
              <a:rPr lang="en-US" sz="2200" b="0" strike="noStrike" spc="-1" baseline="30000" dirty="0">
                <a:solidFill>
                  <a:srgbClr val="000000"/>
                </a:solidFill>
                <a:latin typeface="Calibri" panose="020F0502020204030204" pitchFamily="34" charset="0"/>
                <a:ea typeface="DejaVu Sans"/>
                <a:cs typeface="Calibri" panose="020F0502020204030204" pitchFamily="34" charset="0"/>
              </a:rPr>
              <a:t>o</a:t>
            </a:r>
            <a:r>
              <a:rPr lang="en-US" sz="2200" b="0" strike="noStrike" spc="-1" dirty="0">
                <a:solidFill>
                  <a:srgbClr val="000000"/>
                </a:solidFill>
                <a:latin typeface="Calibri" panose="020F0502020204030204" pitchFamily="34" charset="0"/>
                <a:ea typeface="DejaVu Sans"/>
                <a:cs typeface="Calibri" panose="020F0502020204030204" pitchFamily="34" charset="0"/>
              </a:rPr>
              <a:t> north or south of the equator. Coral reef communities are the most </a:t>
            </a:r>
            <a:r>
              <a:rPr lang="en-US" sz="2200" b="1" strike="noStrike" spc="-1" dirty="0">
                <a:solidFill>
                  <a:srgbClr val="000000"/>
                </a:solidFill>
                <a:latin typeface="Calibri" panose="020F0502020204030204" pitchFamily="34" charset="0"/>
                <a:ea typeface="DejaVu Sans"/>
                <a:cs typeface="Calibri" panose="020F0502020204030204" pitchFamily="34" charset="0"/>
              </a:rPr>
              <a:t>biodiverse</a:t>
            </a:r>
            <a:r>
              <a:rPr lang="en-US" sz="2200" b="0" strike="noStrike" spc="-1" dirty="0">
                <a:solidFill>
                  <a:srgbClr val="000000"/>
                </a:solidFill>
                <a:latin typeface="Calibri" panose="020F0502020204030204" pitchFamily="34" charset="0"/>
                <a:ea typeface="DejaVu Sans"/>
                <a:cs typeface="Calibri" panose="020F0502020204030204" pitchFamily="34" charset="0"/>
              </a:rPr>
              <a:t> ecosystems in the aquatic world</a:t>
            </a:r>
          </a:p>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Most corals are found in </a:t>
            </a:r>
            <a:r>
              <a:rPr lang="en-US" sz="2200" b="1" strike="noStrike" spc="-1" dirty="0">
                <a:solidFill>
                  <a:srgbClr val="000000"/>
                </a:solidFill>
                <a:latin typeface="Calibri" panose="020F0502020204030204" pitchFamily="34" charset="0"/>
                <a:ea typeface="DejaVu Sans"/>
                <a:cs typeface="Calibri" panose="020F0502020204030204" pitchFamily="34" charset="0"/>
              </a:rPr>
              <a:t>clear, shallow waters </a:t>
            </a:r>
            <a:r>
              <a:rPr lang="en-US" sz="2200" b="0" strike="noStrike" spc="-1" dirty="0">
                <a:solidFill>
                  <a:srgbClr val="000000"/>
                </a:solidFill>
                <a:latin typeface="Calibri" panose="020F0502020204030204" pitchFamily="34" charset="0"/>
                <a:ea typeface="DejaVu Sans"/>
                <a:cs typeface="Calibri" panose="020F0502020204030204" pitchFamily="34" charset="0"/>
              </a:rPr>
              <a:t>favorable to the </a:t>
            </a:r>
            <a:r>
              <a:rPr lang="en-US" sz="2200" b="1" strike="noStrike" spc="-1" dirty="0">
                <a:solidFill>
                  <a:srgbClr val="000000"/>
                </a:solidFill>
                <a:latin typeface="Calibri" panose="020F0502020204030204" pitchFamily="34" charset="0"/>
                <a:ea typeface="DejaVu Sans"/>
                <a:cs typeface="Calibri" panose="020F0502020204030204" pitchFamily="34" charset="0"/>
              </a:rPr>
              <a:t>mutualistic symbiotic algae </a:t>
            </a:r>
            <a:r>
              <a:rPr lang="en-US" sz="2200" b="0" strike="noStrike" spc="-1" dirty="0">
                <a:solidFill>
                  <a:srgbClr val="000000"/>
                </a:solidFill>
                <a:latin typeface="Calibri" panose="020F0502020204030204" pitchFamily="34" charset="0"/>
                <a:ea typeface="DejaVu Sans"/>
                <a:cs typeface="Calibri" panose="020F0502020204030204" pitchFamily="34" charset="0"/>
              </a:rPr>
              <a:t>living in the polyp tissues. </a:t>
            </a:r>
            <a:endParaRPr lang="en-US" sz="2200" b="0" strike="noStrike" spc="-1" dirty="0">
              <a:latin typeface="Calibri" panose="020F0502020204030204" pitchFamily="34" charset="0"/>
              <a:cs typeface="Calibri" panose="020F0502020204030204" pitchFamily="34" charset="0"/>
            </a:endParaRPr>
          </a:p>
          <a:p>
            <a:pPr algn="just">
              <a:lnSpc>
                <a:spcPct val="100000"/>
              </a:lnSpc>
              <a:buNone/>
            </a:pPr>
            <a:r>
              <a:rPr lang="en-US" sz="2200" spc="-1" dirty="0">
                <a:solidFill>
                  <a:srgbClr val="000000"/>
                </a:solidFill>
                <a:latin typeface="Calibri" panose="020F0502020204030204" pitchFamily="34" charset="0"/>
                <a:ea typeface="DejaVu Sans"/>
                <a:cs typeface="Calibri" panose="020F0502020204030204" pitchFamily="34" charset="0"/>
              </a:rPr>
              <a:t>Unfortunately, corals are </a:t>
            </a:r>
            <a:r>
              <a:rPr lang="en-US" sz="2200" b="1" spc="-1" dirty="0">
                <a:solidFill>
                  <a:srgbClr val="000000"/>
                </a:solidFill>
                <a:latin typeface="Calibri" panose="020F0502020204030204" pitchFamily="34" charset="0"/>
                <a:ea typeface="DejaVu Sans"/>
                <a:cs typeface="Calibri" panose="020F0502020204030204" pitchFamily="34" charset="0"/>
              </a:rPr>
              <a:t>now dying at </a:t>
            </a:r>
            <a:r>
              <a:rPr lang="en-US" sz="2200" b="1" strike="noStrike" spc="-1" dirty="0">
                <a:solidFill>
                  <a:srgbClr val="000000"/>
                </a:solidFill>
                <a:latin typeface="Calibri" panose="020F0502020204030204" pitchFamily="34" charset="0"/>
                <a:ea typeface="DejaVu Sans"/>
                <a:cs typeface="Calibri" panose="020F0502020204030204" pitchFamily="34" charset="0"/>
              </a:rPr>
              <a:t>at alarming rates </a:t>
            </a:r>
            <a:r>
              <a:rPr lang="en-US" sz="2200" b="0" strike="noStrike" spc="-1" dirty="0">
                <a:solidFill>
                  <a:srgbClr val="000000"/>
                </a:solidFill>
                <a:latin typeface="Calibri" panose="020F0502020204030204" pitchFamily="34" charset="0"/>
                <a:ea typeface="DejaVu Sans"/>
                <a:cs typeface="Calibri" panose="020F0502020204030204" pitchFamily="34" charset="0"/>
              </a:rPr>
              <a:t>as the result of nutrient pollution, sediment pollution, and rising water temperatures.</a:t>
            </a:r>
            <a:endParaRPr lang="en-US" sz="2200" b="0" strike="noStrike" spc="-1" dirty="0">
              <a:latin typeface="Calibri" panose="020F0502020204030204" pitchFamily="34" charset="0"/>
              <a:cs typeface="Calibri" panose="020F0502020204030204" pitchFamily="34" charset="0"/>
            </a:endParaRPr>
          </a:p>
        </p:txBody>
      </p:sp>
      <p:pic>
        <p:nvPicPr>
          <p:cNvPr id="2" name="Picture 1" descr="A close up of a sea creature&#10;&#10;Description automatically generated">
            <a:extLst>
              <a:ext uri="{FF2B5EF4-FFF2-40B4-BE49-F238E27FC236}">
                <a16:creationId xmlns:a16="http://schemas.microsoft.com/office/drawing/2014/main" id="{AE45E0AB-3DE9-BF37-46C0-BCF472D365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0437" y="3673993"/>
            <a:ext cx="2932279" cy="2585257"/>
          </a:xfrm>
          <a:prstGeom prst="rect">
            <a:avLst/>
          </a:prstGeom>
          <a:ln>
            <a:solidFill>
              <a:schemeClr val="tx1"/>
            </a:solidFill>
          </a:ln>
        </p:spPr>
      </p:pic>
      <p:pic>
        <p:nvPicPr>
          <p:cNvPr id="3" name="Picture 2" descr="A close up of a microscope&#10;&#10;Description automatically generated">
            <a:extLst>
              <a:ext uri="{FF2B5EF4-FFF2-40B4-BE49-F238E27FC236}">
                <a16:creationId xmlns:a16="http://schemas.microsoft.com/office/drawing/2014/main" id="{7E108658-79D6-F020-11A6-44B6E21B27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5875" y="3673992"/>
            <a:ext cx="2996549" cy="2585258"/>
          </a:xfrm>
          <a:prstGeom prst="rect">
            <a:avLst/>
          </a:prstGeom>
          <a:ln>
            <a:solidFill>
              <a:schemeClr val="tx1"/>
            </a:solidFill>
          </a:ln>
        </p:spPr>
      </p:pic>
      <p:pic>
        <p:nvPicPr>
          <p:cNvPr id="4" name="Picture 3" descr="A close-up of a coral reef&#10;&#10;Description automatically generated with medium confidence">
            <a:extLst>
              <a:ext uri="{FF2B5EF4-FFF2-40B4-BE49-F238E27FC236}">
                <a16:creationId xmlns:a16="http://schemas.microsoft.com/office/drawing/2014/main" id="{90A5EF45-F97D-D54B-6AA0-D0AC3E744A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4901" y="658550"/>
            <a:ext cx="2983350" cy="2770450"/>
          </a:xfrm>
          <a:prstGeom prst="rect">
            <a:avLst/>
          </a:prstGeom>
        </p:spPr>
      </p:pic>
      <p:pic>
        <p:nvPicPr>
          <p:cNvPr id="8" name="Picture 7" descr="Long shot of a coral reef&#10;&#10;Description automatically generated">
            <a:extLst>
              <a:ext uri="{FF2B5EF4-FFF2-40B4-BE49-F238E27FC236}">
                <a16:creationId xmlns:a16="http://schemas.microsoft.com/office/drawing/2014/main" id="{5FED7AD6-404F-014A-6ED1-8270A25358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97016" y="3673992"/>
            <a:ext cx="3930083" cy="2585258"/>
          </a:xfrm>
          <a:prstGeom prst="rect">
            <a:avLst/>
          </a:prstGeom>
        </p:spPr>
      </p:pic>
      <p:sp>
        <p:nvSpPr>
          <p:cNvPr id="9" name="TextBox 8">
            <a:extLst>
              <a:ext uri="{FF2B5EF4-FFF2-40B4-BE49-F238E27FC236}">
                <a16:creationId xmlns:a16="http://schemas.microsoft.com/office/drawing/2014/main" id="{D79C9C27-93C5-05EC-6A7F-94A9E081125F}"/>
              </a:ext>
            </a:extLst>
          </p:cNvPr>
          <p:cNvSpPr txBox="1"/>
          <p:nvPr/>
        </p:nvSpPr>
        <p:spPr>
          <a:xfrm>
            <a:off x="8562721" y="5929480"/>
            <a:ext cx="1424364" cy="338554"/>
          </a:xfrm>
          <a:prstGeom prst="rect">
            <a:avLst/>
          </a:prstGeom>
          <a:noFill/>
        </p:spPr>
        <p:txBody>
          <a:bodyPr wrap="none" rtlCol="0">
            <a:spAutoFit/>
          </a:bodyPr>
          <a:lstStyle/>
          <a:p>
            <a:r>
              <a:rPr lang="en-US" sz="1600" dirty="0">
                <a:solidFill>
                  <a:schemeClr val="bg1"/>
                </a:solidFill>
                <a:latin typeface="Calibri" panose="020F0502020204030204" pitchFamily="34" charset="0"/>
                <a:cs typeface="Calibri" panose="020F0502020204030204" pitchFamily="34" charset="0"/>
              </a:rPr>
              <a:t>Bleached Coral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Rectangle 117"/>
          <p:cNvSpPr/>
          <p:nvPr/>
        </p:nvSpPr>
        <p:spPr>
          <a:xfrm>
            <a:off x="749552" y="384353"/>
            <a:ext cx="10692895" cy="221013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just">
              <a:lnSpc>
                <a:spcPct val="100000"/>
              </a:lnSpc>
              <a:spcAft>
                <a:spcPts val="600"/>
              </a:spcAft>
              <a:buNone/>
            </a:pPr>
            <a:r>
              <a:rPr lang="en-US" sz="2200" b="0" strike="noStrike" spc="-1" dirty="0">
                <a:solidFill>
                  <a:srgbClr val="000000"/>
                </a:solidFill>
                <a:latin typeface="Calibri" panose="020F0502020204030204" pitchFamily="34" charset="0"/>
                <a:ea typeface="DejaVu Sans"/>
                <a:cs typeface="Calibri" panose="020F0502020204030204" pitchFamily="34" charset="0"/>
              </a:rPr>
              <a:t>One of the greatest ongoing threats to the ocean is </a:t>
            </a:r>
            <a:r>
              <a:rPr lang="en-US" sz="2200" b="1" strike="noStrike" spc="-1" dirty="0">
                <a:solidFill>
                  <a:srgbClr val="000000"/>
                </a:solidFill>
                <a:latin typeface="Calibri" panose="020F0502020204030204" pitchFamily="34" charset="0"/>
                <a:ea typeface="DejaVu Sans"/>
                <a:cs typeface="Calibri" panose="020F0502020204030204" pitchFamily="34" charset="0"/>
              </a:rPr>
              <a:t>plastic pollution</a:t>
            </a:r>
            <a:r>
              <a:rPr lang="en-US" sz="2200" b="0" strike="noStrike" spc="-1" dirty="0">
                <a:solidFill>
                  <a:srgbClr val="000000"/>
                </a:solidFill>
                <a:latin typeface="Calibri" panose="020F0502020204030204" pitchFamily="34" charset="0"/>
                <a:ea typeface="DejaVu Sans"/>
                <a:cs typeface="Calibri" panose="020F0502020204030204" pitchFamily="34" charset="0"/>
              </a:rPr>
              <a:t>, and even though most of this waste stays near the shoreline, large amounts are carried thousands of miles by ocean currents to form massive cumulative “</a:t>
            </a:r>
            <a:r>
              <a:rPr lang="en-US" sz="2200" strike="noStrike" spc="-1" dirty="0">
                <a:solidFill>
                  <a:srgbClr val="000000"/>
                </a:solidFill>
                <a:latin typeface="Calibri" panose="020F0502020204030204" pitchFamily="34" charset="0"/>
                <a:ea typeface="DejaVu Sans"/>
                <a:cs typeface="Calibri" panose="020F0502020204030204" pitchFamily="34" charset="0"/>
              </a:rPr>
              <a:t>garbage patches</a:t>
            </a:r>
            <a:r>
              <a:rPr lang="en-US" sz="2200" b="0" strike="noStrike" spc="-1" dirty="0">
                <a:solidFill>
                  <a:srgbClr val="000000"/>
                </a:solidFill>
                <a:latin typeface="Calibri" panose="020F0502020204030204" pitchFamily="34" charset="0"/>
                <a:ea typeface="DejaVu Sans"/>
                <a:cs typeface="Calibri" panose="020F0502020204030204" pitchFamily="34" charset="0"/>
              </a:rPr>
              <a:t>” of </a:t>
            </a:r>
            <a:r>
              <a:rPr lang="en-US" sz="2200" b="1" strike="noStrike" spc="-1" dirty="0">
                <a:solidFill>
                  <a:srgbClr val="000000"/>
                </a:solidFill>
                <a:latin typeface="Calibri" panose="020F0502020204030204" pitchFamily="34" charset="0"/>
                <a:ea typeface="DejaVu Sans"/>
                <a:cs typeface="Calibri" panose="020F0502020204030204" pitchFamily="34" charset="0"/>
              </a:rPr>
              <a:t>microplastics</a:t>
            </a:r>
            <a:r>
              <a:rPr lang="en-US" sz="2200" b="0" strike="noStrike" spc="-1" dirty="0">
                <a:solidFill>
                  <a:srgbClr val="000000"/>
                </a:solidFill>
                <a:latin typeface="Calibri" panose="020F0502020204030204" pitchFamily="34" charset="0"/>
                <a:ea typeface="DejaVu Sans"/>
                <a:cs typeface="Calibri" panose="020F0502020204030204" pitchFamily="34" charset="0"/>
              </a:rPr>
              <a:t> that </a:t>
            </a:r>
            <a:r>
              <a:rPr lang="en-US" sz="2200" b="1" strike="noStrike" spc="-1" dirty="0">
                <a:solidFill>
                  <a:srgbClr val="000000"/>
                </a:solidFill>
                <a:latin typeface="Calibri" panose="020F0502020204030204" pitchFamily="34" charset="0"/>
                <a:ea typeface="DejaVu Sans"/>
                <a:cs typeface="Calibri" panose="020F0502020204030204" pitchFamily="34" charset="0"/>
              </a:rPr>
              <a:t>block sunlight </a:t>
            </a:r>
            <a:r>
              <a:rPr lang="en-US" sz="2200" b="0" strike="noStrike" spc="-1" dirty="0">
                <a:solidFill>
                  <a:srgbClr val="000000"/>
                </a:solidFill>
                <a:latin typeface="Calibri" panose="020F0502020204030204" pitchFamily="34" charset="0"/>
                <a:ea typeface="DejaVu Sans"/>
                <a:cs typeface="Calibri" panose="020F0502020204030204" pitchFamily="34" charset="0"/>
              </a:rPr>
              <a:t>needed for photosynthesis and harm the sea animals that </a:t>
            </a:r>
            <a:r>
              <a:rPr lang="en-US" sz="2200" b="1" spc="-1" dirty="0">
                <a:solidFill>
                  <a:srgbClr val="000000"/>
                </a:solidFill>
                <a:latin typeface="Calibri" panose="020F0502020204030204" pitchFamily="34" charset="0"/>
                <a:ea typeface="DejaVu Sans"/>
                <a:cs typeface="Calibri" panose="020F0502020204030204" pitchFamily="34" charset="0"/>
              </a:rPr>
              <a:t>ingest them by mistake</a:t>
            </a:r>
            <a:r>
              <a:rPr lang="en-US" sz="2200" b="0" strike="noStrike" spc="-1" dirty="0">
                <a:solidFill>
                  <a:srgbClr val="000000"/>
                </a:solidFill>
                <a:latin typeface="Calibri" panose="020F0502020204030204" pitchFamily="34" charset="0"/>
                <a:ea typeface="DejaVu Sans"/>
                <a:cs typeface="Calibri" panose="020F0502020204030204" pitchFamily="34" charset="0"/>
              </a:rPr>
              <a:t>. To date, there is no practical way to clean this up.</a:t>
            </a:r>
          </a:p>
          <a:p>
            <a:pPr algn="just"/>
            <a:r>
              <a:rPr lang="en-US" sz="2200" b="0" strike="noStrike" spc="-1" dirty="0">
                <a:solidFill>
                  <a:srgbClr val="000000"/>
                </a:solidFill>
                <a:latin typeface="Calibri" panose="020F0502020204030204" pitchFamily="34" charset="0"/>
                <a:ea typeface="DejaVu Sans"/>
                <a:cs typeface="Calibri" panose="020F0502020204030204" pitchFamily="34" charset="0"/>
              </a:rPr>
              <a:t>The ”</a:t>
            </a:r>
            <a:r>
              <a:rPr lang="en-US" sz="2200" b="1" strike="noStrike" spc="-1" dirty="0">
                <a:solidFill>
                  <a:srgbClr val="000000"/>
                </a:solidFill>
                <a:latin typeface="Calibri" panose="020F0502020204030204" pitchFamily="34" charset="0"/>
                <a:ea typeface="DejaVu Sans"/>
                <a:cs typeface="Calibri" panose="020F0502020204030204" pitchFamily="34" charset="0"/>
              </a:rPr>
              <a:t>Great Pacific Garbage Patch</a:t>
            </a:r>
            <a:r>
              <a:rPr lang="en-US" sz="2200" b="0" strike="noStrike" spc="-1" dirty="0">
                <a:solidFill>
                  <a:srgbClr val="000000"/>
                </a:solidFill>
                <a:latin typeface="Calibri" panose="020F0502020204030204" pitchFamily="34" charset="0"/>
                <a:ea typeface="DejaVu Sans"/>
                <a:cs typeface="Calibri" panose="020F0502020204030204" pitchFamily="34" charset="0"/>
              </a:rPr>
              <a:t>” alone is about twice the size of Texas.</a:t>
            </a:r>
          </a:p>
        </p:txBody>
      </p:sp>
      <p:pic>
        <p:nvPicPr>
          <p:cNvPr id="3" name="Picture 2" descr="A map of the pacific ocean&#10;&#10;Description automatically generated">
            <a:extLst>
              <a:ext uri="{FF2B5EF4-FFF2-40B4-BE49-F238E27FC236}">
                <a16:creationId xmlns:a16="http://schemas.microsoft.com/office/drawing/2014/main" id="{E7ECA52F-EE49-0F68-C757-8C64BC4973B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3043" y="2652432"/>
            <a:ext cx="4744253" cy="3152473"/>
          </a:xfrm>
          <a:prstGeom prst="rect">
            <a:avLst/>
          </a:prstGeom>
        </p:spPr>
      </p:pic>
      <p:pic>
        <p:nvPicPr>
          <p:cNvPr id="9" name="Picture 8" descr="A person wearing a hat and looking at a container&#10;&#10;Description automatically generated">
            <a:extLst>
              <a:ext uri="{FF2B5EF4-FFF2-40B4-BE49-F238E27FC236}">
                <a16:creationId xmlns:a16="http://schemas.microsoft.com/office/drawing/2014/main" id="{52B4FF75-04AB-5A4A-22F5-F9584D2B8D49}"/>
              </a:ext>
            </a:extLst>
          </p:cNvPr>
          <p:cNvPicPr>
            <a:picLocks noChangeAspect="1"/>
          </p:cNvPicPr>
          <p:nvPr/>
        </p:nvPicPr>
        <p:blipFill>
          <a:blip r:embed="rId3"/>
          <a:stretch>
            <a:fillRect/>
          </a:stretch>
        </p:blipFill>
        <p:spPr>
          <a:xfrm>
            <a:off x="5927079" y="2688676"/>
            <a:ext cx="5455408" cy="3074538"/>
          </a:xfrm>
          <a:prstGeom prst="rect">
            <a:avLst/>
          </a:prstGeom>
          <a:ln w="31750">
            <a:solidFill>
              <a:schemeClr val="tx1"/>
            </a:solidFill>
          </a:ln>
        </p:spPr>
      </p:pic>
      <p:sp>
        <p:nvSpPr>
          <p:cNvPr id="10" name="TextBox 9">
            <a:extLst>
              <a:ext uri="{FF2B5EF4-FFF2-40B4-BE49-F238E27FC236}">
                <a16:creationId xmlns:a16="http://schemas.microsoft.com/office/drawing/2014/main" id="{8C07F7C3-3E38-ED4A-E31D-E3BCFAC4FF08}"/>
              </a:ext>
            </a:extLst>
          </p:cNvPr>
          <p:cNvSpPr txBox="1"/>
          <p:nvPr/>
        </p:nvSpPr>
        <p:spPr>
          <a:xfrm>
            <a:off x="793083" y="5824155"/>
            <a:ext cx="10692895" cy="584775"/>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Water sample image from the Algalita Marine Research and Education Foundation: </a:t>
            </a:r>
            <a:r>
              <a:rPr lang="en-US" sz="1600" dirty="0">
                <a:latin typeface="Calibri" panose="020F0502020204030204" pitchFamily="34" charset="0"/>
                <a:cs typeface="Calibri" panose="020F0502020204030204" pitchFamily="34" charset="0"/>
                <a:hlinkClick r:id="rId4"/>
              </a:rPr>
              <a:t>https://www.oceansplasticleanup.com/Cleaning_Up_Operations/Algalita_Marine_Research_And_Education_Foundation.htm</a:t>
            </a:r>
            <a:endParaRPr lang="en-US" sz="1600" dirty="0">
              <a:latin typeface="Calibri" panose="020F0502020204030204" pitchFamily="34" charset="0"/>
              <a:cs typeface="Calibri" panose="020F0502020204030204" pitchFamily="34" charset="0"/>
            </a:endParaRPr>
          </a:p>
        </p:txBody>
      </p:sp>
      <p:cxnSp>
        <p:nvCxnSpPr>
          <p:cNvPr id="4" name="Straight Arrow Connector 3">
            <a:extLst>
              <a:ext uri="{FF2B5EF4-FFF2-40B4-BE49-F238E27FC236}">
                <a16:creationId xmlns:a16="http://schemas.microsoft.com/office/drawing/2014/main" id="{366AFE03-1377-0974-C68C-8D0680839B9D}"/>
              </a:ext>
            </a:extLst>
          </p:cNvPr>
          <p:cNvCxnSpPr>
            <a:cxnSpLocks/>
          </p:cNvCxnSpPr>
          <p:nvPr/>
        </p:nvCxnSpPr>
        <p:spPr>
          <a:xfrm flipH="1">
            <a:off x="4247364" y="2688676"/>
            <a:ext cx="789666" cy="1068677"/>
          </a:xfrm>
          <a:prstGeom prst="straightConnector1">
            <a:avLst/>
          </a:prstGeom>
          <a:ln w="66675">
            <a:solidFill>
              <a:schemeClr val="bg1"/>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6299</TotalTime>
  <Words>739</Words>
  <Application>Microsoft Macintosh PowerPoint</Application>
  <PresentationFormat>Widescreen</PresentationFormat>
  <Paragraphs>36</Paragraphs>
  <Slides>10</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395</cp:revision>
  <dcterms:created xsi:type="dcterms:W3CDTF">2024-05-22T00:31:23Z</dcterms:created>
  <dcterms:modified xsi:type="dcterms:W3CDTF">2024-08-10T16:19:18Z</dcterms:modified>
</cp:coreProperties>
</file>