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755" r:id="rId2"/>
    <p:sldId id="660" r:id="rId3"/>
    <p:sldId id="373" r:id="rId4"/>
    <p:sldId id="377" r:id="rId5"/>
    <p:sldId id="375" r:id="rId6"/>
    <p:sldId id="374" r:id="rId7"/>
    <p:sldId id="659" r:id="rId8"/>
    <p:sldId id="662" r:id="rId9"/>
    <p:sldId id="664" r:id="rId10"/>
    <p:sldId id="661" r:id="rId11"/>
    <p:sldId id="425" r:id="rId12"/>
    <p:sldId id="665" r:id="rId13"/>
    <p:sldId id="667" r:id="rId14"/>
    <p:sldId id="658" r:id="rId15"/>
    <p:sldId id="666" r:id="rId16"/>
    <p:sldId id="663" r:id="rId17"/>
    <p:sldId id="7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813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1"/>
    <p:restoredTop sz="91358"/>
  </p:normalViewPr>
  <p:slideViewPr>
    <p:cSldViewPr snapToGrid="0">
      <p:cViewPr varScale="1">
        <p:scale>
          <a:sx n="88" d="100"/>
          <a:sy n="88"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517F4-DFD4-E94C-975E-AF33707CDC79}"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8E1E-5903-704E-9B4C-711EB434982C}" type="slidenum">
              <a:rPr lang="en-US" smtClean="0"/>
              <a:t>‹#›</a:t>
            </a:fld>
            <a:endParaRPr lang="en-US"/>
          </a:p>
        </p:txBody>
      </p:sp>
    </p:spTree>
    <p:extLst>
      <p:ext uri="{BB962C8B-B14F-4D97-AF65-F5344CB8AC3E}">
        <p14:creationId xmlns:p14="http://schemas.microsoft.com/office/powerpoint/2010/main" val="240505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08E1E-5903-704E-9B4C-711EB434982C}" type="slidenum">
              <a:rPr lang="en-US" smtClean="0"/>
              <a:t>1</a:t>
            </a:fld>
            <a:endParaRPr lang="en-US"/>
          </a:p>
        </p:txBody>
      </p:sp>
    </p:spTree>
    <p:extLst>
      <p:ext uri="{BB962C8B-B14F-4D97-AF65-F5344CB8AC3E}">
        <p14:creationId xmlns:p14="http://schemas.microsoft.com/office/powerpoint/2010/main" val="109189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6</a:t>
            </a:fld>
            <a:endParaRPr lang="en-US"/>
          </a:p>
        </p:txBody>
      </p:sp>
    </p:spTree>
    <p:extLst>
      <p:ext uri="{BB962C8B-B14F-4D97-AF65-F5344CB8AC3E}">
        <p14:creationId xmlns:p14="http://schemas.microsoft.com/office/powerpoint/2010/main" val="212465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Tree>
    <p:extLst>
      <p:ext uri="{BB962C8B-B14F-4D97-AF65-F5344CB8AC3E}">
        <p14:creationId xmlns:p14="http://schemas.microsoft.com/office/powerpoint/2010/main" val="162059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9</a:t>
            </a:fld>
            <a:endParaRPr lang="en-US"/>
          </a:p>
        </p:txBody>
      </p:sp>
    </p:spTree>
    <p:extLst>
      <p:ext uri="{BB962C8B-B14F-4D97-AF65-F5344CB8AC3E}">
        <p14:creationId xmlns:p14="http://schemas.microsoft.com/office/powerpoint/2010/main" val="358236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Tree>
    <p:extLst>
      <p:ext uri="{BB962C8B-B14F-4D97-AF65-F5344CB8AC3E}">
        <p14:creationId xmlns:p14="http://schemas.microsoft.com/office/powerpoint/2010/main" val="171198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archive.epa.gov/region6/6pd/rcra_c/pd-o/web/pdf/a4a-apc-equipment.pdf"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rchive.epa.gov/region6/6pd/rcra_c/pd-o/web/pdf/a4a-apc-equipment.pdf"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www.mecknc.gov/LUESA/AirQuality/PermittingRegulations/Pages/StageI.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visualcapitalist.com/wp-content/uploads/2020/10/relativesizeofparticl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engineeringchoice.com/what-is-acid-ra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AE8A2B8-521C-6141-B2E4-F707DCA4AFD0}"/>
              </a:ext>
            </a:extLst>
          </p:cNvPr>
          <p:cNvSpPr txBox="1">
            <a:spLocks/>
          </p:cNvSpPr>
          <p:nvPr/>
        </p:nvSpPr>
        <p:spPr>
          <a:xfrm>
            <a:off x="1594127" y="2509024"/>
            <a:ext cx="5680433" cy="28547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endParaRPr lang="en-US" sz="2400" dirty="0"/>
          </a:p>
        </p:txBody>
      </p:sp>
      <p:pic>
        <p:nvPicPr>
          <p:cNvPr id="5" name="Picture 4" descr="A group of people walking on a sidewalk&#10;&#10;Description automatically generated">
            <a:extLst>
              <a:ext uri="{FF2B5EF4-FFF2-40B4-BE49-F238E27FC236}">
                <a16:creationId xmlns:a16="http://schemas.microsoft.com/office/drawing/2014/main" id="{EA5640C3-A610-2535-1FD5-24F8CB440B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0716" y="-114300"/>
            <a:ext cx="18145124" cy="7086600"/>
          </a:xfrm>
          <a:prstGeom prst="rect">
            <a:avLst/>
          </a:prstGeom>
        </p:spPr>
      </p:pic>
      <p:sp>
        <p:nvSpPr>
          <p:cNvPr id="6" name="Title 1">
            <a:extLst>
              <a:ext uri="{FF2B5EF4-FFF2-40B4-BE49-F238E27FC236}">
                <a16:creationId xmlns:a16="http://schemas.microsoft.com/office/drawing/2014/main" id="{A81E2169-CD30-17CD-BEC1-AFAAFC33AEEA}"/>
              </a:ext>
            </a:extLst>
          </p:cNvPr>
          <p:cNvSpPr>
            <a:spLocks noGrp="1"/>
          </p:cNvSpPr>
          <p:nvPr>
            <p:ph type="title"/>
          </p:nvPr>
        </p:nvSpPr>
        <p:spPr>
          <a:xfrm>
            <a:off x="832566" y="2857500"/>
            <a:ext cx="9876904" cy="1143000"/>
          </a:xfrm>
        </p:spPr>
        <p:txBody>
          <a:bodyPr>
            <a:noAutofit/>
          </a:bodyPr>
          <a:lstStyle/>
          <a:p>
            <a:pPr algn="ctr"/>
            <a:r>
              <a:rPr lang="en-US" sz="12000" b="1" dirty="0">
                <a:solidFill>
                  <a:schemeClr val="bg1"/>
                </a:solidFill>
                <a:latin typeface="Calibri" panose="020F0502020204030204" pitchFamily="34" charset="0"/>
                <a:cs typeface="Calibri" panose="020F0502020204030204" pitchFamily="34" charset="0"/>
              </a:rPr>
              <a:t>Air Pollution</a:t>
            </a:r>
          </a:p>
        </p:txBody>
      </p:sp>
    </p:spTree>
    <p:extLst>
      <p:ext uri="{BB962C8B-B14F-4D97-AF65-F5344CB8AC3E}">
        <p14:creationId xmlns:p14="http://schemas.microsoft.com/office/powerpoint/2010/main" val="275246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F14F13-7202-8AD9-893A-CDDF11AA791B}"/>
              </a:ext>
            </a:extLst>
          </p:cNvPr>
          <p:cNvSpPr txBox="1"/>
          <p:nvPr/>
        </p:nvSpPr>
        <p:spPr>
          <a:xfrm>
            <a:off x="726344" y="279620"/>
            <a:ext cx="7872472" cy="2616101"/>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Toxic heavy metals </a:t>
            </a:r>
            <a:r>
              <a:rPr lang="en-US" sz="2200" dirty="0">
                <a:latin typeface="Calibri" panose="020F0502020204030204" pitchFamily="34" charset="0"/>
                <a:cs typeface="Calibri" panose="020F0502020204030204" pitchFamily="34" charset="0"/>
              </a:rPr>
              <a:t>can also enter the environment via the air.</a:t>
            </a:r>
          </a:p>
          <a:p>
            <a:pPr algn="just">
              <a:spcAft>
                <a:spcPts val="600"/>
              </a:spcAft>
            </a:pPr>
            <a:r>
              <a:rPr lang="en-US" sz="2200" b="1" dirty="0">
                <a:latin typeface="Calibri" panose="020F0502020204030204" pitchFamily="34" charset="0"/>
                <a:cs typeface="Calibri" panose="020F0502020204030204" pitchFamily="34" charset="0"/>
              </a:rPr>
              <a:t>Lead</a:t>
            </a:r>
            <a:r>
              <a:rPr lang="en-US" sz="2200" dirty="0">
                <a:latin typeface="Calibri" panose="020F0502020204030204" pitchFamily="34" charset="0"/>
                <a:cs typeface="Calibri" panose="020F0502020204030204" pitchFamily="34" charset="0"/>
              </a:rPr>
              <a:t> has a wide range of adverse affects on the environment and human health. It enters the air through smelting, manufacture of batteries, and use of leaded gasoline. Leaded fuels for cars were phased out in the US in the 1970’s but they are still used in aviation. </a:t>
            </a:r>
          </a:p>
          <a:p>
            <a:pPr algn="just">
              <a:spcAft>
                <a:spcPts val="600"/>
              </a:spcAft>
            </a:pPr>
            <a:r>
              <a:rPr lang="en-US" sz="2200" b="1" dirty="0">
                <a:latin typeface="Calibri" panose="020F0502020204030204" pitchFamily="34" charset="0"/>
                <a:cs typeface="Calibri" panose="020F0502020204030204" pitchFamily="34" charset="0"/>
              </a:rPr>
              <a:t>Mercury</a:t>
            </a:r>
            <a:r>
              <a:rPr lang="en-US" sz="2200" dirty="0">
                <a:latin typeface="Calibri" panose="020F0502020204030204" pitchFamily="34" charset="0"/>
                <a:cs typeface="Calibri" panose="020F0502020204030204" pitchFamily="34" charset="0"/>
              </a:rPr>
              <a:t> is a neurotoxin that bioaccumulates up the food chain. It enters the air through the burning of coal or incineration of trash.</a:t>
            </a:r>
          </a:p>
        </p:txBody>
      </p:sp>
      <p:pic>
        <p:nvPicPr>
          <p:cNvPr id="6" name="Picture 5" descr="A diagram of a fish&#10;&#10;Description automatically generated">
            <a:extLst>
              <a:ext uri="{FF2B5EF4-FFF2-40B4-BE49-F238E27FC236}">
                <a16:creationId xmlns:a16="http://schemas.microsoft.com/office/drawing/2014/main" id="{9635EAB3-B0E9-E31F-917C-8013725381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1467" y="2999332"/>
            <a:ext cx="3905754" cy="3519053"/>
          </a:xfrm>
          <a:prstGeom prst="rect">
            <a:avLst/>
          </a:prstGeom>
          <a:ln>
            <a:solidFill>
              <a:schemeClr val="tx1"/>
            </a:solidFill>
          </a:ln>
        </p:spPr>
      </p:pic>
      <p:pic>
        <p:nvPicPr>
          <p:cNvPr id="10" name="Picture 9" descr="A diagram of a fossil fuel production&#10;&#10;Description automatically generated with medium confidence">
            <a:extLst>
              <a:ext uri="{FF2B5EF4-FFF2-40B4-BE49-F238E27FC236}">
                <a16:creationId xmlns:a16="http://schemas.microsoft.com/office/drawing/2014/main" id="{1CF9F02B-F26B-3D0E-76AD-976C5BC4F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373" y="2999332"/>
            <a:ext cx="6439540" cy="3519053"/>
          </a:xfrm>
          <a:prstGeom prst="rect">
            <a:avLst/>
          </a:prstGeom>
          <a:ln>
            <a:solidFill>
              <a:schemeClr val="tx1"/>
            </a:solidFill>
          </a:ln>
        </p:spPr>
      </p:pic>
      <p:pic>
        <p:nvPicPr>
          <p:cNvPr id="12" name="Picture 11" descr="A person and person holding a sign&#10;&#10;Description automatically generated">
            <a:extLst>
              <a:ext uri="{FF2B5EF4-FFF2-40B4-BE49-F238E27FC236}">
                <a16:creationId xmlns:a16="http://schemas.microsoft.com/office/drawing/2014/main" id="{C7D98D42-2118-CB45-7BFC-3AD2F6BAB4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8967" y="279620"/>
            <a:ext cx="2648254" cy="2519058"/>
          </a:xfrm>
          <a:prstGeom prst="rect">
            <a:avLst/>
          </a:prstGeom>
        </p:spPr>
      </p:pic>
    </p:spTree>
    <p:extLst>
      <p:ext uri="{BB962C8B-B14F-4D97-AF65-F5344CB8AC3E}">
        <p14:creationId xmlns:p14="http://schemas.microsoft.com/office/powerpoint/2010/main" val="215461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D6ED64-9DFA-822D-0913-71A3901196AD}"/>
              </a:ext>
            </a:extLst>
          </p:cNvPr>
          <p:cNvSpPr txBox="1"/>
          <p:nvPr/>
        </p:nvSpPr>
        <p:spPr>
          <a:xfrm>
            <a:off x="2405964" y="526473"/>
            <a:ext cx="7832546" cy="1015663"/>
          </a:xfrm>
          <a:prstGeom prst="rect">
            <a:avLst/>
          </a:prstGeom>
          <a:noFill/>
        </p:spPr>
        <p:txBody>
          <a:bodyPr wrap="square" rtlCol="0">
            <a:spAutoFit/>
          </a:bodyPr>
          <a:lstStyle/>
          <a:p>
            <a:r>
              <a:rPr lang="en-US" sz="6000" dirty="0">
                <a:solidFill>
                  <a:srgbClr val="0070C0"/>
                </a:solidFill>
                <a:latin typeface="Calibri" panose="020F0502020204030204" pitchFamily="34" charset="0"/>
                <a:cs typeface="Calibri" panose="020F0502020204030204" pitchFamily="34" charset="0"/>
              </a:rPr>
              <a:t>Air Pollution Mitigation</a:t>
            </a:r>
          </a:p>
        </p:txBody>
      </p:sp>
      <p:pic>
        <p:nvPicPr>
          <p:cNvPr id="9" name="Picture 8" descr="A car parked in a garage&#10;&#10;Description automatically generated">
            <a:extLst>
              <a:ext uri="{FF2B5EF4-FFF2-40B4-BE49-F238E27FC236}">
                <a16:creationId xmlns:a16="http://schemas.microsoft.com/office/drawing/2014/main" id="{E1B609BF-25D5-2E1D-36D6-08DD70094B57}"/>
              </a:ext>
            </a:extLst>
          </p:cNvPr>
          <p:cNvPicPr>
            <a:picLocks noChangeAspect="1"/>
          </p:cNvPicPr>
          <p:nvPr/>
        </p:nvPicPr>
        <p:blipFill>
          <a:blip r:embed="rId2"/>
          <a:stretch>
            <a:fillRect/>
          </a:stretch>
        </p:blipFill>
        <p:spPr>
          <a:xfrm>
            <a:off x="2209800" y="1542136"/>
            <a:ext cx="7772400" cy="4814977"/>
          </a:xfrm>
          <a:prstGeom prst="rect">
            <a:avLst/>
          </a:prstGeom>
        </p:spPr>
      </p:pic>
    </p:spTree>
    <p:extLst>
      <p:ext uri="{BB962C8B-B14F-4D97-AF65-F5344CB8AC3E}">
        <p14:creationId xmlns:p14="http://schemas.microsoft.com/office/powerpoint/2010/main" val="44800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5C0714-EE5F-B8C3-B05A-8A6BD9531DA6}"/>
              </a:ext>
            </a:extLst>
          </p:cNvPr>
          <p:cNvSpPr txBox="1"/>
          <p:nvPr/>
        </p:nvSpPr>
        <p:spPr>
          <a:xfrm>
            <a:off x="545809" y="5920158"/>
            <a:ext cx="10127673"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the EPA : </a:t>
            </a:r>
            <a:r>
              <a:rPr lang="en-US" sz="1600" dirty="0">
                <a:latin typeface="Calibri" panose="020F0502020204030204" pitchFamily="34" charset="0"/>
                <a:cs typeface="Calibri" panose="020F0502020204030204" pitchFamily="34" charset="0"/>
                <a:hlinkClick r:id="rId2"/>
              </a:rPr>
              <a:t>https://archive.epa.gov/region6/6pd/rcra_c/pd-o/web/pdf/a4a-apc-equipment.pdf</a:t>
            </a: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3A3E37B-EF16-AEE6-FE77-B4F32B2BEF59}"/>
              </a:ext>
            </a:extLst>
          </p:cNvPr>
          <p:cNvSpPr txBox="1"/>
          <p:nvPr/>
        </p:nvSpPr>
        <p:spPr>
          <a:xfrm>
            <a:off x="504247" y="665465"/>
            <a:ext cx="11117045" cy="1277273"/>
          </a:xfrm>
          <a:prstGeom prst="rect">
            <a:avLst/>
          </a:prstGeom>
          <a:noFill/>
        </p:spPr>
        <p:txBody>
          <a:bodyPr wrap="square" rtlCol="0">
            <a:spAutoFit/>
          </a:bodyPr>
          <a:lstStyle/>
          <a:p>
            <a:pPr algn="just">
              <a:spcAft>
                <a:spcPts val="600"/>
              </a:spcAft>
            </a:pPr>
            <a:r>
              <a:rPr lang="en-US" sz="2400" b="1" dirty="0">
                <a:latin typeface="Calibri" panose="020F0502020204030204" pitchFamily="34" charset="0"/>
                <a:cs typeface="Calibri" panose="020F0502020204030204" pitchFamily="34" charset="0"/>
              </a:rPr>
              <a:t>Electrostatic precipitators </a:t>
            </a:r>
            <a:r>
              <a:rPr lang="en-US" sz="2400" dirty="0">
                <a:latin typeface="Calibri" panose="020F0502020204030204" pitchFamily="34" charset="0"/>
                <a:cs typeface="Calibri" panose="020F0502020204030204" pitchFamily="34" charset="0"/>
              </a:rPr>
              <a:t>remove </a:t>
            </a:r>
            <a:r>
              <a:rPr lang="en-US" sz="2400" b="1" dirty="0">
                <a:latin typeface="Calibri" panose="020F0502020204030204" pitchFamily="34" charset="0"/>
                <a:cs typeface="Calibri" panose="020F0502020204030204" pitchFamily="34" charset="0"/>
              </a:rPr>
              <a:t>particulate matter </a:t>
            </a:r>
            <a:r>
              <a:rPr lang="en-US" sz="2400" dirty="0">
                <a:latin typeface="Calibri" panose="020F0502020204030204" pitchFamily="34" charset="0"/>
                <a:cs typeface="Calibri" panose="020F0502020204030204" pitchFamily="34" charset="0"/>
              </a:rPr>
              <a:t>from </a:t>
            </a:r>
            <a:r>
              <a:rPr lang="en-US" sz="2400" b="1" dirty="0">
                <a:latin typeface="Calibri" panose="020F0502020204030204" pitchFamily="34" charset="0"/>
                <a:cs typeface="Calibri" panose="020F0502020204030204" pitchFamily="34" charset="0"/>
              </a:rPr>
              <a:t>smokestack emissions </a:t>
            </a:r>
            <a:r>
              <a:rPr lang="en-US" sz="2400" dirty="0">
                <a:latin typeface="Calibri" panose="020F0502020204030204" pitchFamily="34" charset="0"/>
                <a:cs typeface="Calibri" panose="020F0502020204030204" pitchFamily="34" charset="0"/>
              </a:rPr>
              <a:t>by using negatively charged electrodes to attract the positively charged smoke particles.  </a:t>
            </a:r>
          </a:p>
          <a:p>
            <a:pPr algn="just"/>
            <a:r>
              <a:rPr lang="en-US" sz="2400" dirty="0">
                <a:latin typeface="Calibri" panose="020F0502020204030204" pitchFamily="34" charset="0"/>
                <a:cs typeface="Calibri" panose="020F0502020204030204" pitchFamily="34" charset="0"/>
              </a:rPr>
              <a:t>This model serves a trash incinerator in Poland.</a:t>
            </a:r>
          </a:p>
        </p:txBody>
      </p:sp>
      <p:pic>
        <p:nvPicPr>
          <p:cNvPr id="9" name="Picture 8" descr="A large metal structure with pipes&#10;&#10;Description automatically generated">
            <a:extLst>
              <a:ext uri="{FF2B5EF4-FFF2-40B4-BE49-F238E27FC236}">
                <a16:creationId xmlns:a16="http://schemas.microsoft.com/office/drawing/2014/main" id="{A9B1FAB5-15FD-50EE-A918-3F3690727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8597" y="2078185"/>
            <a:ext cx="5309677" cy="3748091"/>
          </a:xfrm>
          <a:prstGeom prst="rect">
            <a:avLst/>
          </a:prstGeom>
          <a:ln>
            <a:solidFill>
              <a:schemeClr val="tx1"/>
            </a:solidFill>
          </a:ln>
        </p:spPr>
      </p:pic>
      <p:pic>
        <p:nvPicPr>
          <p:cNvPr id="11" name="Picture 10" descr="A diagram of a wire with text&#10;&#10;Description automatically generated with medium confidence">
            <a:extLst>
              <a:ext uri="{FF2B5EF4-FFF2-40B4-BE49-F238E27FC236}">
                <a16:creationId xmlns:a16="http://schemas.microsoft.com/office/drawing/2014/main" id="{1218580D-E5FB-C3ED-67D4-AE840F348C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29" y="2078185"/>
            <a:ext cx="5622137" cy="3748091"/>
          </a:xfrm>
          <a:prstGeom prst="rect">
            <a:avLst/>
          </a:prstGeom>
        </p:spPr>
      </p:pic>
    </p:spTree>
    <p:extLst>
      <p:ext uri="{BB962C8B-B14F-4D97-AF65-F5344CB8AC3E}">
        <p14:creationId xmlns:p14="http://schemas.microsoft.com/office/powerpoint/2010/main" val="31719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5C0714-EE5F-B8C3-B05A-8A6BD9531DA6}"/>
              </a:ext>
            </a:extLst>
          </p:cNvPr>
          <p:cNvSpPr txBox="1"/>
          <p:nvPr/>
        </p:nvSpPr>
        <p:spPr>
          <a:xfrm>
            <a:off x="1654172" y="5947867"/>
            <a:ext cx="10127673"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the EPA : </a:t>
            </a:r>
            <a:r>
              <a:rPr lang="en-US" sz="1600" dirty="0">
                <a:latin typeface="Calibri" panose="020F0502020204030204" pitchFamily="34" charset="0"/>
                <a:cs typeface="Calibri" panose="020F0502020204030204" pitchFamily="34" charset="0"/>
                <a:hlinkClick r:id="rId2"/>
              </a:rPr>
              <a:t>https://archive.epa.gov/region6/6pd/rcra_c/pd-o/web/pdf/a4a-apc-equipment.pdf</a:t>
            </a: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3A3E37B-EF16-AEE6-FE77-B4F32B2BEF59}"/>
              </a:ext>
            </a:extLst>
          </p:cNvPr>
          <p:cNvSpPr txBox="1"/>
          <p:nvPr/>
        </p:nvSpPr>
        <p:spPr>
          <a:xfrm>
            <a:off x="427958" y="626997"/>
            <a:ext cx="6868906" cy="1200329"/>
          </a:xfrm>
          <a:prstGeom prst="rect">
            <a:avLst/>
          </a:prstGeom>
          <a:noFill/>
        </p:spPr>
        <p:txBody>
          <a:bodyPr wrap="square" rtlCol="0">
            <a:spAutoFit/>
          </a:bodyPr>
          <a:lstStyle/>
          <a:p>
            <a:pPr algn="just">
              <a:spcAft>
                <a:spcPts val="600"/>
              </a:spcAft>
            </a:pPr>
            <a:r>
              <a:rPr lang="en-US" sz="2400" b="1" dirty="0">
                <a:latin typeface="Calibri" panose="020F0502020204030204" pitchFamily="34" charset="0"/>
                <a:cs typeface="Calibri" panose="020F0502020204030204" pitchFamily="34" charset="0"/>
              </a:rPr>
              <a:t>Wet Scrubbers</a:t>
            </a:r>
            <a:r>
              <a:rPr lang="en-US" sz="2400" dirty="0">
                <a:latin typeface="Calibri" panose="020F0502020204030204" pitchFamily="34" charset="0"/>
                <a:cs typeface="Calibri" panose="020F0502020204030204" pitchFamily="34" charset="0"/>
              </a:rPr>
              <a:t> remove both particulate matter and </a:t>
            </a:r>
            <a:r>
              <a:rPr lang="en-US" sz="2400" b="1" dirty="0">
                <a:latin typeface="Calibri" panose="020F0502020204030204" pitchFamily="34" charset="0"/>
                <a:cs typeface="Calibri" panose="020F0502020204030204" pitchFamily="34" charset="0"/>
              </a:rPr>
              <a:t>sulfur dioxide </a:t>
            </a:r>
            <a:r>
              <a:rPr lang="en-US" sz="2400" dirty="0">
                <a:latin typeface="Calibri" panose="020F0502020204030204" pitchFamily="34" charset="0"/>
                <a:cs typeface="Calibri" panose="020F0502020204030204" pitchFamily="34" charset="0"/>
              </a:rPr>
              <a:t>by spraying an aqueous solution that traps this noxious gas before it leaves the smokestack.  </a:t>
            </a:r>
          </a:p>
        </p:txBody>
      </p:sp>
      <p:pic>
        <p:nvPicPr>
          <p:cNvPr id="6" name="Picture 5" descr="A diagram of a liquid and gas system&#10;&#10;Description automatically generated">
            <a:extLst>
              <a:ext uri="{FF2B5EF4-FFF2-40B4-BE49-F238E27FC236}">
                <a16:creationId xmlns:a16="http://schemas.microsoft.com/office/drawing/2014/main" id="{9159CDEC-E641-0B45-BB32-9234C9A367E6}"/>
              </a:ext>
            </a:extLst>
          </p:cNvPr>
          <p:cNvPicPr>
            <a:picLocks noChangeAspect="1"/>
          </p:cNvPicPr>
          <p:nvPr/>
        </p:nvPicPr>
        <p:blipFill>
          <a:blip r:embed="rId3"/>
          <a:stretch>
            <a:fillRect/>
          </a:stretch>
        </p:blipFill>
        <p:spPr>
          <a:xfrm>
            <a:off x="1819935" y="2005211"/>
            <a:ext cx="3901586" cy="3867462"/>
          </a:xfrm>
          <a:prstGeom prst="rect">
            <a:avLst/>
          </a:prstGeom>
        </p:spPr>
      </p:pic>
      <p:pic>
        <p:nvPicPr>
          <p:cNvPr id="10" name="Picture 9" descr="Diagram of a liquid storage system&#10;&#10;Description automatically generated">
            <a:extLst>
              <a:ext uri="{FF2B5EF4-FFF2-40B4-BE49-F238E27FC236}">
                <a16:creationId xmlns:a16="http://schemas.microsoft.com/office/drawing/2014/main" id="{A4CC26FA-40A9-6224-E201-1C4EB44714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100" y="626997"/>
            <a:ext cx="3761861" cy="5245676"/>
          </a:xfrm>
          <a:prstGeom prst="rect">
            <a:avLst/>
          </a:prstGeom>
          <a:ln>
            <a:solidFill>
              <a:schemeClr val="tx1"/>
            </a:solidFill>
          </a:ln>
        </p:spPr>
      </p:pic>
    </p:spTree>
    <p:extLst>
      <p:ext uri="{BB962C8B-B14F-4D97-AF65-F5344CB8AC3E}">
        <p14:creationId xmlns:p14="http://schemas.microsoft.com/office/powerpoint/2010/main" val="3997866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 screenshot&#10;&#10;Description automatically generated">
            <a:extLst>
              <a:ext uri="{FF2B5EF4-FFF2-40B4-BE49-F238E27FC236}">
                <a16:creationId xmlns:a16="http://schemas.microsoft.com/office/drawing/2014/main" id="{B9329344-E13D-92A1-5F70-CF7675E611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190" y="2097216"/>
            <a:ext cx="5486400" cy="3177189"/>
          </a:xfrm>
          <a:prstGeom prst="rect">
            <a:avLst/>
          </a:prstGeom>
        </p:spPr>
      </p:pic>
      <p:sp>
        <p:nvSpPr>
          <p:cNvPr id="7" name="TextBox 6">
            <a:extLst>
              <a:ext uri="{FF2B5EF4-FFF2-40B4-BE49-F238E27FC236}">
                <a16:creationId xmlns:a16="http://schemas.microsoft.com/office/drawing/2014/main" id="{9D662617-4B17-C241-65F9-CB0B8F32E75E}"/>
              </a:ext>
            </a:extLst>
          </p:cNvPr>
          <p:cNvSpPr txBox="1"/>
          <p:nvPr/>
        </p:nvSpPr>
        <p:spPr>
          <a:xfrm>
            <a:off x="1296190" y="5511359"/>
            <a:ext cx="9003632"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Downloaded from the website of Mecklenburg County government in NC: </a:t>
            </a:r>
            <a:r>
              <a:rPr lang="en-US" dirty="0">
                <a:latin typeface="Calibri" panose="020F0502020204030204" pitchFamily="34" charset="0"/>
                <a:cs typeface="Calibri" panose="020F0502020204030204" pitchFamily="34" charset="0"/>
                <a:hlinkClick r:id="rId4"/>
              </a:rPr>
              <a:t>https://www.mecknc.gov/LUESA/AirQuality/PermittingRegulations/Pages/StageI.aspx</a:t>
            </a:r>
            <a:endParaRPr lang="en-US" dirty="0">
              <a:latin typeface="Calibri" panose="020F0502020204030204" pitchFamily="34" charset="0"/>
              <a:cs typeface="Calibri" panose="020F0502020204030204" pitchFamily="34" charset="0"/>
            </a:endParaRPr>
          </a:p>
        </p:txBody>
      </p:sp>
      <p:pic>
        <p:nvPicPr>
          <p:cNvPr id="9" name="Picture 8" descr="A picture containing person, scooter&#10;&#10;Description automatically generated">
            <a:extLst>
              <a:ext uri="{FF2B5EF4-FFF2-40B4-BE49-F238E27FC236}">
                <a16:creationId xmlns:a16="http://schemas.microsoft.com/office/drawing/2014/main" id="{40A15135-63D9-D5AE-DAC9-1F230BE901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3535" y="2097216"/>
            <a:ext cx="3454400" cy="3066366"/>
          </a:xfrm>
          <a:prstGeom prst="rect">
            <a:avLst/>
          </a:prstGeom>
        </p:spPr>
      </p:pic>
      <p:sp>
        <p:nvSpPr>
          <p:cNvPr id="10" name="TextBox 9">
            <a:extLst>
              <a:ext uri="{FF2B5EF4-FFF2-40B4-BE49-F238E27FC236}">
                <a16:creationId xmlns:a16="http://schemas.microsoft.com/office/drawing/2014/main" id="{B73621BE-9DF4-602D-3334-6815CAC5FB59}"/>
              </a:ext>
            </a:extLst>
          </p:cNvPr>
          <p:cNvSpPr txBox="1"/>
          <p:nvPr/>
        </p:nvSpPr>
        <p:spPr>
          <a:xfrm>
            <a:off x="996617" y="888807"/>
            <a:ext cx="10002070" cy="830997"/>
          </a:xfrm>
          <a:prstGeom prst="rect">
            <a:avLst/>
          </a:prstGeom>
          <a:noFill/>
        </p:spPr>
        <p:txBody>
          <a:bodyPr wrap="square">
            <a:spAutoFit/>
          </a:bodyPr>
          <a:lstStyle/>
          <a:p>
            <a:pPr algn="just"/>
            <a:r>
              <a:rPr lang="en-US" sz="2400" b="1" dirty="0">
                <a:latin typeface="Calibri" panose="020F0502020204030204" pitchFamily="34" charset="0"/>
                <a:cs typeface="Calibri" panose="020F0502020204030204" pitchFamily="34" charset="0"/>
              </a:rPr>
              <a:t>Vapor recovery systems</a:t>
            </a:r>
            <a:r>
              <a:rPr lang="en-US" sz="2400" dirty="0">
                <a:latin typeface="Calibri" panose="020F0502020204030204" pitchFamily="34" charset="0"/>
                <a:cs typeface="Calibri" panose="020F0502020204030204" pitchFamily="34" charset="0"/>
              </a:rPr>
              <a:t> at gas stations are designed to minimize escape of volatile organic compounds both at the storage tank and at the pump.</a:t>
            </a:r>
          </a:p>
        </p:txBody>
      </p:sp>
    </p:spTree>
    <p:extLst>
      <p:ext uri="{BB962C8B-B14F-4D97-AF65-F5344CB8AC3E}">
        <p14:creationId xmlns:p14="http://schemas.microsoft.com/office/powerpoint/2010/main" val="351762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y square with a white border&#10;&#10;Description automatically generated">
            <a:extLst>
              <a:ext uri="{FF2B5EF4-FFF2-40B4-BE49-F238E27FC236}">
                <a16:creationId xmlns:a16="http://schemas.microsoft.com/office/drawing/2014/main" id="{EC937C59-7336-E0AC-7B06-5F59C2745A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4197928"/>
            <a:ext cx="7772400" cy="1711522"/>
          </a:xfrm>
          <a:prstGeom prst="rect">
            <a:avLst/>
          </a:prstGeom>
        </p:spPr>
      </p:pic>
      <p:sp>
        <p:nvSpPr>
          <p:cNvPr id="7" name="TextBox 6">
            <a:extLst>
              <a:ext uri="{FF2B5EF4-FFF2-40B4-BE49-F238E27FC236}">
                <a16:creationId xmlns:a16="http://schemas.microsoft.com/office/drawing/2014/main" id="{AAB6E11C-6708-41BA-D6EC-66CCD3B28185}"/>
              </a:ext>
            </a:extLst>
          </p:cNvPr>
          <p:cNvSpPr txBox="1"/>
          <p:nvPr/>
        </p:nvSpPr>
        <p:spPr>
          <a:xfrm>
            <a:off x="1211702" y="4702994"/>
            <a:ext cx="1773382"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Hydrocarbons (</a:t>
            </a:r>
            <a:r>
              <a:rPr lang="en-US" sz="2000" dirty="0" err="1">
                <a:latin typeface="Calibri" panose="020F0502020204030204" pitchFamily="34" charset="0"/>
                <a:cs typeface="Calibri" panose="020F0502020204030204" pitchFamily="34" charset="0"/>
              </a:rPr>
              <a:t>C</a:t>
            </a:r>
            <a:r>
              <a:rPr lang="en-US" sz="2000" baseline="-25000" dirty="0" err="1">
                <a:latin typeface="Calibri" panose="020F0502020204030204" pitchFamily="34" charset="0"/>
                <a:cs typeface="Calibri" panose="020F0502020204030204" pitchFamily="34" charset="0"/>
              </a:rPr>
              <a:t>x</a:t>
            </a:r>
            <a:r>
              <a:rPr lang="en-US" sz="2000" dirty="0" err="1">
                <a:latin typeface="Calibri" panose="020F0502020204030204" pitchFamily="34" charset="0"/>
                <a:cs typeface="Calibri" panose="020F0502020204030204" pitchFamily="34" charset="0"/>
              </a:rPr>
              <a:t>H</a:t>
            </a:r>
            <a:r>
              <a:rPr lang="en-US" sz="2000" baseline="-25000" dirty="0" err="1">
                <a:latin typeface="Calibri" panose="020F0502020204030204" pitchFamily="34" charset="0"/>
                <a:cs typeface="Calibri" panose="020F0502020204030204" pitchFamily="34" charset="0"/>
              </a:rPr>
              <a:t>x</a:t>
            </a:r>
            <a:r>
              <a:rPr lang="en-US" sz="20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842C68FF-4610-018C-C63D-171EB224BBCC}"/>
              </a:ext>
            </a:extLst>
          </p:cNvPr>
          <p:cNvSpPr txBox="1"/>
          <p:nvPr/>
        </p:nvSpPr>
        <p:spPr>
          <a:xfrm>
            <a:off x="1211702" y="3995108"/>
            <a:ext cx="1907306"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Carbon Monoxide</a:t>
            </a:r>
          </a:p>
        </p:txBody>
      </p:sp>
      <p:sp>
        <p:nvSpPr>
          <p:cNvPr id="15" name="TextBox 14">
            <a:extLst>
              <a:ext uri="{FF2B5EF4-FFF2-40B4-BE49-F238E27FC236}">
                <a16:creationId xmlns:a16="http://schemas.microsoft.com/office/drawing/2014/main" id="{B32BE7B5-222C-2143-6BB9-45A787F615B0}"/>
              </a:ext>
            </a:extLst>
          </p:cNvPr>
          <p:cNvSpPr txBox="1"/>
          <p:nvPr/>
        </p:nvSpPr>
        <p:spPr>
          <a:xfrm>
            <a:off x="1211702" y="5566294"/>
            <a:ext cx="171103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Nitrogen Oxides (NO</a:t>
            </a:r>
            <a:r>
              <a:rPr lang="en-US" sz="2000" baseline="-25000" dirty="0">
                <a:latin typeface="Calibri" panose="020F0502020204030204" pitchFamily="34" charset="0"/>
                <a:cs typeface="Calibri" panose="020F0502020204030204" pitchFamily="34" charset="0"/>
              </a:rPr>
              <a:t>x</a:t>
            </a:r>
            <a:r>
              <a:rPr lang="en-US" sz="2000" dirty="0">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9226694A-EC9C-454C-2296-6DDAD1F7B6AD}"/>
              </a:ext>
            </a:extLst>
          </p:cNvPr>
          <p:cNvSpPr txBox="1"/>
          <p:nvPr/>
        </p:nvSpPr>
        <p:spPr>
          <a:xfrm>
            <a:off x="9982200" y="4851173"/>
            <a:ext cx="128384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 H</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O</a:t>
            </a:r>
          </a:p>
        </p:txBody>
      </p:sp>
      <p:sp>
        <p:nvSpPr>
          <p:cNvPr id="17" name="TextBox 16">
            <a:extLst>
              <a:ext uri="{FF2B5EF4-FFF2-40B4-BE49-F238E27FC236}">
                <a16:creationId xmlns:a16="http://schemas.microsoft.com/office/drawing/2014/main" id="{55B6C268-5ED8-F74D-C0CA-91768DAF16C4}"/>
              </a:ext>
            </a:extLst>
          </p:cNvPr>
          <p:cNvSpPr txBox="1"/>
          <p:nvPr/>
        </p:nvSpPr>
        <p:spPr>
          <a:xfrm>
            <a:off x="9924036" y="4048769"/>
            <a:ext cx="128384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a:t>
            </a:r>
            <a:r>
              <a:rPr lang="en-US" sz="2000" baseline="-25000" dirty="0">
                <a:latin typeface="Calibri" panose="020F0502020204030204" pitchFamily="34" charset="0"/>
                <a:cs typeface="Calibri" panose="020F0502020204030204" pitchFamily="34" charset="0"/>
              </a:rPr>
              <a:t>2</a:t>
            </a:r>
            <a:endParaRPr lang="en-US" sz="20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BEC8EAEC-2997-2EAE-83D0-3132FCA59EE3}"/>
              </a:ext>
            </a:extLst>
          </p:cNvPr>
          <p:cNvSpPr txBox="1"/>
          <p:nvPr/>
        </p:nvSpPr>
        <p:spPr>
          <a:xfrm>
            <a:off x="9924036" y="5621613"/>
            <a:ext cx="975445"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N</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 O</a:t>
            </a:r>
            <a:r>
              <a:rPr lang="en-US" sz="2000" baseline="-25000" dirty="0">
                <a:latin typeface="Calibri" panose="020F0502020204030204" pitchFamily="34" charset="0"/>
                <a:cs typeface="Calibri" panose="020F0502020204030204" pitchFamily="34" charset="0"/>
              </a:rPr>
              <a:t>2</a:t>
            </a:r>
            <a:endParaRPr lang="en-US" sz="2000" dirty="0">
              <a:latin typeface="Calibri" panose="020F0502020204030204" pitchFamily="34" charset="0"/>
              <a:cs typeface="Calibri" panose="020F0502020204030204" pitchFamily="34" charset="0"/>
            </a:endParaRPr>
          </a:p>
        </p:txBody>
      </p:sp>
      <p:pic>
        <p:nvPicPr>
          <p:cNvPr id="20" name="Picture 19" descr="Close-up of a pipe with a hole in the center&#10;&#10;Description automatically generated">
            <a:extLst>
              <a:ext uri="{FF2B5EF4-FFF2-40B4-BE49-F238E27FC236}">
                <a16:creationId xmlns:a16="http://schemas.microsoft.com/office/drawing/2014/main" id="{A74F2462-E2FB-7D88-B7A3-43C57E382F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5073" y="2418640"/>
            <a:ext cx="2061988" cy="1510722"/>
          </a:xfrm>
          <a:prstGeom prst="rect">
            <a:avLst/>
          </a:prstGeom>
        </p:spPr>
      </p:pic>
      <p:sp>
        <p:nvSpPr>
          <p:cNvPr id="21" name="TextBox 20">
            <a:extLst>
              <a:ext uri="{FF2B5EF4-FFF2-40B4-BE49-F238E27FC236}">
                <a16:creationId xmlns:a16="http://schemas.microsoft.com/office/drawing/2014/main" id="{626072B3-3508-736A-381A-7C0BDA01EC23}"/>
              </a:ext>
            </a:extLst>
          </p:cNvPr>
          <p:cNvSpPr txBox="1"/>
          <p:nvPr/>
        </p:nvSpPr>
        <p:spPr>
          <a:xfrm>
            <a:off x="670505" y="637752"/>
            <a:ext cx="10850990" cy="1646605"/>
          </a:xfrm>
          <a:prstGeom prst="rect">
            <a:avLst/>
          </a:prstGeom>
          <a:noFill/>
        </p:spPr>
        <p:txBody>
          <a:bodyPr wrap="square" rtlCol="0">
            <a:spAutoFit/>
          </a:bodyPr>
          <a:lstStyle/>
          <a:p>
            <a:pPr algn="just">
              <a:spcAft>
                <a:spcPts val="600"/>
              </a:spcAft>
            </a:pPr>
            <a:r>
              <a:rPr lang="en-US" sz="2400" b="1" dirty="0">
                <a:latin typeface="Calibri" panose="020F0502020204030204" pitchFamily="34" charset="0"/>
                <a:cs typeface="Calibri" panose="020F0502020204030204" pitchFamily="34" charset="0"/>
              </a:rPr>
              <a:t>Catalytic converters </a:t>
            </a:r>
            <a:r>
              <a:rPr lang="en-US" sz="2400" dirty="0">
                <a:latin typeface="Calibri" panose="020F0502020204030204" pitchFamily="34" charset="0"/>
                <a:cs typeface="Calibri" panose="020F0502020204030204" pitchFamily="34" charset="0"/>
              </a:rPr>
              <a:t>contain rare metals that speed up the reactions between oxygen from the air harmful gases from internal combustion engines like carbon monoxide, nitrogen oxides, and unburned hydrocarbons</a:t>
            </a:r>
          </a:p>
          <a:p>
            <a:pPr algn="just"/>
            <a:r>
              <a:rPr lang="en-US" sz="2400" dirty="0">
                <a:latin typeface="Calibri" panose="020F0502020204030204" pitchFamily="34" charset="0"/>
                <a:cs typeface="Calibri" panose="020F0502020204030204" pitchFamily="34" charset="0"/>
              </a:rPr>
              <a:t>These devices are now required in all cars sold in the US.</a:t>
            </a:r>
          </a:p>
        </p:txBody>
      </p:sp>
    </p:spTree>
    <p:extLst>
      <p:ext uri="{BB962C8B-B14F-4D97-AF65-F5344CB8AC3E}">
        <p14:creationId xmlns:p14="http://schemas.microsoft.com/office/powerpoint/2010/main" val="11857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2FD5B78A-B7BB-AFA4-E3A5-A02C79A37B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7" y="2143078"/>
            <a:ext cx="2674115" cy="1896647"/>
          </a:xfrm>
          <a:prstGeom prst="rect">
            <a:avLst/>
          </a:prstGeom>
        </p:spPr>
      </p:pic>
      <p:pic>
        <p:nvPicPr>
          <p:cNvPr id="5" name="Picture 4" descr="A map of the united states&#10;&#10;Description automatically generated">
            <a:extLst>
              <a:ext uri="{FF2B5EF4-FFF2-40B4-BE49-F238E27FC236}">
                <a16:creationId xmlns:a16="http://schemas.microsoft.com/office/drawing/2014/main" id="{6D1F88D1-409A-73BE-D594-DB5EABDEB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8725" y="2279403"/>
            <a:ext cx="2704353" cy="1896647"/>
          </a:xfrm>
          <a:prstGeom prst="rect">
            <a:avLst/>
          </a:prstGeom>
        </p:spPr>
      </p:pic>
      <p:sp>
        <p:nvSpPr>
          <p:cNvPr id="2" name="TextBox 1">
            <a:extLst>
              <a:ext uri="{FF2B5EF4-FFF2-40B4-BE49-F238E27FC236}">
                <a16:creationId xmlns:a16="http://schemas.microsoft.com/office/drawing/2014/main" id="{D0CAAD48-7AF0-EBBF-F1DA-1EE7270CB4CA}"/>
              </a:ext>
            </a:extLst>
          </p:cNvPr>
          <p:cNvSpPr txBox="1"/>
          <p:nvPr/>
        </p:nvSpPr>
        <p:spPr>
          <a:xfrm>
            <a:off x="941198" y="417753"/>
            <a:ext cx="9802217" cy="1646605"/>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Clean air regulations improved most indicators of air for air quality in the US. These maps for example, show dramatic reductions in acid rain.</a:t>
            </a:r>
          </a:p>
          <a:p>
            <a:pPr algn="just"/>
            <a:r>
              <a:rPr lang="en-US" sz="2400" dirty="0">
                <a:latin typeface="Calibri" panose="020F0502020204030204" pitchFamily="34" charset="0"/>
                <a:cs typeface="Calibri" panose="020F0502020204030204" pitchFamily="34" charset="0"/>
              </a:rPr>
              <a:t>Unfortunately as the environment in the US gets cleaner, dirtier industries get outsourced to middle income countries like China and India.</a:t>
            </a:r>
          </a:p>
        </p:txBody>
      </p:sp>
      <p:pic>
        <p:nvPicPr>
          <p:cNvPr id="4" name="Picture 3" descr="Diagram&#10;&#10;Description automatically generated">
            <a:extLst>
              <a:ext uri="{FF2B5EF4-FFF2-40B4-BE49-F238E27FC236}">
                <a16:creationId xmlns:a16="http://schemas.microsoft.com/office/drawing/2014/main" id="{16FE1A8E-BE18-59B9-EA76-A0B52BCA69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6463" y="4762778"/>
            <a:ext cx="2834439" cy="1900687"/>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6BA330A7-E47F-951F-DB1A-014B7CAEA6BB}"/>
              </a:ext>
            </a:extLst>
          </p:cNvPr>
          <p:cNvCxnSpPr>
            <a:cxnSpLocks/>
          </p:cNvCxnSpPr>
          <p:nvPr/>
        </p:nvCxnSpPr>
        <p:spPr>
          <a:xfrm flipH="1">
            <a:off x="3891652" y="4639714"/>
            <a:ext cx="1089250" cy="633922"/>
          </a:xfrm>
          <a:prstGeom prst="straightConnector1">
            <a:avLst/>
          </a:prstGeom>
          <a:ln w="60325">
            <a:solidFill>
              <a:srgbClr val="0432FF"/>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CD517D2-2221-B842-5A99-BFD79B530F50}"/>
              </a:ext>
            </a:extLst>
          </p:cNvPr>
          <p:cNvSpPr txBox="1"/>
          <p:nvPr/>
        </p:nvSpPr>
        <p:spPr>
          <a:xfrm>
            <a:off x="4880902" y="4280207"/>
            <a:ext cx="1659300" cy="430887"/>
          </a:xfrm>
          <a:prstGeom prst="rect">
            <a:avLst/>
          </a:prstGeom>
          <a:noFill/>
        </p:spPr>
        <p:txBody>
          <a:bodyPr wrap="none" rtlCol="0">
            <a:spAutoFit/>
          </a:bodyPr>
          <a:lstStyle/>
          <a:p>
            <a:r>
              <a:rPr lang="en-US" sz="2200" dirty="0">
                <a:solidFill>
                  <a:srgbClr val="0432FF"/>
                </a:solidFill>
                <a:latin typeface="Calibri" panose="020F0502020204030204" pitchFamily="34" charset="0"/>
                <a:cs typeface="Calibri" panose="020F0502020204030204" pitchFamily="34" charset="0"/>
              </a:rPr>
              <a:t>We are here.</a:t>
            </a:r>
          </a:p>
        </p:txBody>
      </p:sp>
      <p:cxnSp>
        <p:nvCxnSpPr>
          <p:cNvPr id="13" name="Straight Arrow Connector 12">
            <a:extLst>
              <a:ext uri="{FF2B5EF4-FFF2-40B4-BE49-F238E27FC236}">
                <a16:creationId xmlns:a16="http://schemas.microsoft.com/office/drawing/2014/main" id="{1DD6486A-BC24-B765-ADC4-1A7BC37ABEBC}"/>
              </a:ext>
            </a:extLst>
          </p:cNvPr>
          <p:cNvCxnSpPr>
            <a:cxnSpLocks/>
          </p:cNvCxnSpPr>
          <p:nvPr/>
        </p:nvCxnSpPr>
        <p:spPr>
          <a:xfrm>
            <a:off x="1773382" y="4669529"/>
            <a:ext cx="1118151" cy="604107"/>
          </a:xfrm>
          <a:prstGeom prst="straightConnector1">
            <a:avLst/>
          </a:prstGeom>
          <a:ln w="603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79269D9-532E-4003-8F62-50B362BE4266}"/>
              </a:ext>
            </a:extLst>
          </p:cNvPr>
          <p:cNvSpPr txBox="1"/>
          <p:nvPr/>
        </p:nvSpPr>
        <p:spPr>
          <a:xfrm>
            <a:off x="290463" y="4280207"/>
            <a:ext cx="1890646" cy="430887"/>
          </a:xfrm>
          <a:prstGeom prst="rect">
            <a:avLst/>
          </a:prstGeom>
          <a:noFill/>
        </p:spPr>
        <p:txBody>
          <a:bodyPr wrap="none" rtlCol="0">
            <a:spAutoFit/>
          </a:bodyPr>
          <a:lstStyle/>
          <a:p>
            <a:r>
              <a:rPr lang="en-US" sz="2200" dirty="0">
                <a:solidFill>
                  <a:srgbClr val="FF0000"/>
                </a:solidFill>
                <a:latin typeface="Calibri" panose="020F0502020204030204" pitchFamily="34" charset="0"/>
                <a:cs typeface="Calibri" panose="020F0502020204030204" pitchFamily="34" charset="0"/>
              </a:rPr>
              <a:t>They are here?</a:t>
            </a:r>
          </a:p>
        </p:txBody>
      </p:sp>
      <p:sp>
        <p:nvSpPr>
          <p:cNvPr id="23" name="TextBox 22">
            <a:extLst>
              <a:ext uri="{FF2B5EF4-FFF2-40B4-BE49-F238E27FC236}">
                <a16:creationId xmlns:a16="http://schemas.microsoft.com/office/drawing/2014/main" id="{9E590B82-1CFB-E7F6-82BC-74547C5BB541}"/>
              </a:ext>
            </a:extLst>
          </p:cNvPr>
          <p:cNvSpPr txBox="1"/>
          <p:nvPr/>
        </p:nvSpPr>
        <p:spPr>
          <a:xfrm>
            <a:off x="2164675" y="4441969"/>
            <a:ext cx="276037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Environmental </a:t>
            </a:r>
            <a:r>
              <a:rPr lang="en-US" dirty="0" err="1">
                <a:latin typeface="Calibri" panose="020F0502020204030204" pitchFamily="34" charset="0"/>
                <a:cs typeface="Calibri" panose="020F0502020204030204" pitchFamily="34" charset="0"/>
              </a:rPr>
              <a:t>Kuznet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Cuve</a:t>
            </a:r>
            <a:endParaRPr lang="en-US" dirty="0">
              <a:latin typeface="Calibri" panose="020F0502020204030204" pitchFamily="34" charset="0"/>
              <a:cs typeface="Calibri" panose="020F0502020204030204" pitchFamily="34" charset="0"/>
            </a:endParaRPr>
          </a:p>
        </p:txBody>
      </p:sp>
      <p:pic>
        <p:nvPicPr>
          <p:cNvPr id="6" name="Picture 5" descr="A group of people walking up a hill&#10;&#10;Description automatically generated">
            <a:extLst>
              <a:ext uri="{FF2B5EF4-FFF2-40B4-BE49-F238E27FC236}">
                <a16:creationId xmlns:a16="http://schemas.microsoft.com/office/drawing/2014/main" id="{17B639AB-2596-45A9-1649-506F2C0CF1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3197" y="2513408"/>
            <a:ext cx="3830462" cy="3533598"/>
          </a:xfrm>
          <a:prstGeom prst="rect">
            <a:avLst/>
          </a:prstGeom>
          <a:ln>
            <a:solidFill>
              <a:schemeClr val="accent1"/>
            </a:solidFill>
          </a:ln>
        </p:spPr>
      </p:pic>
    </p:spTree>
    <p:extLst>
      <p:ext uri="{BB962C8B-B14F-4D97-AF65-F5344CB8AC3E}">
        <p14:creationId xmlns:p14="http://schemas.microsoft.com/office/powerpoint/2010/main" val="2059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pace flight&#10;&#10;Description automatically generated with medium confidence">
            <a:extLst>
              <a:ext uri="{FF2B5EF4-FFF2-40B4-BE49-F238E27FC236}">
                <a16:creationId xmlns:a16="http://schemas.microsoft.com/office/drawing/2014/main" id="{729C9BB3-B062-B957-2AE9-372762156536}"/>
              </a:ext>
            </a:extLst>
          </p:cNvPr>
          <p:cNvPicPr>
            <a:picLocks noChangeAspect="1"/>
          </p:cNvPicPr>
          <p:nvPr/>
        </p:nvPicPr>
        <p:blipFill>
          <a:blip r:embed="rId2"/>
          <a:stretch>
            <a:fillRect/>
          </a:stretch>
        </p:blipFill>
        <p:spPr>
          <a:xfrm>
            <a:off x="1989795" y="1928490"/>
            <a:ext cx="7921462" cy="4512961"/>
          </a:xfrm>
          <a:prstGeom prst="rect">
            <a:avLst/>
          </a:prstGeom>
        </p:spPr>
      </p:pic>
      <p:sp>
        <p:nvSpPr>
          <p:cNvPr id="7" name="TextBox 6">
            <a:extLst>
              <a:ext uri="{FF2B5EF4-FFF2-40B4-BE49-F238E27FC236}">
                <a16:creationId xmlns:a16="http://schemas.microsoft.com/office/drawing/2014/main" id="{7542D1D5-C4EE-24DB-BC72-D1ACCB9D64A2}"/>
              </a:ext>
            </a:extLst>
          </p:cNvPr>
          <p:cNvSpPr txBox="1"/>
          <p:nvPr/>
        </p:nvSpPr>
        <p:spPr>
          <a:xfrm>
            <a:off x="249381" y="236438"/>
            <a:ext cx="11402291" cy="1585049"/>
          </a:xfrm>
          <a:prstGeom prst="rect">
            <a:avLst/>
          </a:prstGeom>
          <a:noFill/>
        </p:spPr>
        <p:txBody>
          <a:bodyPr wrap="square" rtlCol="0">
            <a:spAutoFit/>
          </a:bodyPr>
          <a:lstStyle/>
          <a:p>
            <a:pPr algn="just">
              <a:spcAft>
                <a:spcPts val="600"/>
              </a:spcAft>
            </a:pPr>
            <a:r>
              <a:rPr lang="en-US" sz="2300" dirty="0">
                <a:latin typeface="Calibri" panose="020F0502020204030204" pitchFamily="34" charset="0"/>
                <a:cs typeface="Calibri" panose="020F0502020204030204" pitchFamily="34" charset="0"/>
              </a:rPr>
              <a:t>Our atmosphere is made up of multiple layers. The </a:t>
            </a:r>
            <a:r>
              <a:rPr lang="en-US" sz="2300" b="1" dirty="0">
                <a:latin typeface="Calibri" panose="020F0502020204030204" pitchFamily="34" charset="0"/>
                <a:cs typeface="Calibri" panose="020F0502020204030204" pitchFamily="34" charset="0"/>
              </a:rPr>
              <a:t>layer closest to Earth </a:t>
            </a:r>
            <a:r>
              <a:rPr lang="en-US" sz="2300" dirty="0">
                <a:latin typeface="Calibri" panose="020F0502020204030204" pitchFamily="34" charset="0"/>
                <a:cs typeface="Calibri" panose="020F0502020204030204" pitchFamily="34" charset="0"/>
              </a:rPr>
              <a:t>is called the </a:t>
            </a:r>
            <a:r>
              <a:rPr lang="en-US" sz="2300" b="1" dirty="0">
                <a:latin typeface="Calibri" panose="020F0502020204030204" pitchFamily="34" charset="0"/>
                <a:cs typeface="Calibri" panose="020F0502020204030204" pitchFamily="34" charset="0"/>
              </a:rPr>
              <a:t>troposphere</a:t>
            </a:r>
            <a:r>
              <a:rPr lang="en-US" sz="2300" dirty="0">
                <a:latin typeface="Calibri" panose="020F0502020204030204" pitchFamily="34" charset="0"/>
                <a:cs typeface="Calibri" panose="020F0502020204030204" pitchFamily="34" charset="0"/>
              </a:rPr>
              <a:t>. This is where the all our weather occurs. </a:t>
            </a:r>
          </a:p>
          <a:p>
            <a:pPr algn="just">
              <a:spcAft>
                <a:spcPts val="600"/>
              </a:spcAft>
            </a:pPr>
            <a:r>
              <a:rPr lang="en-US" sz="2300" dirty="0">
                <a:latin typeface="Calibri" panose="020F0502020204030204" pitchFamily="34" charset="0"/>
                <a:cs typeface="Calibri" panose="020F0502020204030204" pitchFamily="34" charset="0"/>
              </a:rPr>
              <a:t>Sandwiched between the troposphere and stratosphere is the </a:t>
            </a:r>
            <a:r>
              <a:rPr lang="en-US" sz="2300" b="1" dirty="0">
                <a:latin typeface="Calibri" panose="020F0502020204030204" pitchFamily="34" charset="0"/>
                <a:cs typeface="Calibri" panose="020F0502020204030204" pitchFamily="34" charset="0"/>
              </a:rPr>
              <a:t>ozone layer</a:t>
            </a:r>
            <a:r>
              <a:rPr lang="en-US" sz="2300" dirty="0">
                <a:latin typeface="Calibri" panose="020F0502020204030204" pitchFamily="34" charset="0"/>
                <a:cs typeface="Calibri" panose="020F0502020204030204" pitchFamily="34" charset="0"/>
              </a:rPr>
              <a:t>. This layer serves as a “sunscreen” that </a:t>
            </a:r>
            <a:r>
              <a:rPr lang="en-US" sz="2300" b="1" dirty="0">
                <a:latin typeface="Calibri" panose="020F0502020204030204" pitchFamily="34" charset="0"/>
                <a:cs typeface="Calibri" panose="020F0502020204030204" pitchFamily="34" charset="0"/>
              </a:rPr>
              <a:t>protects the Earth </a:t>
            </a:r>
            <a:r>
              <a:rPr lang="en-US" sz="2300" dirty="0">
                <a:latin typeface="Calibri" panose="020F0502020204030204" pitchFamily="34" charset="0"/>
                <a:cs typeface="Calibri" panose="020F0502020204030204" pitchFamily="34" charset="0"/>
              </a:rPr>
              <a:t>from receiving dangerous levels of </a:t>
            </a:r>
            <a:r>
              <a:rPr lang="en-US" sz="2300" b="1" dirty="0">
                <a:latin typeface="Calibri" panose="020F0502020204030204" pitchFamily="34" charset="0"/>
                <a:cs typeface="Calibri" panose="020F0502020204030204" pitchFamily="34" charset="0"/>
              </a:rPr>
              <a:t>ultraviolet light</a:t>
            </a:r>
            <a:r>
              <a:rPr lang="en-US" sz="2300" dirty="0">
                <a:latin typeface="Calibri" panose="020F0502020204030204" pitchFamily="34" charset="0"/>
                <a:cs typeface="Calibri" panose="020F0502020204030204" pitchFamily="34" charset="0"/>
              </a:rPr>
              <a:t>.</a:t>
            </a:r>
          </a:p>
        </p:txBody>
      </p:sp>
      <p:cxnSp>
        <p:nvCxnSpPr>
          <p:cNvPr id="8" name="Straight Arrow Connector 7">
            <a:extLst>
              <a:ext uri="{FF2B5EF4-FFF2-40B4-BE49-F238E27FC236}">
                <a16:creationId xmlns:a16="http://schemas.microsoft.com/office/drawing/2014/main" id="{687113FE-3E2A-1D4C-00B4-FBA800245748}"/>
              </a:ext>
            </a:extLst>
          </p:cNvPr>
          <p:cNvCxnSpPr>
            <a:cxnSpLocks/>
          </p:cNvCxnSpPr>
          <p:nvPr/>
        </p:nvCxnSpPr>
        <p:spPr>
          <a:xfrm flipH="1">
            <a:off x="9938967" y="4927842"/>
            <a:ext cx="398317" cy="0"/>
          </a:xfrm>
          <a:prstGeom prst="straightConnector1">
            <a:avLst/>
          </a:prstGeom>
          <a:ln w="76200">
            <a:solidFill>
              <a:srgbClr val="0432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3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9D307-FBA7-794F-68FD-1E7B809EC488}"/>
              </a:ext>
            </a:extLst>
          </p:cNvPr>
          <p:cNvSpPr txBox="1"/>
          <p:nvPr/>
        </p:nvSpPr>
        <p:spPr>
          <a:xfrm>
            <a:off x="554181" y="250293"/>
            <a:ext cx="11152909" cy="1508105"/>
          </a:xfrm>
          <a:prstGeom prst="rect">
            <a:avLst/>
          </a:prstGeom>
          <a:noFill/>
        </p:spPr>
        <p:txBody>
          <a:bodyPr wrap="square" rtlCol="0">
            <a:spAutoFit/>
          </a:bodyPr>
          <a:lstStyle/>
          <a:p>
            <a:pPr algn="just">
              <a:spcAft>
                <a:spcPts val="600"/>
              </a:spcAft>
            </a:pPr>
            <a:r>
              <a:rPr lang="en-US" sz="2300" b="1" dirty="0">
                <a:latin typeface="Calibri" panose="020F0502020204030204" pitchFamily="34" charset="0"/>
                <a:cs typeface="Calibri" panose="020F0502020204030204" pitchFamily="34" charset="0"/>
              </a:rPr>
              <a:t>Air pollution </a:t>
            </a:r>
            <a:r>
              <a:rPr lang="en-US" sz="2300" dirty="0">
                <a:latin typeface="Calibri" panose="020F0502020204030204" pitchFamily="34" charset="0"/>
                <a:cs typeface="Calibri" panose="020F0502020204030204" pitchFamily="34" charset="0"/>
              </a:rPr>
              <a:t>includes any harmful substance or substances that remain suspended in the atmosphere. This includes </a:t>
            </a:r>
            <a:r>
              <a:rPr lang="en-US" sz="2300" b="1" dirty="0">
                <a:latin typeface="Calibri" panose="020F0502020204030204" pitchFamily="34" charset="0"/>
                <a:cs typeface="Calibri" panose="020F0502020204030204" pitchFamily="34" charset="0"/>
              </a:rPr>
              <a:t>gases </a:t>
            </a:r>
            <a:r>
              <a:rPr lang="en-US" sz="2300" dirty="0">
                <a:latin typeface="Calibri" panose="020F0502020204030204" pitchFamily="34" charset="0"/>
                <a:cs typeface="Calibri" panose="020F0502020204030204" pitchFamily="34" charset="0"/>
              </a:rPr>
              <a:t>and </a:t>
            </a:r>
            <a:r>
              <a:rPr lang="en-US" sz="2300" b="1" dirty="0">
                <a:latin typeface="Calibri" panose="020F0502020204030204" pitchFamily="34" charset="0"/>
                <a:cs typeface="Calibri" panose="020F0502020204030204" pitchFamily="34" charset="0"/>
              </a:rPr>
              <a:t>solids or liquids small enough to form aerosols</a:t>
            </a:r>
            <a:r>
              <a:rPr lang="en-US" sz="2300" dirty="0">
                <a:latin typeface="Calibri" panose="020F0502020204030204" pitchFamily="34" charset="0"/>
                <a:cs typeface="Calibri" panose="020F0502020204030204" pitchFamily="34" charset="0"/>
              </a:rPr>
              <a:t>. Sources of air pollution </a:t>
            </a:r>
            <a:r>
              <a:rPr lang="en-US" sz="2300" b="1" dirty="0">
                <a:latin typeface="Calibri" panose="020F0502020204030204" pitchFamily="34" charset="0"/>
                <a:cs typeface="Calibri" panose="020F0502020204030204" pitchFamily="34" charset="0"/>
              </a:rPr>
              <a:t>can be both natural and anthropogenic</a:t>
            </a:r>
            <a:r>
              <a:rPr lang="en-US" sz="2300" dirty="0">
                <a:latin typeface="Calibri" panose="020F0502020204030204" pitchFamily="34" charset="0"/>
                <a:cs typeface="Calibri" panose="020F0502020204030204" pitchFamily="34" charset="0"/>
              </a:rPr>
              <a:t>. </a:t>
            </a:r>
            <a:r>
              <a:rPr lang="en-US" sz="2300" b="1" dirty="0">
                <a:latin typeface="Calibri" panose="020F0502020204030204" pitchFamily="34" charset="0"/>
                <a:cs typeface="Calibri" panose="020F0502020204030204" pitchFamily="34" charset="0"/>
              </a:rPr>
              <a:t>Wildfires and volcanic eruptions</a:t>
            </a:r>
            <a:r>
              <a:rPr lang="en-US" sz="2300" dirty="0">
                <a:latin typeface="Calibri" panose="020F0502020204030204" pitchFamily="34" charset="0"/>
                <a:cs typeface="Calibri" panose="020F0502020204030204" pitchFamily="34" charset="0"/>
              </a:rPr>
              <a:t> are examples of </a:t>
            </a:r>
            <a:r>
              <a:rPr lang="en-US" sz="2300" b="1" dirty="0">
                <a:latin typeface="Calibri" panose="020F0502020204030204" pitchFamily="34" charset="0"/>
                <a:cs typeface="Calibri" panose="020F0502020204030204" pitchFamily="34" charset="0"/>
              </a:rPr>
              <a:t>natural sources </a:t>
            </a:r>
            <a:r>
              <a:rPr lang="en-US" sz="2300" dirty="0">
                <a:latin typeface="Calibri" panose="020F0502020204030204" pitchFamily="34" charset="0"/>
                <a:cs typeface="Calibri" panose="020F0502020204030204" pitchFamily="34" charset="0"/>
              </a:rPr>
              <a:t>of air pollution.</a:t>
            </a:r>
            <a:endParaRPr lang="en-US" sz="2300" i="1" dirty="0">
              <a:latin typeface="Calibri" panose="020F0502020204030204" pitchFamily="34" charset="0"/>
              <a:cs typeface="Calibri" panose="020F0502020204030204" pitchFamily="34" charset="0"/>
            </a:endParaRPr>
          </a:p>
        </p:txBody>
      </p:sp>
      <p:pic>
        <p:nvPicPr>
          <p:cNvPr id="8" name="Picture 7" descr="A poster with text and pictures of a city&#10;&#10;Description automatically generated">
            <a:extLst>
              <a:ext uri="{FF2B5EF4-FFF2-40B4-BE49-F238E27FC236}">
                <a16:creationId xmlns:a16="http://schemas.microsoft.com/office/drawing/2014/main" id="{D9E5CDD6-D69F-2257-2FBD-7A02969C88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6890" y="1856509"/>
            <a:ext cx="6837219" cy="4751198"/>
          </a:xfrm>
          <a:prstGeom prst="rect">
            <a:avLst/>
          </a:prstGeom>
        </p:spPr>
      </p:pic>
    </p:spTree>
    <p:extLst>
      <p:ext uri="{BB962C8B-B14F-4D97-AF65-F5344CB8AC3E}">
        <p14:creationId xmlns:p14="http://schemas.microsoft.com/office/powerpoint/2010/main" val="188143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9D307-FBA7-794F-68FD-1E7B809EC488}"/>
              </a:ext>
            </a:extLst>
          </p:cNvPr>
          <p:cNvSpPr txBox="1"/>
          <p:nvPr/>
        </p:nvSpPr>
        <p:spPr>
          <a:xfrm>
            <a:off x="672134" y="306626"/>
            <a:ext cx="10847730" cy="1107996"/>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Solids and liquids small enough to form aerosols include </a:t>
            </a:r>
            <a:r>
              <a:rPr lang="en-US" sz="2200" b="1" dirty="0">
                <a:latin typeface="Calibri" panose="020F0502020204030204" pitchFamily="34" charset="0"/>
                <a:cs typeface="Calibri" panose="020F0502020204030204" pitchFamily="34" charset="0"/>
              </a:rPr>
              <a:t>smoke </a:t>
            </a:r>
            <a:r>
              <a:rPr lang="en-US" sz="2200" dirty="0">
                <a:latin typeface="Calibri" panose="020F0502020204030204" pitchFamily="34" charset="0"/>
                <a:cs typeface="Calibri" panose="020F0502020204030204" pitchFamily="34" charset="0"/>
              </a:rPr>
              <a:t>and dust particles. This is also referred to as </a:t>
            </a:r>
            <a:r>
              <a:rPr lang="en-US" sz="2200" b="1" dirty="0">
                <a:latin typeface="Calibri" panose="020F0502020204030204" pitchFamily="34" charset="0"/>
                <a:cs typeface="Calibri" panose="020F0502020204030204" pitchFamily="34" charset="0"/>
              </a:rPr>
              <a:t>particulate matter</a:t>
            </a:r>
            <a:r>
              <a:rPr lang="en-US" sz="2200" dirty="0">
                <a:latin typeface="Calibri" panose="020F0502020204030204" pitchFamily="34" charset="0"/>
                <a:cs typeface="Calibri" panose="020F0502020204030204" pitchFamily="34" charset="0"/>
              </a:rPr>
              <a:t>. Smoke from </a:t>
            </a:r>
            <a:r>
              <a:rPr lang="en-US" sz="2200" b="1" dirty="0">
                <a:latin typeface="Calibri" panose="020F0502020204030204" pitchFamily="34" charset="0"/>
                <a:cs typeface="Calibri" panose="020F0502020204030204" pitchFamily="34" charset="0"/>
              </a:rPr>
              <a:t>burning wood, coal, or oil </a:t>
            </a:r>
            <a:r>
              <a:rPr lang="en-US" sz="2200" dirty="0">
                <a:latin typeface="Calibri" panose="020F0502020204030204" pitchFamily="34" charset="0"/>
                <a:cs typeface="Calibri" panose="020F0502020204030204" pitchFamily="34" charset="0"/>
              </a:rPr>
              <a:t>consists mainly of </a:t>
            </a:r>
            <a:r>
              <a:rPr lang="en-US" sz="2200" b="1" dirty="0">
                <a:latin typeface="Calibri" panose="020F0502020204030204" pitchFamily="34" charset="0"/>
                <a:cs typeface="Calibri" panose="020F0502020204030204" pitchFamily="34" charset="0"/>
              </a:rPr>
              <a:t>volatile organic compounds </a:t>
            </a:r>
            <a:r>
              <a:rPr lang="en-US" sz="2200" dirty="0">
                <a:latin typeface="Calibri" panose="020F0502020204030204" pitchFamily="34" charset="0"/>
                <a:cs typeface="Calibri" panose="020F0502020204030204" pitchFamily="34" charset="0"/>
              </a:rPr>
              <a:t>(VOCs).  </a:t>
            </a:r>
          </a:p>
        </p:txBody>
      </p:sp>
      <p:sp>
        <p:nvSpPr>
          <p:cNvPr id="6" name="TextBox 5">
            <a:extLst>
              <a:ext uri="{FF2B5EF4-FFF2-40B4-BE49-F238E27FC236}">
                <a16:creationId xmlns:a16="http://schemas.microsoft.com/office/drawing/2014/main" id="{B25EACC1-57A1-4925-0316-00C46E0F03D8}"/>
              </a:ext>
            </a:extLst>
          </p:cNvPr>
          <p:cNvSpPr txBox="1"/>
          <p:nvPr/>
        </p:nvSpPr>
        <p:spPr>
          <a:xfrm>
            <a:off x="1271045" y="6227081"/>
            <a:ext cx="942801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2"/>
              </a:rPr>
              <a:t>https://www.visualcapitalist.com/wp-content/uploads/2020/10/relativesizeofparticles.html</a:t>
            </a:r>
            <a:endParaRPr lang="en-US" sz="1600" dirty="0">
              <a:latin typeface="Calibri" panose="020F0502020204030204" pitchFamily="34" charset="0"/>
              <a:cs typeface="Calibri" panose="020F0502020204030204" pitchFamily="34" charset="0"/>
            </a:endParaRPr>
          </a:p>
        </p:txBody>
      </p:sp>
      <p:pic>
        <p:nvPicPr>
          <p:cNvPr id="7" name="Picture 6" descr="A diagram of different types of minerals&#10;&#10;Description automatically generated">
            <a:extLst>
              <a:ext uri="{FF2B5EF4-FFF2-40B4-BE49-F238E27FC236}">
                <a16:creationId xmlns:a16="http://schemas.microsoft.com/office/drawing/2014/main" id="{B44662C8-4CF3-93F7-875B-5A0E30690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1990" y="1594731"/>
            <a:ext cx="9428019" cy="4632350"/>
          </a:xfrm>
          <a:prstGeom prst="rect">
            <a:avLst/>
          </a:prstGeom>
          <a:ln>
            <a:solidFill>
              <a:srgbClr val="0432FF"/>
            </a:solidFill>
          </a:ln>
        </p:spPr>
      </p:pic>
      <p:cxnSp>
        <p:nvCxnSpPr>
          <p:cNvPr id="10" name="Straight Arrow Connector 9">
            <a:extLst>
              <a:ext uri="{FF2B5EF4-FFF2-40B4-BE49-F238E27FC236}">
                <a16:creationId xmlns:a16="http://schemas.microsoft.com/office/drawing/2014/main" id="{01206893-7918-68BE-38A2-4E375EFCC5BB}"/>
              </a:ext>
            </a:extLst>
          </p:cNvPr>
          <p:cNvCxnSpPr>
            <a:cxnSpLocks/>
          </p:cNvCxnSpPr>
          <p:nvPr/>
        </p:nvCxnSpPr>
        <p:spPr>
          <a:xfrm flipV="1">
            <a:off x="3494810" y="5094097"/>
            <a:ext cx="0" cy="418556"/>
          </a:xfrm>
          <a:prstGeom prst="straightConnector1">
            <a:avLst/>
          </a:prstGeom>
          <a:ln w="762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867EFC-ECA2-96E2-526D-84FB84AB321C}"/>
              </a:ext>
            </a:extLst>
          </p:cNvPr>
          <p:cNvCxnSpPr>
            <a:cxnSpLocks/>
          </p:cNvCxnSpPr>
          <p:nvPr/>
        </p:nvCxnSpPr>
        <p:spPr>
          <a:xfrm flipV="1">
            <a:off x="4242956" y="4913988"/>
            <a:ext cx="0" cy="418556"/>
          </a:xfrm>
          <a:prstGeom prst="straightConnector1">
            <a:avLst/>
          </a:prstGeom>
          <a:ln w="76200">
            <a:solidFill>
              <a:srgbClr val="0432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57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F242BB-0C97-D1FF-8351-8BBC939CD05E}"/>
              </a:ext>
            </a:extLst>
          </p:cNvPr>
          <p:cNvSpPr txBox="1"/>
          <p:nvPr/>
        </p:nvSpPr>
        <p:spPr>
          <a:xfrm>
            <a:off x="680383" y="274359"/>
            <a:ext cx="10292415" cy="1200329"/>
          </a:xfrm>
          <a:prstGeom prst="rect">
            <a:avLst/>
          </a:prstGeom>
          <a:noFill/>
        </p:spPr>
        <p:txBody>
          <a:bodyPr wrap="square" rtlCol="0">
            <a:spAutoFit/>
          </a:bodyPr>
          <a:lstStyle/>
          <a:p>
            <a:pPr algn="just">
              <a:spcAft>
                <a:spcPts val="600"/>
              </a:spcAft>
            </a:pPr>
            <a:r>
              <a:rPr lang="en-US" sz="2400" dirty="0">
                <a:latin typeface="Calibri" panose="020F0502020204030204" pitchFamily="34" charset="0"/>
                <a:cs typeface="Calibri" panose="020F0502020204030204" pitchFamily="34" charset="0"/>
              </a:rPr>
              <a:t>Air pollution does not only harm the environment: Worldwide about 6 million people die from air pollution. Most of these deaths take place in poor and middle-income countries.</a:t>
            </a:r>
            <a:endParaRPr lang="en-US" sz="2400" i="1" dirty="0">
              <a:latin typeface="Calibri" panose="020F0502020204030204" pitchFamily="34" charset="0"/>
              <a:cs typeface="Calibri" panose="020F0502020204030204" pitchFamily="34" charset="0"/>
            </a:endParaRPr>
          </a:p>
        </p:txBody>
      </p:sp>
      <p:pic>
        <p:nvPicPr>
          <p:cNvPr id="11" name="Picture 10" descr="A graph of a number of people in different colors&#10;&#10;Description automatically generated with medium confidence">
            <a:extLst>
              <a:ext uri="{FF2B5EF4-FFF2-40B4-BE49-F238E27FC236}">
                <a16:creationId xmlns:a16="http://schemas.microsoft.com/office/drawing/2014/main" id="{EE74313D-4134-C8C1-0F6B-935B6BD175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3572" y="1474688"/>
            <a:ext cx="7426035" cy="5241907"/>
          </a:xfrm>
          <a:prstGeom prst="rect">
            <a:avLst/>
          </a:prstGeom>
          <a:ln>
            <a:solidFill>
              <a:schemeClr val="accent1"/>
            </a:solidFill>
          </a:ln>
        </p:spPr>
      </p:pic>
    </p:spTree>
    <p:extLst>
      <p:ext uri="{BB962C8B-B14F-4D97-AF65-F5344CB8AC3E}">
        <p14:creationId xmlns:p14="http://schemas.microsoft.com/office/powerpoint/2010/main" val="121268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865556B-D12F-97E8-55FA-B265334E20E1}"/>
              </a:ext>
            </a:extLst>
          </p:cNvPr>
          <p:cNvSpPr txBox="1"/>
          <p:nvPr/>
        </p:nvSpPr>
        <p:spPr>
          <a:xfrm>
            <a:off x="311422" y="366204"/>
            <a:ext cx="11152911" cy="1646605"/>
          </a:xfrm>
          <a:prstGeom prst="rect">
            <a:avLst/>
          </a:prstGeom>
          <a:noFill/>
        </p:spPr>
        <p:txBody>
          <a:bodyPr wrap="square" rtlCol="0">
            <a:spAutoFit/>
          </a:bodyPr>
          <a:lstStyle/>
          <a:p>
            <a:pPr algn="just">
              <a:spcBef>
                <a:spcPts val="600"/>
              </a:spcBef>
            </a:pPr>
            <a:r>
              <a:rPr lang="en-US" sz="2400" dirty="0">
                <a:latin typeface="Calibri" panose="020F0502020204030204" pitchFamily="34" charset="0"/>
                <a:cs typeface="Calibri" panose="020F0502020204030204" pitchFamily="34" charset="0"/>
              </a:rPr>
              <a:t>Deaths from </a:t>
            </a:r>
            <a:r>
              <a:rPr lang="en-US" sz="2400" b="1" dirty="0">
                <a:latin typeface="Calibri" panose="020F0502020204030204" pitchFamily="34" charset="0"/>
                <a:cs typeface="Calibri" panose="020F0502020204030204" pitchFamily="34" charset="0"/>
              </a:rPr>
              <a:t>indoor air pollution </a:t>
            </a:r>
            <a:r>
              <a:rPr lang="en-US" sz="2400" dirty="0">
                <a:latin typeface="Calibri" panose="020F0502020204030204" pitchFamily="34" charset="0"/>
                <a:cs typeface="Calibri" panose="020F0502020204030204" pitchFamily="34" charset="0"/>
              </a:rPr>
              <a:t>occur mostly in nations where rural populations rely on </a:t>
            </a:r>
            <a:r>
              <a:rPr lang="en-US" sz="2400" b="1" dirty="0">
                <a:latin typeface="Calibri" panose="020F0502020204030204" pitchFamily="34" charset="0"/>
                <a:cs typeface="Calibri" panose="020F0502020204030204" pitchFamily="34" charset="0"/>
              </a:rPr>
              <a:t>wood and dung fires </a:t>
            </a:r>
            <a:r>
              <a:rPr lang="en-US" sz="2400" dirty="0">
                <a:latin typeface="Calibri" panose="020F0502020204030204" pitchFamily="34" charset="0"/>
                <a:cs typeface="Calibri" panose="020F0502020204030204" pitchFamily="34" charset="0"/>
              </a:rPr>
              <a:t>for cooking.</a:t>
            </a:r>
          </a:p>
          <a:p>
            <a:pPr algn="just">
              <a:spcBef>
                <a:spcPts val="600"/>
              </a:spcBef>
            </a:pPr>
            <a:r>
              <a:rPr lang="en-US" sz="2400" dirty="0">
                <a:latin typeface="Calibri" panose="020F0502020204030204" pitchFamily="34" charset="0"/>
                <a:cs typeface="Calibri" panose="020F0502020204030204" pitchFamily="34" charset="0"/>
              </a:rPr>
              <a:t>Deaths from </a:t>
            </a:r>
            <a:r>
              <a:rPr lang="en-US" sz="2400" b="1" dirty="0">
                <a:latin typeface="Calibri" panose="020F0502020204030204" pitchFamily="34" charset="0"/>
                <a:cs typeface="Calibri" panose="020F0502020204030204" pitchFamily="34" charset="0"/>
              </a:rPr>
              <a:t>outdoor pollution </a:t>
            </a:r>
            <a:r>
              <a:rPr lang="en-US" sz="2400" dirty="0">
                <a:latin typeface="Calibri" panose="020F0502020204030204" pitchFamily="34" charset="0"/>
                <a:cs typeface="Calibri" panose="020F0502020204030204" pitchFamily="34" charset="0"/>
              </a:rPr>
              <a:t>occur mostly in middle income countries with </a:t>
            </a:r>
            <a:r>
              <a:rPr lang="en-US" sz="2400" b="1" dirty="0">
                <a:latin typeface="Calibri" panose="020F0502020204030204" pitchFamily="34" charset="0"/>
                <a:cs typeface="Calibri" panose="020F0502020204030204" pitchFamily="34" charset="0"/>
              </a:rPr>
              <a:t>growing industries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minimal environmental regulation</a:t>
            </a:r>
            <a:r>
              <a:rPr lang="en-US" sz="2400" dirty="0">
                <a:latin typeface="Calibri" panose="020F0502020204030204" pitchFamily="34" charset="0"/>
                <a:cs typeface="Calibri" panose="020F0502020204030204" pitchFamily="34" charset="0"/>
              </a:rPr>
              <a:t>.</a:t>
            </a:r>
            <a:endParaRPr lang="en-US" sz="2400" dirty="0"/>
          </a:p>
        </p:txBody>
      </p:sp>
      <p:pic>
        <p:nvPicPr>
          <p:cNvPr id="3" name="Picture 2" descr="A map of the world with different colored areas&#10;&#10;Description automatically generated">
            <a:extLst>
              <a:ext uri="{FF2B5EF4-FFF2-40B4-BE49-F238E27FC236}">
                <a16:creationId xmlns:a16="http://schemas.microsoft.com/office/drawing/2014/main" id="{47B813BB-E1DA-6A59-6763-4811BF351A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 y="2147077"/>
            <a:ext cx="5430679" cy="4220029"/>
          </a:xfrm>
          <a:prstGeom prst="rect">
            <a:avLst/>
          </a:prstGeom>
          <a:ln>
            <a:solidFill>
              <a:schemeClr val="tx1"/>
            </a:solidFill>
          </a:ln>
        </p:spPr>
      </p:pic>
      <p:pic>
        <p:nvPicPr>
          <p:cNvPr id="5" name="Picture 4" descr="A map of the world with different colored countries/regions&#10;&#10;Description automatically generated">
            <a:extLst>
              <a:ext uri="{FF2B5EF4-FFF2-40B4-BE49-F238E27FC236}">
                <a16:creationId xmlns:a16="http://schemas.microsoft.com/office/drawing/2014/main" id="{CD03ADCF-8579-A96D-06CE-435C0F3874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147076"/>
            <a:ext cx="5430679" cy="4220029"/>
          </a:xfrm>
          <a:prstGeom prst="rect">
            <a:avLst/>
          </a:prstGeom>
          <a:ln>
            <a:solidFill>
              <a:schemeClr val="tx1"/>
            </a:solidFill>
          </a:ln>
        </p:spPr>
      </p:pic>
    </p:spTree>
    <p:extLst>
      <p:ext uri="{BB962C8B-B14F-4D97-AF65-F5344CB8AC3E}">
        <p14:creationId xmlns:p14="http://schemas.microsoft.com/office/powerpoint/2010/main" val="36054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a:extLst>
              <a:ext uri="{FF2B5EF4-FFF2-40B4-BE49-F238E27FC236}">
                <a16:creationId xmlns:a16="http://schemas.microsoft.com/office/drawing/2014/main" id="{C30A8B0F-D927-D837-0082-AC5B24078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734" y="3328939"/>
            <a:ext cx="4791266" cy="2897666"/>
          </a:xfrm>
          <a:prstGeom prst="rect">
            <a:avLst/>
          </a:prstGeom>
          <a:ln>
            <a:solidFill>
              <a:schemeClr val="tx1"/>
            </a:solidFill>
          </a:ln>
        </p:spPr>
      </p:pic>
      <p:sp>
        <p:nvSpPr>
          <p:cNvPr id="7" name="TextBox 6">
            <a:extLst>
              <a:ext uri="{FF2B5EF4-FFF2-40B4-BE49-F238E27FC236}">
                <a16:creationId xmlns:a16="http://schemas.microsoft.com/office/drawing/2014/main" id="{38802DDB-8416-4274-225B-52C5753798B6}"/>
              </a:ext>
            </a:extLst>
          </p:cNvPr>
          <p:cNvSpPr txBox="1"/>
          <p:nvPr/>
        </p:nvSpPr>
        <p:spPr>
          <a:xfrm>
            <a:off x="1186970" y="6225969"/>
            <a:ext cx="8194963"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“Engineering Choice”: </a:t>
            </a:r>
            <a:r>
              <a:rPr lang="en-US" sz="1600" dirty="0">
                <a:latin typeface="Calibri" panose="020F0502020204030204" pitchFamily="34" charset="0"/>
                <a:cs typeface="Calibri" panose="020F0502020204030204" pitchFamily="34" charset="0"/>
                <a:hlinkClick r:id="rId4"/>
              </a:rPr>
              <a:t>https://www.engineeringchoice.com/what-is-acid-rain/</a:t>
            </a:r>
            <a:endParaRPr lang="en-US" sz="1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8D19769-8FFC-1A43-B4BF-A676931AABA6}"/>
              </a:ext>
            </a:extLst>
          </p:cNvPr>
          <p:cNvSpPr txBox="1"/>
          <p:nvPr/>
        </p:nvSpPr>
        <p:spPr>
          <a:xfrm>
            <a:off x="422564" y="238057"/>
            <a:ext cx="11298383" cy="2954655"/>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Primary pollutants </a:t>
            </a:r>
            <a:r>
              <a:rPr lang="en-US" sz="2200" dirty="0">
                <a:latin typeface="Calibri" panose="020F0502020204030204" pitchFamily="34" charset="0"/>
                <a:cs typeface="Calibri" panose="020F0502020204030204" pitchFamily="34" charset="0"/>
              </a:rPr>
              <a:t>are substances capable of causing harm as soon as they are generated from their sources. Examples of 1</a:t>
            </a:r>
            <a:r>
              <a:rPr lang="en-US" sz="2200" baseline="30000"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pollutants include </a:t>
            </a:r>
            <a:r>
              <a:rPr lang="en-US" sz="2200" b="1" dirty="0">
                <a:latin typeface="Calibri" panose="020F0502020204030204" pitchFamily="34" charset="0"/>
                <a:cs typeface="Calibri" panose="020F0502020204030204" pitchFamily="34" charset="0"/>
              </a:rPr>
              <a:t>sulfur dioxide (SO</a:t>
            </a:r>
            <a:r>
              <a:rPr lang="en-US" sz="2200" b="1" baseline="-25000" dirty="0">
                <a:latin typeface="Calibri" panose="020F0502020204030204" pitchFamily="34" charset="0"/>
                <a:cs typeface="Calibri" panose="020F0502020204030204" pitchFamily="34" charset="0"/>
              </a:rPr>
              <a:t>2</a:t>
            </a:r>
            <a:r>
              <a:rPr lang="en-US" sz="2200" b="1" dirty="0">
                <a:latin typeface="Calibri" panose="020F0502020204030204" pitchFamily="34" charset="0"/>
                <a:cs typeface="Calibri" panose="020F0502020204030204" pitchFamily="34" charset="0"/>
              </a:rPr>
              <a:t>), nitrogen oxides (NO &amp; NO</a:t>
            </a:r>
            <a:r>
              <a:rPr lang="en-US" sz="2200" b="1" baseline="-25000" dirty="0">
                <a:latin typeface="Calibri" panose="020F0502020204030204" pitchFamily="34" charset="0"/>
                <a:cs typeface="Calibri" panose="020F0502020204030204" pitchFamily="34" charset="0"/>
              </a:rPr>
              <a:t>2</a:t>
            </a:r>
            <a:r>
              <a:rPr lang="en-US" sz="2200" b="1"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and </a:t>
            </a:r>
            <a:r>
              <a:rPr lang="en-US" sz="2200" b="1" dirty="0">
                <a:latin typeface="Calibri" panose="020F0502020204030204" pitchFamily="34" charset="0"/>
                <a:cs typeface="Calibri" panose="020F0502020204030204" pitchFamily="34" charset="0"/>
              </a:rPr>
              <a:t>volatile organic compounds (VOCs). </a:t>
            </a:r>
            <a:r>
              <a:rPr lang="en-US" sz="2200" dirty="0">
                <a:latin typeface="Calibri" panose="020F0502020204030204" pitchFamily="34" charset="0"/>
                <a:cs typeface="Calibri" panose="020F0502020204030204" pitchFamily="34" charset="0"/>
              </a:rPr>
              <a:t>These are the main components of </a:t>
            </a:r>
            <a:r>
              <a:rPr lang="en-US" sz="2200" b="1" dirty="0">
                <a:latin typeface="Calibri" panose="020F0502020204030204" pitchFamily="34" charset="0"/>
                <a:cs typeface="Calibri" panose="020F0502020204030204" pitchFamily="34" charset="0"/>
              </a:rPr>
              <a:t>industrial smog.</a:t>
            </a:r>
          </a:p>
          <a:p>
            <a:pPr algn="just">
              <a:spcAft>
                <a:spcPts val="600"/>
              </a:spcAft>
            </a:pPr>
            <a:r>
              <a:rPr lang="en-US" sz="2200" b="1" dirty="0">
                <a:latin typeface="Calibri" panose="020F0502020204030204" pitchFamily="34" charset="0"/>
                <a:cs typeface="Calibri" panose="020F0502020204030204" pitchFamily="34" charset="0"/>
              </a:rPr>
              <a:t>Secondary pollutants </a:t>
            </a:r>
            <a:r>
              <a:rPr lang="en-US" sz="2200" dirty="0">
                <a:latin typeface="Calibri" panose="020F0502020204030204" pitchFamily="34" charset="0"/>
                <a:cs typeface="Calibri" panose="020F0502020204030204" pitchFamily="34" charset="0"/>
              </a:rPr>
              <a:t>are formed after primary pollutants interact with the environment to form additional harmful substances. For example, </a:t>
            </a:r>
            <a:r>
              <a:rPr lang="en-US" sz="2200" b="1" dirty="0">
                <a:latin typeface="Calibri" panose="020F0502020204030204" pitchFamily="34" charset="0"/>
                <a:cs typeface="Calibri" panose="020F0502020204030204" pitchFamily="34" charset="0"/>
              </a:rPr>
              <a:t>sulfur dioxide and nitrogen oxides </a:t>
            </a:r>
            <a:r>
              <a:rPr lang="en-US" sz="2200" dirty="0">
                <a:latin typeface="Calibri" panose="020F0502020204030204" pitchFamily="34" charset="0"/>
                <a:cs typeface="Calibri" panose="020F0502020204030204" pitchFamily="34" charset="0"/>
              </a:rPr>
              <a:t>can interact  with the air to form </a:t>
            </a:r>
            <a:r>
              <a:rPr lang="en-US" sz="2200" b="1" dirty="0">
                <a:latin typeface="Calibri" panose="020F0502020204030204" pitchFamily="34" charset="0"/>
                <a:cs typeface="Calibri" panose="020F0502020204030204" pitchFamily="34" charset="0"/>
              </a:rPr>
              <a:t>nitric &amp; sulfuric acids</a:t>
            </a:r>
            <a:r>
              <a:rPr lang="en-US" sz="2200" dirty="0">
                <a:latin typeface="Calibri" panose="020F0502020204030204" pitchFamily="34" charset="0"/>
                <a:cs typeface="Calibri" panose="020F0502020204030204" pitchFamily="34" charset="0"/>
              </a:rPr>
              <a:t>. These are the main ingredients of </a:t>
            </a:r>
            <a:r>
              <a:rPr lang="en-US" sz="2200" b="1" dirty="0">
                <a:latin typeface="Calibri" panose="020F0502020204030204" pitchFamily="34" charset="0"/>
                <a:cs typeface="Calibri" panose="020F0502020204030204" pitchFamily="34" charset="0"/>
              </a:rPr>
              <a:t>acid rain</a:t>
            </a:r>
            <a:r>
              <a:rPr lang="en-US" sz="2200" dirty="0">
                <a:latin typeface="Calibri" panose="020F0502020204030204" pitchFamily="34" charset="0"/>
                <a:cs typeface="Calibri" panose="020F0502020204030204" pitchFamily="34" charset="0"/>
              </a:rPr>
              <a:t>.</a:t>
            </a:r>
          </a:p>
          <a:p>
            <a:pPr algn="just"/>
            <a:r>
              <a:rPr lang="en-US" sz="2200" dirty="0">
                <a:latin typeface="Calibri" panose="020F0502020204030204" pitchFamily="34" charset="0"/>
                <a:cs typeface="Calibri" panose="020F0502020204030204" pitchFamily="34" charset="0"/>
              </a:rPr>
              <a:t>When </a:t>
            </a:r>
            <a:r>
              <a:rPr lang="en-US" sz="2200" b="1" dirty="0">
                <a:latin typeface="Calibri" panose="020F0502020204030204" pitchFamily="34" charset="0"/>
                <a:cs typeface="Calibri" panose="020F0502020204030204" pitchFamily="34" charset="0"/>
              </a:rPr>
              <a:t>nitrogen oxides interact with VOCs </a:t>
            </a:r>
            <a:r>
              <a:rPr lang="en-US" sz="2200" dirty="0">
                <a:latin typeface="Calibri" panose="020F0502020204030204" pitchFamily="34" charset="0"/>
                <a:cs typeface="Calibri" panose="020F0502020204030204" pitchFamily="34" charset="0"/>
              </a:rPr>
              <a:t>in the presence of sunlight, they form </a:t>
            </a:r>
            <a:r>
              <a:rPr lang="en-US" sz="2200" b="1" dirty="0">
                <a:latin typeface="Calibri" panose="020F0502020204030204" pitchFamily="34" charset="0"/>
                <a:cs typeface="Calibri" panose="020F0502020204030204" pitchFamily="34" charset="0"/>
              </a:rPr>
              <a:t>ground-level ozone (O</a:t>
            </a:r>
            <a:r>
              <a:rPr lang="en-US" sz="2200" b="1" baseline="-25000" dirty="0">
                <a:latin typeface="Calibri" panose="020F0502020204030204" pitchFamily="34" charset="0"/>
                <a:cs typeface="Calibri" panose="020F0502020204030204" pitchFamily="34" charset="0"/>
              </a:rPr>
              <a:t>3</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peroxyacetyl nitrates (PANs)</a:t>
            </a:r>
            <a:r>
              <a:rPr lang="en-US" sz="2200" dirty="0">
                <a:latin typeface="Calibri" panose="020F0502020204030204" pitchFamily="34" charset="0"/>
                <a:cs typeface="Calibri" panose="020F0502020204030204" pitchFamily="34" charset="0"/>
              </a:rPr>
              <a:t>. Theses are the main causes of </a:t>
            </a:r>
            <a:r>
              <a:rPr lang="en-US" sz="2200" b="1" dirty="0">
                <a:latin typeface="Calibri" panose="020F0502020204030204" pitchFamily="34" charset="0"/>
                <a:cs typeface="Calibri" panose="020F0502020204030204" pitchFamily="34" charset="0"/>
              </a:rPr>
              <a:t>photochemical smog</a:t>
            </a:r>
            <a:r>
              <a:rPr lang="en-US" sz="2200" dirty="0">
                <a:latin typeface="Calibri" panose="020F0502020204030204" pitchFamily="34" charset="0"/>
                <a:cs typeface="Calibri" panose="020F0502020204030204" pitchFamily="34" charset="0"/>
              </a:rPr>
              <a:t>.</a:t>
            </a:r>
          </a:p>
        </p:txBody>
      </p:sp>
      <p:pic>
        <p:nvPicPr>
          <p:cNvPr id="11" name="Picture 10" descr="A diagram of a pollutant&#10;&#10;Description automatically generated">
            <a:extLst>
              <a:ext uri="{FF2B5EF4-FFF2-40B4-BE49-F238E27FC236}">
                <a16:creationId xmlns:a16="http://schemas.microsoft.com/office/drawing/2014/main" id="{AB59B747-871F-ADD8-F048-CE9DDC1AE5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7789" y="3329575"/>
            <a:ext cx="4516582" cy="2896394"/>
          </a:xfrm>
          <a:prstGeom prst="rect">
            <a:avLst/>
          </a:prstGeom>
          <a:ln>
            <a:solidFill>
              <a:schemeClr val="tx1"/>
            </a:solidFill>
          </a:ln>
        </p:spPr>
      </p:pic>
    </p:spTree>
    <p:extLst>
      <p:ext uri="{BB962C8B-B14F-4D97-AF65-F5344CB8AC3E}">
        <p14:creationId xmlns:p14="http://schemas.microsoft.com/office/powerpoint/2010/main" val="6419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orest with trees&#10;&#10;Description automatically generated">
            <a:extLst>
              <a:ext uri="{FF2B5EF4-FFF2-40B4-BE49-F238E27FC236}">
                <a16:creationId xmlns:a16="http://schemas.microsoft.com/office/drawing/2014/main" id="{EB4886FF-CAA0-B631-1EE9-A4E590306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597" y="2086241"/>
            <a:ext cx="2717571" cy="2194813"/>
          </a:xfrm>
          <a:prstGeom prst="rect">
            <a:avLst/>
          </a:prstGeom>
        </p:spPr>
      </p:pic>
      <p:pic>
        <p:nvPicPr>
          <p:cNvPr id="3" name="Picture 2" descr="A map of the united states&#10;&#10;Description automatically generated">
            <a:extLst>
              <a:ext uri="{FF2B5EF4-FFF2-40B4-BE49-F238E27FC236}">
                <a16:creationId xmlns:a16="http://schemas.microsoft.com/office/drawing/2014/main" id="{D335694E-3295-2005-0F07-DFE6E4034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5618" y="2086241"/>
            <a:ext cx="5638800" cy="4173987"/>
          </a:xfrm>
          <a:prstGeom prst="rect">
            <a:avLst/>
          </a:prstGeom>
          <a:ln>
            <a:solidFill>
              <a:schemeClr val="accent1"/>
            </a:solidFill>
          </a:ln>
        </p:spPr>
      </p:pic>
      <p:pic>
        <p:nvPicPr>
          <p:cNvPr id="6" name="Picture 5">
            <a:extLst>
              <a:ext uri="{FF2B5EF4-FFF2-40B4-BE49-F238E27FC236}">
                <a16:creationId xmlns:a16="http://schemas.microsoft.com/office/drawing/2014/main" id="{1EDD4A03-C29E-EC3B-5A23-07A8E9F87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5598" y="4449253"/>
            <a:ext cx="2717571" cy="1811714"/>
          </a:xfrm>
          <a:prstGeom prst="rect">
            <a:avLst/>
          </a:prstGeom>
          <a:ln>
            <a:solidFill>
              <a:schemeClr val="accent1"/>
            </a:solidFill>
          </a:ln>
        </p:spPr>
      </p:pic>
      <p:sp>
        <p:nvSpPr>
          <p:cNvPr id="8" name="TextBox 7">
            <a:extLst>
              <a:ext uri="{FF2B5EF4-FFF2-40B4-BE49-F238E27FC236}">
                <a16:creationId xmlns:a16="http://schemas.microsoft.com/office/drawing/2014/main" id="{DBE7E433-7BF5-029D-0450-3DAF2D22218E}"/>
              </a:ext>
            </a:extLst>
          </p:cNvPr>
          <p:cNvSpPr txBox="1"/>
          <p:nvPr/>
        </p:nvSpPr>
        <p:spPr>
          <a:xfrm>
            <a:off x="368118" y="640769"/>
            <a:ext cx="11400348" cy="1277273"/>
          </a:xfrm>
          <a:prstGeom prst="rect">
            <a:avLst/>
          </a:prstGeom>
          <a:noFill/>
        </p:spPr>
        <p:txBody>
          <a:bodyPr wrap="square">
            <a:spAutoFit/>
          </a:bodyPr>
          <a:lstStyle/>
          <a:p>
            <a:pPr algn="just">
              <a:spcAft>
                <a:spcPts val="600"/>
              </a:spcAft>
            </a:pPr>
            <a:r>
              <a:rPr lang="en-US" sz="2400" b="1" dirty="0">
                <a:latin typeface="Calibri" panose="020F0502020204030204" pitchFamily="34" charset="0"/>
                <a:cs typeface="Calibri" panose="020F0502020204030204" pitchFamily="34" charset="0"/>
              </a:rPr>
              <a:t>Acid rain </a:t>
            </a:r>
            <a:r>
              <a:rPr lang="en-US" sz="2400" dirty="0">
                <a:latin typeface="Calibri" panose="020F0502020204030204" pitchFamily="34" charset="0"/>
                <a:cs typeface="Calibri" panose="020F0502020204030204" pitchFamily="34" charset="0"/>
              </a:rPr>
              <a:t>lowers the pH of </a:t>
            </a:r>
            <a:r>
              <a:rPr lang="en-US" sz="2400" b="1" dirty="0">
                <a:latin typeface="Calibri" panose="020F0502020204030204" pitchFamily="34" charset="0"/>
                <a:cs typeface="Calibri" panose="020F0502020204030204" pitchFamily="34" charset="0"/>
              </a:rPr>
              <a:t>aquatic ecosystems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starves trees of nutrients </a:t>
            </a:r>
            <a:r>
              <a:rPr lang="en-US" sz="2400" dirty="0">
                <a:latin typeface="Calibri" panose="020F0502020204030204" pitchFamily="34" charset="0"/>
                <a:cs typeface="Calibri" panose="020F0502020204030204" pitchFamily="34" charset="0"/>
              </a:rPr>
              <a:t>by leaching away nutrients from the soil.</a:t>
            </a:r>
          </a:p>
          <a:p>
            <a:pPr algn="just"/>
            <a:r>
              <a:rPr lang="en-US" sz="2400" dirty="0">
                <a:latin typeface="Calibri" panose="020F0502020204030204" pitchFamily="34" charset="0"/>
                <a:cs typeface="Calibri" panose="020F0502020204030204" pitchFamily="34" charset="0"/>
              </a:rPr>
              <a:t>Most acid rain in the US occurs in regions where coal is burned.</a:t>
            </a:r>
            <a:endParaRPr lang="en-US" sz="2400" dirty="0"/>
          </a:p>
        </p:txBody>
      </p:sp>
      <p:pic>
        <p:nvPicPr>
          <p:cNvPr id="10" name="Picture 9" descr="A chart of animals with text&#10;&#10;Description automatically generated with medium confidence">
            <a:extLst>
              <a:ext uri="{FF2B5EF4-FFF2-40B4-BE49-F238E27FC236}">
                <a16:creationId xmlns:a16="http://schemas.microsoft.com/office/drawing/2014/main" id="{CC9CF023-4542-7E49-9E61-1E6BF1C1ABFB}"/>
              </a:ext>
            </a:extLst>
          </p:cNvPr>
          <p:cNvPicPr>
            <a:picLocks noChangeAspect="1"/>
          </p:cNvPicPr>
          <p:nvPr/>
        </p:nvPicPr>
        <p:blipFill>
          <a:blip r:embed="rId5"/>
          <a:stretch>
            <a:fillRect/>
          </a:stretch>
        </p:blipFill>
        <p:spPr>
          <a:xfrm>
            <a:off x="417582" y="2086241"/>
            <a:ext cx="2504140" cy="4174726"/>
          </a:xfrm>
          <a:prstGeom prst="rect">
            <a:avLst/>
          </a:prstGeom>
          <a:ln>
            <a:solidFill>
              <a:schemeClr val="accent1"/>
            </a:solidFill>
          </a:ln>
        </p:spPr>
      </p:pic>
    </p:spTree>
    <p:extLst>
      <p:ext uri="{BB962C8B-B14F-4D97-AF65-F5344CB8AC3E}">
        <p14:creationId xmlns:p14="http://schemas.microsoft.com/office/powerpoint/2010/main" val="8723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leaf with black spots&#10;&#10;Description automatically generated">
            <a:extLst>
              <a:ext uri="{FF2B5EF4-FFF2-40B4-BE49-F238E27FC236}">
                <a16:creationId xmlns:a16="http://schemas.microsoft.com/office/drawing/2014/main" id="{99B8DE18-67E1-FB1C-F5A0-51F29BEBF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9127" y="2313709"/>
            <a:ext cx="1482438" cy="1473597"/>
          </a:xfrm>
          <a:prstGeom prst="rect">
            <a:avLst/>
          </a:prstGeom>
        </p:spPr>
      </p:pic>
      <p:sp>
        <p:nvSpPr>
          <p:cNvPr id="6" name="TextBox 5">
            <a:extLst>
              <a:ext uri="{FF2B5EF4-FFF2-40B4-BE49-F238E27FC236}">
                <a16:creationId xmlns:a16="http://schemas.microsoft.com/office/drawing/2014/main" id="{86C37A9B-EEE8-68D7-256F-F6F7A5FD8DAA}"/>
              </a:ext>
            </a:extLst>
          </p:cNvPr>
          <p:cNvSpPr txBox="1"/>
          <p:nvPr/>
        </p:nvSpPr>
        <p:spPr>
          <a:xfrm>
            <a:off x="549200" y="308840"/>
            <a:ext cx="7149430" cy="1938992"/>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Ozone </a:t>
            </a:r>
            <a:r>
              <a:rPr lang="en-US" sz="2200" dirty="0">
                <a:latin typeface="Calibri" panose="020F0502020204030204" pitchFamily="34" charset="0"/>
                <a:cs typeface="Calibri" panose="020F0502020204030204" pitchFamily="34" charset="0"/>
              </a:rPr>
              <a:t>(O</a:t>
            </a:r>
            <a:r>
              <a:rPr lang="en-US" sz="2200" baseline="-25000" dirty="0">
                <a:latin typeface="Calibri" panose="020F0502020204030204" pitchFamily="34" charset="0"/>
                <a:cs typeface="Calibri" panose="020F0502020204030204" pitchFamily="34" charset="0"/>
              </a:rPr>
              <a:t>3</a:t>
            </a:r>
            <a:r>
              <a:rPr lang="en-US" sz="2200" dirty="0">
                <a:latin typeface="Calibri" panose="020F0502020204030204" pitchFamily="34" charset="0"/>
                <a:cs typeface="Calibri" panose="020F0502020204030204" pitchFamily="34" charset="0"/>
              </a:rPr>
              <a:t>) is a triatomic allotrope of oxygen, that is more reactive than its more common diatomic cousin, O</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Ozone causes </a:t>
            </a:r>
            <a:r>
              <a:rPr lang="en-US" sz="2200" b="1" dirty="0">
                <a:latin typeface="Calibri" panose="020F0502020204030204" pitchFamily="34" charset="0"/>
                <a:cs typeface="Calibri" panose="020F0502020204030204" pitchFamily="34" charset="0"/>
              </a:rPr>
              <a:t>lesions on plant leaves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respiratory problems</a:t>
            </a:r>
            <a:r>
              <a:rPr lang="en-US" sz="2200" dirty="0">
                <a:latin typeface="Calibri" panose="020F0502020204030204" pitchFamily="34" charset="0"/>
                <a:cs typeface="Calibri" panose="020F0502020204030204" pitchFamily="34" charset="0"/>
              </a:rPr>
              <a:t> in humans as the result of irritated airways.</a:t>
            </a:r>
          </a:p>
          <a:p>
            <a:pPr algn="just">
              <a:spcAft>
                <a:spcPts val="600"/>
              </a:spcAft>
            </a:pPr>
            <a:r>
              <a:rPr lang="en-US" sz="2200" dirty="0">
                <a:latin typeface="Calibri" panose="020F0502020204030204" pitchFamily="34" charset="0"/>
                <a:cs typeface="Calibri" panose="020F0502020204030204" pitchFamily="34" charset="0"/>
              </a:rPr>
              <a:t>Worldwide, ozone plays a significant role in premature death.   </a:t>
            </a:r>
          </a:p>
        </p:txBody>
      </p:sp>
      <p:pic>
        <p:nvPicPr>
          <p:cNvPr id="8" name="Picture 7">
            <a:extLst>
              <a:ext uri="{FF2B5EF4-FFF2-40B4-BE49-F238E27FC236}">
                <a16:creationId xmlns:a16="http://schemas.microsoft.com/office/drawing/2014/main" id="{FF85FA92-121C-B4E2-5765-D4C9D79A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1916" y="2390049"/>
            <a:ext cx="6107140" cy="4206404"/>
          </a:xfrm>
          <a:prstGeom prst="rect">
            <a:avLst/>
          </a:prstGeom>
          <a:ln>
            <a:solidFill>
              <a:schemeClr val="accent1"/>
            </a:solidFill>
          </a:ln>
        </p:spPr>
      </p:pic>
      <p:pic>
        <p:nvPicPr>
          <p:cNvPr id="10" name="Picture 9" descr="A human body with lungs and lungs&#10;&#10;Description automatically generated">
            <a:extLst>
              <a:ext uri="{FF2B5EF4-FFF2-40B4-BE49-F238E27FC236}">
                <a16:creationId xmlns:a16="http://schemas.microsoft.com/office/drawing/2014/main" id="{4602A7C9-79CE-B672-A306-AB385EA35B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2598" y="3919061"/>
            <a:ext cx="2228457" cy="2677392"/>
          </a:xfrm>
          <a:prstGeom prst="rect">
            <a:avLst/>
          </a:prstGeom>
          <a:ln>
            <a:solidFill>
              <a:schemeClr val="accent1"/>
            </a:solidFill>
          </a:ln>
        </p:spPr>
      </p:pic>
      <p:pic>
        <p:nvPicPr>
          <p:cNvPr id="14" name="Picture 13" descr="A group of red spheres&#10;&#10;Description automatically generated">
            <a:extLst>
              <a:ext uri="{FF2B5EF4-FFF2-40B4-BE49-F238E27FC236}">
                <a16:creationId xmlns:a16="http://schemas.microsoft.com/office/drawing/2014/main" id="{82E0DB0E-4601-F51F-DFCD-3C79B77161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0323" y="379057"/>
            <a:ext cx="1460273" cy="1088360"/>
          </a:xfrm>
          <a:prstGeom prst="rect">
            <a:avLst/>
          </a:prstGeom>
        </p:spPr>
      </p:pic>
      <p:pic>
        <p:nvPicPr>
          <p:cNvPr id="16" name="Picture 15" descr="A red spheres with black background&#10;&#10;Description automatically generated">
            <a:extLst>
              <a:ext uri="{FF2B5EF4-FFF2-40B4-BE49-F238E27FC236}">
                <a16:creationId xmlns:a16="http://schemas.microsoft.com/office/drawing/2014/main" id="{8588B2AB-F066-07C9-5A6C-2AA8EF9210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07991" y="604576"/>
            <a:ext cx="1083610" cy="800856"/>
          </a:xfrm>
          <a:prstGeom prst="rect">
            <a:avLst/>
          </a:prstGeom>
        </p:spPr>
      </p:pic>
      <p:sp>
        <p:nvSpPr>
          <p:cNvPr id="17" name="TextBox 16">
            <a:extLst>
              <a:ext uri="{FF2B5EF4-FFF2-40B4-BE49-F238E27FC236}">
                <a16:creationId xmlns:a16="http://schemas.microsoft.com/office/drawing/2014/main" id="{3203180C-885D-47DE-88E4-F7AAA70308ED}"/>
              </a:ext>
            </a:extLst>
          </p:cNvPr>
          <p:cNvSpPr txBox="1"/>
          <p:nvPr/>
        </p:nvSpPr>
        <p:spPr>
          <a:xfrm>
            <a:off x="9785945" y="1593958"/>
            <a:ext cx="84619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Ozone</a:t>
            </a:r>
            <a:endParaRPr lang="en-US" sz="2000" baseline="-250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A92423A-40FE-620C-E489-D47428854E7B}"/>
              </a:ext>
            </a:extLst>
          </p:cNvPr>
          <p:cNvSpPr txBox="1"/>
          <p:nvPr/>
        </p:nvSpPr>
        <p:spPr>
          <a:xfrm>
            <a:off x="8320917" y="1611850"/>
            <a:ext cx="441146"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O</a:t>
            </a:r>
            <a:r>
              <a:rPr lang="en-US" sz="2000" baseline="-25000"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4746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2663</TotalTime>
  <Words>897</Words>
  <Application>Microsoft Macintosh PowerPoint</Application>
  <PresentationFormat>Widescreen</PresentationFormat>
  <Paragraphs>49</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Air 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Chaves</dc:creator>
  <cp:lastModifiedBy>Antonio Chaves</cp:lastModifiedBy>
  <cp:revision>128</cp:revision>
  <dcterms:created xsi:type="dcterms:W3CDTF">2024-05-22T00:31:23Z</dcterms:created>
  <dcterms:modified xsi:type="dcterms:W3CDTF">2024-08-15T01:18:03Z</dcterms:modified>
</cp:coreProperties>
</file>