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730" r:id="rId2"/>
    <p:sldId id="742" r:id="rId3"/>
    <p:sldId id="761" r:id="rId4"/>
    <p:sldId id="425" r:id="rId5"/>
    <p:sldId id="740" r:id="rId6"/>
    <p:sldId id="731" r:id="rId7"/>
    <p:sldId id="732" r:id="rId8"/>
    <p:sldId id="733" r:id="rId9"/>
    <p:sldId id="737" r:id="rId10"/>
    <p:sldId id="739" r:id="rId11"/>
    <p:sldId id="747" r:id="rId12"/>
    <p:sldId id="753" r:id="rId13"/>
    <p:sldId id="751" r:id="rId14"/>
    <p:sldId id="748" r:id="rId15"/>
    <p:sldId id="738" r:id="rId16"/>
    <p:sldId id="741" r:id="rId17"/>
    <p:sldId id="744" r:id="rId18"/>
    <p:sldId id="749" r:id="rId19"/>
    <p:sldId id="745" r:id="rId20"/>
    <p:sldId id="754" r:id="rId21"/>
    <p:sldId id="746" r:id="rId22"/>
    <p:sldId id="752" r:id="rId23"/>
    <p:sldId id="760" r:id="rId24"/>
    <p:sldId id="757" r:id="rId25"/>
    <p:sldId id="758" r:id="rId26"/>
    <p:sldId id="756" r:id="rId27"/>
    <p:sldId id="7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813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25"/>
    <p:restoredTop sz="91549"/>
  </p:normalViewPr>
  <p:slideViewPr>
    <p:cSldViewPr snapToGrid="0">
      <p:cViewPr varScale="1">
        <p:scale>
          <a:sx n="55" d="100"/>
          <a:sy n="55" d="100"/>
        </p:scale>
        <p:origin x="200" y="1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517F4-DFD4-E94C-975E-AF33707CDC79}" type="datetimeFigureOut">
              <a:rPr lang="en-US" smtClean="0"/>
              <a:t>9/1/24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08E1E-5903-704E-9B4C-711EB434982C}" type="slidenum">
              <a:rPr lang="en-US" smtClean="0"/>
              <a:t>‹#›</a:t>
            </a:fld>
            <a:endParaRPr lang="en-US"/>
          </a:p>
        </p:txBody>
      </p:sp>
    </p:spTree>
    <p:extLst>
      <p:ext uri="{BB962C8B-B14F-4D97-AF65-F5344CB8AC3E}">
        <p14:creationId xmlns:p14="http://schemas.microsoft.com/office/powerpoint/2010/main" val="240505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1</a:t>
            </a:fld>
            <a:endParaRPr lang="en-US"/>
          </a:p>
        </p:txBody>
      </p:sp>
    </p:spTree>
    <p:extLst>
      <p:ext uri="{BB962C8B-B14F-4D97-AF65-F5344CB8AC3E}">
        <p14:creationId xmlns:p14="http://schemas.microsoft.com/office/powerpoint/2010/main" val="143227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3</a:t>
            </a:fld>
            <a:endParaRPr lang="en-US"/>
          </a:p>
        </p:txBody>
      </p:sp>
    </p:spTree>
    <p:extLst>
      <p:ext uri="{BB962C8B-B14F-4D97-AF65-F5344CB8AC3E}">
        <p14:creationId xmlns:p14="http://schemas.microsoft.com/office/powerpoint/2010/main" val="198566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4</a:t>
            </a:fld>
            <a:endParaRPr lang="en-US"/>
          </a:p>
        </p:txBody>
      </p:sp>
    </p:spTree>
    <p:extLst>
      <p:ext uri="{BB962C8B-B14F-4D97-AF65-F5344CB8AC3E}">
        <p14:creationId xmlns:p14="http://schemas.microsoft.com/office/powerpoint/2010/main" val="874624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08E1E-5903-704E-9B4C-711EB434982C}" type="slidenum">
              <a:rPr lang="en-US" smtClean="0"/>
              <a:t>8</a:t>
            </a:fld>
            <a:endParaRPr lang="en-US"/>
          </a:p>
        </p:txBody>
      </p:sp>
    </p:spTree>
    <p:extLst>
      <p:ext uri="{BB962C8B-B14F-4D97-AF65-F5344CB8AC3E}">
        <p14:creationId xmlns:p14="http://schemas.microsoft.com/office/powerpoint/2010/main" val="202719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14</a:t>
            </a:fld>
            <a:endParaRPr lang="en-US"/>
          </a:p>
        </p:txBody>
      </p:sp>
    </p:spTree>
    <p:extLst>
      <p:ext uri="{BB962C8B-B14F-4D97-AF65-F5344CB8AC3E}">
        <p14:creationId xmlns:p14="http://schemas.microsoft.com/office/powerpoint/2010/main" val="62108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9/1/24</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9/1/24</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9/1/24</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9/1/24</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9/1/24</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9/1/24</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9/1/24</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9/1/24</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9/1/24</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9/1/24</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9/1/24</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9/1/24</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ers.usda.gov/data-products/charts-of-note/charts-of-note/?topicId=a2d1ab41-13b3-48b5-8451-688d73507ff4" TargetMode="Externa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8.jpg"/><Relationship Id="rId4" Type="http://schemas.openxmlformats.org/officeDocument/2006/relationships/hyperlink" Target="https://www.sciencedaily.com/releases/2012/09/120903142949.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3.jp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hyperlink" Target="https://www.uky.edu/Ag/Entomology/PSEP/14appequip2.htm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79.jpeg"/><Relationship Id="rId11" Type="http://schemas.openxmlformats.org/officeDocument/2006/relationships/image" Target="../media/image84.sv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jpeg"/><Relationship Id="rId9" Type="http://schemas.openxmlformats.org/officeDocument/2006/relationships/image" Target="../media/image82.png"/></Relationships>
</file>

<file path=ppt/slides/_rels/slide24.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90.png"/><Relationship Id="rId2" Type="http://schemas.openxmlformats.org/officeDocument/2006/relationships/image" Target="../media/image85.jpeg"/><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25.xml.rels><?xml version="1.0" encoding="UTF-8" standalone="yes"?>
<Relationships xmlns="http://schemas.openxmlformats.org/package/2006/relationships"><Relationship Id="rId3" Type="http://schemas.openxmlformats.org/officeDocument/2006/relationships/hyperlink" Target="https://rodaleinstitute.org/why-organic/organic-farming-practices/organic-no-till/" TargetMode="External"/><Relationship Id="rId2" Type="http://schemas.openxmlformats.org/officeDocument/2006/relationships/image" Target="../media/image91.jpeg"/><Relationship Id="rId1" Type="http://schemas.openxmlformats.org/officeDocument/2006/relationships/slideLayout" Target="../slideLayouts/slideLayout2.xml"/><Relationship Id="rId6" Type="http://schemas.openxmlformats.org/officeDocument/2006/relationships/image" Target="../media/image93.jpg"/><Relationship Id="rId5" Type="http://schemas.openxmlformats.org/officeDocument/2006/relationships/image" Target="../media/image92.jpg"/><Relationship Id="rId4" Type="http://schemas.openxmlformats.org/officeDocument/2006/relationships/hyperlink" Target="https://www.youtube.com/watch?v=xRbNJpUEXj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hyperlink" Target="https://www.csuchico.edu/regenerativeagriculture/ra101-section/managed-grazing.shtml" TargetMode="External"/><Relationship Id="rId5" Type="http://schemas.openxmlformats.org/officeDocument/2006/relationships/image" Target="../media/image97.jpeg"/><Relationship Id="rId4" Type="http://schemas.openxmlformats.org/officeDocument/2006/relationships/image" Target="../media/image96.jpeg"/></Relationships>
</file>

<file path=ppt/slides/_rels/slide2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foodsafetynews.com/2011/02/fda-confirms-80-percent-of-antibiotics-used-in-animal-ag/" TargetMode="External"/><Relationship Id="rId3" Type="http://schemas.openxmlformats.org/officeDocument/2006/relationships/image" Target="../media/image6.jpg"/><Relationship Id="rId7" Type="http://schemas.openxmlformats.org/officeDocument/2006/relationships/hyperlink" Target="https://www.ncbi.nlm.nih.gov/pmc/articles/PMC332034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animalequality.org/" TargetMode="External"/><Relationship Id="rId5" Type="http://schemas.openxmlformats.org/officeDocument/2006/relationships/image" Target="../media/image8.jpg"/><Relationship Id="rId10" Type="http://schemas.openxmlformats.org/officeDocument/2006/relationships/image" Target="../media/image10.jpg"/><Relationship Id="rId4" Type="http://schemas.openxmlformats.org/officeDocument/2006/relationships/image" Target="../media/image7.jp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ourworldindata.org/wasting-defini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s://www.diabetes.co.uk/in-depth/i-have-seen-so-many-funerals-for-such-a-small-island-the-astonishing-story-of-nauru-the-tiny-island-nation-with-the-worlds-highest-rates-of-type-2-diabet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ninateicholz.com/concern-about-the-science-of-the-dgas/" TargetMode="External"/><Relationship Id="rId1" Type="http://schemas.openxmlformats.org/officeDocument/2006/relationships/slideLayout" Target="../slideLayouts/slideLayout2.xml"/><Relationship Id="rId4" Type="http://schemas.openxmlformats.org/officeDocument/2006/relationships/image" Target="../media/image3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AE8A2B8-521C-6141-B2E4-F707DCA4AFD0}"/>
              </a:ext>
            </a:extLst>
          </p:cNvPr>
          <p:cNvSpPr txBox="1">
            <a:spLocks/>
          </p:cNvSpPr>
          <p:nvPr/>
        </p:nvSpPr>
        <p:spPr>
          <a:xfrm>
            <a:off x="1594127" y="2509024"/>
            <a:ext cx="5680433" cy="2854712"/>
          </a:xfrm>
          <a:prstGeom prst="rect">
            <a:avLst/>
          </a:prstGeom>
        </p:spPr>
        <p:txBody>
          <a:bodyPr vert="horz" lIns="91440" tIns="45720" rIns="91440" bIns="45720" rtlCol="0">
            <a:no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just">
              <a:buFont typeface="Arial" panose="020B0604020202020204" pitchFamily="34" charset="0"/>
              <a:buChar char="•"/>
            </a:pPr>
            <a:endParaRPr lang="en-US" sz="2400" dirty="0"/>
          </a:p>
        </p:txBody>
      </p:sp>
      <p:pic>
        <p:nvPicPr>
          <p:cNvPr id="3" name="Picture 2" descr="A rice terraces in the mountains&#10;&#10;Description automatically generated with medium confidence">
            <a:extLst>
              <a:ext uri="{FF2B5EF4-FFF2-40B4-BE49-F238E27FC236}">
                <a16:creationId xmlns:a16="http://schemas.microsoft.com/office/drawing/2014/main" id="{E36D94F9-6ACD-9E93-08C0-72F34B75A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503B0064-63E4-6B93-196C-FFF2D8709A41}"/>
              </a:ext>
            </a:extLst>
          </p:cNvPr>
          <p:cNvSpPr txBox="1">
            <a:spLocks/>
          </p:cNvSpPr>
          <p:nvPr/>
        </p:nvSpPr>
        <p:spPr>
          <a:xfrm>
            <a:off x="1157548" y="2509024"/>
            <a:ext cx="9876904"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0" b="1" dirty="0">
                <a:ln>
                  <a:solidFill>
                    <a:schemeClr val="tx1"/>
                  </a:solidFill>
                </a:ln>
                <a:solidFill>
                  <a:schemeClr val="bg1"/>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Agriculture</a:t>
            </a:r>
          </a:p>
        </p:txBody>
      </p:sp>
    </p:spTree>
    <p:extLst>
      <p:ext uri="{BB962C8B-B14F-4D97-AF65-F5344CB8AC3E}">
        <p14:creationId xmlns:p14="http://schemas.microsoft.com/office/powerpoint/2010/main" val="1557606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B13866-0E1A-B0EF-0BE8-43CF0951D55F}"/>
              </a:ext>
            </a:extLst>
          </p:cNvPr>
          <p:cNvSpPr txBox="1"/>
          <p:nvPr/>
        </p:nvSpPr>
        <p:spPr>
          <a:xfrm>
            <a:off x="64222" y="203898"/>
            <a:ext cx="12127778" cy="1323439"/>
          </a:xfrm>
          <a:prstGeom prst="rect">
            <a:avLst/>
          </a:prstGeom>
          <a:noFill/>
        </p:spPr>
        <p:txBody>
          <a:bodyPr wrap="square" rtlCol="0">
            <a:spAutoFit/>
          </a:bodyPr>
          <a:lstStyle/>
          <a:p>
            <a:pPr algn="ctr"/>
            <a:r>
              <a:rPr lang="en-US" sz="8000" dirty="0">
                <a:solidFill>
                  <a:srgbClr val="0070C0"/>
                </a:solidFill>
                <a:latin typeface="Calibri" panose="020F0502020204030204" pitchFamily="34" charset="0"/>
                <a:cs typeface="Calibri" panose="020F0502020204030204" pitchFamily="34" charset="0"/>
              </a:rPr>
              <a:t>Biotechnology</a:t>
            </a:r>
          </a:p>
        </p:txBody>
      </p:sp>
      <p:pic>
        <p:nvPicPr>
          <p:cNvPr id="3" name="Picture 2">
            <a:extLst>
              <a:ext uri="{FF2B5EF4-FFF2-40B4-BE49-F238E27FC236}">
                <a16:creationId xmlns:a16="http://schemas.microsoft.com/office/drawing/2014/main" id="{2DF301C2-1D25-950C-E86E-CAFAA624B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848" y="1565789"/>
            <a:ext cx="6258363" cy="5081080"/>
          </a:xfrm>
          <a:prstGeom prst="rect">
            <a:avLst/>
          </a:prstGeom>
        </p:spPr>
      </p:pic>
    </p:spTree>
    <p:extLst>
      <p:ext uri="{BB962C8B-B14F-4D97-AF65-F5344CB8AC3E}">
        <p14:creationId xmlns:p14="http://schemas.microsoft.com/office/powerpoint/2010/main" val="214212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5A302D-DD84-FD02-1F6E-452F3151270B}"/>
              </a:ext>
            </a:extLst>
          </p:cNvPr>
          <p:cNvSpPr txBox="1"/>
          <p:nvPr/>
        </p:nvSpPr>
        <p:spPr>
          <a:xfrm>
            <a:off x="319844" y="2636795"/>
            <a:ext cx="10082940" cy="1677382"/>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Pest Resistance: </a:t>
            </a:r>
            <a:r>
              <a:rPr lang="en-US" sz="2200" dirty="0" err="1">
                <a:latin typeface="Calibri" panose="020F0502020204030204" pitchFamily="34" charset="0"/>
                <a:cs typeface="Calibri" panose="020F0502020204030204" pitchFamily="34" charset="0"/>
              </a:rPr>
              <a:t>Bt</a:t>
            </a:r>
            <a:r>
              <a:rPr lang="en-US" sz="2200" dirty="0">
                <a:latin typeface="Calibri" panose="020F0502020204030204" pitchFamily="34" charset="0"/>
                <a:cs typeface="Calibri" panose="020F0502020204030204" pitchFamily="34" charset="0"/>
              </a:rPr>
              <a:t> cotton produces a chemical that resists the bollworm. </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Disease Resistance: A transgenic papaya that resists the ringspot virus.</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Glyphosate Resistance: “Round-Up Ready” crops facilitate weed management. </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Nutritional Enhancement: Golden rice was engineered to contain vitamin A.</a:t>
            </a:r>
          </a:p>
        </p:txBody>
      </p:sp>
      <p:pic>
        <p:nvPicPr>
          <p:cNvPr id="8" name="Picture 7">
            <a:extLst>
              <a:ext uri="{FF2B5EF4-FFF2-40B4-BE49-F238E27FC236}">
                <a16:creationId xmlns:a16="http://schemas.microsoft.com/office/drawing/2014/main" id="{2CC87781-8338-3D66-0180-05DB86C702E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63953" y="2965334"/>
            <a:ext cx="1243740" cy="1429868"/>
          </a:xfrm>
          <a:prstGeom prst="rect">
            <a:avLst/>
          </a:prstGeom>
        </p:spPr>
      </p:pic>
      <p:pic>
        <p:nvPicPr>
          <p:cNvPr id="12" name="Picture 11">
            <a:extLst>
              <a:ext uri="{FF2B5EF4-FFF2-40B4-BE49-F238E27FC236}">
                <a16:creationId xmlns:a16="http://schemas.microsoft.com/office/drawing/2014/main" id="{03A5623C-8B48-8543-8474-98587EC2933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06495" y="271932"/>
            <a:ext cx="2928992" cy="2498393"/>
          </a:xfrm>
          <a:prstGeom prst="rect">
            <a:avLst/>
          </a:prstGeom>
        </p:spPr>
      </p:pic>
      <p:pic>
        <p:nvPicPr>
          <p:cNvPr id="14" name="Picture 13">
            <a:extLst>
              <a:ext uri="{FF2B5EF4-FFF2-40B4-BE49-F238E27FC236}">
                <a16:creationId xmlns:a16="http://schemas.microsoft.com/office/drawing/2014/main" id="{8F2A5E1B-E5EE-CD0D-7EE9-DD243EC2AF1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379243" y="4610457"/>
            <a:ext cx="2294407" cy="1673269"/>
          </a:xfrm>
          <a:prstGeom prst="rect">
            <a:avLst/>
          </a:prstGeom>
        </p:spPr>
      </p:pic>
      <p:pic>
        <p:nvPicPr>
          <p:cNvPr id="3" name="Picture 2" descr="A caterpillar on a leaf&#10;&#10;Description automatically generated">
            <a:extLst>
              <a:ext uri="{FF2B5EF4-FFF2-40B4-BE49-F238E27FC236}">
                <a16:creationId xmlns:a16="http://schemas.microsoft.com/office/drawing/2014/main" id="{0B398663-9926-7F2E-6D73-077FB09B558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8450" y="4490632"/>
            <a:ext cx="2782326" cy="2010840"/>
          </a:xfrm>
          <a:prstGeom prst="rect">
            <a:avLst/>
          </a:prstGeom>
        </p:spPr>
      </p:pic>
      <p:pic>
        <p:nvPicPr>
          <p:cNvPr id="7" name="Picture 6" descr="A close-up of a fruit&#10;&#10;Description automatically generated">
            <a:extLst>
              <a:ext uri="{FF2B5EF4-FFF2-40B4-BE49-F238E27FC236}">
                <a16:creationId xmlns:a16="http://schemas.microsoft.com/office/drawing/2014/main" id="{0A14CCB8-3884-8579-1BE7-3FBBCC16267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821903" y="4490632"/>
            <a:ext cx="1272635" cy="2010840"/>
          </a:xfrm>
          <a:prstGeom prst="rect">
            <a:avLst/>
          </a:prstGeom>
        </p:spPr>
      </p:pic>
      <p:sp>
        <p:nvSpPr>
          <p:cNvPr id="9" name="TextBox 8">
            <a:extLst>
              <a:ext uri="{FF2B5EF4-FFF2-40B4-BE49-F238E27FC236}">
                <a16:creationId xmlns:a16="http://schemas.microsoft.com/office/drawing/2014/main" id="{E4466190-81C7-F9A9-32A2-604F22220146}"/>
              </a:ext>
            </a:extLst>
          </p:cNvPr>
          <p:cNvSpPr txBox="1"/>
          <p:nvPr/>
        </p:nvSpPr>
        <p:spPr>
          <a:xfrm>
            <a:off x="505838" y="374219"/>
            <a:ext cx="8270027" cy="2277547"/>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Since the dawn of agriculture, humans have been selectively breeding plants and animals to enhance desired traits.</a:t>
            </a:r>
          </a:p>
          <a:p>
            <a:pPr algn="just">
              <a:spcAft>
                <a:spcPts val="600"/>
              </a:spcAft>
            </a:pPr>
            <a:r>
              <a:rPr lang="en-US" sz="2200" dirty="0">
                <a:latin typeface="Calibri" panose="020F0502020204030204" pitchFamily="34" charset="0"/>
                <a:cs typeface="Calibri" panose="020F0502020204030204" pitchFamily="34" charset="0"/>
              </a:rPr>
              <a:t>Biotechnology has sped up this process dramatically because it allowed researchers to insert genes from completely unrelated species.</a:t>
            </a:r>
          </a:p>
          <a:p>
            <a:pPr algn="just">
              <a:spcAft>
                <a:spcPts val="600"/>
              </a:spcAft>
            </a:pPr>
            <a:r>
              <a:rPr lang="en-US" sz="2200" dirty="0">
                <a:latin typeface="Calibri" panose="020F0502020204030204" pitchFamily="34" charset="0"/>
                <a:cs typeface="Calibri" panose="020F0502020204030204" pitchFamily="34" charset="0"/>
              </a:rPr>
              <a:t>Some of the desirable traits that have been added through genetic modification include:</a:t>
            </a:r>
          </a:p>
        </p:txBody>
      </p:sp>
      <p:pic>
        <p:nvPicPr>
          <p:cNvPr id="10" name="Picture 9" descr="A close up of a logo&#10;&#10;Description automatically generated">
            <a:extLst>
              <a:ext uri="{FF2B5EF4-FFF2-40B4-BE49-F238E27FC236}">
                <a16:creationId xmlns:a16="http://schemas.microsoft.com/office/drawing/2014/main" id="{BBE5E9BF-F54D-F40B-301D-F865F649CDC8}"/>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475752" y="4590211"/>
            <a:ext cx="3300113" cy="1493460"/>
          </a:xfrm>
          <a:prstGeom prst="rect">
            <a:avLst/>
          </a:prstGeom>
        </p:spPr>
      </p:pic>
      <p:sp>
        <p:nvSpPr>
          <p:cNvPr id="13" name="TextBox 12">
            <a:extLst>
              <a:ext uri="{FF2B5EF4-FFF2-40B4-BE49-F238E27FC236}">
                <a16:creationId xmlns:a16="http://schemas.microsoft.com/office/drawing/2014/main" id="{F93B9957-C92E-C058-6D1A-66DCCBB0E78B}"/>
              </a:ext>
            </a:extLst>
          </p:cNvPr>
          <p:cNvSpPr txBox="1"/>
          <p:nvPr/>
        </p:nvSpPr>
        <p:spPr>
          <a:xfrm>
            <a:off x="6446135" y="6083671"/>
            <a:ext cx="1359346"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Glyphosate</a:t>
            </a:r>
          </a:p>
        </p:txBody>
      </p:sp>
    </p:spTree>
    <p:extLst>
      <p:ext uri="{BB962C8B-B14F-4D97-AF65-F5344CB8AC3E}">
        <p14:creationId xmlns:p14="http://schemas.microsoft.com/office/powerpoint/2010/main" val="400407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B71C9B-BC1F-8128-39FA-1D9A90BB9126}"/>
              </a:ext>
            </a:extLst>
          </p:cNvPr>
          <p:cNvSpPr txBox="1"/>
          <p:nvPr/>
        </p:nvSpPr>
        <p:spPr>
          <a:xfrm>
            <a:off x="473415" y="5786843"/>
            <a:ext cx="11322996" cy="584775"/>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Chart downloaded from the USDA: </a:t>
            </a:r>
            <a:r>
              <a:rPr lang="en-US" sz="1600" dirty="0">
                <a:latin typeface="Calibri" panose="020F0502020204030204" pitchFamily="34" charset="0"/>
                <a:cs typeface="Calibri" panose="020F0502020204030204" pitchFamily="34" charset="0"/>
                <a:hlinkClick r:id="rId2"/>
              </a:rPr>
              <a:t>https://www.ers.usda.gov/data-products/charts-of-note/charts-of-note/?topicId=a2d1ab41-13b3-48b5-8451-688d73507ff4</a:t>
            </a:r>
            <a:endParaRPr lang="en-US" sz="16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E6931BF-DC1B-8098-0D47-458905E1D2E8}"/>
              </a:ext>
            </a:extLst>
          </p:cNvPr>
          <p:cNvSpPr txBox="1"/>
          <p:nvPr/>
        </p:nvSpPr>
        <p:spPr>
          <a:xfrm>
            <a:off x="529125" y="281219"/>
            <a:ext cx="11167961" cy="830997"/>
          </a:xfrm>
          <a:prstGeom prst="rect">
            <a:avLst/>
          </a:prstGeom>
          <a:noFill/>
        </p:spPr>
        <p:txBody>
          <a:bodyPr wrap="square" rtlCol="0">
            <a:spAutoFit/>
          </a:bodyPr>
          <a:lstStyle/>
          <a:p>
            <a:pPr algn="just"/>
            <a:r>
              <a:rPr lang="en-US" sz="2400" dirty="0">
                <a:latin typeface="Calibri" panose="020F0502020204030204" pitchFamily="34" charset="0"/>
                <a:cs typeface="Calibri" panose="020F0502020204030204" pitchFamily="34" charset="0"/>
              </a:rPr>
              <a:t>By 2008, more than half of all corn, cotton, and soybean acres in the US were planted with crops containing at least one GMO trait.</a:t>
            </a:r>
          </a:p>
        </p:txBody>
      </p:sp>
      <p:pic>
        <p:nvPicPr>
          <p:cNvPr id="11" name="Picture 10" descr="A graph of growing crops&#10;&#10;Description automatically generated">
            <a:extLst>
              <a:ext uri="{FF2B5EF4-FFF2-40B4-BE49-F238E27FC236}">
                <a16:creationId xmlns:a16="http://schemas.microsoft.com/office/drawing/2014/main" id="{ACA75A39-C3ED-91C2-672F-5BE258D36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690" y="1236500"/>
            <a:ext cx="6028415" cy="4444452"/>
          </a:xfrm>
          <a:prstGeom prst="rect">
            <a:avLst/>
          </a:prstGeom>
          <a:ln>
            <a:solidFill>
              <a:schemeClr val="accent1"/>
            </a:solidFill>
          </a:ln>
        </p:spPr>
      </p:pic>
      <p:sp>
        <p:nvSpPr>
          <p:cNvPr id="12" name="TextBox 11">
            <a:extLst>
              <a:ext uri="{FF2B5EF4-FFF2-40B4-BE49-F238E27FC236}">
                <a16:creationId xmlns:a16="http://schemas.microsoft.com/office/drawing/2014/main" id="{A002103B-DAD3-1763-5377-59285E966880}"/>
              </a:ext>
            </a:extLst>
          </p:cNvPr>
          <p:cNvSpPr txBox="1"/>
          <p:nvPr/>
        </p:nvSpPr>
        <p:spPr>
          <a:xfrm>
            <a:off x="6719763" y="3650381"/>
            <a:ext cx="4977323" cy="2015936"/>
          </a:xfrm>
          <a:prstGeom prst="rect">
            <a:avLst/>
          </a:prstGeom>
          <a:noFill/>
        </p:spPr>
        <p:txBody>
          <a:bodyPr wrap="square" rtlCol="0">
            <a:spAutoFit/>
          </a:bodyPr>
          <a:lstStyle/>
          <a:p>
            <a:pPr algn="just"/>
            <a:r>
              <a:rPr lang="en-US" sz="2200" dirty="0">
                <a:latin typeface="Calibri" panose="020F0502020204030204" pitchFamily="34" charset="0"/>
                <a:cs typeface="Calibri" panose="020F0502020204030204" pitchFamily="34" charset="0"/>
              </a:rPr>
              <a:t>HT = Herbicide resistant</a:t>
            </a:r>
          </a:p>
          <a:p>
            <a:pPr algn="just">
              <a:spcAft>
                <a:spcPts val="1800"/>
              </a:spcAft>
            </a:pPr>
            <a:r>
              <a:rPr lang="en-US" sz="2200" dirty="0" err="1">
                <a:latin typeface="Calibri" panose="020F0502020204030204" pitchFamily="34" charset="0"/>
                <a:cs typeface="Calibri" panose="020F0502020204030204" pitchFamily="34" charset="0"/>
              </a:rPr>
              <a:t>Bt</a:t>
            </a:r>
            <a:r>
              <a:rPr lang="en-US" sz="2200" dirty="0">
                <a:latin typeface="Calibri" panose="020F0502020204030204" pitchFamily="34" charset="0"/>
                <a:cs typeface="Calibri" panose="020F0502020204030204" pitchFamily="34" charset="0"/>
              </a:rPr>
              <a:t> = Insect resistant</a:t>
            </a:r>
          </a:p>
          <a:p>
            <a:pPr algn="just"/>
            <a:r>
              <a:rPr lang="en-US" sz="2200" dirty="0">
                <a:latin typeface="Calibri" panose="020F0502020204030204" pitchFamily="34" charset="0"/>
                <a:cs typeface="Calibri" panose="020F0502020204030204" pitchFamily="34" charset="0"/>
              </a:rPr>
              <a:t>The chart indicates that some of these crops were engineered to contain both these traits. </a:t>
            </a:r>
          </a:p>
        </p:txBody>
      </p:sp>
      <p:pic>
        <p:nvPicPr>
          <p:cNvPr id="14" name="Picture 13" descr="A bag of seed corn&#10;&#10;Description automatically generated">
            <a:extLst>
              <a:ext uri="{FF2B5EF4-FFF2-40B4-BE49-F238E27FC236}">
                <a16:creationId xmlns:a16="http://schemas.microsoft.com/office/drawing/2014/main" id="{F0C496C1-0CCB-123A-6DD1-4883B59E5C5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36872" y="1236500"/>
            <a:ext cx="1613023" cy="2192500"/>
          </a:xfrm>
          <a:prstGeom prst="rect">
            <a:avLst/>
          </a:prstGeom>
        </p:spPr>
      </p:pic>
      <p:pic>
        <p:nvPicPr>
          <p:cNvPr id="20" name="Picture 19" descr="A black background with green letters&#10;&#10;Description automatically generated">
            <a:extLst>
              <a:ext uri="{FF2B5EF4-FFF2-40B4-BE49-F238E27FC236}">
                <a16:creationId xmlns:a16="http://schemas.microsoft.com/office/drawing/2014/main" id="{AF65C288-1B5F-BCB8-E258-0847F0CA271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625951" y="2309091"/>
            <a:ext cx="3102625" cy="1220763"/>
          </a:xfrm>
          <a:prstGeom prst="rect">
            <a:avLst/>
          </a:prstGeom>
        </p:spPr>
      </p:pic>
      <p:pic>
        <p:nvPicPr>
          <p:cNvPr id="22" name="Picture 21" descr="A close-up of a logo&#10;&#10;Description automatically generated">
            <a:extLst>
              <a:ext uri="{FF2B5EF4-FFF2-40B4-BE49-F238E27FC236}">
                <a16:creationId xmlns:a16="http://schemas.microsoft.com/office/drawing/2014/main" id="{34DCEBC0-BB12-BCD1-28DC-33232A3239B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687662" y="1352401"/>
            <a:ext cx="2774354" cy="903746"/>
          </a:xfrm>
          <a:prstGeom prst="rect">
            <a:avLst/>
          </a:prstGeom>
        </p:spPr>
      </p:pic>
    </p:spTree>
    <p:extLst>
      <p:ext uri="{BB962C8B-B14F-4D97-AF65-F5344CB8AC3E}">
        <p14:creationId xmlns:p14="http://schemas.microsoft.com/office/powerpoint/2010/main" val="68566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C218CE-C6A6-F67D-D209-484277D0F1AE}"/>
              </a:ext>
            </a:extLst>
          </p:cNvPr>
          <p:cNvSpPr txBox="1"/>
          <p:nvPr/>
        </p:nvSpPr>
        <p:spPr>
          <a:xfrm>
            <a:off x="436411" y="378069"/>
            <a:ext cx="11298389" cy="3262432"/>
          </a:xfrm>
          <a:prstGeom prst="rect">
            <a:avLst/>
          </a:prstGeom>
          <a:noFill/>
        </p:spPr>
        <p:txBody>
          <a:bodyPr wrap="square" rtlCol="0">
            <a:spAutoFit/>
          </a:bodyPr>
          <a:lstStyle/>
          <a:p>
            <a:pPr algn="just">
              <a:spcAft>
                <a:spcPts val="600"/>
              </a:spcAft>
            </a:pPr>
            <a:r>
              <a:rPr lang="en-US" sz="2200" b="1" dirty="0">
                <a:latin typeface="Calibri" panose="020F0502020204030204" pitchFamily="34" charset="0"/>
                <a:cs typeface="Calibri" panose="020F0502020204030204" pitchFamily="34" charset="0"/>
              </a:rPr>
              <a:t>GMO crops </a:t>
            </a:r>
            <a:r>
              <a:rPr lang="en-US" sz="2200" dirty="0">
                <a:latin typeface="Calibri" panose="020F0502020204030204" pitchFamily="34" charset="0"/>
                <a:cs typeface="Calibri" panose="020F0502020204030204" pitchFamily="34" charset="0"/>
              </a:rPr>
              <a:t>may eventually play a major role in sustainable agriculture because they require </a:t>
            </a:r>
            <a:r>
              <a:rPr lang="en-US" sz="2200" b="1" dirty="0">
                <a:latin typeface="Calibri" panose="020F0502020204030204" pitchFamily="34" charset="0"/>
                <a:cs typeface="Calibri" panose="020F0502020204030204" pitchFamily="34" charset="0"/>
              </a:rPr>
              <a:t>less pesticides and less land</a:t>
            </a:r>
            <a:r>
              <a:rPr lang="en-US" sz="2200" dirty="0">
                <a:latin typeface="Calibri" panose="020F0502020204030204" pitchFamily="34" charset="0"/>
                <a:cs typeface="Calibri" panose="020F0502020204030204" pitchFamily="34" charset="0"/>
              </a:rPr>
              <a:t>. Nevertheless, legitimate concerns over GMO include:</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Crops with smaller and </a:t>
            </a:r>
            <a:r>
              <a:rPr lang="en-US" sz="2200" b="1" dirty="0">
                <a:latin typeface="Calibri" panose="020F0502020204030204" pitchFamily="34" charset="0"/>
                <a:cs typeface="Calibri" panose="020F0502020204030204" pitchFamily="34" charset="0"/>
              </a:rPr>
              <a:t>less diverse gene pools</a:t>
            </a:r>
            <a:r>
              <a:rPr lang="en-US" sz="2200" dirty="0">
                <a:latin typeface="Calibri" panose="020F0502020204030204" pitchFamily="34" charset="0"/>
                <a:cs typeface="Calibri" panose="020F0502020204030204" pitchFamily="34" charset="0"/>
              </a:rPr>
              <a:t>.</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Propriety rules that </a:t>
            </a:r>
            <a:r>
              <a:rPr lang="en-US" sz="2200" b="1" dirty="0">
                <a:latin typeface="Calibri" panose="020F0502020204030204" pitchFamily="34" charset="0"/>
                <a:cs typeface="Calibri" panose="020F0502020204030204" pitchFamily="34" charset="0"/>
              </a:rPr>
              <a:t>prevent farmers from replanting seeds </a:t>
            </a:r>
            <a:r>
              <a:rPr lang="en-US" sz="2200" dirty="0">
                <a:latin typeface="Calibri" panose="020F0502020204030204" pitchFamily="34" charset="0"/>
                <a:cs typeface="Calibri" panose="020F0502020204030204" pitchFamily="34" charset="0"/>
              </a:rPr>
              <a:t>from their own crops.</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Increased residues of </a:t>
            </a:r>
            <a:r>
              <a:rPr lang="en-US" sz="2200" b="1" dirty="0">
                <a:latin typeface="Calibri" panose="020F0502020204030204" pitchFamily="34" charset="0"/>
                <a:cs typeface="Calibri" panose="020F0502020204030204" pitchFamily="34" charset="0"/>
              </a:rPr>
              <a:t>glyphosate</a:t>
            </a:r>
            <a:r>
              <a:rPr lang="en-US" sz="2200" dirty="0">
                <a:latin typeface="Calibri" panose="020F0502020204030204" pitchFamily="34" charset="0"/>
                <a:cs typeface="Calibri" panose="020F0502020204030204" pitchFamily="34" charset="0"/>
              </a:rPr>
              <a:t> on herbicide-resistant crops.</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Interbreeding with wild relatives to generate herbicide-resistant “</a:t>
            </a:r>
            <a:r>
              <a:rPr lang="en-US" sz="2200" b="1" dirty="0">
                <a:latin typeface="Calibri" panose="020F0502020204030204" pitchFamily="34" charset="0"/>
                <a:cs typeface="Calibri" panose="020F0502020204030204" pitchFamily="34" charset="0"/>
              </a:rPr>
              <a:t>superweeds</a:t>
            </a:r>
            <a:r>
              <a:rPr lang="en-US" sz="2200" dirty="0">
                <a:latin typeface="Calibri" panose="020F0502020204030204" pitchFamily="34" charset="0"/>
                <a:cs typeface="Calibri" panose="020F0502020204030204" pitchFamily="34" charset="0"/>
              </a:rPr>
              <a:t>.”</a:t>
            </a:r>
          </a:p>
          <a:p>
            <a:pPr marL="342900" indent="-342900" algn="just">
              <a:spcAft>
                <a:spcPts val="6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Food allergies </a:t>
            </a:r>
            <a:r>
              <a:rPr lang="en-US" sz="2200" dirty="0">
                <a:latin typeface="Calibri" panose="020F0502020204030204" pitchFamily="34" charset="0"/>
                <a:cs typeface="Calibri" panose="020F0502020204030204" pitchFamily="34" charset="0"/>
              </a:rPr>
              <a:t>from </a:t>
            </a:r>
            <a:r>
              <a:rPr lang="en-US" sz="2200" b="1" dirty="0">
                <a:latin typeface="Calibri" panose="020F0502020204030204" pitchFamily="34" charset="0"/>
                <a:cs typeface="Calibri" panose="020F0502020204030204" pitchFamily="34" charset="0"/>
              </a:rPr>
              <a:t>novel proteins </a:t>
            </a:r>
            <a:r>
              <a:rPr lang="en-US" sz="2200" dirty="0">
                <a:latin typeface="Calibri" panose="020F0502020204030204" pitchFamily="34" charset="0"/>
                <a:cs typeface="Calibri" panose="020F0502020204030204" pitchFamily="34" charset="0"/>
              </a:rPr>
              <a:t>present in GMO products.</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Novel proteins that are </a:t>
            </a:r>
            <a:r>
              <a:rPr lang="en-US" sz="2200" b="1" dirty="0">
                <a:latin typeface="Calibri" panose="020F0502020204030204" pitchFamily="34" charset="0"/>
                <a:cs typeface="Calibri" panose="020F0502020204030204" pitchFamily="34" charset="0"/>
              </a:rPr>
              <a:t>toxic to wildlife</a:t>
            </a:r>
            <a:r>
              <a:rPr lang="en-US" sz="2200"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31B09E2E-A58A-3A91-91F5-02078F4327E0}"/>
              </a:ext>
            </a:extLst>
          </p:cNvPr>
          <p:cNvSpPr txBox="1"/>
          <p:nvPr/>
        </p:nvSpPr>
        <p:spPr>
          <a:xfrm>
            <a:off x="651163" y="5718222"/>
            <a:ext cx="9419937" cy="769441"/>
          </a:xfrm>
          <a:prstGeom prst="rect">
            <a:avLst/>
          </a:prstGeom>
          <a:noFill/>
        </p:spPr>
        <p:txBody>
          <a:bodyPr wrap="square" rtlCol="0">
            <a:spAutoFit/>
          </a:bodyPr>
          <a:lstStyle/>
          <a:p>
            <a:pPr algn="just"/>
            <a:r>
              <a:rPr lang="en-US" sz="2200" dirty="0">
                <a:latin typeface="Calibri" panose="020F0502020204030204" pitchFamily="34" charset="0"/>
                <a:cs typeface="Calibri" panose="020F0502020204030204" pitchFamily="34" charset="0"/>
              </a:rPr>
              <a:t>The last three concerns have yet to come true, but as with all novel technologies the precautionary principle is the the most prudent way to move forward.</a:t>
            </a:r>
          </a:p>
        </p:txBody>
      </p:sp>
      <p:pic>
        <p:nvPicPr>
          <p:cNvPr id="9" name="Picture 8">
            <a:extLst>
              <a:ext uri="{FF2B5EF4-FFF2-40B4-BE49-F238E27FC236}">
                <a16:creationId xmlns:a16="http://schemas.microsoft.com/office/drawing/2014/main" id="{03DFB0D6-4048-1A4D-2866-7B06C121041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07270" y="3995553"/>
            <a:ext cx="1469767" cy="1501515"/>
          </a:xfrm>
          <a:prstGeom prst="rect">
            <a:avLst/>
          </a:prstGeom>
        </p:spPr>
      </p:pic>
      <p:pic>
        <p:nvPicPr>
          <p:cNvPr id="12" name="Picture 11">
            <a:extLst>
              <a:ext uri="{FF2B5EF4-FFF2-40B4-BE49-F238E27FC236}">
                <a16:creationId xmlns:a16="http://schemas.microsoft.com/office/drawing/2014/main" id="{7D2D4F84-BCCE-4B23-52B1-DE76B04323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6200000">
            <a:off x="7515172" y="4253692"/>
            <a:ext cx="1519396" cy="1003118"/>
          </a:xfrm>
          <a:prstGeom prst="rect">
            <a:avLst/>
          </a:prstGeom>
        </p:spPr>
      </p:pic>
      <p:pic>
        <p:nvPicPr>
          <p:cNvPr id="14" name="Picture 13" descr="A close up of a sign&#10;&#10;Description automatically generated">
            <a:extLst>
              <a:ext uri="{FF2B5EF4-FFF2-40B4-BE49-F238E27FC236}">
                <a16:creationId xmlns:a16="http://schemas.microsoft.com/office/drawing/2014/main" id="{2F15B00C-E2C3-B0E5-D021-D00D12D2602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148833" y="5822605"/>
            <a:ext cx="719622" cy="599451"/>
          </a:xfrm>
          <a:prstGeom prst="rect">
            <a:avLst/>
          </a:prstGeom>
        </p:spPr>
      </p:pic>
      <p:pic>
        <p:nvPicPr>
          <p:cNvPr id="16" name="Picture 15">
            <a:extLst>
              <a:ext uri="{FF2B5EF4-FFF2-40B4-BE49-F238E27FC236}">
                <a16:creationId xmlns:a16="http://schemas.microsoft.com/office/drawing/2014/main" id="{A0E7E51B-51EE-C336-B868-A1BA87503FA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057725" y="3975509"/>
            <a:ext cx="1931379" cy="1521559"/>
          </a:xfrm>
          <a:prstGeom prst="rect">
            <a:avLst/>
          </a:prstGeom>
        </p:spPr>
      </p:pic>
      <p:sp>
        <p:nvSpPr>
          <p:cNvPr id="19" name="TextBox 18">
            <a:extLst>
              <a:ext uri="{FF2B5EF4-FFF2-40B4-BE49-F238E27FC236}">
                <a16:creationId xmlns:a16="http://schemas.microsoft.com/office/drawing/2014/main" id="{21877BBB-58C4-0755-44A3-851EE0BFB396}"/>
              </a:ext>
            </a:extLst>
          </p:cNvPr>
          <p:cNvSpPr txBox="1"/>
          <p:nvPr/>
        </p:nvSpPr>
        <p:spPr>
          <a:xfrm>
            <a:off x="8125611" y="3348037"/>
            <a:ext cx="389850" cy="584775"/>
          </a:xfrm>
          <a:prstGeom prst="rect">
            <a:avLst/>
          </a:prstGeom>
          <a:noFill/>
        </p:spPr>
        <p:txBody>
          <a:bodyPr wrap="none" rtlCol="0">
            <a:spAutoFit/>
          </a:bodyPr>
          <a:lstStyle/>
          <a:p>
            <a:r>
              <a:rPr lang="en-US" sz="3200" b="1" dirty="0">
                <a:solidFill>
                  <a:srgbClr val="0432FF"/>
                </a:solidFill>
                <a:latin typeface="Calibri" panose="020F0502020204030204" pitchFamily="34" charset="0"/>
                <a:cs typeface="Calibri" panose="020F0502020204030204" pitchFamily="34" charset="0"/>
              </a:rPr>
              <a:t>?</a:t>
            </a:r>
          </a:p>
        </p:txBody>
      </p:sp>
      <p:pic>
        <p:nvPicPr>
          <p:cNvPr id="10" name="Picture 9" descr="A cartoon of a person holding her hands up&#10;&#10;Description automatically generated">
            <a:extLst>
              <a:ext uri="{FF2B5EF4-FFF2-40B4-BE49-F238E27FC236}">
                <a16:creationId xmlns:a16="http://schemas.microsoft.com/office/drawing/2014/main" id="{72161576-5CF4-4041-9B5E-586470FED209}"/>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072944" y="3932511"/>
            <a:ext cx="650887" cy="1660231"/>
          </a:xfrm>
          <a:prstGeom prst="rect">
            <a:avLst/>
          </a:prstGeom>
        </p:spPr>
      </p:pic>
      <p:pic>
        <p:nvPicPr>
          <p:cNvPr id="15" name="Picture 14" descr="A diagram of different colored circles&#10;&#10;Description automatically generated">
            <a:extLst>
              <a:ext uri="{FF2B5EF4-FFF2-40B4-BE49-F238E27FC236}">
                <a16:creationId xmlns:a16="http://schemas.microsoft.com/office/drawing/2014/main" id="{E3AEFF84-11E8-AC8F-0025-FED6E645FB67}"/>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55161" y="3823856"/>
            <a:ext cx="3244888" cy="1861233"/>
          </a:xfrm>
          <a:prstGeom prst="rect">
            <a:avLst/>
          </a:prstGeom>
        </p:spPr>
      </p:pic>
      <p:pic>
        <p:nvPicPr>
          <p:cNvPr id="20" name="Picture 19" descr="A butterfly on a flower&#10;&#10;Description automatically generated">
            <a:extLst>
              <a:ext uri="{FF2B5EF4-FFF2-40B4-BE49-F238E27FC236}">
                <a16:creationId xmlns:a16="http://schemas.microsoft.com/office/drawing/2014/main" id="{D3460D7C-8498-DBDE-9A67-080794358BCE}"/>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150969" y="4128955"/>
            <a:ext cx="1280675" cy="1395259"/>
          </a:xfrm>
          <a:prstGeom prst="rect">
            <a:avLst/>
          </a:prstGeom>
        </p:spPr>
      </p:pic>
      <p:sp>
        <p:nvSpPr>
          <p:cNvPr id="21" name="TextBox 20">
            <a:extLst>
              <a:ext uri="{FF2B5EF4-FFF2-40B4-BE49-F238E27FC236}">
                <a16:creationId xmlns:a16="http://schemas.microsoft.com/office/drawing/2014/main" id="{DF7EAAE9-8D98-A675-7D19-AFB45384D857}"/>
              </a:ext>
            </a:extLst>
          </p:cNvPr>
          <p:cNvSpPr txBox="1"/>
          <p:nvPr/>
        </p:nvSpPr>
        <p:spPr>
          <a:xfrm>
            <a:off x="9261417" y="3353402"/>
            <a:ext cx="389850" cy="584775"/>
          </a:xfrm>
          <a:prstGeom prst="rect">
            <a:avLst/>
          </a:prstGeom>
          <a:noFill/>
        </p:spPr>
        <p:txBody>
          <a:bodyPr wrap="none" rtlCol="0">
            <a:spAutoFit/>
          </a:bodyPr>
          <a:lstStyle/>
          <a:p>
            <a:r>
              <a:rPr lang="en-US" sz="3200" b="1" dirty="0">
                <a:solidFill>
                  <a:srgbClr val="0432FF"/>
                </a:solidFill>
                <a:latin typeface="Calibri" panose="020F0502020204030204" pitchFamily="34" charset="0"/>
                <a:cs typeface="Calibri" panose="020F0502020204030204" pitchFamily="34" charset="0"/>
              </a:rPr>
              <a:t>?</a:t>
            </a:r>
          </a:p>
        </p:txBody>
      </p:sp>
      <p:sp>
        <p:nvSpPr>
          <p:cNvPr id="22" name="TextBox 21">
            <a:extLst>
              <a:ext uri="{FF2B5EF4-FFF2-40B4-BE49-F238E27FC236}">
                <a16:creationId xmlns:a16="http://schemas.microsoft.com/office/drawing/2014/main" id="{2EF3BAE5-020F-E651-55F3-84849322E97D}"/>
              </a:ext>
            </a:extLst>
          </p:cNvPr>
          <p:cNvSpPr txBox="1"/>
          <p:nvPr/>
        </p:nvSpPr>
        <p:spPr>
          <a:xfrm>
            <a:off x="10553213" y="3359362"/>
            <a:ext cx="389850" cy="584775"/>
          </a:xfrm>
          <a:prstGeom prst="rect">
            <a:avLst/>
          </a:prstGeom>
          <a:noFill/>
        </p:spPr>
        <p:txBody>
          <a:bodyPr wrap="none" rtlCol="0">
            <a:spAutoFit/>
          </a:bodyPr>
          <a:lstStyle/>
          <a:p>
            <a:r>
              <a:rPr lang="en-US" sz="3200" b="1" dirty="0">
                <a:solidFill>
                  <a:srgbClr val="0432FF"/>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1734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dry cracked ground&#10;&#10;Description automatically generated">
            <a:extLst>
              <a:ext uri="{FF2B5EF4-FFF2-40B4-BE49-F238E27FC236}">
                <a16:creationId xmlns:a16="http://schemas.microsoft.com/office/drawing/2014/main" id="{B9FDBB6A-1F78-DEDA-992B-3AC250C5D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671" y="-670145"/>
            <a:ext cx="14715468" cy="8198289"/>
          </a:xfrm>
          <a:prstGeom prst="rect">
            <a:avLst/>
          </a:prstGeom>
        </p:spPr>
      </p:pic>
      <p:sp>
        <p:nvSpPr>
          <p:cNvPr id="6" name="TextBox 5">
            <a:extLst>
              <a:ext uri="{FF2B5EF4-FFF2-40B4-BE49-F238E27FC236}">
                <a16:creationId xmlns:a16="http://schemas.microsoft.com/office/drawing/2014/main" id="{B953CFCC-A1B8-0CD0-4562-38847E3B2CB8}"/>
              </a:ext>
            </a:extLst>
          </p:cNvPr>
          <p:cNvSpPr txBox="1"/>
          <p:nvPr/>
        </p:nvSpPr>
        <p:spPr>
          <a:xfrm>
            <a:off x="295174" y="1562959"/>
            <a:ext cx="12127778" cy="1569660"/>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9600" dirty="0">
                <a:solidFill>
                  <a:schemeClr val="bg1"/>
                </a:solidFill>
                <a:effectLst>
                  <a:outerShdw blurRad="50800" dist="38100" dir="10800000" algn="r" rotWithShape="0">
                    <a:prstClr val="black">
                      <a:alpha val="40000"/>
                    </a:prstClr>
                  </a:outerShdw>
                </a:effectLst>
                <a:latin typeface="Calibri" panose="020F0502020204030204" pitchFamily="34" charset="0"/>
                <a:cs typeface="Calibri" panose="020F0502020204030204" pitchFamily="34" charset="0"/>
              </a:rPr>
              <a:t>Soil Health</a:t>
            </a:r>
          </a:p>
        </p:txBody>
      </p:sp>
    </p:spTree>
    <p:extLst>
      <p:ext uri="{BB962C8B-B14F-4D97-AF65-F5344CB8AC3E}">
        <p14:creationId xmlns:p14="http://schemas.microsoft.com/office/powerpoint/2010/main" val="1415263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soil layer&#10;&#10;Description automatically generated">
            <a:extLst>
              <a:ext uri="{FF2B5EF4-FFF2-40B4-BE49-F238E27FC236}">
                <a16:creationId xmlns:a16="http://schemas.microsoft.com/office/drawing/2014/main" id="{A04998F1-0A0D-0483-F142-9D69502BC10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16436" y="418390"/>
            <a:ext cx="4682838" cy="5920510"/>
          </a:xfrm>
          <a:prstGeom prst="rect">
            <a:avLst/>
          </a:prstGeom>
        </p:spPr>
      </p:pic>
      <p:sp>
        <p:nvSpPr>
          <p:cNvPr id="3" name="TextBox 2">
            <a:extLst>
              <a:ext uri="{FF2B5EF4-FFF2-40B4-BE49-F238E27FC236}">
                <a16:creationId xmlns:a16="http://schemas.microsoft.com/office/drawing/2014/main" id="{67F95936-682E-DAD5-3474-F5C26282A6B0}"/>
              </a:ext>
            </a:extLst>
          </p:cNvPr>
          <p:cNvSpPr txBox="1"/>
          <p:nvPr/>
        </p:nvSpPr>
        <p:spPr>
          <a:xfrm>
            <a:off x="692726" y="468745"/>
            <a:ext cx="5611092" cy="5632311"/>
          </a:xfrm>
          <a:prstGeom prst="rect">
            <a:avLst/>
          </a:prstGeom>
          <a:noFill/>
        </p:spPr>
        <p:txBody>
          <a:bodyPr wrap="square" rtlCol="0">
            <a:spAutoFit/>
          </a:bodyPr>
          <a:lstStyle/>
          <a:p>
            <a:pPr algn="just">
              <a:spcAft>
                <a:spcPts val="1200"/>
              </a:spcAft>
            </a:pPr>
            <a:r>
              <a:rPr lang="en-US" sz="2200" dirty="0">
                <a:latin typeface="Calibri" panose="020F0502020204030204" pitchFamily="34" charset="0"/>
                <a:cs typeface="Calibri" panose="020F0502020204030204" pitchFamily="34" charset="0"/>
              </a:rPr>
              <a:t>Depending on climate and parent materials, most soils form distinct layers. A typical soil profile can be subdivided into the following five horizons:</a:t>
            </a:r>
          </a:p>
          <a:p>
            <a:pPr algn="just">
              <a:spcAft>
                <a:spcPts val="600"/>
              </a:spcAft>
            </a:pPr>
            <a:r>
              <a:rPr lang="en-US" sz="2200" b="1" dirty="0">
                <a:latin typeface="Calibri" panose="020F0502020204030204" pitchFamily="34" charset="0"/>
                <a:cs typeface="Calibri" panose="020F0502020204030204" pitchFamily="34" charset="0"/>
              </a:rPr>
              <a:t>O-Horizon: </a:t>
            </a:r>
            <a:r>
              <a:rPr lang="en-US" sz="2200" dirty="0">
                <a:latin typeface="Calibri" panose="020F0502020204030204" pitchFamily="34" charset="0"/>
                <a:cs typeface="Calibri" panose="020F0502020204030204" pitchFamily="34" charset="0"/>
              </a:rPr>
              <a:t>Organic matter from decaying vegetation.</a:t>
            </a:r>
          </a:p>
          <a:p>
            <a:pPr algn="just">
              <a:spcAft>
                <a:spcPts val="600"/>
              </a:spcAft>
            </a:pPr>
            <a:r>
              <a:rPr lang="en-US" sz="2200" b="1" dirty="0">
                <a:latin typeface="Calibri" panose="020F0502020204030204" pitchFamily="34" charset="0"/>
                <a:cs typeface="Calibri" panose="020F0502020204030204" pitchFamily="34" charset="0"/>
              </a:rPr>
              <a:t>A-Horizon: </a:t>
            </a:r>
            <a:r>
              <a:rPr lang="en-US" sz="2200" dirty="0">
                <a:latin typeface="Calibri" panose="020F0502020204030204" pitchFamily="34" charset="0"/>
                <a:cs typeface="Calibri" panose="020F0502020204030204" pitchFamily="34" charset="0"/>
              </a:rPr>
              <a:t>A combination of organic matter and parent material. This is commonly referred to as “topsoil.”</a:t>
            </a:r>
          </a:p>
          <a:p>
            <a:pPr algn="just">
              <a:spcAft>
                <a:spcPts val="600"/>
              </a:spcAft>
            </a:pPr>
            <a:r>
              <a:rPr lang="en-US" sz="2200" b="1" dirty="0">
                <a:latin typeface="Calibri" panose="020F0502020204030204" pitchFamily="34" charset="0"/>
                <a:cs typeface="Calibri" panose="020F0502020204030204" pitchFamily="34" charset="0"/>
              </a:rPr>
              <a:t>B-Horizon: </a:t>
            </a:r>
            <a:r>
              <a:rPr lang="en-US" sz="2200" dirty="0">
                <a:latin typeface="Calibri" panose="020F0502020204030204" pitchFamily="34" charset="0"/>
                <a:cs typeface="Calibri" panose="020F0502020204030204" pitchFamily="34" charset="0"/>
              </a:rPr>
              <a:t>Inorganic soil particles consisting almost entirely of parent material.</a:t>
            </a:r>
          </a:p>
          <a:p>
            <a:pPr algn="just">
              <a:spcAft>
                <a:spcPts val="600"/>
              </a:spcAft>
            </a:pPr>
            <a:r>
              <a:rPr lang="en-US" sz="2200" b="1" dirty="0">
                <a:latin typeface="Calibri" panose="020F0502020204030204" pitchFamily="34" charset="0"/>
                <a:cs typeface="Calibri" panose="020F0502020204030204" pitchFamily="34" charset="0"/>
              </a:rPr>
              <a:t>C-Horizon: </a:t>
            </a:r>
            <a:r>
              <a:rPr lang="en-US" sz="2200" dirty="0">
                <a:latin typeface="Calibri" panose="020F0502020204030204" pitchFamily="34" charset="0"/>
                <a:cs typeface="Calibri" panose="020F0502020204030204" pitchFamily="34" charset="0"/>
              </a:rPr>
              <a:t>Courser particles and more rocks.</a:t>
            </a:r>
          </a:p>
          <a:p>
            <a:pPr algn="just"/>
            <a:r>
              <a:rPr lang="en-US" sz="2200" b="1" dirty="0">
                <a:latin typeface="Calibri" panose="020F0502020204030204" pitchFamily="34" charset="0"/>
                <a:cs typeface="Calibri" panose="020F0502020204030204" pitchFamily="34" charset="0"/>
              </a:rPr>
              <a:t>R-Horizon (not shown): </a:t>
            </a:r>
            <a:r>
              <a:rPr lang="en-US" sz="2200" dirty="0">
                <a:latin typeface="Calibri" panose="020F0502020204030204" pitchFamily="34" charset="0"/>
                <a:cs typeface="Calibri" panose="020F0502020204030204" pitchFamily="34" charset="0"/>
              </a:rPr>
              <a:t>This is not soil. It is the bedrock parent material that generated the inorganic portion of the soil.</a:t>
            </a:r>
          </a:p>
        </p:txBody>
      </p:sp>
    </p:spTree>
    <p:extLst>
      <p:ext uri="{BB962C8B-B14F-4D97-AF65-F5344CB8AC3E}">
        <p14:creationId xmlns:p14="http://schemas.microsoft.com/office/powerpoint/2010/main" val="1469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D334EE-1E54-6F37-E105-220DE19D92B7}"/>
              </a:ext>
            </a:extLst>
          </p:cNvPr>
          <p:cNvSpPr txBox="1"/>
          <p:nvPr/>
        </p:nvSpPr>
        <p:spPr>
          <a:xfrm>
            <a:off x="507676" y="4116291"/>
            <a:ext cx="8047342" cy="2123658"/>
          </a:xfrm>
          <a:prstGeom prst="rect">
            <a:avLst/>
          </a:prstGeom>
          <a:noFill/>
        </p:spPr>
        <p:txBody>
          <a:bodyPr wrap="square" rtlCol="0">
            <a:spAutoFit/>
          </a:bodyPr>
          <a:lstStyle/>
          <a:p>
            <a:pPr algn="just">
              <a:spcAft>
                <a:spcPts val="1200"/>
              </a:spcAft>
            </a:pPr>
            <a:r>
              <a:rPr lang="en-US" sz="2200" dirty="0">
                <a:latin typeface="Calibri" panose="020F0502020204030204" pitchFamily="34" charset="0"/>
                <a:cs typeface="Calibri" panose="020F0502020204030204" pitchFamily="34" charset="0"/>
              </a:rPr>
              <a:t>Climate and parent material affect soil depth:</a:t>
            </a:r>
          </a:p>
          <a:p>
            <a:pPr algn="just">
              <a:spcAft>
                <a:spcPts val="1200"/>
              </a:spcAft>
            </a:pPr>
            <a:r>
              <a:rPr lang="en-US" sz="2200" dirty="0">
                <a:latin typeface="Calibri" panose="020F0502020204030204" pitchFamily="34" charset="0"/>
                <a:cs typeface="Calibri" panose="020F0502020204030204" pitchFamily="34" charset="0"/>
              </a:rPr>
              <a:t>Soils generated from </a:t>
            </a:r>
            <a:r>
              <a:rPr lang="en-US" sz="2200" b="1" dirty="0">
                <a:latin typeface="Calibri" panose="020F0502020204030204" pitchFamily="34" charset="0"/>
                <a:cs typeface="Calibri" panose="020F0502020204030204" pitchFamily="34" charset="0"/>
              </a:rPr>
              <a:t>quartz</a:t>
            </a:r>
            <a:r>
              <a:rPr lang="en-US" sz="2200" dirty="0">
                <a:latin typeface="Calibri" panose="020F0502020204030204" pitchFamily="34" charset="0"/>
                <a:cs typeface="Calibri" panose="020F0502020204030204" pitchFamily="34" charset="0"/>
              </a:rPr>
              <a:t> are courser and less productive because quartz </a:t>
            </a:r>
            <a:r>
              <a:rPr lang="en-US" sz="2200" b="1" dirty="0">
                <a:latin typeface="Calibri" panose="020F0502020204030204" pitchFamily="34" charset="0"/>
                <a:cs typeface="Calibri" panose="020F0502020204030204" pitchFamily="34" charset="0"/>
              </a:rPr>
              <a:t>resists weathering </a:t>
            </a:r>
            <a:r>
              <a:rPr lang="en-US" sz="2200" dirty="0">
                <a:latin typeface="Calibri" panose="020F0502020204030204" pitchFamily="34" charset="0"/>
                <a:cs typeface="Calibri" panose="020F0502020204030204" pitchFamily="34" charset="0"/>
              </a:rPr>
              <a:t>activity and lacks nutrients.</a:t>
            </a:r>
          </a:p>
          <a:p>
            <a:pPr algn="just">
              <a:spcAft>
                <a:spcPts val="600"/>
              </a:spcAft>
            </a:pPr>
            <a:r>
              <a:rPr lang="en-US" sz="2200" dirty="0">
                <a:latin typeface="Calibri" panose="020F0502020204030204" pitchFamily="34" charset="0"/>
                <a:cs typeface="Calibri" panose="020F0502020204030204" pitchFamily="34" charset="0"/>
              </a:rPr>
              <a:t>Soils rich </a:t>
            </a:r>
            <a:r>
              <a:rPr lang="en-US" sz="2200" b="1" dirty="0">
                <a:latin typeface="Calibri" panose="020F0502020204030204" pitchFamily="34" charset="0"/>
                <a:cs typeface="Calibri" panose="020F0502020204030204" pitchFamily="34" charset="0"/>
              </a:rPr>
              <a:t>volcanic ash </a:t>
            </a:r>
            <a:r>
              <a:rPr lang="en-US" sz="2200" dirty="0">
                <a:latin typeface="Calibri" panose="020F0502020204030204" pitchFamily="34" charset="0"/>
                <a:cs typeface="Calibri" panose="020F0502020204030204" pitchFamily="34" charset="0"/>
              </a:rPr>
              <a:t>are deeper and more productive because the parent material is </a:t>
            </a:r>
            <a:r>
              <a:rPr lang="en-US" sz="2200" b="1" dirty="0">
                <a:latin typeface="Calibri" panose="020F0502020204030204" pitchFamily="34" charset="0"/>
                <a:cs typeface="Calibri" panose="020F0502020204030204" pitchFamily="34" charset="0"/>
              </a:rPr>
              <a:t>rich in phosphate nutrients</a:t>
            </a:r>
            <a:r>
              <a:rPr lang="en-US" sz="2200" dirty="0">
                <a:latin typeface="Calibri" panose="020F0502020204030204" pitchFamily="34" charset="0"/>
                <a:cs typeface="Calibri" panose="020F0502020204030204" pitchFamily="34" charset="0"/>
              </a:rPr>
              <a:t> and </a:t>
            </a:r>
            <a:r>
              <a:rPr lang="en-US" sz="2200" b="1" dirty="0">
                <a:latin typeface="Calibri" panose="020F0502020204030204" pitchFamily="34" charset="0"/>
                <a:cs typeface="Calibri" panose="020F0502020204030204" pitchFamily="34" charset="0"/>
              </a:rPr>
              <a:t>easily weathered</a:t>
            </a:r>
            <a:r>
              <a:rPr lang="en-US" sz="2200" dirty="0">
                <a:latin typeface="Calibri" panose="020F0502020204030204" pitchFamily="34" charset="0"/>
                <a:cs typeface="Calibri" panose="020F0502020204030204" pitchFamily="34" charset="0"/>
              </a:rPr>
              <a:t>. </a:t>
            </a:r>
          </a:p>
        </p:txBody>
      </p:sp>
      <p:pic>
        <p:nvPicPr>
          <p:cNvPr id="3" name="Picture 2">
            <a:extLst>
              <a:ext uri="{FF2B5EF4-FFF2-40B4-BE49-F238E27FC236}">
                <a16:creationId xmlns:a16="http://schemas.microsoft.com/office/drawing/2014/main" id="{425B70FD-5DF3-96C0-AAE8-D2FBBE86A76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792308" y="618051"/>
            <a:ext cx="2892016" cy="2810949"/>
          </a:xfrm>
          <a:prstGeom prst="rect">
            <a:avLst/>
          </a:prstGeom>
          <a:ln>
            <a:solidFill>
              <a:schemeClr val="accent1"/>
            </a:solidFill>
          </a:ln>
        </p:spPr>
      </p:pic>
      <p:pic>
        <p:nvPicPr>
          <p:cNvPr id="6" name="Picture 5">
            <a:extLst>
              <a:ext uri="{FF2B5EF4-FFF2-40B4-BE49-F238E27FC236}">
                <a16:creationId xmlns:a16="http://schemas.microsoft.com/office/drawing/2014/main" id="{20F7D28C-8779-48ED-0FB7-D877E830341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792308" y="3642605"/>
            <a:ext cx="2892016" cy="2644726"/>
          </a:xfrm>
          <a:prstGeom prst="rect">
            <a:avLst/>
          </a:prstGeom>
          <a:ln>
            <a:solidFill>
              <a:schemeClr val="accent1"/>
            </a:solidFill>
          </a:ln>
        </p:spPr>
      </p:pic>
      <p:pic>
        <p:nvPicPr>
          <p:cNvPr id="10" name="Picture 9" descr="A screenshot of a video game&#10;&#10;Description automatically generated">
            <a:extLst>
              <a:ext uri="{FF2B5EF4-FFF2-40B4-BE49-F238E27FC236}">
                <a16:creationId xmlns:a16="http://schemas.microsoft.com/office/drawing/2014/main" id="{2D612713-E169-F8A8-C48D-71D822B718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348" y="618051"/>
            <a:ext cx="7920670" cy="2823864"/>
          </a:xfrm>
          <a:prstGeom prst="rect">
            <a:avLst/>
          </a:prstGeom>
        </p:spPr>
      </p:pic>
      <p:sp>
        <p:nvSpPr>
          <p:cNvPr id="11" name="TextBox 10">
            <a:extLst>
              <a:ext uri="{FF2B5EF4-FFF2-40B4-BE49-F238E27FC236}">
                <a16:creationId xmlns:a16="http://schemas.microsoft.com/office/drawing/2014/main" id="{328A1927-1749-965E-249D-9BE66C5C9445}"/>
              </a:ext>
            </a:extLst>
          </p:cNvPr>
          <p:cNvSpPr txBox="1"/>
          <p:nvPr/>
        </p:nvSpPr>
        <p:spPr>
          <a:xfrm>
            <a:off x="540501" y="3441915"/>
            <a:ext cx="7208320"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Primary succession involves the formation of soil over time from solid rock.</a:t>
            </a:r>
          </a:p>
        </p:txBody>
      </p:sp>
    </p:spTree>
    <p:extLst>
      <p:ext uri="{BB962C8B-B14F-4D97-AF65-F5344CB8AC3E}">
        <p14:creationId xmlns:p14="http://schemas.microsoft.com/office/powerpoint/2010/main" val="361102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ABDFEA-4B59-916F-3A10-4A37A45F5BF1}"/>
              </a:ext>
            </a:extLst>
          </p:cNvPr>
          <p:cNvSpPr txBox="1"/>
          <p:nvPr/>
        </p:nvSpPr>
        <p:spPr>
          <a:xfrm>
            <a:off x="536158" y="614328"/>
            <a:ext cx="11020027" cy="3708708"/>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Over the long run, traditional irrigation can lead to mineral residues cumulatively deposited from pumped groundwater repeatedly evaporating over the land. This can lead to result in </a:t>
            </a:r>
            <a:r>
              <a:rPr lang="en-US" sz="2200" b="1" dirty="0">
                <a:latin typeface="Calibri" panose="020F0502020204030204" pitchFamily="34" charset="0"/>
                <a:cs typeface="Calibri" panose="020F0502020204030204" pitchFamily="34" charset="0"/>
              </a:rPr>
              <a:t>soil salinization</a:t>
            </a:r>
            <a:r>
              <a:rPr lang="en-US" sz="2200" dirty="0">
                <a:latin typeface="Calibri" panose="020F0502020204030204" pitchFamily="34" charset="0"/>
                <a:cs typeface="Calibri" panose="020F0502020204030204" pitchFamily="34" charset="0"/>
              </a:rPr>
              <a:t>.</a:t>
            </a:r>
          </a:p>
          <a:p>
            <a:pPr algn="just">
              <a:spcAft>
                <a:spcPts val="600"/>
              </a:spcAft>
            </a:pPr>
            <a:r>
              <a:rPr lang="en-US" sz="2200" dirty="0">
                <a:latin typeface="Calibri" panose="020F0502020204030204" pitchFamily="34" charset="0"/>
                <a:cs typeface="Calibri" panose="020F0502020204030204" pitchFamily="34" charset="0"/>
              </a:rPr>
              <a:t>Clearing the land for agriculture is problematic when extensive deforestation results in </a:t>
            </a:r>
            <a:r>
              <a:rPr lang="en-US" sz="2200" b="1" dirty="0">
                <a:latin typeface="Calibri" panose="020F0502020204030204" pitchFamily="34" charset="0"/>
                <a:cs typeface="Calibri" panose="020F0502020204030204" pitchFamily="34" charset="0"/>
              </a:rPr>
              <a:t>desertification</a:t>
            </a:r>
            <a:r>
              <a:rPr lang="en-US" sz="2200" dirty="0">
                <a:latin typeface="Calibri" panose="020F0502020204030204" pitchFamily="34" charset="0"/>
                <a:cs typeface="Calibri" panose="020F0502020204030204" pitchFamily="34" charset="0"/>
              </a:rPr>
              <a:t>.</a:t>
            </a:r>
          </a:p>
          <a:p>
            <a:pPr algn="just">
              <a:spcAft>
                <a:spcPts val="600"/>
              </a:spcAft>
            </a:pPr>
            <a:r>
              <a:rPr lang="en-US" sz="2200" dirty="0">
                <a:latin typeface="Calibri" panose="020F0502020204030204" pitchFamily="34" charset="0"/>
                <a:cs typeface="Calibri" panose="020F0502020204030204" pitchFamily="34" charset="0"/>
              </a:rPr>
              <a:t>During the Dust Bowl of the 1930’s, Oklahoma lost nearly 20% of its 1930 population to migration after farmlands were devasted by wind </a:t>
            </a:r>
            <a:r>
              <a:rPr lang="en-US" sz="2200" b="1" dirty="0">
                <a:latin typeface="Calibri" panose="020F0502020204030204" pitchFamily="34" charset="0"/>
                <a:cs typeface="Calibri" panose="020F0502020204030204" pitchFamily="34" charset="0"/>
              </a:rPr>
              <a:t>erosion</a:t>
            </a:r>
            <a:r>
              <a:rPr lang="en-US" sz="2200" dirty="0">
                <a:latin typeface="Calibri" panose="020F0502020204030204" pitchFamily="34" charset="0"/>
                <a:cs typeface="Calibri" panose="020F0502020204030204" pitchFamily="34" charset="0"/>
              </a:rPr>
              <a:t>. This was attributed in part to the </a:t>
            </a:r>
            <a:r>
              <a:rPr lang="en-US" sz="2200" b="1" dirty="0">
                <a:latin typeface="Calibri" panose="020F0502020204030204" pitchFamily="34" charset="0"/>
                <a:cs typeface="Calibri" panose="020F0502020204030204" pitchFamily="34" charset="0"/>
              </a:rPr>
              <a:t>over-tilling</a:t>
            </a:r>
            <a:r>
              <a:rPr lang="en-US" sz="2200" dirty="0">
                <a:latin typeface="Calibri" panose="020F0502020204030204" pitchFamily="34" charset="0"/>
                <a:cs typeface="Calibri" panose="020F0502020204030204" pitchFamily="34" charset="0"/>
              </a:rPr>
              <a:t> of farmland.</a:t>
            </a:r>
          </a:p>
          <a:p>
            <a:pPr algn="just">
              <a:spcAft>
                <a:spcPts val="600"/>
              </a:spcAft>
            </a:pPr>
            <a:r>
              <a:rPr lang="en-US" sz="2200" dirty="0">
                <a:latin typeface="Calibri" panose="020F0502020204030204" pitchFamily="34" charset="0"/>
                <a:cs typeface="Calibri" panose="020F0502020204030204" pitchFamily="34" charset="0"/>
              </a:rPr>
              <a:t>The repeated use of chemical fertilizer without the supplemental addition of organic matter eventually results in </a:t>
            </a:r>
            <a:r>
              <a:rPr lang="en-US" sz="2200" b="1" dirty="0">
                <a:latin typeface="Calibri" panose="020F0502020204030204" pitchFamily="34" charset="0"/>
                <a:cs typeface="Calibri" panose="020F0502020204030204" pitchFamily="34" charset="0"/>
              </a:rPr>
              <a:t>mineralized soils </a:t>
            </a:r>
            <a:r>
              <a:rPr lang="en-US" sz="2200" dirty="0">
                <a:latin typeface="Calibri" panose="020F0502020204030204" pitchFamily="34" charset="0"/>
                <a:cs typeface="Calibri" panose="020F0502020204030204" pitchFamily="34" charset="0"/>
              </a:rPr>
              <a:t>that lack textural qualities that are conducive to plants.</a:t>
            </a:r>
          </a:p>
        </p:txBody>
      </p:sp>
      <p:pic>
        <p:nvPicPr>
          <p:cNvPr id="3" name="Picture 2" descr="A close-up of a person's hands holding dirt&#10;&#10;Description automatically generated">
            <a:extLst>
              <a:ext uri="{FF2B5EF4-FFF2-40B4-BE49-F238E27FC236}">
                <a16:creationId xmlns:a16="http://schemas.microsoft.com/office/drawing/2014/main" id="{9D523A3A-3510-8A5F-2841-3D9AAEC8A4A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4634" y="4539923"/>
            <a:ext cx="2433152" cy="2041373"/>
          </a:xfrm>
          <a:prstGeom prst="rect">
            <a:avLst/>
          </a:prstGeom>
          <a:ln>
            <a:solidFill>
              <a:schemeClr val="accent1"/>
            </a:solidFill>
          </a:ln>
        </p:spPr>
      </p:pic>
      <p:pic>
        <p:nvPicPr>
          <p:cNvPr id="14" name="Picture 13" descr="A person and child playing in the desert&#10;&#10;Description automatically generated">
            <a:extLst>
              <a:ext uri="{FF2B5EF4-FFF2-40B4-BE49-F238E27FC236}">
                <a16:creationId xmlns:a16="http://schemas.microsoft.com/office/drawing/2014/main" id="{C86F5791-CD97-1634-0CD4-754F81BCBB0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03044" y="4539924"/>
            <a:ext cx="2149322" cy="2041372"/>
          </a:xfrm>
          <a:prstGeom prst="rect">
            <a:avLst/>
          </a:prstGeom>
          <a:ln>
            <a:solidFill>
              <a:schemeClr val="accent1"/>
            </a:solidFill>
          </a:ln>
        </p:spPr>
      </p:pic>
      <p:pic>
        <p:nvPicPr>
          <p:cNvPr id="16" name="Picture 15" descr="A close-up of a field&#10;&#10;Description automatically generated">
            <a:extLst>
              <a:ext uri="{FF2B5EF4-FFF2-40B4-BE49-F238E27FC236}">
                <a16:creationId xmlns:a16="http://schemas.microsoft.com/office/drawing/2014/main" id="{17855920-99ED-8F5A-85EF-CAD5F3A88A0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55149" y="4539924"/>
            <a:ext cx="2001036" cy="2041372"/>
          </a:xfrm>
          <a:prstGeom prst="rect">
            <a:avLst/>
          </a:prstGeom>
          <a:ln>
            <a:solidFill>
              <a:schemeClr val="accent1"/>
            </a:solidFill>
          </a:ln>
        </p:spPr>
      </p:pic>
      <p:pic>
        <p:nvPicPr>
          <p:cNvPr id="18" name="Picture 17" descr="A person holding a child&#10;&#10;Description automatically generated">
            <a:extLst>
              <a:ext uri="{FF2B5EF4-FFF2-40B4-BE49-F238E27FC236}">
                <a16:creationId xmlns:a16="http://schemas.microsoft.com/office/drawing/2014/main" id="{B3DAAC74-3CF3-D54B-9F57-A95B6657ACF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45849" y="4539924"/>
            <a:ext cx="1605081" cy="2041372"/>
          </a:xfrm>
          <a:prstGeom prst="rect">
            <a:avLst/>
          </a:prstGeom>
          <a:ln>
            <a:solidFill>
              <a:schemeClr val="accent1"/>
            </a:solidFill>
          </a:ln>
        </p:spPr>
      </p:pic>
      <p:pic>
        <p:nvPicPr>
          <p:cNvPr id="20" name="Picture 19" descr="A boat on the sand&#10;&#10;Description automatically generated">
            <a:extLst>
              <a:ext uri="{FF2B5EF4-FFF2-40B4-BE49-F238E27FC236}">
                <a16:creationId xmlns:a16="http://schemas.microsoft.com/office/drawing/2014/main" id="{40535AA5-8B10-83AC-3DC0-C7B20DB0823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61268" y="4539923"/>
            <a:ext cx="2337557" cy="2041373"/>
          </a:xfrm>
          <a:prstGeom prst="rect">
            <a:avLst/>
          </a:prstGeom>
          <a:ln>
            <a:solidFill>
              <a:schemeClr val="accent1"/>
            </a:solidFill>
          </a:ln>
        </p:spPr>
      </p:pic>
    </p:spTree>
    <p:extLst>
      <p:ext uri="{BB962C8B-B14F-4D97-AF65-F5344CB8AC3E}">
        <p14:creationId xmlns:p14="http://schemas.microsoft.com/office/powerpoint/2010/main" val="372748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B13866-0E1A-B0EF-0BE8-43CF0951D55F}"/>
              </a:ext>
            </a:extLst>
          </p:cNvPr>
          <p:cNvSpPr txBox="1"/>
          <p:nvPr/>
        </p:nvSpPr>
        <p:spPr>
          <a:xfrm>
            <a:off x="-103031" y="86663"/>
            <a:ext cx="12127778" cy="1323439"/>
          </a:xfrm>
          <a:prstGeom prst="rect">
            <a:avLst/>
          </a:prstGeom>
          <a:noFill/>
        </p:spPr>
        <p:txBody>
          <a:bodyPr wrap="square" rtlCol="0">
            <a:spAutoFit/>
          </a:bodyPr>
          <a:lstStyle/>
          <a:p>
            <a:pPr algn="ctr"/>
            <a:r>
              <a:rPr lang="en-US" sz="8000" dirty="0">
                <a:solidFill>
                  <a:srgbClr val="0070C0"/>
                </a:solidFill>
                <a:latin typeface="Calibri" panose="020F0502020204030204" pitchFamily="34" charset="0"/>
                <a:cs typeface="Calibri" panose="020F0502020204030204" pitchFamily="34" charset="0"/>
              </a:rPr>
              <a:t>Pest  Management</a:t>
            </a:r>
          </a:p>
        </p:txBody>
      </p:sp>
      <p:pic>
        <p:nvPicPr>
          <p:cNvPr id="3" name="Picture 2" descr="A cartoon of a person and vegetables&#10;&#10;Description automatically generated">
            <a:extLst>
              <a:ext uri="{FF2B5EF4-FFF2-40B4-BE49-F238E27FC236}">
                <a16:creationId xmlns:a16="http://schemas.microsoft.com/office/drawing/2014/main" id="{1849C387-D285-8BAB-B6F4-7ADA57241A50}"/>
              </a:ext>
            </a:extLst>
          </p:cNvPr>
          <p:cNvPicPr>
            <a:picLocks noChangeAspect="1"/>
          </p:cNvPicPr>
          <p:nvPr/>
        </p:nvPicPr>
        <p:blipFill>
          <a:blip r:embed="rId2"/>
          <a:stretch>
            <a:fillRect/>
          </a:stretch>
        </p:blipFill>
        <p:spPr>
          <a:xfrm>
            <a:off x="1493949" y="1435860"/>
            <a:ext cx="9414457" cy="5164429"/>
          </a:xfrm>
          <a:prstGeom prst="rect">
            <a:avLst/>
          </a:prstGeom>
        </p:spPr>
      </p:pic>
    </p:spTree>
    <p:extLst>
      <p:ext uri="{BB962C8B-B14F-4D97-AF65-F5344CB8AC3E}">
        <p14:creationId xmlns:p14="http://schemas.microsoft.com/office/powerpoint/2010/main" val="103239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6A1C65-B7C3-3061-8306-8E514BDB332C}"/>
              </a:ext>
            </a:extLst>
          </p:cNvPr>
          <p:cNvSpPr txBox="1"/>
          <p:nvPr/>
        </p:nvSpPr>
        <p:spPr>
          <a:xfrm>
            <a:off x="933800" y="437332"/>
            <a:ext cx="10324400" cy="3370153"/>
          </a:xfrm>
          <a:prstGeom prst="rect">
            <a:avLst/>
          </a:prstGeom>
          <a:noFill/>
        </p:spPr>
        <p:txBody>
          <a:bodyPr wrap="square" rtlCol="0">
            <a:spAutoFit/>
          </a:bodyPr>
          <a:lstStyle/>
          <a:p>
            <a:pPr algn="just">
              <a:spcAft>
                <a:spcPts val="600"/>
              </a:spcAft>
            </a:pPr>
            <a:r>
              <a:rPr lang="en-US" sz="2200" b="1" dirty="0">
                <a:latin typeface="Calibri" panose="020F0502020204030204" pitchFamily="34" charset="0"/>
                <a:cs typeface="Calibri" panose="020F0502020204030204" pitchFamily="34" charset="0"/>
              </a:rPr>
              <a:t>Pesticides </a:t>
            </a:r>
            <a:r>
              <a:rPr lang="en-US" sz="2200" dirty="0">
                <a:latin typeface="Calibri" panose="020F0502020204030204" pitchFamily="34" charset="0"/>
                <a:cs typeface="Calibri" panose="020F0502020204030204" pitchFamily="34" charset="0"/>
              </a:rPr>
              <a:t>increase productivity but contaminate ecosystems and many of the </a:t>
            </a:r>
            <a:r>
              <a:rPr lang="en-US" sz="2200" b="1" dirty="0">
                <a:latin typeface="Calibri" panose="020F0502020204030204" pitchFamily="34" charset="0"/>
                <a:cs typeface="Calibri" panose="020F0502020204030204" pitchFamily="34" charset="0"/>
              </a:rPr>
              <a:t>persistent organic pollutants </a:t>
            </a:r>
            <a:r>
              <a:rPr lang="en-US" sz="2200" dirty="0">
                <a:latin typeface="Calibri" panose="020F0502020204030204" pitchFamily="34" charset="0"/>
                <a:cs typeface="Calibri" panose="020F0502020204030204" pitchFamily="34" charset="0"/>
              </a:rPr>
              <a:t>(POPs) are pesticides.</a:t>
            </a:r>
          </a:p>
          <a:p>
            <a:pPr algn="just">
              <a:spcAft>
                <a:spcPts val="600"/>
              </a:spcAft>
            </a:pPr>
            <a:r>
              <a:rPr lang="en-US" sz="2200" dirty="0">
                <a:latin typeface="Calibri" panose="020F0502020204030204" pitchFamily="34" charset="0"/>
                <a:cs typeface="Calibri" panose="020F0502020204030204" pitchFamily="34" charset="0"/>
              </a:rPr>
              <a:t>Pesticides might be playing a role a recent </a:t>
            </a:r>
            <a:r>
              <a:rPr lang="en-US" sz="2200" b="1" dirty="0">
                <a:latin typeface="Calibri" panose="020F0502020204030204" pitchFamily="34" charset="0"/>
                <a:cs typeface="Calibri" panose="020F0502020204030204" pitchFamily="34" charset="0"/>
              </a:rPr>
              <a:t>decline in pollinators </a:t>
            </a:r>
            <a:r>
              <a:rPr lang="en-US" sz="2200" dirty="0">
                <a:latin typeface="Calibri" panose="020F0502020204030204" pitchFamily="34" charset="0"/>
                <a:cs typeface="Calibri" panose="020F0502020204030204" pitchFamily="34" charset="0"/>
              </a:rPr>
              <a:t>that play a critical role in the production of fruits and vegetables.</a:t>
            </a:r>
          </a:p>
          <a:p>
            <a:pPr algn="just">
              <a:spcAft>
                <a:spcPts val="600"/>
              </a:spcAft>
            </a:pPr>
            <a:r>
              <a:rPr lang="en-US" sz="2200" dirty="0">
                <a:latin typeface="Calibri" panose="020F0502020204030204" pitchFamily="34" charset="0"/>
                <a:cs typeface="Calibri" panose="020F0502020204030204" pitchFamily="34" charset="0"/>
              </a:rPr>
              <a:t>Some pesticides and POPs are </a:t>
            </a:r>
            <a:r>
              <a:rPr lang="en-US" sz="2200" b="1" dirty="0">
                <a:latin typeface="Calibri" panose="020F0502020204030204" pitchFamily="34" charset="0"/>
                <a:cs typeface="Calibri" panose="020F0502020204030204" pitchFamily="34" charset="0"/>
              </a:rPr>
              <a:t>endocrine disruptors </a:t>
            </a:r>
            <a:r>
              <a:rPr lang="en-US" sz="2200" dirty="0">
                <a:latin typeface="Calibri" panose="020F0502020204030204" pitchFamily="34" charset="0"/>
                <a:cs typeface="Calibri" panose="020F0502020204030204" pitchFamily="34" charset="0"/>
              </a:rPr>
              <a:t>that adversely affect reproduction in both humans and wild animals.</a:t>
            </a:r>
          </a:p>
          <a:p>
            <a:pPr algn="just">
              <a:spcAft>
                <a:spcPts val="600"/>
              </a:spcAft>
            </a:pPr>
            <a:r>
              <a:rPr lang="en-US" sz="2200" dirty="0">
                <a:latin typeface="Calibri" panose="020F0502020204030204" pitchFamily="34" charset="0"/>
                <a:cs typeface="Calibri" panose="020F0502020204030204" pitchFamily="34" charset="0"/>
              </a:rPr>
              <a:t>Pesticides are known to lose their effectiveness when insects generate </a:t>
            </a:r>
            <a:r>
              <a:rPr lang="en-US" sz="2200" b="1" dirty="0">
                <a:latin typeface="Calibri" panose="020F0502020204030204" pitchFamily="34" charset="0"/>
                <a:cs typeface="Calibri" panose="020F0502020204030204" pitchFamily="34" charset="0"/>
              </a:rPr>
              <a:t>pesticide-resistant populations </a:t>
            </a:r>
            <a:r>
              <a:rPr lang="en-US" sz="2200" dirty="0">
                <a:latin typeface="Calibri" panose="020F0502020204030204" pitchFamily="34" charset="0"/>
                <a:cs typeface="Calibri" panose="020F0502020204030204" pitchFamily="34" charset="0"/>
              </a:rPr>
              <a:t>through the process </a:t>
            </a:r>
            <a:r>
              <a:rPr lang="en-US" sz="2200" b="1" dirty="0">
                <a:latin typeface="Calibri" panose="020F0502020204030204" pitchFamily="34" charset="0"/>
                <a:cs typeface="Calibri" panose="020F0502020204030204" pitchFamily="34" charset="0"/>
              </a:rPr>
              <a:t>natural selection</a:t>
            </a:r>
            <a:r>
              <a:rPr lang="en-US" sz="2200" dirty="0">
                <a:latin typeface="Calibri" panose="020F0502020204030204" pitchFamily="34" charset="0"/>
                <a:cs typeface="Calibri" panose="020F0502020204030204" pitchFamily="34" charset="0"/>
              </a:rPr>
              <a:t>. This problem occurs more often among species with short life cycles.</a:t>
            </a:r>
          </a:p>
        </p:txBody>
      </p:sp>
      <p:pic>
        <p:nvPicPr>
          <p:cNvPr id="3" name="Picture 2" descr="A close-up of a sign&#10;&#10;Description automatically generated">
            <a:extLst>
              <a:ext uri="{FF2B5EF4-FFF2-40B4-BE49-F238E27FC236}">
                <a16:creationId xmlns:a16="http://schemas.microsoft.com/office/drawing/2014/main" id="{C56AED20-AE46-52E1-0B1B-6FB785257DB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631" y="3987827"/>
            <a:ext cx="2001612" cy="2427721"/>
          </a:xfrm>
          <a:prstGeom prst="rect">
            <a:avLst/>
          </a:prstGeom>
        </p:spPr>
      </p:pic>
      <p:pic>
        <p:nvPicPr>
          <p:cNvPr id="6" name="Picture 5" descr="A screenshot of a game&#10;&#10;Description automatically generated">
            <a:extLst>
              <a:ext uri="{FF2B5EF4-FFF2-40B4-BE49-F238E27FC236}">
                <a16:creationId xmlns:a16="http://schemas.microsoft.com/office/drawing/2014/main" id="{606A7657-9C36-DE67-A954-DF1E9367F41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85165" y="3989568"/>
            <a:ext cx="2373034" cy="2416847"/>
          </a:xfrm>
          <a:prstGeom prst="rect">
            <a:avLst/>
          </a:prstGeom>
          <a:ln>
            <a:solidFill>
              <a:schemeClr val="accent1"/>
            </a:solidFill>
          </a:ln>
        </p:spPr>
      </p:pic>
      <p:pic>
        <p:nvPicPr>
          <p:cNvPr id="12" name="Picture 11" descr="A pie chart with text overlay&#10;&#10;Description automatically generated">
            <a:extLst>
              <a:ext uri="{FF2B5EF4-FFF2-40B4-BE49-F238E27FC236}">
                <a16:creationId xmlns:a16="http://schemas.microsoft.com/office/drawing/2014/main" id="{7AB30F3E-A4C0-62CB-DE98-07C8864669B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74793" y="3996960"/>
            <a:ext cx="3513278" cy="2418588"/>
          </a:xfrm>
          <a:prstGeom prst="rect">
            <a:avLst/>
          </a:prstGeom>
          <a:ln>
            <a:solidFill>
              <a:schemeClr val="accent1"/>
            </a:solidFill>
          </a:ln>
        </p:spPr>
      </p:pic>
      <p:pic>
        <p:nvPicPr>
          <p:cNvPr id="14" name="Picture 13" descr="A butterfly on a flower&#10;&#10;Description automatically generated">
            <a:extLst>
              <a:ext uri="{FF2B5EF4-FFF2-40B4-BE49-F238E27FC236}">
                <a16:creationId xmlns:a16="http://schemas.microsoft.com/office/drawing/2014/main" id="{12CF6894-1E46-7312-D50E-8F84ACA9630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385581" y="3987827"/>
            <a:ext cx="1439372" cy="1121492"/>
          </a:xfrm>
          <a:prstGeom prst="rect">
            <a:avLst/>
          </a:prstGeom>
        </p:spPr>
      </p:pic>
      <p:pic>
        <p:nvPicPr>
          <p:cNvPr id="16" name="Picture 15" descr="A bee on a yellow flower&#10;&#10;Description automatically generated">
            <a:extLst>
              <a:ext uri="{FF2B5EF4-FFF2-40B4-BE49-F238E27FC236}">
                <a16:creationId xmlns:a16="http://schemas.microsoft.com/office/drawing/2014/main" id="{E7BA0AFF-9D6B-5AC7-7DD4-D20A760C11D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61877" y="5284922"/>
            <a:ext cx="1463076" cy="1121493"/>
          </a:xfrm>
          <a:prstGeom prst="rect">
            <a:avLst/>
          </a:prstGeom>
        </p:spPr>
      </p:pic>
    </p:spTree>
    <p:extLst>
      <p:ext uri="{BB962C8B-B14F-4D97-AF65-F5344CB8AC3E}">
        <p14:creationId xmlns:p14="http://schemas.microsoft.com/office/powerpoint/2010/main" val="200449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C5104-B035-E027-D4D4-47BFDC2ABA69}"/>
              </a:ext>
            </a:extLst>
          </p:cNvPr>
          <p:cNvSpPr txBox="1"/>
          <p:nvPr/>
        </p:nvSpPr>
        <p:spPr>
          <a:xfrm>
            <a:off x="341175" y="558362"/>
            <a:ext cx="11213342" cy="2400657"/>
          </a:xfrm>
          <a:prstGeom prst="rect">
            <a:avLst/>
          </a:prstGeom>
          <a:noFill/>
        </p:spPr>
        <p:txBody>
          <a:bodyPr wrap="square" rtlCol="0">
            <a:spAutoFit/>
          </a:bodyPr>
          <a:lstStyle/>
          <a:p>
            <a:pPr algn="just">
              <a:spcAft>
                <a:spcPts val="1200"/>
              </a:spcAft>
            </a:pPr>
            <a:r>
              <a:rPr lang="en-US" sz="2600" dirty="0">
                <a:latin typeface="Calibri" panose="020F0502020204030204" pitchFamily="34" charset="0"/>
                <a:cs typeface="Calibri" panose="020F0502020204030204" pitchFamily="34" charset="0"/>
              </a:rPr>
              <a:t>Traditional agriculture often prevails in middle and low-income nations.</a:t>
            </a:r>
          </a:p>
          <a:p>
            <a:pPr algn="just">
              <a:spcAft>
                <a:spcPts val="1200"/>
              </a:spcAft>
            </a:pPr>
            <a:r>
              <a:rPr lang="en-US" sz="2600" dirty="0">
                <a:latin typeface="Calibri" panose="020F0502020204030204" pitchFamily="34" charset="0"/>
                <a:cs typeface="Calibri" panose="020F0502020204030204" pitchFamily="34" charset="0"/>
              </a:rPr>
              <a:t>In affluent nations this has been largely displaced by </a:t>
            </a:r>
            <a:r>
              <a:rPr lang="en-US" sz="2600" b="1" dirty="0">
                <a:latin typeface="Calibri" panose="020F0502020204030204" pitchFamily="34" charset="0"/>
                <a:cs typeface="Calibri" panose="020F0502020204030204" pitchFamily="34" charset="0"/>
              </a:rPr>
              <a:t>industrial agriculture</a:t>
            </a:r>
            <a:r>
              <a:rPr lang="en-US" sz="2600" dirty="0">
                <a:latin typeface="Calibri" panose="020F0502020204030204" pitchFamily="34" charset="0"/>
                <a:cs typeface="Calibri" panose="020F0502020204030204" pitchFamily="34" charset="0"/>
              </a:rPr>
              <a:t>. </a:t>
            </a:r>
            <a:r>
              <a:rPr lang="en-US" sz="2600" b="1" dirty="0">
                <a:latin typeface="Calibri" panose="020F0502020204030204" pitchFamily="34" charset="0"/>
                <a:cs typeface="Calibri" panose="020F0502020204030204" pitchFamily="34" charset="0"/>
              </a:rPr>
              <a:t> </a:t>
            </a:r>
          </a:p>
          <a:p>
            <a:pPr algn="just">
              <a:spcAft>
                <a:spcPts val="1200"/>
              </a:spcAft>
            </a:pPr>
            <a:r>
              <a:rPr lang="en-US" sz="2600" dirty="0">
                <a:latin typeface="Calibri" panose="020F0502020204030204" pitchFamily="34" charset="0"/>
                <a:cs typeface="Calibri" panose="020F0502020204030204" pitchFamily="34" charset="0"/>
              </a:rPr>
              <a:t>Even though industrialization results in lower prices, the environmental impact of the </a:t>
            </a:r>
            <a:r>
              <a:rPr lang="en-US" sz="2600" b="1" dirty="0">
                <a:latin typeface="Calibri" panose="020F0502020204030204" pitchFamily="34" charset="0"/>
                <a:cs typeface="Calibri" panose="020F0502020204030204" pitchFamily="34" charset="0"/>
              </a:rPr>
              <a:t>chemical fertilizers</a:t>
            </a:r>
            <a:r>
              <a:rPr lang="en-US" sz="2600" dirty="0">
                <a:latin typeface="Calibri" panose="020F0502020204030204" pitchFamily="34" charset="0"/>
                <a:cs typeface="Calibri" panose="020F0502020204030204" pitchFamily="34" charset="0"/>
              </a:rPr>
              <a:t>, </a:t>
            </a:r>
            <a:r>
              <a:rPr lang="en-US" sz="2600" b="1" dirty="0">
                <a:latin typeface="Calibri" panose="020F0502020204030204" pitchFamily="34" charset="0"/>
                <a:cs typeface="Calibri" panose="020F0502020204030204" pitchFamily="34" charset="0"/>
              </a:rPr>
              <a:t>monoculture</a:t>
            </a:r>
            <a:r>
              <a:rPr lang="en-US" sz="2600" dirty="0">
                <a:latin typeface="Calibri" panose="020F0502020204030204" pitchFamily="34" charset="0"/>
                <a:cs typeface="Calibri" panose="020F0502020204030204" pitchFamily="34" charset="0"/>
              </a:rPr>
              <a:t>, </a:t>
            </a:r>
            <a:r>
              <a:rPr lang="en-US" sz="2600" b="1" dirty="0">
                <a:latin typeface="Calibri" panose="020F0502020204030204" pitchFamily="34" charset="0"/>
                <a:cs typeface="Calibri" panose="020F0502020204030204" pitchFamily="34" charset="0"/>
              </a:rPr>
              <a:t>pesticides</a:t>
            </a:r>
            <a:r>
              <a:rPr lang="en-US" sz="2600" dirty="0">
                <a:latin typeface="Calibri" panose="020F0502020204030204" pitchFamily="34" charset="0"/>
                <a:cs typeface="Calibri" panose="020F0502020204030204" pitchFamily="34" charset="0"/>
              </a:rPr>
              <a:t>, and </a:t>
            </a:r>
            <a:r>
              <a:rPr lang="en-US" sz="2600" b="1" dirty="0">
                <a:latin typeface="Calibri" panose="020F0502020204030204" pitchFamily="34" charset="0"/>
                <a:cs typeface="Calibri" panose="020F0502020204030204" pitchFamily="34" charset="0"/>
              </a:rPr>
              <a:t>fossil fuels</a:t>
            </a:r>
            <a:r>
              <a:rPr lang="en-US" sz="2600" dirty="0">
                <a:latin typeface="Calibri" panose="020F0502020204030204" pitchFamily="34" charset="0"/>
                <a:cs typeface="Calibri" panose="020F0502020204030204" pitchFamily="34" charset="0"/>
              </a:rPr>
              <a:t> involved in this process has raised concerns over its long-term role in feeding the world.</a:t>
            </a:r>
          </a:p>
        </p:txBody>
      </p:sp>
      <p:pic>
        <p:nvPicPr>
          <p:cNvPr id="3" name="Picture 2">
            <a:extLst>
              <a:ext uri="{FF2B5EF4-FFF2-40B4-BE49-F238E27FC236}">
                <a16:creationId xmlns:a16="http://schemas.microsoft.com/office/drawing/2014/main" id="{D4D0F0D9-8CCE-8046-0B50-B6C938AD63A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65623" y="3150327"/>
            <a:ext cx="4126730" cy="1626498"/>
          </a:xfrm>
          <a:prstGeom prst="rect">
            <a:avLst/>
          </a:prstGeom>
          <a:ln>
            <a:solidFill>
              <a:schemeClr val="tx1"/>
            </a:solidFill>
          </a:ln>
        </p:spPr>
      </p:pic>
      <p:pic>
        <p:nvPicPr>
          <p:cNvPr id="5" name="Picture 4" descr="A cow standing on top of a grass covered field&#10;&#10;Description automatically generated">
            <a:extLst>
              <a:ext uri="{FF2B5EF4-FFF2-40B4-BE49-F238E27FC236}">
                <a16:creationId xmlns:a16="http://schemas.microsoft.com/office/drawing/2014/main" id="{0895621F-C65B-5E4D-A133-54FCE1951A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4741" y="3150327"/>
            <a:ext cx="4907557" cy="3177887"/>
          </a:xfrm>
          <a:prstGeom prst="rect">
            <a:avLst/>
          </a:prstGeom>
          <a:ln>
            <a:solidFill>
              <a:schemeClr val="tx1"/>
            </a:solidFill>
          </a:ln>
        </p:spPr>
      </p:pic>
      <p:pic>
        <p:nvPicPr>
          <p:cNvPr id="6" name="Picture 5" descr="A machine on the field&#10;&#10;Description automatically generated">
            <a:extLst>
              <a:ext uri="{FF2B5EF4-FFF2-40B4-BE49-F238E27FC236}">
                <a16:creationId xmlns:a16="http://schemas.microsoft.com/office/drawing/2014/main" id="{FC5DB7B5-0B0B-FD1B-7FEF-C3D42F37056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53073" y="4884082"/>
            <a:ext cx="4139279" cy="1429844"/>
          </a:xfrm>
          <a:prstGeom prst="rect">
            <a:avLst/>
          </a:prstGeom>
          <a:ln>
            <a:solidFill>
              <a:schemeClr val="tx1"/>
            </a:solidFill>
          </a:ln>
        </p:spPr>
      </p:pic>
      <p:pic>
        <p:nvPicPr>
          <p:cNvPr id="8" name="Picture 7" descr="A plane spraying a field&#10;&#10;Description automatically generated with medium confidence">
            <a:extLst>
              <a:ext uri="{FF2B5EF4-FFF2-40B4-BE49-F238E27FC236}">
                <a16:creationId xmlns:a16="http://schemas.microsoft.com/office/drawing/2014/main" id="{FEA28AF5-DF9E-07C5-0708-C8E45EC07A3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825677" y="3136039"/>
            <a:ext cx="1728840" cy="3163599"/>
          </a:xfrm>
          <a:prstGeom prst="rect">
            <a:avLst/>
          </a:prstGeom>
          <a:ln>
            <a:solidFill>
              <a:schemeClr val="tx1"/>
            </a:solidFill>
          </a:ln>
        </p:spPr>
      </p:pic>
    </p:spTree>
    <p:extLst>
      <p:ext uri="{BB962C8B-B14F-4D97-AF65-F5344CB8AC3E}">
        <p14:creationId xmlns:p14="http://schemas.microsoft.com/office/powerpoint/2010/main" val="369489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095AA2-9220-CE51-3508-F40749575242}"/>
              </a:ext>
            </a:extLst>
          </p:cNvPr>
          <p:cNvSpPr txBox="1"/>
          <p:nvPr/>
        </p:nvSpPr>
        <p:spPr>
          <a:xfrm>
            <a:off x="628312" y="400767"/>
            <a:ext cx="10935376" cy="2954655"/>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Pesticide use is heavily regulated in the US, but many many </a:t>
            </a:r>
            <a:r>
              <a:rPr lang="en-US" sz="2200" b="1" dirty="0">
                <a:latin typeface="Calibri" panose="020F0502020204030204" pitchFamily="34" charset="0"/>
                <a:cs typeface="Calibri" panose="020F0502020204030204" pitchFamily="34" charset="0"/>
              </a:rPr>
              <a:t>less affluent nations loosely control </a:t>
            </a:r>
            <a:r>
              <a:rPr lang="en-US" sz="2200" dirty="0">
                <a:latin typeface="Calibri" panose="020F0502020204030204" pitchFamily="34" charset="0"/>
                <a:cs typeface="Calibri" panose="020F0502020204030204" pitchFamily="34" charset="0"/>
              </a:rPr>
              <a:t>how hazardous products are used and discarded.</a:t>
            </a:r>
          </a:p>
          <a:p>
            <a:pPr algn="just">
              <a:spcAft>
                <a:spcPts val="600"/>
              </a:spcAft>
            </a:pPr>
            <a:r>
              <a:rPr lang="en-US" sz="2200" dirty="0">
                <a:latin typeface="Calibri" panose="020F0502020204030204" pitchFamily="34" charset="0"/>
                <a:cs typeface="Calibri" panose="020F0502020204030204" pitchFamily="34" charset="0"/>
              </a:rPr>
              <a:t>Making matters worse, many poor countries still use some pesticides that were banned in the US many decades ago. Researchers in South Africa detected levels of </a:t>
            </a:r>
            <a:r>
              <a:rPr lang="en-US" sz="2200" b="1" dirty="0">
                <a:latin typeface="Calibri" panose="020F0502020204030204" pitchFamily="34" charset="0"/>
                <a:cs typeface="Calibri" panose="020F0502020204030204" pitchFamily="34" charset="0"/>
              </a:rPr>
              <a:t>DDT in breast milk </a:t>
            </a:r>
            <a:r>
              <a:rPr lang="en-US" sz="2200" dirty="0">
                <a:latin typeface="Calibri" panose="020F0502020204030204" pitchFamily="34" charset="0"/>
                <a:cs typeface="Calibri" panose="020F0502020204030204" pitchFamily="34" charset="0"/>
              </a:rPr>
              <a:t>exceeding safety limits determined by the WHO.*</a:t>
            </a:r>
          </a:p>
          <a:p>
            <a:pPr algn="just">
              <a:spcAft>
                <a:spcPts val="600"/>
              </a:spcAft>
            </a:pPr>
            <a:r>
              <a:rPr lang="en-US" sz="2200" dirty="0">
                <a:latin typeface="Calibri" panose="020F0502020204030204" pitchFamily="34" charset="0"/>
                <a:cs typeface="Calibri" panose="020F0502020204030204" pitchFamily="34" charset="0"/>
              </a:rPr>
              <a:t>In 1984, 45 tons of </a:t>
            </a:r>
            <a:r>
              <a:rPr lang="en-US" sz="2200" b="1" dirty="0">
                <a:latin typeface="Calibri" panose="020F0502020204030204" pitchFamily="34" charset="0"/>
                <a:cs typeface="Calibri" panose="020F0502020204030204" pitchFamily="34" charset="0"/>
              </a:rPr>
              <a:t>methyl isocyanate </a:t>
            </a:r>
            <a:r>
              <a:rPr lang="en-US" sz="2200" dirty="0">
                <a:latin typeface="Calibri" panose="020F0502020204030204" pitchFamily="34" charset="0"/>
                <a:cs typeface="Calibri" panose="020F0502020204030204" pitchFamily="34" charset="0"/>
              </a:rPr>
              <a:t>escaped from an </a:t>
            </a:r>
            <a:r>
              <a:rPr lang="en-US" sz="2200" b="1" dirty="0">
                <a:latin typeface="Calibri" panose="020F0502020204030204" pitchFamily="34" charset="0"/>
                <a:cs typeface="Calibri" panose="020F0502020204030204" pitchFamily="34" charset="0"/>
              </a:rPr>
              <a:t>insecticide factory in Bhopal</a:t>
            </a:r>
            <a:r>
              <a:rPr lang="en-US" sz="2200" dirty="0">
                <a:latin typeface="Calibri" panose="020F0502020204030204" pitchFamily="34" charset="0"/>
                <a:cs typeface="Calibri" panose="020F0502020204030204" pitchFamily="34" charset="0"/>
              </a:rPr>
              <a:t>, India. About </a:t>
            </a:r>
            <a:r>
              <a:rPr lang="en-US" sz="2200" b="1" dirty="0">
                <a:latin typeface="Calibri" panose="020F0502020204030204" pitchFamily="34" charset="0"/>
                <a:cs typeface="Calibri" panose="020F0502020204030204" pitchFamily="34" charset="0"/>
              </a:rPr>
              <a:t>15,000 </a:t>
            </a:r>
            <a:r>
              <a:rPr lang="en-US" sz="2200" dirty="0">
                <a:latin typeface="Calibri" panose="020F0502020204030204" pitchFamily="34" charset="0"/>
                <a:cs typeface="Calibri" panose="020F0502020204030204" pitchFamily="34" charset="0"/>
              </a:rPr>
              <a:t>people were </a:t>
            </a:r>
            <a:r>
              <a:rPr lang="en-US" sz="2200" b="1" dirty="0">
                <a:latin typeface="Calibri" panose="020F0502020204030204" pitchFamily="34" charset="0"/>
                <a:cs typeface="Calibri" panose="020F0502020204030204" pitchFamily="34" charset="0"/>
              </a:rPr>
              <a:t>killed </a:t>
            </a:r>
            <a:r>
              <a:rPr lang="en-US" sz="2200" dirty="0">
                <a:latin typeface="Calibri" panose="020F0502020204030204" pitchFamily="34" charset="0"/>
                <a:cs typeface="Calibri" panose="020F0502020204030204" pitchFamily="34" charset="0"/>
              </a:rPr>
              <a:t>and half a million suffered from </a:t>
            </a:r>
            <a:r>
              <a:rPr lang="en-US" sz="2200" b="1" dirty="0">
                <a:latin typeface="Calibri" panose="020F0502020204030204" pitchFamily="34" charset="0"/>
                <a:cs typeface="Calibri" panose="020F0502020204030204" pitchFamily="34" charset="0"/>
              </a:rPr>
              <a:t>life-changing injuries</a:t>
            </a:r>
            <a:r>
              <a:rPr lang="en-US" sz="2200" dirty="0">
                <a:latin typeface="Calibri" panose="020F0502020204030204" pitchFamily="34" charset="0"/>
                <a:cs typeface="Calibri" panose="020F0502020204030204" pitchFamily="34" charset="0"/>
              </a:rPr>
              <a:t>. An investigation later attributed this disaster to a </a:t>
            </a:r>
            <a:r>
              <a:rPr lang="en-US" sz="2200" b="1" dirty="0">
                <a:latin typeface="Calibri" panose="020F0502020204030204" pitchFamily="34" charset="0"/>
                <a:cs typeface="Calibri" panose="020F0502020204030204" pitchFamily="34" charset="0"/>
              </a:rPr>
              <a:t>lack of safety precautions</a:t>
            </a:r>
            <a:r>
              <a:rPr lang="en-US" sz="2200" dirty="0">
                <a:latin typeface="Calibri" panose="020F0502020204030204" pitchFamily="34" charset="0"/>
                <a:cs typeface="Calibri" panose="020F0502020204030204" pitchFamily="34" charset="0"/>
              </a:rPr>
              <a:t>.</a:t>
            </a:r>
          </a:p>
        </p:txBody>
      </p:sp>
      <p:pic>
        <p:nvPicPr>
          <p:cNvPr id="8" name="Picture 7" descr="A drawing of a person breastfeeding her baby&#10;&#10;Description automatically generated">
            <a:extLst>
              <a:ext uri="{FF2B5EF4-FFF2-40B4-BE49-F238E27FC236}">
                <a16:creationId xmlns:a16="http://schemas.microsoft.com/office/drawing/2014/main" id="{26E3FB87-F7E8-4DC7-662A-F05C1B6AA17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07784" y="3623148"/>
            <a:ext cx="2725731" cy="2419087"/>
          </a:xfrm>
          <a:prstGeom prst="rect">
            <a:avLst/>
          </a:prstGeom>
        </p:spPr>
      </p:pic>
      <p:pic>
        <p:nvPicPr>
          <p:cNvPr id="10" name="Picture 9" descr="A group of people holding a banner&#10;&#10;Description automatically generated">
            <a:extLst>
              <a:ext uri="{FF2B5EF4-FFF2-40B4-BE49-F238E27FC236}">
                <a16:creationId xmlns:a16="http://schemas.microsoft.com/office/drawing/2014/main" id="{16633FF0-479E-ED66-0549-E9AFB5B6173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94767" y="3623148"/>
            <a:ext cx="3161418" cy="2395014"/>
          </a:xfrm>
          <a:prstGeom prst="rect">
            <a:avLst/>
          </a:prstGeom>
          <a:ln>
            <a:solidFill>
              <a:schemeClr val="accent1"/>
            </a:solidFill>
          </a:ln>
        </p:spPr>
      </p:pic>
      <p:sp>
        <p:nvSpPr>
          <p:cNvPr id="2" name="TextBox 1">
            <a:extLst>
              <a:ext uri="{FF2B5EF4-FFF2-40B4-BE49-F238E27FC236}">
                <a16:creationId xmlns:a16="http://schemas.microsoft.com/office/drawing/2014/main" id="{DB01F0D9-933D-A804-AB4F-AD40CD28011B}"/>
              </a:ext>
            </a:extLst>
          </p:cNvPr>
          <p:cNvSpPr txBox="1"/>
          <p:nvPr/>
        </p:nvSpPr>
        <p:spPr>
          <a:xfrm>
            <a:off x="836023" y="6134245"/>
            <a:ext cx="9366603"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Information from Science Daily, 2012: </a:t>
            </a:r>
            <a:r>
              <a:rPr lang="en-US" sz="1600" dirty="0">
                <a:latin typeface="Calibri" panose="020F0502020204030204" pitchFamily="34" charset="0"/>
                <a:cs typeface="Calibri" panose="020F0502020204030204" pitchFamily="34" charset="0"/>
                <a:hlinkClick r:id="rId4"/>
              </a:rPr>
              <a:t>https://www.sciencedaily.com/releases/2012/09/120903142949.htm</a:t>
            </a:r>
            <a:r>
              <a:rPr lang="en-US" sz="1600" dirty="0">
                <a:latin typeface="Calibri" panose="020F0502020204030204" pitchFamily="34" charset="0"/>
                <a:cs typeface="Calibri" panose="020F0502020204030204" pitchFamily="34" charset="0"/>
              </a:rPr>
              <a:t> </a:t>
            </a:r>
          </a:p>
        </p:txBody>
      </p:sp>
      <p:pic>
        <p:nvPicPr>
          <p:cNvPr id="6" name="Picture 5" descr="A truck with a large body of water and mountains in the background&#10;&#10;Description automatically generated">
            <a:extLst>
              <a:ext uri="{FF2B5EF4-FFF2-40B4-BE49-F238E27FC236}">
                <a16:creationId xmlns:a16="http://schemas.microsoft.com/office/drawing/2014/main" id="{4E40DD29-2D56-2675-7C0B-F9F3250EA5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690" y="3623148"/>
            <a:ext cx="3369975" cy="2395014"/>
          </a:xfrm>
          <a:prstGeom prst="rect">
            <a:avLst/>
          </a:prstGeom>
          <a:ln>
            <a:solidFill>
              <a:schemeClr val="accent1"/>
            </a:solidFill>
          </a:ln>
        </p:spPr>
      </p:pic>
    </p:spTree>
    <p:extLst>
      <p:ext uri="{BB962C8B-B14F-4D97-AF65-F5344CB8AC3E}">
        <p14:creationId xmlns:p14="http://schemas.microsoft.com/office/powerpoint/2010/main" val="382233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blinds(horizontal)">
                                      <p:cBhvr>
                                        <p:cTn id="9" dur="500"/>
                                        <p:tgtEl>
                                          <p:spTgt spid="8"/>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46274D-E824-9301-B5DF-7EB7497D1A2E}"/>
              </a:ext>
            </a:extLst>
          </p:cNvPr>
          <p:cNvSpPr txBox="1"/>
          <p:nvPr/>
        </p:nvSpPr>
        <p:spPr>
          <a:xfrm>
            <a:off x="404415" y="582067"/>
            <a:ext cx="9906000" cy="2846933"/>
          </a:xfrm>
          <a:prstGeom prst="rect">
            <a:avLst/>
          </a:prstGeom>
          <a:noFill/>
        </p:spPr>
        <p:txBody>
          <a:bodyPr wrap="square" rtlCol="0">
            <a:spAutoFit/>
          </a:bodyPr>
          <a:lstStyle/>
          <a:p>
            <a:pPr algn="just">
              <a:spcAft>
                <a:spcPts val="600"/>
              </a:spcAft>
            </a:pPr>
            <a:r>
              <a:rPr lang="en-US" sz="2200" b="1" dirty="0">
                <a:latin typeface="Calibri" panose="020F0502020204030204" pitchFamily="34" charset="0"/>
                <a:cs typeface="Calibri" panose="020F0502020204030204" pitchFamily="34" charset="0"/>
              </a:rPr>
              <a:t>Integrative Pest Management </a:t>
            </a:r>
            <a:r>
              <a:rPr lang="en-US" sz="2200" dirty="0">
                <a:latin typeface="Calibri" panose="020F0502020204030204" pitchFamily="34" charset="0"/>
                <a:cs typeface="Calibri" panose="020F0502020204030204" pitchFamily="34" charset="0"/>
              </a:rPr>
              <a:t>(IPM) incorporates a wide rage of strategies that minimize pesticide use. These include:</a:t>
            </a:r>
          </a:p>
          <a:p>
            <a:pPr marL="342900" indent="-342900" algn="just">
              <a:spcAft>
                <a:spcPts val="6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Selective Application of Pesticides: </a:t>
            </a:r>
            <a:r>
              <a:rPr lang="en-US" sz="2200" dirty="0">
                <a:latin typeface="Calibri" panose="020F0502020204030204" pitchFamily="34" charset="0"/>
                <a:cs typeface="Calibri" panose="020F0502020204030204" pitchFamily="34" charset="0"/>
              </a:rPr>
              <a:t>Minimizes ecosystem contamination.</a:t>
            </a:r>
          </a:p>
          <a:p>
            <a:pPr marL="342900" indent="-342900" algn="just">
              <a:spcAft>
                <a:spcPts val="6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Intercropping/Polyculture: </a:t>
            </a:r>
            <a:r>
              <a:rPr lang="en-US" sz="2200" dirty="0">
                <a:latin typeface="Calibri" panose="020F0502020204030204" pitchFamily="34" charset="0"/>
                <a:cs typeface="Calibri" panose="020F0502020204030204" pitchFamily="34" charset="0"/>
              </a:rPr>
              <a:t>Reduces population of specialized pests.</a:t>
            </a:r>
          </a:p>
          <a:p>
            <a:pPr marL="342900" indent="-342900" algn="just">
              <a:spcAft>
                <a:spcPts val="6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Biological control: </a:t>
            </a:r>
            <a:r>
              <a:rPr lang="en-US" sz="2200" dirty="0">
                <a:latin typeface="Calibri" panose="020F0502020204030204" pitchFamily="34" charset="0"/>
                <a:cs typeface="Calibri" panose="020F0502020204030204" pitchFamily="34" charset="0"/>
              </a:rPr>
              <a:t>A cleaner alternative to pesticides.</a:t>
            </a:r>
          </a:p>
          <a:p>
            <a:pPr marL="342900" indent="-342900" algn="just">
              <a:spcAft>
                <a:spcPts val="6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Conservation Tillage: </a:t>
            </a:r>
            <a:r>
              <a:rPr lang="en-US" sz="2200" dirty="0">
                <a:latin typeface="Calibri" panose="020F0502020204030204" pitchFamily="34" charset="0"/>
                <a:cs typeface="Calibri" panose="020F0502020204030204" pitchFamily="34" charset="0"/>
              </a:rPr>
              <a:t>Enhances biological control by conserving soil biodiversity.</a:t>
            </a:r>
          </a:p>
          <a:p>
            <a:pPr marL="342900" indent="-342900" algn="just">
              <a:spcAft>
                <a:spcPts val="6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Crop Rotation: </a:t>
            </a:r>
            <a:r>
              <a:rPr lang="en-US" sz="2200" dirty="0">
                <a:latin typeface="Calibri" panose="020F0502020204030204" pitchFamily="34" charset="0"/>
                <a:cs typeface="Calibri" panose="020F0502020204030204" pitchFamily="34" charset="0"/>
              </a:rPr>
              <a:t>Disrupts the life cycles of pests and parasites.</a:t>
            </a:r>
          </a:p>
        </p:txBody>
      </p:sp>
      <p:pic>
        <p:nvPicPr>
          <p:cNvPr id="13" name="Picture 12" descr="A ladybug on a plant&#10;&#10;Description automatically generated">
            <a:extLst>
              <a:ext uri="{FF2B5EF4-FFF2-40B4-BE49-F238E27FC236}">
                <a16:creationId xmlns:a16="http://schemas.microsoft.com/office/drawing/2014/main" id="{CC45F9A9-BACE-AF7F-A535-DFFBDAA448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57415" y="3593775"/>
            <a:ext cx="3022090" cy="2518408"/>
          </a:xfrm>
          <a:prstGeom prst="rect">
            <a:avLst/>
          </a:prstGeom>
          <a:ln>
            <a:solidFill>
              <a:schemeClr val="accent1"/>
            </a:solidFill>
          </a:ln>
        </p:spPr>
      </p:pic>
      <p:pic>
        <p:nvPicPr>
          <p:cNvPr id="17" name="Picture 16" descr="A row of green machinery in a field&#10;&#10;Description automatically generated">
            <a:extLst>
              <a:ext uri="{FF2B5EF4-FFF2-40B4-BE49-F238E27FC236}">
                <a16:creationId xmlns:a16="http://schemas.microsoft.com/office/drawing/2014/main" id="{D97BE514-4B9E-C821-8E3F-5F3C3640CCF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83581" y="3593775"/>
            <a:ext cx="2714881" cy="2518408"/>
          </a:xfrm>
          <a:prstGeom prst="rect">
            <a:avLst/>
          </a:prstGeom>
          <a:ln>
            <a:solidFill>
              <a:schemeClr val="accent1"/>
            </a:solidFill>
          </a:ln>
        </p:spPr>
      </p:pic>
      <p:sp>
        <p:nvSpPr>
          <p:cNvPr id="2" name="TextBox 1">
            <a:extLst>
              <a:ext uri="{FF2B5EF4-FFF2-40B4-BE49-F238E27FC236}">
                <a16:creationId xmlns:a16="http://schemas.microsoft.com/office/drawing/2014/main" id="{27A84C34-9423-E13F-65AD-32207D5776FD}"/>
              </a:ext>
            </a:extLst>
          </p:cNvPr>
          <p:cNvSpPr txBox="1"/>
          <p:nvPr/>
        </p:nvSpPr>
        <p:spPr>
          <a:xfrm>
            <a:off x="401605" y="6139135"/>
            <a:ext cx="10267298"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 Image of selective application from Kentucky University:  </a:t>
            </a:r>
            <a:r>
              <a:rPr lang="en-US" sz="1600" dirty="0">
                <a:latin typeface="Calibri" panose="020F0502020204030204" pitchFamily="34" charset="0"/>
                <a:cs typeface="Calibri" panose="020F0502020204030204" pitchFamily="34" charset="0"/>
                <a:hlinkClick r:id="rId4"/>
              </a:rPr>
              <a:t>https://www.uky.edu/Ag/Entomology/PSEP/14appequip2.html</a:t>
            </a:r>
            <a:endParaRPr lang="en-US" sz="1600" dirty="0">
              <a:latin typeface="Calibri" panose="020F0502020204030204" pitchFamily="34" charset="0"/>
              <a:cs typeface="Calibri" panose="020F0502020204030204" pitchFamily="34" charset="0"/>
            </a:endParaRPr>
          </a:p>
        </p:txBody>
      </p:sp>
      <p:pic>
        <p:nvPicPr>
          <p:cNvPr id="3" name="Picture 2" descr="A red and white pole in the dirt&#10;&#10;Description automatically generated">
            <a:extLst>
              <a:ext uri="{FF2B5EF4-FFF2-40B4-BE49-F238E27FC236}">
                <a16:creationId xmlns:a16="http://schemas.microsoft.com/office/drawing/2014/main" id="{CD9F6F85-AD0F-CD7B-0064-8D197DEF79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254" y="3600177"/>
            <a:ext cx="1892939" cy="2512006"/>
          </a:xfrm>
          <a:prstGeom prst="rect">
            <a:avLst/>
          </a:prstGeom>
          <a:ln>
            <a:solidFill>
              <a:schemeClr val="accent1"/>
            </a:solidFill>
          </a:ln>
        </p:spPr>
      </p:pic>
      <p:pic>
        <p:nvPicPr>
          <p:cNvPr id="6" name="Picture 5" descr="A group of people working in a plantation&#10;&#10;Description automatically generated">
            <a:extLst>
              <a:ext uri="{FF2B5EF4-FFF2-40B4-BE49-F238E27FC236}">
                <a16:creationId xmlns:a16="http://schemas.microsoft.com/office/drawing/2014/main" id="{F5F6CAEB-CBB0-0D58-4858-C28F2EDED2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7256" y="3600177"/>
            <a:ext cx="1892939" cy="2512006"/>
          </a:xfrm>
          <a:prstGeom prst="rect">
            <a:avLst/>
          </a:prstGeom>
        </p:spPr>
      </p:pic>
      <p:pic>
        <p:nvPicPr>
          <p:cNvPr id="7" name="Picture 6" descr="A diagram of different types of grain&#10;&#10;Description automatically generated">
            <a:extLst>
              <a:ext uri="{FF2B5EF4-FFF2-40B4-BE49-F238E27FC236}">
                <a16:creationId xmlns:a16="http://schemas.microsoft.com/office/drawing/2014/main" id="{417CAE8F-B190-7568-4258-9BA0EEE53F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9559" y="1072061"/>
            <a:ext cx="1768903" cy="1776528"/>
          </a:xfrm>
          <a:prstGeom prst="rect">
            <a:avLst/>
          </a:prstGeom>
        </p:spPr>
      </p:pic>
    </p:spTree>
    <p:extLst>
      <p:ext uri="{BB962C8B-B14F-4D97-AF65-F5344CB8AC3E}">
        <p14:creationId xmlns:p14="http://schemas.microsoft.com/office/powerpoint/2010/main" val="79795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B13866-0E1A-B0EF-0BE8-43CF0951D55F}"/>
              </a:ext>
            </a:extLst>
          </p:cNvPr>
          <p:cNvSpPr txBox="1"/>
          <p:nvPr/>
        </p:nvSpPr>
        <p:spPr>
          <a:xfrm>
            <a:off x="26122" y="32098"/>
            <a:ext cx="12127778" cy="1446550"/>
          </a:xfrm>
          <a:prstGeom prst="rect">
            <a:avLst/>
          </a:prstGeom>
          <a:noFill/>
        </p:spPr>
        <p:txBody>
          <a:bodyPr wrap="square" rtlCol="0">
            <a:spAutoFit/>
          </a:bodyPr>
          <a:lstStyle/>
          <a:p>
            <a:pPr algn="ctr"/>
            <a:r>
              <a:rPr lang="en-US" sz="8600" dirty="0">
                <a:solidFill>
                  <a:srgbClr val="0070C0"/>
                </a:solidFill>
                <a:latin typeface="Calibri" panose="020F0502020204030204" pitchFamily="34" charset="0"/>
                <a:cs typeface="Calibri" panose="020F0502020204030204" pitchFamily="34" charset="0"/>
              </a:rPr>
              <a:t>Sustainable Agriculture</a:t>
            </a:r>
          </a:p>
        </p:txBody>
      </p:sp>
      <p:pic>
        <p:nvPicPr>
          <p:cNvPr id="3" name="Picture 2" descr="Several people at a farmers market&#10;&#10;Description automatically generated">
            <a:extLst>
              <a:ext uri="{FF2B5EF4-FFF2-40B4-BE49-F238E27FC236}">
                <a16:creationId xmlns:a16="http://schemas.microsoft.com/office/drawing/2014/main" id="{4BD9CD30-18D6-7BF2-0378-9C56E833BF67}"/>
              </a:ext>
            </a:extLst>
          </p:cNvPr>
          <p:cNvPicPr>
            <a:picLocks noChangeAspect="1"/>
          </p:cNvPicPr>
          <p:nvPr/>
        </p:nvPicPr>
        <p:blipFill>
          <a:blip r:embed="rId2"/>
          <a:stretch>
            <a:fillRect/>
          </a:stretch>
        </p:blipFill>
        <p:spPr>
          <a:xfrm>
            <a:off x="835898" y="1336978"/>
            <a:ext cx="10520204" cy="5080531"/>
          </a:xfrm>
          <a:prstGeom prst="rect">
            <a:avLst/>
          </a:prstGeom>
        </p:spPr>
      </p:pic>
    </p:spTree>
    <p:extLst>
      <p:ext uri="{BB962C8B-B14F-4D97-AF65-F5344CB8AC3E}">
        <p14:creationId xmlns:p14="http://schemas.microsoft.com/office/powerpoint/2010/main" val="1572868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75485F-B476-0ED0-6239-EB29C519C0A4}"/>
              </a:ext>
            </a:extLst>
          </p:cNvPr>
          <p:cNvSpPr txBox="1"/>
          <p:nvPr/>
        </p:nvSpPr>
        <p:spPr>
          <a:xfrm>
            <a:off x="471574" y="348201"/>
            <a:ext cx="11248851" cy="2954655"/>
          </a:xfrm>
          <a:prstGeom prst="rect">
            <a:avLst/>
          </a:prstGeom>
          <a:noFill/>
        </p:spPr>
        <p:txBody>
          <a:bodyPr wrap="square" rtlCol="0">
            <a:spAutoFit/>
          </a:bodyPr>
          <a:lstStyle/>
          <a:p>
            <a:pPr algn="just">
              <a:spcAft>
                <a:spcPts val="1200"/>
              </a:spcAft>
            </a:pPr>
            <a:r>
              <a:rPr lang="en-US" sz="2200" b="1" dirty="0">
                <a:latin typeface="Calibri" panose="020F0502020204030204" pitchFamily="34" charset="0"/>
                <a:cs typeface="Calibri" panose="020F0502020204030204" pitchFamily="34" charset="0"/>
              </a:rPr>
              <a:t>Organic farming </a:t>
            </a:r>
            <a:r>
              <a:rPr lang="en-US" sz="2200" dirty="0">
                <a:latin typeface="Calibri" panose="020F0502020204030204" pitchFamily="34" charset="0"/>
                <a:cs typeface="Calibri" panose="020F0502020204030204" pitchFamily="34" charset="0"/>
              </a:rPr>
              <a:t>is more sustainable because it results in less pesticides in the environment, less erosion, and less nutrient runoff. Food that is certified organic forbids the use of:</a:t>
            </a:r>
          </a:p>
          <a:p>
            <a:pPr marL="342900" indent="-342900" algn="just">
              <a:buFont typeface="Arial" panose="020B0604020202020204" pitchFamily="34" charset="0"/>
              <a:buChar char="•"/>
            </a:pPr>
            <a:r>
              <a:rPr lang="en-US" sz="2200" dirty="0">
                <a:latin typeface="Calibri" panose="020F0502020204030204" pitchFamily="34" charset="0"/>
                <a:cs typeface="Calibri" panose="020F0502020204030204" pitchFamily="34" charset="0"/>
              </a:rPr>
              <a:t>Chemical Fertilizers</a:t>
            </a:r>
          </a:p>
          <a:p>
            <a:pPr marL="342900" indent="-342900" algn="just">
              <a:buFont typeface="Arial" panose="020B0604020202020204" pitchFamily="34" charset="0"/>
              <a:buChar char="•"/>
            </a:pPr>
            <a:r>
              <a:rPr lang="en-US" sz="2200" dirty="0">
                <a:latin typeface="Calibri" panose="020F0502020204030204" pitchFamily="34" charset="0"/>
                <a:cs typeface="Calibri" panose="020F0502020204030204" pitchFamily="34" charset="0"/>
              </a:rPr>
              <a:t>Synthetic Pesticides &amp; Herbicides</a:t>
            </a:r>
          </a:p>
          <a:p>
            <a:pPr marL="342900" indent="-342900" algn="just">
              <a:buFont typeface="Arial" panose="020B0604020202020204" pitchFamily="34" charset="0"/>
              <a:buChar char="•"/>
            </a:pPr>
            <a:r>
              <a:rPr lang="en-US" sz="2200" dirty="0">
                <a:latin typeface="Calibri" panose="020F0502020204030204" pitchFamily="34" charset="0"/>
                <a:cs typeface="Calibri" panose="020F0502020204030204" pitchFamily="34" charset="0"/>
              </a:rPr>
              <a:t>Sewage Sludge</a:t>
            </a:r>
          </a:p>
          <a:p>
            <a:pPr marL="342900" indent="-342900" algn="just">
              <a:buFont typeface="Arial" panose="020B0604020202020204" pitchFamily="34" charset="0"/>
              <a:buChar char="•"/>
            </a:pPr>
            <a:r>
              <a:rPr lang="en-US" sz="2200" dirty="0">
                <a:latin typeface="Calibri" panose="020F0502020204030204" pitchFamily="34" charset="0"/>
                <a:cs typeface="Calibri" panose="020F0502020204030204" pitchFamily="34" charset="0"/>
              </a:rPr>
              <a:t>Ionizing Radiation</a:t>
            </a:r>
          </a:p>
          <a:p>
            <a:pPr marL="342900" indent="-342900" algn="just">
              <a:buFont typeface="Arial" panose="020B0604020202020204" pitchFamily="34" charset="0"/>
              <a:buChar char="•"/>
            </a:pPr>
            <a:r>
              <a:rPr lang="en-US" sz="2200" dirty="0">
                <a:latin typeface="Calibri" panose="020F0502020204030204" pitchFamily="34" charset="0"/>
                <a:cs typeface="Calibri" panose="020F0502020204030204" pitchFamily="34" charset="0"/>
              </a:rPr>
              <a:t>GMO</a:t>
            </a:r>
          </a:p>
          <a:p>
            <a:pPr marL="342900" indent="-342900" algn="just">
              <a:buFont typeface="Arial" panose="020B0604020202020204" pitchFamily="34" charset="0"/>
              <a:buChar char="•"/>
            </a:pPr>
            <a:r>
              <a:rPr lang="en-US" sz="2200" dirty="0">
                <a:latin typeface="Calibri" panose="020F0502020204030204" pitchFamily="34" charset="0"/>
                <a:cs typeface="Calibri" panose="020F0502020204030204" pitchFamily="34" charset="0"/>
              </a:rPr>
              <a:t>Antibiotics (livestock)</a:t>
            </a:r>
          </a:p>
        </p:txBody>
      </p:sp>
      <p:pic>
        <p:nvPicPr>
          <p:cNvPr id="3" name="Picture 2" descr="A bag of seed corn&#10;&#10;Description automatically generated">
            <a:extLst>
              <a:ext uri="{FF2B5EF4-FFF2-40B4-BE49-F238E27FC236}">
                <a16:creationId xmlns:a16="http://schemas.microsoft.com/office/drawing/2014/main" id="{4B98BBA3-076E-AD56-8180-4D17A343808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495046" y="4199431"/>
            <a:ext cx="1462792" cy="1744169"/>
          </a:xfrm>
          <a:prstGeom prst="rect">
            <a:avLst/>
          </a:prstGeom>
        </p:spPr>
      </p:pic>
      <p:pic>
        <p:nvPicPr>
          <p:cNvPr id="4" name="Picture 3">
            <a:extLst>
              <a:ext uri="{FF2B5EF4-FFF2-40B4-BE49-F238E27FC236}">
                <a16:creationId xmlns:a16="http://schemas.microsoft.com/office/drawing/2014/main" id="{680FEBB4-9202-0311-DB14-A75E3524382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78804" y="3879178"/>
            <a:ext cx="1975772" cy="2269678"/>
          </a:xfrm>
          <a:prstGeom prst="rect">
            <a:avLst/>
          </a:prstGeom>
        </p:spPr>
      </p:pic>
      <p:pic>
        <p:nvPicPr>
          <p:cNvPr id="7" name="Picture 6">
            <a:extLst>
              <a:ext uri="{FF2B5EF4-FFF2-40B4-BE49-F238E27FC236}">
                <a16:creationId xmlns:a16="http://schemas.microsoft.com/office/drawing/2014/main" id="{2A1F7057-E6E9-98EA-F459-5775D99C233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0406" y="4064928"/>
            <a:ext cx="2108398" cy="1988299"/>
          </a:xfrm>
          <a:prstGeom prst="rect">
            <a:avLst/>
          </a:prstGeom>
          <a:ln>
            <a:solidFill>
              <a:schemeClr val="tx1"/>
            </a:solidFill>
          </a:ln>
        </p:spPr>
      </p:pic>
      <p:pic>
        <p:nvPicPr>
          <p:cNvPr id="11" name="Picture 10" descr="A yellow and black sign&#10;&#10;Description automatically generated">
            <a:extLst>
              <a:ext uri="{FF2B5EF4-FFF2-40B4-BE49-F238E27FC236}">
                <a16:creationId xmlns:a16="http://schemas.microsoft.com/office/drawing/2014/main" id="{B29A99E6-1FDF-3B65-4BE5-5BD1642D324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77676" y="4314813"/>
            <a:ext cx="1461780" cy="1461780"/>
          </a:xfrm>
          <a:prstGeom prst="rect">
            <a:avLst/>
          </a:prstGeom>
        </p:spPr>
      </p:pic>
      <p:pic>
        <p:nvPicPr>
          <p:cNvPr id="13" name="Picture 12" descr="A close-up of blue pills&#10;&#10;Description automatically generated">
            <a:extLst>
              <a:ext uri="{FF2B5EF4-FFF2-40B4-BE49-F238E27FC236}">
                <a16:creationId xmlns:a16="http://schemas.microsoft.com/office/drawing/2014/main" id="{4E355E3E-B6B2-F421-33EF-86F134A650C9}"/>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149744" y="4283128"/>
            <a:ext cx="1607855" cy="1469680"/>
          </a:xfrm>
          <a:prstGeom prst="rect">
            <a:avLst/>
          </a:prstGeom>
        </p:spPr>
      </p:pic>
      <p:pic>
        <p:nvPicPr>
          <p:cNvPr id="21" name="Picture 20" descr="A green and white circle with white text&#10;&#10;Description automatically generated">
            <a:extLst>
              <a:ext uri="{FF2B5EF4-FFF2-40B4-BE49-F238E27FC236}">
                <a16:creationId xmlns:a16="http://schemas.microsoft.com/office/drawing/2014/main" id="{C479BC66-EA55-C332-20F3-0DE2FB6E5C25}"/>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98203" y="1390650"/>
            <a:ext cx="2160456" cy="2160456"/>
          </a:xfrm>
          <a:prstGeom prst="rect">
            <a:avLst/>
          </a:prstGeom>
        </p:spPr>
      </p:pic>
      <p:pic>
        <p:nvPicPr>
          <p:cNvPr id="23" name="Picture 22" descr="A logo with a leaf and a red leaf&#10;&#10;Description automatically generated">
            <a:extLst>
              <a:ext uri="{FF2B5EF4-FFF2-40B4-BE49-F238E27FC236}">
                <a16:creationId xmlns:a16="http://schemas.microsoft.com/office/drawing/2014/main" id="{DA9A185B-82BD-E119-2707-5613E423E5F1}"/>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127832" y="1390650"/>
            <a:ext cx="2160456" cy="2160456"/>
          </a:xfrm>
          <a:prstGeom prst="rect">
            <a:avLst/>
          </a:prstGeom>
        </p:spPr>
      </p:pic>
      <p:pic>
        <p:nvPicPr>
          <p:cNvPr id="5" name="Picture 4" descr="A concrete rectangular pool with small rocks&#10;&#10;Description automatically generated with medium confidence">
            <a:extLst>
              <a:ext uri="{FF2B5EF4-FFF2-40B4-BE49-F238E27FC236}">
                <a16:creationId xmlns:a16="http://schemas.microsoft.com/office/drawing/2014/main" id="{B259FEAC-EC83-8CEF-DB46-7C346104E08F}"/>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906108" y="4199431"/>
            <a:ext cx="1550301" cy="1744169"/>
          </a:xfrm>
          <a:prstGeom prst="rect">
            <a:avLst/>
          </a:prstGeom>
          <a:ln>
            <a:solidFill>
              <a:schemeClr val="tx1"/>
            </a:solidFill>
          </a:ln>
        </p:spPr>
      </p:pic>
      <p:pic>
        <p:nvPicPr>
          <p:cNvPr id="8" name="Graphic 7" descr="Close outline">
            <a:extLst>
              <a:ext uri="{FF2B5EF4-FFF2-40B4-BE49-F238E27FC236}">
                <a16:creationId xmlns:a16="http://schemas.microsoft.com/office/drawing/2014/main" id="{170DCF3E-C7F7-96E5-3884-934D8D8A14A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2339" y="4339799"/>
            <a:ext cx="1713428" cy="1713428"/>
          </a:xfrm>
          <a:prstGeom prst="rect">
            <a:avLst/>
          </a:prstGeom>
        </p:spPr>
      </p:pic>
      <p:pic>
        <p:nvPicPr>
          <p:cNvPr id="9" name="Graphic 8" descr="Close outline">
            <a:extLst>
              <a:ext uri="{FF2B5EF4-FFF2-40B4-BE49-F238E27FC236}">
                <a16:creationId xmlns:a16="http://schemas.microsoft.com/office/drawing/2014/main" id="{DB25D712-B91D-E1E9-47A8-10A2B795BE8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41148" y="4339799"/>
            <a:ext cx="1713428" cy="1713428"/>
          </a:xfrm>
          <a:prstGeom prst="rect">
            <a:avLst/>
          </a:prstGeom>
        </p:spPr>
      </p:pic>
      <p:pic>
        <p:nvPicPr>
          <p:cNvPr id="10" name="Graphic 9" descr="Close outline">
            <a:extLst>
              <a:ext uri="{FF2B5EF4-FFF2-40B4-BE49-F238E27FC236}">
                <a16:creationId xmlns:a16="http://schemas.microsoft.com/office/drawing/2014/main" id="{5F85B451-6CDE-0467-4044-68C02D79CCD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78054" y="4295887"/>
            <a:ext cx="1801251" cy="1801251"/>
          </a:xfrm>
          <a:prstGeom prst="rect">
            <a:avLst/>
          </a:prstGeom>
        </p:spPr>
      </p:pic>
      <p:pic>
        <p:nvPicPr>
          <p:cNvPr id="12" name="Graphic 11" descr="Close outline">
            <a:extLst>
              <a:ext uri="{FF2B5EF4-FFF2-40B4-BE49-F238E27FC236}">
                <a16:creationId xmlns:a16="http://schemas.microsoft.com/office/drawing/2014/main" id="{FEF7C4E7-2CD2-7794-B078-7491F52CFE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58722" y="4199431"/>
            <a:ext cx="1713428" cy="1713428"/>
          </a:xfrm>
          <a:prstGeom prst="rect">
            <a:avLst/>
          </a:prstGeom>
        </p:spPr>
      </p:pic>
      <p:pic>
        <p:nvPicPr>
          <p:cNvPr id="16" name="Graphic 15" descr="Close outline">
            <a:extLst>
              <a:ext uri="{FF2B5EF4-FFF2-40B4-BE49-F238E27FC236}">
                <a16:creationId xmlns:a16="http://schemas.microsoft.com/office/drawing/2014/main" id="{7800BB26-445D-C1B9-7CC7-408D58B7FCE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89520" y="4214801"/>
            <a:ext cx="1713428" cy="1713428"/>
          </a:xfrm>
          <a:prstGeom prst="rect">
            <a:avLst/>
          </a:prstGeom>
        </p:spPr>
      </p:pic>
      <p:pic>
        <p:nvPicPr>
          <p:cNvPr id="20" name="Graphic 19" descr="Close outline">
            <a:extLst>
              <a:ext uri="{FF2B5EF4-FFF2-40B4-BE49-F238E27FC236}">
                <a16:creationId xmlns:a16="http://schemas.microsoft.com/office/drawing/2014/main" id="{2BA7A235-88D3-6ACD-8AD3-51DC9D63F54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66416" y="4179371"/>
            <a:ext cx="1713428" cy="1713428"/>
          </a:xfrm>
          <a:prstGeom prst="rect">
            <a:avLst/>
          </a:prstGeom>
        </p:spPr>
      </p:pic>
    </p:spTree>
    <p:extLst>
      <p:ext uri="{BB962C8B-B14F-4D97-AF65-F5344CB8AC3E}">
        <p14:creationId xmlns:p14="http://schemas.microsoft.com/office/powerpoint/2010/main" val="21219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4B80E3-FCD8-EEB7-9667-80ABAB9C74A5}"/>
              </a:ext>
            </a:extLst>
          </p:cNvPr>
          <p:cNvSpPr txBox="1"/>
          <p:nvPr/>
        </p:nvSpPr>
        <p:spPr>
          <a:xfrm>
            <a:off x="655917" y="608169"/>
            <a:ext cx="11248731" cy="3277820"/>
          </a:xfrm>
          <a:prstGeom prst="rect">
            <a:avLst/>
          </a:prstGeom>
          <a:noFill/>
        </p:spPr>
        <p:txBody>
          <a:bodyPr wrap="square" rtlCol="0">
            <a:spAutoFit/>
          </a:bodyPr>
          <a:lstStyle/>
          <a:p>
            <a:pPr>
              <a:spcAft>
                <a:spcPts val="1800"/>
              </a:spcAft>
            </a:pPr>
            <a:r>
              <a:rPr lang="en-US" sz="2800" dirty="0">
                <a:latin typeface="Calibri" panose="020F0502020204030204" pitchFamily="34" charset="0"/>
                <a:cs typeface="Calibri" panose="020F0502020204030204" pitchFamily="34" charset="0"/>
              </a:rPr>
              <a:t>Sustainable practices used in organic farming include:</a:t>
            </a:r>
          </a:p>
          <a:p>
            <a:pPr marL="342900" indent="-342900">
              <a:spcAft>
                <a:spcPts val="600"/>
              </a:spcAft>
              <a:buFont typeface="Arial" panose="020B0604020202020204" pitchFamily="34" charset="0"/>
              <a:buChar char="•"/>
            </a:pPr>
            <a:r>
              <a:rPr lang="en-US" sz="2400" b="1" dirty="0">
                <a:latin typeface="Calibri" panose="020F0502020204030204" pitchFamily="34" charset="0"/>
                <a:cs typeface="Calibri" panose="020F0502020204030204" pitchFamily="34" charset="0"/>
              </a:rPr>
              <a:t>Composting</a:t>
            </a:r>
            <a:r>
              <a:rPr lang="en-US" sz="2400" dirty="0">
                <a:latin typeface="Calibri" panose="020F0502020204030204" pitchFamily="34" charset="0"/>
                <a:cs typeface="Calibri" panose="020F0502020204030204" pitchFamily="34" charset="0"/>
              </a:rPr>
              <a:t> as a source of organic matter to restore topsoil nutrients and texture.</a:t>
            </a:r>
          </a:p>
          <a:p>
            <a:pPr marL="342900" indent="-342900">
              <a:spcAft>
                <a:spcPts val="600"/>
              </a:spcAft>
              <a:buFont typeface="Arial" panose="020B0604020202020204" pitchFamily="34" charset="0"/>
              <a:buChar char="•"/>
            </a:pPr>
            <a:r>
              <a:rPr lang="en-US" sz="2400" b="1" dirty="0">
                <a:latin typeface="Calibri" panose="020F0502020204030204" pitchFamily="34" charset="0"/>
                <a:cs typeface="Calibri" panose="020F0502020204030204" pitchFamily="34" charset="0"/>
              </a:rPr>
              <a:t>Nitrogen-fixing cover crops </a:t>
            </a:r>
            <a:r>
              <a:rPr lang="en-US" sz="2400" dirty="0">
                <a:latin typeface="Calibri" panose="020F0502020204030204" pitchFamily="34" charset="0"/>
                <a:cs typeface="Calibri" panose="020F0502020204030204" pitchFamily="34" charset="0"/>
              </a:rPr>
              <a:t>like clover and alfalfa to </a:t>
            </a:r>
            <a:r>
              <a:rPr lang="en-US" sz="2400" b="1" dirty="0">
                <a:latin typeface="Calibri" panose="020F0502020204030204" pitchFamily="34" charset="0"/>
                <a:cs typeface="Calibri" panose="020F0502020204030204" pitchFamily="34" charset="0"/>
              </a:rPr>
              <a:t>restore nitrates </a:t>
            </a:r>
            <a:r>
              <a:rPr lang="en-US" sz="2400" dirty="0">
                <a:latin typeface="Calibri" panose="020F0502020204030204" pitchFamily="34" charset="0"/>
                <a:cs typeface="Calibri" panose="020F0502020204030204" pitchFamily="34" charset="0"/>
              </a:rPr>
              <a:t>and minimize erosion, runoff, and soil mineralization.</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Integrated Pest Management (</a:t>
            </a:r>
            <a:r>
              <a:rPr lang="en-US" sz="2400" b="1" dirty="0">
                <a:latin typeface="Calibri" panose="020F0502020204030204" pitchFamily="34" charset="0"/>
                <a:cs typeface="Calibri" panose="020F0502020204030204" pitchFamily="34" charset="0"/>
              </a:rPr>
              <a:t>IPM</a:t>
            </a:r>
            <a:r>
              <a:rPr lang="en-US" sz="2400" dirty="0">
                <a:latin typeface="Calibri" panose="020F0502020204030204" pitchFamily="34" charset="0"/>
                <a:cs typeface="Calibri" panose="020F0502020204030204" pitchFamily="34" charset="0"/>
              </a:rPr>
              <a:t>).</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Genetically diverse </a:t>
            </a:r>
            <a:r>
              <a:rPr lang="en-US" sz="2400" b="1" dirty="0">
                <a:latin typeface="Calibri" panose="020F0502020204030204" pitchFamily="34" charset="0"/>
                <a:cs typeface="Calibri" panose="020F0502020204030204" pitchFamily="34" charset="0"/>
              </a:rPr>
              <a:t>heritage breeds </a:t>
            </a:r>
            <a:r>
              <a:rPr lang="en-US" sz="2400" dirty="0">
                <a:latin typeface="Calibri" panose="020F0502020204030204" pitchFamily="34" charset="0"/>
                <a:cs typeface="Calibri" panose="020F0502020204030204" pitchFamily="34" charset="0"/>
              </a:rPr>
              <a:t>that are less prone to disease.</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Livestock with </a:t>
            </a:r>
            <a:r>
              <a:rPr lang="en-US" sz="2400" b="1" dirty="0">
                <a:latin typeface="Calibri" panose="020F0502020204030204" pitchFamily="34" charset="0"/>
                <a:cs typeface="Calibri" panose="020F0502020204030204" pitchFamily="34" charset="0"/>
              </a:rPr>
              <a:t>access to the outdoors </a:t>
            </a:r>
            <a:r>
              <a:rPr lang="en-US" sz="2400" dirty="0">
                <a:latin typeface="Calibri" panose="020F0502020204030204" pitchFamily="34" charset="0"/>
                <a:cs typeface="Calibri" panose="020F0502020204030204" pitchFamily="34" charset="0"/>
              </a:rPr>
              <a:t>for improved health and a more natural diet.</a:t>
            </a:r>
          </a:p>
        </p:txBody>
      </p:sp>
      <p:pic>
        <p:nvPicPr>
          <p:cNvPr id="3" name="Picture 2" descr="A large pile of dirt in a wooden box&#10;&#10;Description automatically generated">
            <a:extLst>
              <a:ext uri="{FF2B5EF4-FFF2-40B4-BE49-F238E27FC236}">
                <a16:creationId xmlns:a16="http://schemas.microsoft.com/office/drawing/2014/main" id="{8209BE49-CBB8-E76A-4F22-C81BADB2960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7817" y="4073222"/>
            <a:ext cx="2466897" cy="1850172"/>
          </a:xfrm>
          <a:prstGeom prst="rect">
            <a:avLst/>
          </a:prstGeom>
          <a:ln>
            <a:solidFill>
              <a:schemeClr val="tx1"/>
            </a:solidFill>
          </a:ln>
        </p:spPr>
      </p:pic>
      <p:pic>
        <p:nvPicPr>
          <p:cNvPr id="6" name="Picture 5" descr="A close-up of a flower&#10;&#10;Description automatically generated">
            <a:extLst>
              <a:ext uri="{FF2B5EF4-FFF2-40B4-BE49-F238E27FC236}">
                <a16:creationId xmlns:a16="http://schemas.microsoft.com/office/drawing/2014/main" id="{C60DAED1-E97C-FCBE-3B6E-60AACA3823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07930" y="4073222"/>
            <a:ext cx="1782082" cy="1879697"/>
          </a:xfrm>
          <a:prstGeom prst="rect">
            <a:avLst/>
          </a:prstGeom>
          <a:ln>
            <a:solidFill>
              <a:schemeClr val="tx1"/>
            </a:solidFill>
          </a:ln>
        </p:spPr>
      </p:pic>
      <p:pic>
        <p:nvPicPr>
          <p:cNvPr id="10" name="Picture 9" descr="A chicken and chicks in the grass&#10;&#10;Description automatically generated">
            <a:extLst>
              <a:ext uri="{FF2B5EF4-FFF2-40B4-BE49-F238E27FC236}">
                <a16:creationId xmlns:a16="http://schemas.microsoft.com/office/drawing/2014/main" id="{A67ACA61-54DC-5BE7-0152-8969BEA3888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243551" y="4050037"/>
            <a:ext cx="1397940" cy="1902882"/>
          </a:xfrm>
          <a:prstGeom prst="rect">
            <a:avLst/>
          </a:prstGeom>
          <a:ln>
            <a:solidFill>
              <a:schemeClr val="tx1"/>
            </a:solidFill>
          </a:ln>
        </p:spPr>
      </p:pic>
      <p:pic>
        <p:nvPicPr>
          <p:cNvPr id="12" name="Picture 11" descr="A pig in the mud&#10;&#10;Description automatically generated">
            <a:extLst>
              <a:ext uri="{FF2B5EF4-FFF2-40B4-BE49-F238E27FC236}">
                <a16:creationId xmlns:a16="http://schemas.microsoft.com/office/drawing/2014/main" id="{FE4A153C-CFDE-F6F2-F857-4AD87A519ED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63471" y="4073222"/>
            <a:ext cx="2984869" cy="1850172"/>
          </a:xfrm>
          <a:prstGeom prst="rect">
            <a:avLst/>
          </a:prstGeom>
          <a:ln>
            <a:solidFill>
              <a:schemeClr val="tx1"/>
            </a:solidFill>
          </a:ln>
        </p:spPr>
      </p:pic>
      <p:pic>
        <p:nvPicPr>
          <p:cNvPr id="14" name="Picture 13" descr="A green container in a field&#10;&#10;Description automatically generated">
            <a:extLst>
              <a:ext uri="{FF2B5EF4-FFF2-40B4-BE49-F238E27FC236}">
                <a16:creationId xmlns:a16="http://schemas.microsoft.com/office/drawing/2014/main" id="{023B2C1B-962D-8082-5FF3-7F9B4E0228F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13228" y="4086223"/>
            <a:ext cx="1955032" cy="1879697"/>
          </a:xfrm>
          <a:prstGeom prst="rect">
            <a:avLst/>
          </a:prstGeom>
        </p:spPr>
      </p:pic>
      <p:sp>
        <p:nvSpPr>
          <p:cNvPr id="15" name="TextBox 14">
            <a:extLst>
              <a:ext uri="{FF2B5EF4-FFF2-40B4-BE49-F238E27FC236}">
                <a16:creationId xmlns:a16="http://schemas.microsoft.com/office/drawing/2014/main" id="{3D763086-F53E-C511-CAD1-65F37B386980}"/>
              </a:ext>
            </a:extLst>
          </p:cNvPr>
          <p:cNvSpPr txBox="1"/>
          <p:nvPr/>
        </p:nvSpPr>
        <p:spPr>
          <a:xfrm>
            <a:off x="5258173" y="5649312"/>
            <a:ext cx="1717205" cy="369332"/>
          </a:xfrm>
          <a:prstGeom prst="rect">
            <a:avLst/>
          </a:prstGeom>
          <a:noFill/>
        </p:spPr>
        <p:txBody>
          <a:bodyPr wrap="square" rtlCol="0">
            <a:spAutoFit/>
          </a:bodyPr>
          <a:lstStyle/>
          <a:p>
            <a:pPr algn="just"/>
            <a:r>
              <a:rPr lang="en-US" b="1" dirty="0">
                <a:solidFill>
                  <a:schemeClr val="bg1"/>
                </a:solidFill>
                <a:latin typeface="Calibri" panose="020F0502020204030204" pitchFamily="34" charset="0"/>
                <a:cs typeface="Calibri" panose="020F0502020204030204" pitchFamily="34" charset="0"/>
              </a:rPr>
              <a:t>Bollworm Trap</a:t>
            </a:r>
          </a:p>
        </p:txBody>
      </p:sp>
      <p:pic>
        <p:nvPicPr>
          <p:cNvPr id="16" name="Picture 15" descr="A green and white circle with white text&#10;&#10;Description automatically generated">
            <a:extLst>
              <a:ext uri="{FF2B5EF4-FFF2-40B4-BE49-F238E27FC236}">
                <a16:creationId xmlns:a16="http://schemas.microsoft.com/office/drawing/2014/main" id="{AEF9658B-AB42-4290-AEEA-8BCBE24333D9}"/>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655904" y="427832"/>
            <a:ext cx="869095" cy="869095"/>
          </a:xfrm>
          <a:prstGeom prst="rect">
            <a:avLst/>
          </a:prstGeom>
        </p:spPr>
      </p:pic>
    </p:spTree>
    <p:extLst>
      <p:ext uri="{BB962C8B-B14F-4D97-AF65-F5344CB8AC3E}">
        <p14:creationId xmlns:p14="http://schemas.microsoft.com/office/powerpoint/2010/main" val="156439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69096D-697C-31AB-A45B-81F1478976AB}"/>
              </a:ext>
            </a:extLst>
          </p:cNvPr>
          <p:cNvSpPr txBox="1"/>
          <p:nvPr/>
        </p:nvSpPr>
        <p:spPr>
          <a:xfrm>
            <a:off x="404659" y="843195"/>
            <a:ext cx="11310867" cy="1384995"/>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The </a:t>
            </a:r>
            <a:r>
              <a:rPr lang="en-US" sz="2800" b="1" dirty="0">
                <a:latin typeface="Calibri" panose="020F0502020204030204" pitchFamily="34" charset="0"/>
                <a:cs typeface="Calibri" panose="020F0502020204030204" pitchFamily="34" charset="0"/>
              </a:rPr>
              <a:t>roller crimper </a:t>
            </a:r>
            <a:r>
              <a:rPr lang="en-US" sz="2800" dirty="0">
                <a:latin typeface="Calibri" panose="020F0502020204030204" pitchFamily="34" charset="0"/>
                <a:cs typeface="Calibri" panose="020F0502020204030204" pitchFamily="34" charset="0"/>
              </a:rPr>
              <a:t>facilitates conservation tillage on a large scale by cutting the cover crop close to the ground so the resulting straw can serve as mulch that suffocates the weeds while protecting the newly planted seeds.*</a:t>
            </a:r>
          </a:p>
        </p:txBody>
      </p:sp>
      <p:pic>
        <p:nvPicPr>
          <p:cNvPr id="5" name="Picture 4" descr="A row of green machinery in a field&#10;&#10;Description automatically generated">
            <a:extLst>
              <a:ext uri="{FF2B5EF4-FFF2-40B4-BE49-F238E27FC236}">
                <a16:creationId xmlns:a16="http://schemas.microsoft.com/office/drawing/2014/main" id="{722755FE-1083-EFF8-4F73-BAE8A89750D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6504" y="2465524"/>
            <a:ext cx="2996713" cy="2779844"/>
          </a:xfrm>
          <a:prstGeom prst="rect">
            <a:avLst/>
          </a:prstGeom>
          <a:ln>
            <a:solidFill>
              <a:schemeClr val="accent1"/>
            </a:solidFill>
          </a:ln>
        </p:spPr>
      </p:pic>
      <p:sp>
        <p:nvSpPr>
          <p:cNvPr id="7" name="TextBox 6">
            <a:extLst>
              <a:ext uri="{FF2B5EF4-FFF2-40B4-BE49-F238E27FC236}">
                <a16:creationId xmlns:a16="http://schemas.microsoft.com/office/drawing/2014/main" id="{8E60C7F3-A004-3A27-0188-FFE8CF6605A4}"/>
              </a:ext>
            </a:extLst>
          </p:cNvPr>
          <p:cNvSpPr txBox="1"/>
          <p:nvPr/>
        </p:nvSpPr>
        <p:spPr>
          <a:xfrm>
            <a:off x="511019" y="5347645"/>
            <a:ext cx="11310867" cy="892552"/>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Information and video stills from the Rodale Institute: </a:t>
            </a:r>
            <a:r>
              <a:rPr lang="en-US" sz="1600" dirty="0">
                <a:latin typeface="Calibri" panose="020F0502020204030204" pitchFamily="34" charset="0"/>
                <a:cs typeface="Calibri" panose="020F0502020204030204" pitchFamily="34" charset="0"/>
                <a:hlinkClick r:id="rId3"/>
              </a:rPr>
              <a:t>https://rodaleinstitute.org/why-organic/organic-farming-practices/organic-no-till/</a:t>
            </a:r>
            <a:r>
              <a:rPr lang="en-US" sz="1600" dirty="0">
                <a:latin typeface="Calibri" panose="020F0502020204030204" pitchFamily="34" charset="0"/>
                <a:cs typeface="Calibri" panose="020F0502020204030204" pitchFamily="34" charset="0"/>
              </a:rPr>
              <a:t> and </a:t>
            </a:r>
            <a:r>
              <a:rPr lang="en-US" sz="1600" dirty="0">
                <a:latin typeface="Calibri" panose="020F0502020204030204" pitchFamily="34" charset="0"/>
                <a:cs typeface="Calibri" panose="020F0502020204030204" pitchFamily="34" charset="0"/>
                <a:hlinkClick r:id="rId4"/>
              </a:rPr>
              <a:t>https://www.youtube.com/watch?v=xRbNJpUEXj0</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pic>
        <p:nvPicPr>
          <p:cNvPr id="3" name="Picture 2" descr="A tractor in a field&#10;&#10;Description automatically generated">
            <a:extLst>
              <a:ext uri="{FF2B5EF4-FFF2-40B4-BE49-F238E27FC236}">
                <a16:creationId xmlns:a16="http://schemas.microsoft.com/office/drawing/2014/main" id="{353E1731-AC7F-28E1-3C8E-1AD0868F70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9763" y="2476953"/>
            <a:ext cx="3164659" cy="2779845"/>
          </a:xfrm>
          <a:prstGeom prst="rect">
            <a:avLst/>
          </a:prstGeom>
        </p:spPr>
      </p:pic>
      <p:pic>
        <p:nvPicPr>
          <p:cNvPr id="8" name="Picture 7" descr="A metal box with metal bars and metal rods in grass&#10;&#10;Description automatically generated">
            <a:extLst>
              <a:ext uri="{FF2B5EF4-FFF2-40B4-BE49-F238E27FC236}">
                <a16:creationId xmlns:a16="http://schemas.microsoft.com/office/drawing/2014/main" id="{8D729841-77F4-523C-055E-FBF7152197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2228" y="2476953"/>
            <a:ext cx="4691672" cy="2768415"/>
          </a:xfrm>
          <a:prstGeom prst="rect">
            <a:avLst/>
          </a:prstGeom>
          <a:ln>
            <a:solidFill>
              <a:schemeClr val="tx1"/>
            </a:solidFill>
          </a:ln>
        </p:spPr>
      </p:pic>
    </p:spTree>
    <p:extLst>
      <p:ext uri="{BB962C8B-B14F-4D97-AF65-F5344CB8AC3E}">
        <p14:creationId xmlns:p14="http://schemas.microsoft.com/office/powerpoint/2010/main" val="2849072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138A9A-6DB9-61FF-8BD1-12755D76A4A8}"/>
              </a:ext>
            </a:extLst>
          </p:cNvPr>
          <p:cNvSpPr txBox="1"/>
          <p:nvPr/>
        </p:nvSpPr>
        <p:spPr>
          <a:xfrm>
            <a:off x="363798" y="254382"/>
            <a:ext cx="11273903" cy="3031599"/>
          </a:xfrm>
          <a:prstGeom prst="rect">
            <a:avLst/>
          </a:prstGeom>
          <a:noFill/>
        </p:spPr>
        <p:txBody>
          <a:bodyPr wrap="square" rtlCol="0">
            <a:spAutoFit/>
          </a:bodyPr>
          <a:lstStyle/>
          <a:p>
            <a:pPr algn="just">
              <a:spcAft>
                <a:spcPts val="600"/>
              </a:spcAft>
            </a:pPr>
            <a:r>
              <a:rPr lang="en-US" sz="2200" b="1" dirty="0">
                <a:latin typeface="Calibri" panose="020F0502020204030204" pitchFamily="34" charset="0"/>
                <a:cs typeface="Calibri" panose="020F0502020204030204" pitchFamily="34" charset="0"/>
              </a:rPr>
              <a:t>Regenerative farming </a:t>
            </a:r>
            <a:r>
              <a:rPr lang="en-US" sz="2200" dirty="0">
                <a:latin typeface="Calibri" panose="020F0502020204030204" pitchFamily="34" charset="0"/>
                <a:cs typeface="Calibri" panose="020F0502020204030204" pitchFamily="34" charset="0"/>
              </a:rPr>
              <a:t>is similar to organic, but the main goal of is </a:t>
            </a:r>
            <a:r>
              <a:rPr lang="en-US" sz="2200" b="1" dirty="0">
                <a:latin typeface="Calibri" panose="020F0502020204030204" pitchFamily="34" charset="0"/>
                <a:cs typeface="Calibri" panose="020F0502020204030204" pitchFamily="34" charset="0"/>
              </a:rPr>
              <a:t>rebuilding of the soil</a:t>
            </a:r>
            <a:r>
              <a:rPr lang="en-US" sz="2200" dirty="0">
                <a:latin typeface="Calibri" panose="020F0502020204030204" pitchFamily="34" charset="0"/>
                <a:cs typeface="Calibri" panose="020F0502020204030204" pitchFamily="34" charset="0"/>
              </a:rPr>
              <a:t>.</a:t>
            </a:r>
          </a:p>
          <a:p>
            <a:pPr algn="just">
              <a:spcAft>
                <a:spcPts val="600"/>
              </a:spcAft>
            </a:pPr>
            <a:r>
              <a:rPr lang="en-US" sz="2200" dirty="0">
                <a:latin typeface="Calibri" panose="020F0502020204030204" pitchFamily="34" charset="0"/>
                <a:cs typeface="Calibri" panose="020F0502020204030204" pitchFamily="34" charset="0"/>
              </a:rPr>
              <a:t>In </a:t>
            </a:r>
            <a:r>
              <a:rPr lang="en-US" sz="2200" b="1" dirty="0">
                <a:latin typeface="Calibri" panose="020F0502020204030204" pitchFamily="34" charset="0"/>
                <a:cs typeface="Calibri" panose="020F0502020204030204" pitchFamily="34" charset="0"/>
              </a:rPr>
              <a:t>conventional ranching </a:t>
            </a:r>
            <a:r>
              <a:rPr lang="en-US" sz="2200" dirty="0">
                <a:latin typeface="Calibri" panose="020F0502020204030204" pitchFamily="34" charset="0"/>
                <a:cs typeface="Calibri" panose="020F0502020204030204" pitchFamily="34" charset="0"/>
              </a:rPr>
              <a:t>livestock roam freely over large sections of pasture. This </a:t>
            </a:r>
            <a:r>
              <a:rPr lang="en-US" sz="2200" b="1" dirty="0">
                <a:latin typeface="Calibri" panose="020F0502020204030204" pitchFamily="34" charset="0"/>
                <a:cs typeface="Calibri" panose="020F0502020204030204" pitchFamily="34" charset="0"/>
              </a:rPr>
              <a:t>undermines rangeland biodiversity </a:t>
            </a:r>
            <a:r>
              <a:rPr lang="en-US" sz="2200" dirty="0">
                <a:latin typeface="Calibri" panose="020F0502020204030204" pitchFamily="34" charset="0"/>
                <a:cs typeface="Calibri" panose="020F0502020204030204" pitchFamily="34" charset="0"/>
              </a:rPr>
              <a:t>because when given a choice, grazers </a:t>
            </a:r>
            <a:r>
              <a:rPr lang="en-US" sz="2200" b="1" dirty="0">
                <a:latin typeface="Calibri" panose="020F0502020204030204" pitchFamily="34" charset="0"/>
                <a:cs typeface="Calibri" panose="020F0502020204030204" pitchFamily="34" charset="0"/>
              </a:rPr>
              <a:t>preferentially eat away </a:t>
            </a:r>
            <a:r>
              <a:rPr lang="en-US" sz="2200" dirty="0">
                <a:latin typeface="Calibri" panose="020F0502020204030204" pitchFamily="34" charset="0"/>
                <a:cs typeface="Calibri" panose="020F0502020204030204" pitchFamily="34" charset="0"/>
              </a:rPr>
              <a:t>the </a:t>
            </a:r>
            <a:r>
              <a:rPr lang="en-US" sz="2200" b="1" dirty="0">
                <a:latin typeface="Calibri" panose="020F0502020204030204" pitchFamily="34" charset="0"/>
                <a:cs typeface="Calibri" panose="020F0502020204030204" pitchFamily="34" charset="0"/>
              </a:rPr>
              <a:t>perennials </a:t>
            </a:r>
            <a:r>
              <a:rPr lang="en-US" sz="2200" dirty="0">
                <a:latin typeface="Calibri" panose="020F0502020204030204" pitchFamily="34" charset="0"/>
                <a:cs typeface="Calibri" panose="020F0502020204030204" pitchFamily="34" charset="0"/>
              </a:rPr>
              <a:t>that </a:t>
            </a:r>
            <a:r>
              <a:rPr lang="en-US" sz="2200" b="1" dirty="0">
                <a:latin typeface="Calibri" panose="020F0502020204030204" pitchFamily="34" charset="0"/>
                <a:cs typeface="Calibri" panose="020F0502020204030204" pitchFamily="34" charset="0"/>
              </a:rPr>
              <a:t>play</a:t>
            </a:r>
            <a:r>
              <a:rPr lang="en-US" sz="2200" dirty="0">
                <a:latin typeface="Calibri" panose="020F0502020204030204" pitchFamily="34" charset="0"/>
                <a:cs typeface="Calibri" panose="020F0502020204030204" pitchFamily="34" charset="0"/>
              </a:rPr>
              <a:t> </a:t>
            </a:r>
            <a:r>
              <a:rPr lang="en-US" sz="2200" b="1" dirty="0">
                <a:latin typeface="Calibri" panose="020F0502020204030204" pitchFamily="34" charset="0"/>
                <a:cs typeface="Calibri" panose="020F0502020204030204" pitchFamily="34" charset="0"/>
              </a:rPr>
              <a:t>a key role </a:t>
            </a:r>
            <a:r>
              <a:rPr lang="en-US" sz="2200" dirty="0">
                <a:latin typeface="Calibri" panose="020F0502020204030204" pitchFamily="34" charset="0"/>
                <a:cs typeface="Calibri" panose="020F0502020204030204" pitchFamily="34" charset="0"/>
              </a:rPr>
              <a:t>in </a:t>
            </a:r>
            <a:r>
              <a:rPr lang="en-US" sz="2200" b="1" dirty="0">
                <a:latin typeface="Calibri" panose="020F0502020204030204" pitchFamily="34" charset="0"/>
                <a:cs typeface="Calibri" panose="020F0502020204030204" pitchFamily="34" charset="0"/>
              </a:rPr>
              <a:t>soil health </a:t>
            </a:r>
            <a:r>
              <a:rPr lang="en-US" sz="2200" dirty="0">
                <a:latin typeface="Calibri" panose="020F0502020204030204" pitchFamily="34" charset="0"/>
                <a:cs typeface="Calibri" panose="020F0502020204030204" pitchFamily="34" charset="0"/>
              </a:rPr>
              <a:t>and </a:t>
            </a:r>
            <a:r>
              <a:rPr lang="en-US" sz="2200" b="1" dirty="0">
                <a:latin typeface="Calibri" panose="020F0502020204030204" pitchFamily="34" charset="0"/>
                <a:cs typeface="Calibri" panose="020F0502020204030204" pitchFamily="34" charset="0"/>
              </a:rPr>
              <a:t>carbon sequestration</a:t>
            </a:r>
            <a:endParaRPr lang="en-US" sz="2200" dirty="0">
              <a:latin typeface="Calibri" panose="020F0502020204030204" pitchFamily="34" charset="0"/>
              <a:cs typeface="Calibri" panose="020F0502020204030204" pitchFamily="34" charset="0"/>
            </a:endParaRPr>
          </a:p>
          <a:p>
            <a:pPr algn="just">
              <a:spcAft>
                <a:spcPts val="600"/>
              </a:spcAft>
            </a:pPr>
            <a:r>
              <a:rPr lang="en-US" sz="2200" dirty="0">
                <a:latin typeface="Calibri" panose="020F0502020204030204" pitchFamily="34" charset="0"/>
                <a:cs typeface="Calibri" panose="020F0502020204030204" pitchFamily="34" charset="0"/>
              </a:rPr>
              <a:t>In nature, perennials are preserved because the grazers are constantly on the lookout for predators that keep them on the move. This minimizes opportunities for selective grazing.</a:t>
            </a:r>
          </a:p>
          <a:p>
            <a:pPr algn="just">
              <a:spcAft>
                <a:spcPts val="600"/>
              </a:spcAft>
            </a:pPr>
            <a:r>
              <a:rPr lang="en-US" sz="2200" b="1" dirty="0">
                <a:latin typeface="Calibri" panose="020F0502020204030204" pitchFamily="34" charset="0"/>
                <a:cs typeface="Calibri" panose="020F0502020204030204" pitchFamily="34" charset="0"/>
              </a:rPr>
              <a:t>Regenerative grazing </a:t>
            </a:r>
            <a:r>
              <a:rPr lang="en-US" sz="2200" dirty="0">
                <a:latin typeface="Calibri" panose="020F0502020204030204" pitchFamily="34" charset="0"/>
                <a:cs typeface="Calibri" panose="020F0502020204030204" pitchFamily="34" charset="0"/>
              </a:rPr>
              <a:t>involves the use of </a:t>
            </a:r>
            <a:r>
              <a:rPr lang="en-US" sz="2200" b="1" dirty="0">
                <a:latin typeface="Calibri" panose="020F0502020204030204" pitchFamily="34" charset="0"/>
                <a:cs typeface="Calibri" panose="020F0502020204030204" pitchFamily="34" charset="0"/>
              </a:rPr>
              <a:t>sectional fencing </a:t>
            </a:r>
            <a:r>
              <a:rPr lang="en-US" sz="2200" dirty="0">
                <a:latin typeface="Calibri" panose="020F0502020204030204" pitchFamily="34" charset="0"/>
                <a:cs typeface="Calibri" panose="020F0502020204030204" pitchFamily="34" charset="0"/>
              </a:rPr>
              <a:t>that forces livestock to </a:t>
            </a:r>
            <a:r>
              <a:rPr lang="en-US" sz="2200" b="1" dirty="0">
                <a:latin typeface="Calibri" panose="020F0502020204030204" pitchFamily="34" charset="0"/>
                <a:cs typeface="Calibri" panose="020F0502020204030204" pitchFamily="34" charset="0"/>
              </a:rPr>
              <a:t>intensely graze sections of pasture for short periods </a:t>
            </a:r>
            <a:r>
              <a:rPr lang="en-US" sz="2200" dirty="0">
                <a:latin typeface="Calibri" panose="020F0502020204030204" pitchFamily="34" charset="0"/>
                <a:cs typeface="Calibri" panose="020F0502020204030204" pitchFamily="34" charset="0"/>
              </a:rPr>
              <a:t>of time.</a:t>
            </a:r>
          </a:p>
        </p:txBody>
      </p:sp>
      <p:pic>
        <p:nvPicPr>
          <p:cNvPr id="4" name="Picture 3" descr="A group of sheep grazing on a grassy hill&#10;&#10;Description automatically generated">
            <a:extLst>
              <a:ext uri="{FF2B5EF4-FFF2-40B4-BE49-F238E27FC236}">
                <a16:creationId xmlns:a16="http://schemas.microsoft.com/office/drawing/2014/main" id="{B32E14AC-A8BE-9701-08C7-8EAC67C8617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84216" y="3500685"/>
            <a:ext cx="2787291" cy="2550678"/>
          </a:xfrm>
          <a:prstGeom prst="rect">
            <a:avLst/>
          </a:prstGeom>
          <a:ln>
            <a:solidFill>
              <a:schemeClr val="tx1"/>
            </a:solidFill>
          </a:ln>
        </p:spPr>
      </p:pic>
      <p:pic>
        <p:nvPicPr>
          <p:cNvPr id="6" name="Picture 5" descr="A close-up of a rock&#10;&#10;Description automatically generated">
            <a:extLst>
              <a:ext uri="{FF2B5EF4-FFF2-40B4-BE49-F238E27FC236}">
                <a16:creationId xmlns:a16="http://schemas.microsoft.com/office/drawing/2014/main" id="{EDCAD26C-4539-96BE-AD7A-54B9D059319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508866" y="3500685"/>
            <a:ext cx="1140687" cy="2550679"/>
          </a:xfrm>
          <a:prstGeom prst="rect">
            <a:avLst/>
          </a:prstGeom>
          <a:ln>
            <a:solidFill>
              <a:schemeClr val="tx1"/>
            </a:solidFill>
          </a:ln>
        </p:spPr>
      </p:pic>
      <p:pic>
        <p:nvPicPr>
          <p:cNvPr id="8" name="Picture 7" descr="A wolf standing in grass&#10;&#10;Description automatically generated">
            <a:extLst>
              <a:ext uri="{FF2B5EF4-FFF2-40B4-BE49-F238E27FC236}">
                <a16:creationId xmlns:a16="http://schemas.microsoft.com/office/drawing/2014/main" id="{4F8F9127-96B8-83C3-FD94-B2DD25742B3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06169" y="3500686"/>
            <a:ext cx="2379662" cy="2550678"/>
          </a:xfrm>
          <a:prstGeom prst="rect">
            <a:avLst/>
          </a:prstGeom>
          <a:ln>
            <a:solidFill>
              <a:schemeClr val="tx1"/>
            </a:solidFill>
          </a:ln>
        </p:spPr>
      </p:pic>
      <p:pic>
        <p:nvPicPr>
          <p:cNvPr id="10" name="Picture 9" descr="A group of cows in a field&#10;&#10;Description automatically generated">
            <a:extLst>
              <a:ext uri="{FF2B5EF4-FFF2-40B4-BE49-F238E27FC236}">
                <a16:creationId xmlns:a16="http://schemas.microsoft.com/office/drawing/2014/main" id="{34DF94CF-BB65-D6D7-296D-6328CCE35C0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520492" y="3500686"/>
            <a:ext cx="4065649" cy="2622364"/>
          </a:xfrm>
          <a:prstGeom prst="rect">
            <a:avLst/>
          </a:prstGeom>
        </p:spPr>
      </p:pic>
      <p:sp>
        <p:nvSpPr>
          <p:cNvPr id="11" name="TextBox 10">
            <a:extLst>
              <a:ext uri="{FF2B5EF4-FFF2-40B4-BE49-F238E27FC236}">
                <a16:creationId xmlns:a16="http://schemas.microsoft.com/office/drawing/2014/main" id="{DB22102D-2EF6-08B5-C528-F606E7EA5311}"/>
              </a:ext>
            </a:extLst>
          </p:cNvPr>
          <p:cNvSpPr txBox="1"/>
          <p:nvPr/>
        </p:nvSpPr>
        <p:spPr>
          <a:xfrm>
            <a:off x="363798" y="6123050"/>
            <a:ext cx="11542452"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Last image from the University of CA Chico: </a:t>
            </a:r>
            <a:r>
              <a:rPr lang="en-US" sz="1600" dirty="0">
                <a:latin typeface="Calibri" panose="020F0502020204030204" pitchFamily="34" charset="0"/>
                <a:cs typeface="Calibri" panose="020F0502020204030204" pitchFamily="34" charset="0"/>
                <a:hlinkClick r:id="rId6"/>
              </a:rPr>
              <a:t>https://www.csuchico.edu/regenerativeagriculture/ra101-section/managed-grazing.shtml</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87520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279960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9134EB-1E77-6DA4-B27A-F6F39A356BC1}"/>
              </a:ext>
            </a:extLst>
          </p:cNvPr>
          <p:cNvSpPr txBox="1"/>
          <p:nvPr/>
        </p:nvSpPr>
        <p:spPr>
          <a:xfrm>
            <a:off x="404055" y="213579"/>
            <a:ext cx="11054955" cy="3370153"/>
          </a:xfrm>
          <a:prstGeom prst="rect">
            <a:avLst/>
          </a:prstGeom>
          <a:noFill/>
        </p:spPr>
        <p:txBody>
          <a:bodyPr wrap="square">
            <a:spAutoFit/>
          </a:bodyPr>
          <a:lstStyle/>
          <a:p>
            <a:pPr algn="just">
              <a:spcAft>
                <a:spcPts val="600"/>
              </a:spcAft>
            </a:pPr>
            <a:r>
              <a:rPr lang="en-US" sz="2200" dirty="0">
                <a:latin typeface="Calibri" panose="020F0502020204030204" pitchFamily="34" charset="0"/>
                <a:cs typeface="Calibri" panose="020F0502020204030204" pitchFamily="34" charset="0"/>
              </a:rPr>
              <a:t>As for </a:t>
            </a:r>
            <a:r>
              <a:rPr lang="en-US" sz="2200" b="1" dirty="0">
                <a:latin typeface="Calibri" panose="020F0502020204030204" pitchFamily="34" charset="0"/>
                <a:cs typeface="Calibri" panose="020F0502020204030204" pitchFamily="34" charset="0"/>
              </a:rPr>
              <a:t>livestock</a:t>
            </a:r>
            <a:r>
              <a:rPr lang="en-US" sz="2200" dirty="0">
                <a:latin typeface="Calibri" panose="020F0502020204030204" pitchFamily="34" charset="0"/>
                <a:cs typeface="Calibri" panose="020F0502020204030204" pitchFamily="34" charset="0"/>
              </a:rPr>
              <a:t>, currently, 99% of US farm animals are raised in </a:t>
            </a:r>
            <a:r>
              <a:rPr lang="en-US" sz="2200" b="1" dirty="0">
                <a:latin typeface="Calibri" panose="020F0502020204030204" pitchFamily="34" charset="0"/>
                <a:cs typeface="Calibri" panose="020F0502020204030204" pitchFamily="34" charset="0"/>
              </a:rPr>
              <a:t>factory farms</a:t>
            </a:r>
            <a:r>
              <a:rPr lang="en-US" sz="2200" dirty="0">
                <a:latin typeface="Calibri" panose="020F0502020204030204" pitchFamily="34" charset="0"/>
                <a:cs typeface="Calibri" panose="020F0502020204030204" pitchFamily="34" charset="0"/>
              </a:rPr>
              <a:t>.* This mass production also results in </a:t>
            </a:r>
            <a:r>
              <a:rPr lang="en-US" sz="2200" b="1" dirty="0">
                <a:latin typeface="Calibri" panose="020F0502020204030204" pitchFamily="34" charset="0"/>
                <a:cs typeface="Calibri" panose="020F0502020204030204" pitchFamily="34" charset="0"/>
              </a:rPr>
              <a:t>lower food prices</a:t>
            </a:r>
            <a:r>
              <a:rPr lang="en-US" sz="2200" dirty="0">
                <a:latin typeface="Calibri" panose="020F0502020204030204" pitchFamily="34" charset="0"/>
                <a:cs typeface="Calibri" panose="020F0502020204030204" pitchFamily="34" charset="0"/>
              </a:rPr>
              <a:t>, but the costs to the environment and human health are not cheap:</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73,000 people in the US are sickened by </a:t>
            </a:r>
            <a:r>
              <a:rPr lang="en-US" sz="2200" b="1" i="1" dirty="0">
                <a:latin typeface="Calibri" panose="020F0502020204030204" pitchFamily="34" charset="0"/>
                <a:cs typeface="Calibri" panose="020F0502020204030204" pitchFamily="34" charset="0"/>
              </a:rPr>
              <a:t>E. coli </a:t>
            </a:r>
            <a:r>
              <a:rPr lang="en-US" sz="2200" dirty="0">
                <a:latin typeface="Calibri" panose="020F0502020204030204" pitchFamily="34" charset="0"/>
                <a:cs typeface="Calibri" panose="020F0502020204030204" pitchFamily="34" charset="0"/>
              </a:rPr>
              <a:t>every year, and almost half of these illnesses are traced to contaminated ground beef.**</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In the US, 80% of antibiotic use for animal agriculture. This favors the proliferation of </a:t>
            </a:r>
            <a:r>
              <a:rPr lang="en-US" sz="2200" b="1" dirty="0">
                <a:latin typeface="Calibri" panose="020F0502020204030204" pitchFamily="34" charset="0"/>
                <a:cs typeface="Calibri" panose="020F0502020204030204" pitchFamily="34" charset="0"/>
              </a:rPr>
              <a:t>antibiotic-resistant</a:t>
            </a:r>
            <a:r>
              <a:rPr lang="en-US" sz="2200" dirty="0">
                <a:latin typeface="Calibri" panose="020F0502020204030204" pitchFamily="34" charset="0"/>
                <a:cs typeface="Calibri" panose="020F0502020204030204" pitchFamily="34" charset="0"/>
              </a:rPr>
              <a:t> strains of bacteria *** </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Factory farms generate massive volumes of </a:t>
            </a:r>
            <a:r>
              <a:rPr lang="en-US" sz="2200" b="1" dirty="0">
                <a:latin typeface="Calibri" panose="020F0502020204030204" pitchFamily="34" charset="0"/>
                <a:cs typeface="Calibri" panose="020F0502020204030204" pitchFamily="34" charset="0"/>
              </a:rPr>
              <a:t>concentrated wastes</a:t>
            </a:r>
            <a:r>
              <a:rPr lang="en-US" sz="2200" dirty="0">
                <a:latin typeface="Calibri" panose="020F0502020204030204" pitchFamily="34" charset="0"/>
                <a:cs typeface="Calibri" panose="020F0502020204030204" pitchFamily="34" charset="0"/>
              </a:rPr>
              <a:t>. Consequently, chicken farms in Maryland are now the leading source of </a:t>
            </a:r>
            <a:r>
              <a:rPr lang="en-US" sz="2200" b="1" dirty="0">
                <a:latin typeface="Calibri" panose="020F0502020204030204" pitchFamily="34" charset="0"/>
                <a:cs typeface="Calibri" panose="020F0502020204030204" pitchFamily="34" charset="0"/>
              </a:rPr>
              <a:t>nutrient pollution </a:t>
            </a:r>
            <a:r>
              <a:rPr lang="en-US" sz="2200" dirty="0">
                <a:latin typeface="Calibri" panose="020F0502020204030204" pitchFamily="34" charset="0"/>
                <a:cs typeface="Calibri" panose="020F0502020204030204" pitchFamily="34" charset="0"/>
              </a:rPr>
              <a:t>in the Chesapeake Bay.</a:t>
            </a:r>
          </a:p>
        </p:txBody>
      </p:sp>
      <p:pic>
        <p:nvPicPr>
          <p:cNvPr id="3" name="Picture 2" descr="A large group of chickens in a farm&#10;&#10;Description automatically generated">
            <a:extLst>
              <a:ext uri="{FF2B5EF4-FFF2-40B4-BE49-F238E27FC236}">
                <a16:creationId xmlns:a16="http://schemas.microsoft.com/office/drawing/2014/main" id="{036D6780-F741-4EF8-4AA2-D07534AFB302}"/>
              </a:ext>
            </a:extLst>
          </p:cNvPr>
          <p:cNvPicPr>
            <a:picLocks noChangeAspect="1"/>
          </p:cNvPicPr>
          <p:nvPr/>
        </p:nvPicPr>
        <p:blipFill>
          <a:blip r:embed="rId3"/>
          <a:stretch>
            <a:fillRect/>
          </a:stretch>
        </p:blipFill>
        <p:spPr>
          <a:xfrm>
            <a:off x="8971391" y="3746866"/>
            <a:ext cx="2487619" cy="1693580"/>
          </a:xfrm>
          <a:prstGeom prst="rect">
            <a:avLst/>
          </a:prstGeom>
        </p:spPr>
      </p:pic>
      <p:pic>
        <p:nvPicPr>
          <p:cNvPr id="6" name="Picture 5" descr="A group of cows eating from a trough&#10;&#10;Description automatically generated">
            <a:extLst>
              <a:ext uri="{FF2B5EF4-FFF2-40B4-BE49-F238E27FC236}">
                <a16:creationId xmlns:a16="http://schemas.microsoft.com/office/drawing/2014/main" id="{54FBB0DA-E18C-5938-6B29-0305CF9B61AE}"/>
              </a:ext>
            </a:extLst>
          </p:cNvPr>
          <p:cNvPicPr>
            <a:picLocks noChangeAspect="1"/>
          </p:cNvPicPr>
          <p:nvPr/>
        </p:nvPicPr>
        <p:blipFill>
          <a:blip r:embed="rId4"/>
          <a:stretch>
            <a:fillRect/>
          </a:stretch>
        </p:blipFill>
        <p:spPr>
          <a:xfrm>
            <a:off x="2543380" y="3691228"/>
            <a:ext cx="2330157" cy="1659197"/>
          </a:xfrm>
          <a:prstGeom prst="rect">
            <a:avLst/>
          </a:prstGeom>
        </p:spPr>
      </p:pic>
      <p:pic>
        <p:nvPicPr>
          <p:cNvPr id="8" name="Picture 7" descr="A pig in a cage&#10;&#10;Description automatically generated">
            <a:extLst>
              <a:ext uri="{FF2B5EF4-FFF2-40B4-BE49-F238E27FC236}">
                <a16:creationId xmlns:a16="http://schemas.microsoft.com/office/drawing/2014/main" id="{0204A8B7-71D4-212E-3537-EE9A41917E73}"/>
              </a:ext>
            </a:extLst>
          </p:cNvPr>
          <p:cNvPicPr>
            <a:picLocks noChangeAspect="1"/>
          </p:cNvPicPr>
          <p:nvPr/>
        </p:nvPicPr>
        <p:blipFill>
          <a:blip r:embed="rId5"/>
          <a:stretch>
            <a:fillRect/>
          </a:stretch>
        </p:blipFill>
        <p:spPr>
          <a:xfrm>
            <a:off x="629804" y="3691227"/>
            <a:ext cx="1860138" cy="1659197"/>
          </a:xfrm>
          <a:prstGeom prst="rect">
            <a:avLst/>
          </a:prstGeom>
        </p:spPr>
      </p:pic>
      <p:sp>
        <p:nvSpPr>
          <p:cNvPr id="2" name="TextBox 1">
            <a:extLst>
              <a:ext uri="{FF2B5EF4-FFF2-40B4-BE49-F238E27FC236}">
                <a16:creationId xmlns:a16="http://schemas.microsoft.com/office/drawing/2014/main" id="{4820854E-F962-7A17-852D-0D83E474D066}"/>
              </a:ext>
            </a:extLst>
          </p:cNvPr>
          <p:cNvSpPr txBox="1"/>
          <p:nvPr/>
        </p:nvSpPr>
        <p:spPr>
          <a:xfrm>
            <a:off x="404055" y="5440446"/>
            <a:ext cx="11297722" cy="1323439"/>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*Information obtained from Animal Equality: </a:t>
            </a:r>
            <a:r>
              <a:rPr lang="en-US" sz="1600" dirty="0">
                <a:latin typeface="Calibri" panose="020F0502020204030204" pitchFamily="34" charset="0"/>
                <a:cs typeface="Calibri" panose="020F0502020204030204" pitchFamily="34" charset="0"/>
                <a:hlinkClick r:id="rId6"/>
              </a:rPr>
              <a:t>https://animalequality.org</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Information from </a:t>
            </a:r>
            <a:r>
              <a:rPr lang="en-US" sz="1600" i="1" dirty="0">
                <a:latin typeface="Calibri" panose="020F0502020204030204" pitchFamily="34" charset="0"/>
                <a:cs typeface="Calibri" panose="020F0502020204030204" pitchFamily="34" charset="0"/>
              </a:rPr>
              <a:t>Emerging Infectious Diseases </a:t>
            </a:r>
            <a:r>
              <a:rPr lang="en-US" sz="1600" dirty="0">
                <a:latin typeface="Calibri" panose="020F0502020204030204" pitchFamily="34" charset="0"/>
                <a:cs typeface="Calibri" panose="020F0502020204030204" pitchFamily="34" charset="0"/>
              </a:rPr>
              <a:t>2005 11(4) 603-609: </a:t>
            </a:r>
            <a:r>
              <a:rPr lang="en-US" sz="1600" dirty="0">
                <a:latin typeface="Calibri" panose="020F0502020204030204" pitchFamily="34" charset="0"/>
                <a:cs typeface="Calibri" panose="020F0502020204030204" pitchFamily="34" charset="0"/>
                <a:hlinkClick r:id="rId7"/>
              </a:rPr>
              <a:t>https://www.ncbi.nlm.nih.gov/pmc/articles/PMC3320345/</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Information from </a:t>
            </a:r>
            <a:r>
              <a:rPr lang="en-US" sz="1600" i="1" dirty="0">
                <a:latin typeface="Calibri" panose="020F0502020204030204" pitchFamily="34" charset="0"/>
                <a:cs typeface="Calibri" panose="020F0502020204030204" pitchFamily="34" charset="0"/>
              </a:rPr>
              <a:t>Food Safety News</a:t>
            </a:r>
            <a:r>
              <a:rPr lang="en-US"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8"/>
              </a:rPr>
              <a:t>https://www.foodsafetynews.com/2011/02/fda-confirms-80-percent-of-antibiotics-used-in-animal-ag/</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pic>
        <p:nvPicPr>
          <p:cNvPr id="12" name="Picture 11" descr="A close-up of blue pills&#10;&#10;Description automatically generated">
            <a:extLst>
              <a:ext uri="{FF2B5EF4-FFF2-40B4-BE49-F238E27FC236}">
                <a16:creationId xmlns:a16="http://schemas.microsoft.com/office/drawing/2014/main" id="{8BA82E21-8E92-6462-60A7-1C835021FB4A}"/>
              </a:ext>
            </a:extLst>
          </p:cNvPr>
          <p:cNvPicPr>
            <a:picLocks noChangeAspect="1"/>
          </p:cNvPicPr>
          <p:nvPr/>
        </p:nvPicPr>
        <p:blipFill>
          <a:blip r:embed="rId9"/>
          <a:stretch>
            <a:fillRect/>
          </a:stretch>
        </p:blipFill>
        <p:spPr>
          <a:xfrm>
            <a:off x="6976339" y="3756816"/>
            <a:ext cx="1828800" cy="1673679"/>
          </a:xfrm>
          <a:prstGeom prst="rect">
            <a:avLst/>
          </a:prstGeom>
        </p:spPr>
      </p:pic>
      <p:pic>
        <p:nvPicPr>
          <p:cNvPr id="11" name="Picture 10" descr="A close-up of a microscope&#10;&#10;Description automatically generated">
            <a:extLst>
              <a:ext uri="{FF2B5EF4-FFF2-40B4-BE49-F238E27FC236}">
                <a16:creationId xmlns:a16="http://schemas.microsoft.com/office/drawing/2014/main" id="{D1F22953-3412-6056-FF76-D36A847CED2D}"/>
              </a:ext>
            </a:extLst>
          </p:cNvPr>
          <p:cNvPicPr>
            <a:picLocks noChangeAspect="1"/>
          </p:cNvPicPr>
          <p:nvPr/>
        </p:nvPicPr>
        <p:blipFill>
          <a:blip r:embed="rId10"/>
          <a:stretch>
            <a:fillRect/>
          </a:stretch>
        </p:blipFill>
        <p:spPr>
          <a:xfrm>
            <a:off x="4945548" y="3700561"/>
            <a:ext cx="1976916" cy="1659197"/>
          </a:xfrm>
          <a:prstGeom prst="rect">
            <a:avLst/>
          </a:prstGeom>
        </p:spPr>
      </p:pic>
    </p:spTree>
    <p:extLst>
      <p:ext uri="{BB962C8B-B14F-4D97-AF65-F5344CB8AC3E}">
        <p14:creationId xmlns:p14="http://schemas.microsoft.com/office/powerpoint/2010/main" val="163260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w of silos in a field&#10;&#10;Description automatically generated">
            <a:extLst>
              <a:ext uri="{FF2B5EF4-FFF2-40B4-BE49-F238E27FC236}">
                <a16:creationId xmlns:a16="http://schemas.microsoft.com/office/drawing/2014/main" id="{0570A33E-A2F4-72F5-081F-F131DA54D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4FE34B2-86A8-5815-79A5-B7B738FF9319}"/>
              </a:ext>
            </a:extLst>
          </p:cNvPr>
          <p:cNvSpPr txBox="1"/>
          <p:nvPr/>
        </p:nvSpPr>
        <p:spPr>
          <a:xfrm>
            <a:off x="64222" y="737836"/>
            <a:ext cx="12127778" cy="1569660"/>
          </a:xfrm>
          <a:prstGeom prst="rect">
            <a:avLst/>
          </a:prstGeom>
          <a:noFill/>
        </p:spPr>
        <p:txBody>
          <a:bodyPr wrap="square" rtlCol="0">
            <a:spAutoFit/>
          </a:bodyPr>
          <a:lstStyle/>
          <a:p>
            <a:pPr algn="ctr"/>
            <a:r>
              <a:rPr lang="en-US" sz="9600" dirty="0">
                <a:solidFill>
                  <a:schemeClr val="bg1"/>
                </a:solidFill>
                <a:latin typeface="Calibri" panose="020F0502020204030204" pitchFamily="34" charset="0"/>
                <a:cs typeface="Calibri" panose="020F0502020204030204" pitchFamily="34" charset="0"/>
              </a:rPr>
              <a:t>Food Security</a:t>
            </a:r>
          </a:p>
        </p:txBody>
      </p:sp>
    </p:spTree>
    <p:extLst>
      <p:ext uri="{BB962C8B-B14F-4D97-AF65-F5344CB8AC3E}">
        <p14:creationId xmlns:p14="http://schemas.microsoft.com/office/powerpoint/2010/main" val="448009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314A9C-B978-EA69-53D0-AB4C32D872FA}"/>
              </a:ext>
            </a:extLst>
          </p:cNvPr>
          <p:cNvSpPr txBox="1"/>
          <p:nvPr/>
        </p:nvSpPr>
        <p:spPr>
          <a:xfrm>
            <a:off x="527940" y="1185922"/>
            <a:ext cx="8214169" cy="5324535"/>
          </a:xfrm>
          <a:prstGeom prst="rect">
            <a:avLst/>
          </a:prstGeom>
          <a:noFill/>
        </p:spPr>
        <p:txBody>
          <a:bodyPr wrap="square" rtlCol="0">
            <a:spAutoFit/>
          </a:bodyPr>
          <a:lstStyle/>
          <a:p>
            <a:pPr algn="just"/>
            <a:r>
              <a:rPr lang="en-US" sz="2400" dirty="0"/>
              <a:t> </a:t>
            </a:r>
          </a:p>
          <a:p>
            <a:pPr marL="285750" indent="-285750" algn="just">
              <a:spcAft>
                <a:spcPts val="600"/>
              </a:spcAft>
              <a:buFont typeface="Arial" panose="020B0604020202020204" pitchFamily="34" charset="0"/>
              <a:buChar char="•"/>
            </a:pPr>
            <a:r>
              <a:rPr lang="en-US" sz="2200" b="1" dirty="0"/>
              <a:t>Carbohydrates</a:t>
            </a:r>
          </a:p>
          <a:p>
            <a:pPr marL="285750" indent="-285750" algn="just">
              <a:spcAft>
                <a:spcPts val="600"/>
              </a:spcAft>
              <a:buFont typeface="Arial" panose="020B0604020202020204" pitchFamily="34" charset="0"/>
              <a:buChar char="•"/>
            </a:pPr>
            <a:r>
              <a:rPr lang="en-US" sz="2200" b="1" dirty="0"/>
              <a:t>Proteins</a:t>
            </a:r>
          </a:p>
          <a:p>
            <a:pPr marL="285750" indent="-285750" algn="just">
              <a:spcAft>
                <a:spcPts val="600"/>
              </a:spcAft>
              <a:buFont typeface="Arial" panose="020B0604020202020204" pitchFamily="34" charset="0"/>
              <a:buChar char="•"/>
            </a:pPr>
            <a:r>
              <a:rPr lang="en-US" sz="2200" b="1" dirty="0"/>
              <a:t>Lipids</a:t>
            </a:r>
          </a:p>
          <a:p>
            <a:pPr marL="285750" indent="-285750" algn="just">
              <a:spcAft>
                <a:spcPts val="600"/>
              </a:spcAft>
              <a:buFont typeface="Arial" panose="020B0604020202020204" pitchFamily="34" charset="0"/>
              <a:buChar char="•"/>
            </a:pPr>
            <a:r>
              <a:rPr lang="en-US" sz="2200" b="1" dirty="0"/>
              <a:t>Water</a:t>
            </a:r>
          </a:p>
          <a:p>
            <a:pPr algn="just"/>
            <a:endParaRPr lang="en-US" sz="2200" dirty="0"/>
          </a:p>
          <a:p>
            <a:pPr algn="just"/>
            <a:endParaRPr lang="en-US" sz="2200" dirty="0"/>
          </a:p>
          <a:p>
            <a:pPr algn="just">
              <a:spcAft>
                <a:spcPts val="1200"/>
              </a:spcAft>
            </a:pPr>
            <a:r>
              <a:rPr lang="en-US" sz="2200" dirty="0"/>
              <a:t>All of these </a:t>
            </a:r>
            <a:r>
              <a:rPr lang="en-US" sz="2200" b="1" dirty="0"/>
              <a:t>macronutrients</a:t>
            </a:r>
            <a:r>
              <a:rPr lang="en-US" sz="2200" dirty="0"/>
              <a:t> with the exception of water can provide calories, but most traditional diets rely on carbohydrates as the main source of energy.</a:t>
            </a:r>
          </a:p>
          <a:p>
            <a:pPr algn="just"/>
            <a:r>
              <a:rPr lang="en-US" sz="2200" dirty="0"/>
              <a:t>Most </a:t>
            </a:r>
            <a:r>
              <a:rPr lang="en-US" sz="2200" b="1" dirty="0"/>
              <a:t>micronutrients are vitamins and minerals</a:t>
            </a:r>
            <a:r>
              <a:rPr lang="en-US" sz="2200" dirty="0"/>
              <a:t>, and even though micronutrient deficiencies can profoundly affect quality of life, most concerns over food security focus on access to macronutrients.</a:t>
            </a:r>
          </a:p>
        </p:txBody>
      </p:sp>
      <p:sp>
        <p:nvSpPr>
          <p:cNvPr id="5" name="TextBox 4">
            <a:extLst>
              <a:ext uri="{FF2B5EF4-FFF2-40B4-BE49-F238E27FC236}">
                <a16:creationId xmlns:a16="http://schemas.microsoft.com/office/drawing/2014/main" id="{E57D6C12-0273-952F-96B8-B6CF70A06B10}"/>
              </a:ext>
            </a:extLst>
          </p:cNvPr>
          <p:cNvSpPr txBox="1"/>
          <p:nvPr/>
        </p:nvSpPr>
        <p:spPr>
          <a:xfrm>
            <a:off x="597215" y="384594"/>
            <a:ext cx="8852039" cy="584775"/>
          </a:xfrm>
          <a:prstGeom prst="rect">
            <a:avLst/>
          </a:prstGeom>
          <a:noFill/>
        </p:spPr>
        <p:txBody>
          <a:bodyPr wrap="none" rtlCol="0">
            <a:spAutoFit/>
          </a:bodyPr>
          <a:lstStyle/>
          <a:p>
            <a:r>
              <a:rPr lang="en-US" sz="3200" dirty="0"/>
              <a:t>Main Nutrients Required by Humans and Animals</a:t>
            </a:r>
          </a:p>
        </p:txBody>
      </p:sp>
      <p:pic>
        <p:nvPicPr>
          <p:cNvPr id="7" name="Picture 6" descr="A close-up of a variety of foods&#10;&#10;Description automatically generated">
            <a:extLst>
              <a:ext uri="{FF2B5EF4-FFF2-40B4-BE49-F238E27FC236}">
                <a16:creationId xmlns:a16="http://schemas.microsoft.com/office/drawing/2014/main" id="{B4E33BDE-3A4B-1B96-0C03-347C12F3622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80562" y="225912"/>
            <a:ext cx="1709047" cy="1182380"/>
          </a:xfrm>
          <a:prstGeom prst="rect">
            <a:avLst/>
          </a:prstGeom>
        </p:spPr>
      </p:pic>
      <p:pic>
        <p:nvPicPr>
          <p:cNvPr id="8" name="Picture 7">
            <a:extLst>
              <a:ext uri="{FF2B5EF4-FFF2-40B4-BE49-F238E27FC236}">
                <a16:creationId xmlns:a16="http://schemas.microsoft.com/office/drawing/2014/main" id="{77C0C6E1-347E-401E-79EE-978A933D509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02065" y="2704840"/>
            <a:ext cx="1297470" cy="1110345"/>
          </a:xfrm>
          <a:prstGeom prst="rect">
            <a:avLst/>
          </a:prstGeom>
          <a:ln>
            <a:solidFill>
              <a:schemeClr val="tx1"/>
            </a:solidFill>
          </a:ln>
        </p:spPr>
      </p:pic>
      <p:pic>
        <p:nvPicPr>
          <p:cNvPr id="9" name="Picture 8">
            <a:extLst>
              <a:ext uri="{FF2B5EF4-FFF2-40B4-BE49-F238E27FC236}">
                <a16:creationId xmlns:a16="http://schemas.microsoft.com/office/drawing/2014/main" id="{23E4ADB1-9D20-876B-43D8-3C76D5D27FC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02139" y="1539940"/>
            <a:ext cx="1297396" cy="1035381"/>
          </a:xfrm>
          <a:prstGeom prst="rect">
            <a:avLst/>
          </a:prstGeom>
          <a:ln>
            <a:solidFill>
              <a:schemeClr val="accent1"/>
            </a:solidFill>
          </a:ln>
        </p:spPr>
      </p:pic>
      <p:pic>
        <p:nvPicPr>
          <p:cNvPr id="10" name="Picture 9">
            <a:extLst>
              <a:ext uri="{FF2B5EF4-FFF2-40B4-BE49-F238E27FC236}">
                <a16:creationId xmlns:a16="http://schemas.microsoft.com/office/drawing/2014/main" id="{CE89AA99-9EBE-3C97-CF22-EF637844532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85421" y="1411950"/>
            <a:ext cx="1578092" cy="1275151"/>
          </a:xfrm>
          <a:prstGeom prst="rect">
            <a:avLst/>
          </a:prstGeom>
        </p:spPr>
      </p:pic>
      <p:pic>
        <p:nvPicPr>
          <p:cNvPr id="11" name="Picture 10">
            <a:extLst>
              <a:ext uri="{FF2B5EF4-FFF2-40B4-BE49-F238E27FC236}">
                <a16:creationId xmlns:a16="http://schemas.microsoft.com/office/drawing/2014/main" id="{1A4F3AAE-318F-ED49-40D5-189828FED48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00835" y="1608078"/>
            <a:ext cx="1445960" cy="967243"/>
          </a:xfrm>
          <a:prstGeom prst="rect">
            <a:avLst/>
          </a:prstGeom>
          <a:ln>
            <a:solidFill>
              <a:schemeClr val="accent1"/>
            </a:solidFill>
          </a:ln>
        </p:spPr>
      </p:pic>
      <p:pic>
        <p:nvPicPr>
          <p:cNvPr id="18" name="Picture 17" descr="A pile of rice&#10;&#10;Description automatically generated">
            <a:extLst>
              <a:ext uri="{FF2B5EF4-FFF2-40B4-BE49-F238E27FC236}">
                <a16:creationId xmlns:a16="http://schemas.microsoft.com/office/drawing/2014/main" id="{AEF2B622-17F2-FD5E-C4AE-E27EBE3A053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400835" y="2704840"/>
            <a:ext cx="1454896" cy="1091173"/>
          </a:xfrm>
          <a:prstGeom prst="rect">
            <a:avLst/>
          </a:prstGeom>
          <a:ln>
            <a:solidFill>
              <a:schemeClr val="accent1"/>
            </a:solidFill>
          </a:ln>
        </p:spPr>
      </p:pic>
      <p:pic>
        <p:nvPicPr>
          <p:cNvPr id="22" name="Picture 21">
            <a:extLst>
              <a:ext uri="{FF2B5EF4-FFF2-40B4-BE49-F238E27FC236}">
                <a16:creationId xmlns:a16="http://schemas.microsoft.com/office/drawing/2014/main" id="{6BA26251-B357-3093-A509-3D804EF2252B}"/>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985421" y="2687101"/>
            <a:ext cx="1563204" cy="1110345"/>
          </a:xfrm>
          <a:prstGeom prst="rect">
            <a:avLst/>
          </a:prstGeom>
          <a:ln>
            <a:solidFill>
              <a:schemeClr val="accent1"/>
            </a:solidFill>
          </a:ln>
        </p:spPr>
      </p:pic>
      <p:pic>
        <p:nvPicPr>
          <p:cNvPr id="24" name="Picture 23" descr="A close-up of a drop of water&#10;&#10;Description automatically generated">
            <a:extLst>
              <a:ext uri="{FF2B5EF4-FFF2-40B4-BE49-F238E27FC236}">
                <a16:creationId xmlns:a16="http://schemas.microsoft.com/office/drawing/2014/main" id="{09316548-2745-B059-3208-EBD4D921CBD6}"/>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152975" y="1539940"/>
            <a:ext cx="1583410" cy="2283481"/>
          </a:xfrm>
          <a:prstGeom prst="rect">
            <a:avLst/>
          </a:prstGeom>
          <a:ln>
            <a:solidFill>
              <a:schemeClr val="accent1"/>
            </a:solidFill>
          </a:ln>
        </p:spPr>
      </p:pic>
      <p:pic>
        <p:nvPicPr>
          <p:cNvPr id="26" name="Picture 25" descr="A plate of food on a table&#10;&#10;Description automatically generated">
            <a:extLst>
              <a:ext uri="{FF2B5EF4-FFF2-40B4-BE49-F238E27FC236}">
                <a16:creationId xmlns:a16="http://schemas.microsoft.com/office/drawing/2014/main" id="{96207C6B-1B49-C629-86A7-887518A9EA8A}"/>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9889825" y="1530598"/>
            <a:ext cx="1709046" cy="1094232"/>
          </a:xfrm>
          <a:prstGeom prst="rect">
            <a:avLst/>
          </a:prstGeom>
        </p:spPr>
      </p:pic>
      <p:pic>
        <p:nvPicPr>
          <p:cNvPr id="30" name="Picture 29" descr="Food cooking on a grill&#10;&#10;Description automatically generated with medium confidence">
            <a:extLst>
              <a:ext uri="{FF2B5EF4-FFF2-40B4-BE49-F238E27FC236}">
                <a16:creationId xmlns:a16="http://schemas.microsoft.com/office/drawing/2014/main" id="{576A9ACF-73EB-C77E-2D71-F10CB2596ED5}"/>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9889825" y="2729190"/>
            <a:ext cx="1709046" cy="1094232"/>
          </a:xfrm>
          <a:prstGeom prst="rect">
            <a:avLst/>
          </a:prstGeom>
        </p:spPr>
      </p:pic>
      <p:sp>
        <p:nvSpPr>
          <p:cNvPr id="33" name="TextBox 32">
            <a:extLst>
              <a:ext uri="{FF2B5EF4-FFF2-40B4-BE49-F238E27FC236}">
                <a16:creationId xmlns:a16="http://schemas.microsoft.com/office/drawing/2014/main" id="{69E35570-B8DC-0610-1D7C-F9C12A0823AD}"/>
              </a:ext>
            </a:extLst>
          </p:cNvPr>
          <p:cNvSpPr txBox="1"/>
          <p:nvPr/>
        </p:nvSpPr>
        <p:spPr>
          <a:xfrm>
            <a:off x="8985311" y="6198733"/>
            <a:ext cx="2787487"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Goiter due to iodine deficiency.</a:t>
            </a:r>
          </a:p>
        </p:txBody>
      </p:sp>
      <p:pic>
        <p:nvPicPr>
          <p:cNvPr id="35" name="Picture 34" descr="A person with a neck injury&#10;&#10;Description automatically generated">
            <a:extLst>
              <a:ext uri="{FF2B5EF4-FFF2-40B4-BE49-F238E27FC236}">
                <a16:creationId xmlns:a16="http://schemas.microsoft.com/office/drawing/2014/main" id="{DA7D0029-727F-9ECE-6A78-7F83C37BFEB9}"/>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9103820" y="4025359"/>
            <a:ext cx="2495051" cy="2173373"/>
          </a:xfrm>
          <a:prstGeom prst="rect">
            <a:avLst/>
          </a:prstGeom>
          <a:ln>
            <a:solidFill>
              <a:schemeClr val="accent1"/>
            </a:solidFill>
          </a:ln>
        </p:spPr>
      </p:pic>
    </p:spTree>
    <p:extLst>
      <p:ext uri="{BB962C8B-B14F-4D97-AF65-F5344CB8AC3E}">
        <p14:creationId xmlns:p14="http://schemas.microsoft.com/office/powerpoint/2010/main" val="6263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artoon of a child&#10;&#10;Description automatically generated">
            <a:extLst>
              <a:ext uri="{FF2B5EF4-FFF2-40B4-BE49-F238E27FC236}">
                <a16:creationId xmlns:a16="http://schemas.microsoft.com/office/drawing/2014/main" id="{4E0D27D4-A323-DF57-0BE8-0B7648B61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364" y="1400206"/>
            <a:ext cx="7158150" cy="4584958"/>
          </a:xfrm>
          <a:prstGeom prst="rect">
            <a:avLst/>
          </a:prstGeom>
        </p:spPr>
      </p:pic>
      <p:pic>
        <p:nvPicPr>
          <p:cNvPr id="17" name="Picture 16" descr="A group of naked children&#10;&#10;Description automatically generated">
            <a:extLst>
              <a:ext uri="{FF2B5EF4-FFF2-40B4-BE49-F238E27FC236}">
                <a16:creationId xmlns:a16="http://schemas.microsoft.com/office/drawing/2014/main" id="{1AE876A0-57C0-BB44-B8C9-77EC50A6EF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98536" y="1400206"/>
            <a:ext cx="2585100" cy="1900588"/>
          </a:xfrm>
          <a:prstGeom prst="rect">
            <a:avLst/>
          </a:prstGeom>
        </p:spPr>
      </p:pic>
      <p:pic>
        <p:nvPicPr>
          <p:cNvPr id="18" name="Picture 17" descr="A group of children sitting on a couch&#10;&#10;Description automatically generated">
            <a:extLst>
              <a:ext uri="{FF2B5EF4-FFF2-40B4-BE49-F238E27FC236}">
                <a16:creationId xmlns:a16="http://schemas.microsoft.com/office/drawing/2014/main" id="{3943E82F-54A6-4252-93DC-88274FE3593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498537" y="3885569"/>
            <a:ext cx="2598953" cy="1692432"/>
          </a:xfrm>
          <a:prstGeom prst="rect">
            <a:avLst/>
          </a:prstGeom>
        </p:spPr>
      </p:pic>
      <p:sp>
        <p:nvSpPr>
          <p:cNvPr id="4" name="TextBox 3">
            <a:extLst>
              <a:ext uri="{FF2B5EF4-FFF2-40B4-BE49-F238E27FC236}">
                <a16:creationId xmlns:a16="http://schemas.microsoft.com/office/drawing/2014/main" id="{A26C3B58-FA1A-51EC-EC5C-7CF981372F45}"/>
              </a:ext>
            </a:extLst>
          </p:cNvPr>
          <p:cNvSpPr txBox="1"/>
          <p:nvPr/>
        </p:nvSpPr>
        <p:spPr>
          <a:xfrm>
            <a:off x="8437090" y="5531054"/>
            <a:ext cx="2819489"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Victims of marasmus during the 1930’s famine in Ukraine</a:t>
            </a:r>
          </a:p>
        </p:txBody>
      </p:sp>
      <p:sp>
        <p:nvSpPr>
          <p:cNvPr id="5" name="TextBox 4">
            <a:extLst>
              <a:ext uri="{FF2B5EF4-FFF2-40B4-BE49-F238E27FC236}">
                <a16:creationId xmlns:a16="http://schemas.microsoft.com/office/drawing/2014/main" id="{641E8CF8-8A32-4C3C-1C1C-85FFFE37A179}"/>
              </a:ext>
            </a:extLst>
          </p:cNvPr>
          <p:cNvSpPr txBox="1"/>
          <p:nvPr/>
        </p:nvSpPr>
        <p:spPr>
          <a:xfrm>
            <a:off x="1034892" y="457337"/>
            <a:ext cx="10122216" cy="830997"/>
          </a:xfrm>
          <a:prstGeom prst="rect">
            <a:avLst/>
          </a:prstGeom>
          <a:noFill/>
        </p:spPr>
        <p:txBody>
          <a:bodyPr wrap="square" rtlCol="0">
            <a:spAutoFit/>
          </a:bodyPr>
          <a:lstStyle/>
          <a:p>
            <a:pPr algn="just"/>
            <a:r>
              <a:rPr lang="en-US" sz="2400" dirty="0">
                <a:latin typeface="Calibri" panose="020F0502020204030204" pitchFamily="34" charset="0"/>
                <a:cs typeface="Calibri" panose="020F0502020204030204" pitchFamily="34" charset="0"/>
              </a:rPr>
              <a:t>The two main categories of macronutrient deficiencies in children are </a:t>
            </a:r>
            <a:r>
              <a:rPr lang="en-US" sz="2400" b="1" dirty="0">
                <a:latin typeface="Calibri" panose="020F0502020204030204" pitchFamily="34" charset="0"/>
                <a:cs typeface="Calibri" panose="020F0502020204030204" pitchFamily="34" charset="0"/>
              </a:rPr>
              <a:t>kwashiorkor</a:t>
            </a:r>
            <a:r>
              <a:rPr lang="en-US" sz="2400" dirty="0">
                <a:latin typeface="Calibri" panose="020F0502020204030204" pitchFamily="34" charset="0"/>
                <a:cs typeface="Calibri" panose="020F0502020204030204" pitchFamily="34" charset="0"/>
              </a:rPr>
              <a:t> (lack of protein) and</a:t>
            </a:r>
            <a:r>
              <a:rPr lang="en-US" sz="2400" b="1" dirty="0">
                <a:latin typeface="Calibri" panose="020F0502020204030204" pitchFamily="34" charset="0"/>
                <a:cs typeface="Calibri" panose="020F0502020204030204" pitchFamily="34" charset="0"/>
              </a:rPr>
              <a:t> marasmus </a:t>
            </a:r>
            <a:r>
              <a:rPr lang="en-US" sz="2400" dirty="0">
                <a:latin typeface="Calibri" panose="020F0502020204030204" pitchFamily="34" charset="0"/>
                <a:cs typeface="Calibri" panose="020F0502020204030204" pitchFamily="34" charset="0"/>
              </a:rPr>
              <a:t>(lack of of calories). </a:t>
            </a:r>
          </a:p>
        </p:txBody>
      </p:sp>
      <p:sp>
        <p:nvSpPr>
          <p:cNvPr id="6" name="TextBox 5">
            <a:extLst>
              <a:ext uri="{FF2B5EF4-FFF2-40B4-BE49-F238E27FC236}">
                <a16:creationId xmlns:a16="http://schemas.microsoft.com/office/drawing/2014/main" id="{F5D6E59D-D29C-61E7-6757-940A1F50993A}"/>
              </a:ext>
            </a:extLst>
          </p:cNvPr>
          <p:cNvSpPr txBox="1"/>
          <p:nvPr/>
        </p:nvSpPr>
        <p:spPr>
          <a:xfrm>
            <a:off x="8409380" y="3261398"/>
            <a:ext cx="2688111" cy="584775"/>
          </a:xfrm>
          <a:prstGeom prst="rect">
            <a:avLst/>
          </a:prstGeom>
          <a:noFill/>
        </p:spPr>
        <p:txBody>
          <a:bodyPr wrap="square" rtlCol="0">
            <a:spAutoFit/>
          </a:bodyPr>
          <a:lstStyle/>
          <a:p>
            <a:pPr algn="just"/>
            <a:r>
              <a:rPr lang="en-US" sz="1600" dirty="0">
                <a:latin typeface="Calibri" panose="020F0502020204030204" pitchFamily="34" charset="0"/>
                <a:cs typeface="Calibri" panose="020F0502020204030204" pitchFamily="34" charset="0"/>
              </a:rPr>
              <a:t>Victims of kwashiorkor in sub-Saharan Africa.</a:t>
            </a:r>
          </a:p>
        </p:txBody>
      </p:sp>
    </p:spTree>
    <p:extLst>
      <p:ext uri="{BB962C8B-B14F-4D97-AF65-F5344CB8AC3E}">
        <p14:creationId xmlns:p14="http://schemas.microsoft.com/office/powerpoint/2010/main" val="3178464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C80CFF-5E00-9B0D-4704-492F601E3A5E}"/>
              </a:ext>
            </a:extLst>
          </p:cNvPr>
          <p:cNvSpPr txBox="1"/>
          <p:nvPr/>
        </p:nvSpPr>
        <p:spPr>
          <a:xfrm>
            <a:off x="3061855" y="6182620"/>
            <a:ext cx="5639814"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Downloaded from: </a:t>
            </a:r>
            <a:r>
              <a:rPr lang="en-US" sz="1600" dirty="0">
                <a:latin typeface="Calibri" panose="020F0502020204030204" pitchFamily="34" charset="0"/>
                <a:cs typeface="Calibri" panose="020F0502020204030204" pitchFamily="34" charset="0"/>
                <a:hlinkClick r:id="rId2"/>
              </a:rPr>
              <a:t>https://ourworldindata.org/wasting-definition</a:t>
            </a:r>
            <a:endParaRPr lang="en-US" sz="1600" dirty="0">
              <a:latin typeface="Calibri" panose="020F0502020204030204" pitchFamily="34" charset="0"/>
              <a:cs typeface="Calibri" panose="020F0502020204030204" pitchFamily="34" charset="0"/>
            </a:endParaRPr>
          </a:p>
        </p:txBody>
      </p:sp>
      <p:pic>
        <p:nvPicPr>
          <p:cNvPr id="4" name="Picture 3" descr="A map of the world with different colored countries/regions&#10;&#10;Description automatically generated">
            <a:extLst>
              <a:ext uri="{FF2B5EF4-FFF2-40B4-BE49-F238E27FC236}">
                <a16:creationId xmlns:a16="http://schemas.microsoft.com/office/drawing/2014/main" id="{43E30AAB-10E2-0018-D8BA-41EB49EA92E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33858" y="1076934"/>
            <a:ext cx="7869129" cy="5105685"/>
          </a:xfrm>
          <a:prstGeom prst="rect">
            <a:avLst/>
          </a:prstGeom>
          <a:ln>
            <a:solidFill>
              <a:schemeClr val="accent1"/>
            </a:solidFill>
          </a:ln>
        </p:spPr>
      </p:pic>
      <p:sp>
        <p:nvSpPr>
          <p:cNvPr id="3" name="TextBox 2">
            <a:extLst>
              <a:ext uri="{FF2B5EF4-FFF2-40B4-BE49-F238E27FC236}">
                <a16:creationId xmlns:a16="http://schemas.microsoft.com/office/drawing/2014/main" id="{A6C1BFDF-3810-B189-8E44-BDB7E3C8A96E}"/>
              </a:ext>
            </a:extLst>
          </p:cNvPr>
          <p:cNvSpPr txBox="1"/>
          <p:nvPr/>
        </p:nvSpPr>
        <p:spPr>
          <a:xfrm>
            <a:off x="332759" y="537560"/>
            <a:ext cx="11748088" cy="430887"/>
          </a:xfrm>
          <a:prstGeom prst="rect">
            <a:avLst/>
          </a:prstGeom>
          <a:noFill/>
        </p:spPr>
        <p:txBody>
          <a:bodyPr wrap="none" rtlCol="0">
            <a:spAutoFit/>
          </a:bodyPr>
          <a:lstStyle/>
          <a:p>
            <a:r>
              <a:rPr lang="en-US" sz="2200" dirty="0">
                <a:latin typeface="Calibri" panose="020F0502020204030204" pitchFamily="34" charset="0"/>
                <a:cs typeface="Calibri" panose="020F0502020204030204" pitchFamily="34" charset="0"/>
              </a:rPr>
              <a:t>Most of the severe cases of childhood malnutrition today occur in South Asia and Sub-Saharan Africa.</a:t>
            </a:r>
          </a:p>
        </p:txBody>
      </p:sp>
    </p:spTree>
    <p:extLst>
      <p:ext uri="{BB962C8B-B14F-4D97-AF65-F5344CB8AC3E}">
        <p14:creationId xmlns:p14="http://schemas.microsoft.com/office/powerpoint/2010/main" val="2714425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092D5E-0958-F831-6FC4-9052849F7859}"/>
              </a:ext>
            </a:extLst>
          </p:cNvPr>
          <p:cNvSpPr txBox="1"/>
          <p:nvPr/>
        </p:nvSpPr>
        <p:spPr>
          <a:xfrm>
            <a:off x="500112" y="2286238"/>
            <a:ext cx="5521661" cy="3139321"/>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In the 1970’s Nauru became one of the world’s richest nations, but decades of strip mining for phosphates undermined Nauru’s ability to feed itself, and the traditional diet of fresh fish, coconut, fruit, and vegetables was replaced by </a:t>
            </a:r>
            <a:r>
              <a:rPr lang="en-US" sz="2200" b="1" dirty="0">
                <a:latin typeface="Calibri" panose="020F0502020204030204" pitchFamily="34" charset="0"/>
                <a:cs typeface="Calibri" panose="020F0502020204030204" pitchFamily="34" charset="0"/>
              </a:rPr>
              <a:t>cheap</a:t>
            </a:r>
            <a:r>
              <a:rPr lang="en-US" sz="2200" dirty="0">
                <a:latin typeface="Calibri" panose="020F0502020204030204" pitchFamily="34" charset="0"/>
                <a:cs typeface="Calibri" panose="020F0502020204030204" pitchFamily="34" charset="0"/>
              </a:rPr>
              <a:t> </a:t>
            </a:r>
            <a:r>
              <a:rPr lang="en-US" sz="2200" b="1" dirty="0">
                <a:latin typeface="Calibri" panose="020F0502020204030204" pitchFamily="34" charset="0"/>
                <a:cs typeface="Calibri" panose="020F0502020204030204" pitchFamily="34" charset="0"/>
              </a:rPr>
              <a:t>processed foods </a:t>
            </a:r>
            <a:r>
              <a:rPr lang="en-US" sz="2200" dirty="0">
                <a:latin typeface="Calibri" panose="020F0502020204030204" pitchFamily="34" charset="0"/>
                <a:cs typeface="Calibri" panose="020F0502020204030204" pitchFamily="34" charset="0"/>
              </a:rPr>
              <a:t>like white rice and instant noodles. In 2006 Nauru’s phosphate reserves were exhausted and the nation now struggles pay its bills.*</a:t>
            </a:r>
          </a:p>
        </p:txBody>
      </p:sp>
      <p:pic>
        <p:nvPicPr>
          <p:cNvPr id="8" name="Picture 7" descr="Two men walking on a sidewalk&#10;&#10;Description automatically generated">
            <a:extLst>
              <a:ext uri="{FF2B5EF4-FFF2-40B4-BE49-F238E27FC236}">
                <a16:creationId xmlns:a16="http://schemas.microsoft.com/office/drawing/2014/main" id="{23F7A31A-0B74-E042-051C-F103F646C5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5358" y="2371674"/>
            <a:ext cx="2686443" cy="2803718"/>
          </a:xfrm>
          <a:prstGeom prst="rect">
            <a:avLst/>
          </a:prstGeom>
        </p:spPr>
      </p:pic>
      <p:sp>
        <p:nvSpPr>
          <p:cNvPr id="9" name="TextBox 8">
            <a:extLst>
              <a:ext uri="{FF2B5EF4-FFF2-40B4-BE49-F238E27FC236}">
                <a16:creationId xmlns:a16="http://schemas.microsoft.com/office/drawing/2014/main" id="{AD20985D-2E45-C7D4-BFC1-5231A5526D91}"/>
              </a:ext>
            </a:extLst>
          </p:cNvPr>
          <p:cNvSpPr txBox="1"/>
          <p:nvPr/>
        </p:nvSpPr>
        <p:spPr>
          <a:xfrm>
            <a:off x="425658" y="5821241"/>
            <a:ext cx="11277602" cy="646331"/>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Information from: </a:t>
            </a:r>
            <a:r>
              <a:rPr lang="en-US" sz="1600" dirty="0">
                <a:latin typeface="Calibri" panose="020F0502020204030204" pitchFamily="34" charset="0"/>
                <a:cs typeface="Calibri" panose="020F0502020204030204" pitchFamily="34" charset="0"/>
                <a:hlinkClick r:id="rId4"/>
              </a:rPr>
              <a:t>https://www.diabetes.co.uk/in-depth/i-have-seen-so-many-funerals-for-such-a-small-island-the-astonishing-story-of-nauru-the-tiny-island-nation-with-the-worlds-highest-rates-of-type-2-diabetes/</a:t>
            </a:r>
            <a:endParaRPr lang="en-US" sz="1600" dirty="0">
              <a:latin typeface="Calibri" panose="020F0502020204030204" pitchFamily="34" charset="0"/>
              <a:cs typeface="Calibri" panose="020F0502020204030204" pitchFamily="34" charset="0"/>
            </a:endParaRPr>
          </a:p>
        </p:txBody>
      </p:sp>
      <p:pic>
        <p:nvPicPr>
          <p:cNvPr id="11" name="Picture 10" descr="A person sitting at a table&#10;&#10;Description automatically generated">
            <a:extLst>
              <a:ext uri="{FF2B5EF4-FFF2-40B4-BE49-F238E27FC236}">
                <a16:creationId xmlns:a16="http://schemas.microsoft.com/office/drawing/2014/main" id="{B8755194-E1E6-1469-3757-69D5320BE00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487707" y="390428"/>
            <a:ext cx="2356022" cy="1815320"/>
          </a:xfrm>
          <a:prstGeom prst="rect">
            <a:avLst/>
          </a:prstGeom>
        </p:spPr>
      </p:pic>
      <p:pic>
        <p:nvPicPr>
          <p:cNvPr id="13" name="Picture 12" descr="A crane in a dirt pit&#10;&#10;Description automatically generated with medium confidence">
            <a:extLst>
              <a:ext uri="{FF2B5EF4-FFF2-40B4-BE49-F238E27FC236}">
                <a16:creationId xmlns:a16="http://schemas.microsoft.com/office/drawing/2014/main" id="{A3B6BB06-4448-58B5-1144-7F034C8975C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051627" y="2371673"/>
            <a:ext cx="2717875" cy="2803719"/>
          </a:xfrm>
          <a:prstGeom prst="rect">
            <a:avLst/>
          </a:prstGeom>
        </p:spPr>
      </p:pic>
      <p:sp>
        <p:nvSpPr>
          <p:cNvPr id="15" name="TextBox 14">
            <a:extLst>
              <a:ext uri="{FF2B5EF4-FFF2-40B4-BE49-F238E27FC236}">
                <a16:creationId xmlns:a16="http://schemas.microsoft.com/office/drawing/2014/main" id="{CAF388EB-0005-FDFC-775E-AB536B13722D}"/>
              </a:ext>
            </a:extLst>
          </p:cNvPr>
          <p:cNvSpPr txBox="1"/>
          <p:nvPr/>
        </p:nvSpPr>
        <p:spPr>
          <a:xfrm>
            <a:off x="6064459" y="5172831"/>
            <a:ext cx="3018775"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The 2007 “Walk against diabetes.”</a:t>
            </a:r>
          </a:p>
        </p:txBody>
      </p:sp>
      <p:sp>
        <p:nvSpPr>
          <p:cNvPr id="16" name="TextBox 15">
            <a:extLst>
              <a:ext uri="{FF2B5EF4-FFF2-40B4-BE49-F238E27FC236}">
                <a16:creationId xmlns:a16="http://schemas.microsoft.com/office/drawing/2014/main" id="{8E5CB6F4-AD2D-DBAC-F47B-9DBB5A9CC2A4}"/>
              </a:ext>
            </a:extLst>
          </p:cNvPr>
          <p:cNvSpPr txBox="1"/>
          <p:nvPr/>
        </p:nvSpPr>
        <p:spPr>
          <a:xfrm>
            <a:off x="9083234" y="5168226"/>
            <a:ext cx="2768707"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Phosphate strip mine in Nauru.</a:t>
            </a:r>
          </a:p>
        </p:txBody>
      </p:sp>
      <p:sp>
        <p:nvSpPr>
          <p:cNvPr id="18" name="TextBox 17">
            <a:extLst>
              <a:ext uri="{FF2B5EF4-FFF2-40B4-BE49-F238E27FC236}">
                <a16:creationId xmlns:a16="http://schemas.microsoft.com/office/drawing/2014/main" id="{B97C9859-BD3B-E295-C2A9-6C5D9A1EA818}"/>
              </a:ext>
            </a:extLst>
          </p:cNvPr>
          <p:cNvSpPr txBox="1"/>
          <p:nvPr/>
        </p:nvSpPr>
        <p:spPr>
          <a:xfrm>
            <a:off x="457199" y="282426"/>
            <a:ext cx="8779398" cy="1938992"/>
          </a:xfrm>
          <a:prstGeom prst="rect">
            <a:avLst/>
          </a:prstGeom>
          <a:noFill/>
        </p:spPr>
        <p:txBody>
          <a:bodyPr wrap="square">
            <a:spAutoFit/>
          </a:bodyPr>
          <a:lstStyle/>
          <a:p>
            <a:pPr algn="just">
              <a:spcAft>
                <a:spcPts val="1200"/>
              </a:spcAft>
            </a:pPr>
            <a:r>
              <a:rPr lang="en-US" sz="2200" b="1" dirty="0">
                <a:latin typeface="Calibri" panose="020F0502020204030204" pitchFamily="34" charset="0"/>
                <a:cs typeface="Calibri" panose="020F0502020204030204" pitchFamily="34" charset="0"/>
              </a:rPr>
              <a:t>Obesity </a:t>
            </a:r>
            <a:r>
              <a:rPr lang="en-US" sz="2200" dirty="0">
                <a:latin typeface="Calibri" panose="020F0502020204030204" pitchFamily="34" charset="0"/>
                <a:cs typeface="Calibri" panose="020F0502020204030204" pitchFamily="34" charset="0"/>
              </a:rPr>
              <a:t>is often a far bigger problem in middle to high income nations, but much like malnutrition, obesity involves </a:t>
            </a:r>
            <a:r>
              <a:rPr lang="en-US" sz="2200" b="1" dirty="0">
                <a:latin typeface="Calibri" panose="020F0502020204030204" pitchFamily="34" charset="0"/>
                <a:cs typeface="Calibri" panose="020F0502020204030204" pitchFamily="34" charset="0"/>
              </a:rPr>
              <a:t>poor nutrition</a:t>
            </a:r>
            <a:r>
              <a:rPr lang="en-US" sz="2200" dirty="0">
                <a:latin typeface="Calibri" panose="020F0502020204030204" pitchFamily="34" charset="0"/>
                <a:cs typeface="Calibri" panose="020F0502020204030204" pitchFamily="34" charset="0"/>
              </a:rPr>
              <a:t>. This is why it is more common among </a:t>
            </a:r>
            <a:r>
              <a:rPr lang="en-US" sz="2200" b="1" dirty="0">
                <a:latin typeface="Calibri" panose="020F0502020204030204" pitchFamily="34" charset="0"/>
                <a:cs typeface="Calibri" panose="020F0502020204030204" pitchFamily="34" charset="0"/>
              </a:rPr>
              <a:t>poor people lacking access to healthy meals</a:t>
            </a:r>
            <a:r>
              <a:rPr lang="en-US" sz="2200" dirty="0">
                <a:latin typeface="Calibri" panose="020F0502020204030204" pitchFamily="34" charset="0"/>
                <a:cs typeface="Calibri" panose="020F0502020204030204" pitchFamily="34" charset="0"/>
              </a:rPr>
              <a:t>.</a:t>
            </a:r>
          </a:p>
          <a:p>
            <a:pPr algn="just"/>
            <a:r>
              <a:rPr lang="en-US" sz="2200" dirty="0">
                <a:latin typeface="Calibri" panose="020F0502020204030204" pitchFamily="34" charset="0"/>
                <a:cs typeface="Calibri" panose="020F0502020204030204" pitchFamily="34" charset="0"/>
              </a:rPr>
              <a:t>The residents of the Island nation of Nauru have the world’s highest rates of type 2 diabetes. Almost 90% of the population is overweight.</a:t>
            </a:r>
          </a:p>
        </p:txBody>
      </p:sp>
    </p:spTree>
    <p:extLst>
      <p:ext uri="{BB962C8B-B14F-4D97-AF65-F5344CB8AC3E}">
        <p14:creationId xmlns:p14="http://schemas.microsoft.com/office/powerpoint/2010/main" val="319902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0502558-53D9-6F42-1031-DB7B561E0BE7}"/>
              </a:ext>
            </a:extLst>
          </p:cNvPr>
          <p:cNvSpPr txBox="1"/>
          <p:nvPr/>
        </p:nvSpPr>
        <p:spPr>
          <a:xfrm>
            <a:off x="664703" y="288387"/>
            <a:ext cx="10820715" cy="1107996"/>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The 1992 “</a:t>
            </a:r>
            <a:r>
              <a:rPr lang="en-US" sz="2200" b="1" dirty="0">
                <a:latin typeface="Calibri" panose="020F0502020204030204" pitchFamily="34" charset="0"/>
                <a:cs typeface="Calibri" panose="020F0502020204030204" pitchFamily="34" charset="0"/>
              </a:rPr>
              <a:t>food pyramid</a:t>
            </a:r>
            <a:r>
              <a:rPr lang="en-US" sz="2200" dirty="0">
                <a:latin typeface="Calibri" panose="020F0502020204030204" pitchFamily="34" charset="0"/>
                <a:cs typeface="Calibri" panose="020F0502020204030204" pitchFamily="34" charset="0"/>
              </a:rPr>
              <a:t>” recommended a standard diet low in fat and </a:t>
            </a:r>
            <a:r>
              <a:rPr lang="en-US" sz="2200" b="1" dirty="0">
                <a:latin typeface="Calibri" panose="020F0502020204030204" pitchFamily="34" charset="0"/>
                <a:cs typeface="Calibri" panose="020F0502020204030204" pitchFamily="34" charset="0"/>
              </a:rPr>
              <a:t>high in carbohydrates</a:t>
            </a:r>
            <a:r>
              <a:rPr lang="en-US" sz="2200" dirty="0">
                <a:latin typeface="Calibri" panose="020F0502020204030204" pitchFamily="34" charset="0"/>
                <a:cs typeface="Calibri" panose="020F0502020204030204" pitchFamily="34" charset="0"/>
              </a:rPr>
              <a:t>. Concerns were raised that these recommendations were </a:t>
            </a:r>
            <a:r>
              <a:rPr lang="en-US" sz="2200" b="1" dirty="0">
                <a:latin typeface="Calibri" panose="020F0502020204030204" pitchFamily="34" charset="0"/>
                <a:cs typeface="Calibri" panose="020F0502020204030204" pitchFamily="34" charset="0"/>
              </a:rPr>
              <a:t>contributing to obesity in the US</a:t>
            </a:r>
            <a:r>
              <a:rPr lang="en-US" sz="2200" dirty="0">
                <a:latin typeface="Calibri" panose="020F0502020204030204" pitchFamily="34" charset="0"/>
                <a:cs typeface="Calibri" panose="020F0502020204030204" pitchFamily="34" charset="0"/>
              </a:rPr>
              <a:t>, and that </a:t>
            </a:r>
            <a:r>
              <a:rPr lang="en-US" sz="2200" b="1" dirty="0">
                <a:latin typeface="Calibri" panose="020F0502020204030204" pitchFamily="34" charset="0"/>
                <a:cs typeface="Calibri" panose="020F0502020204030204" pitchFamily="34" charset="0"/>
              </a:rPr>
              <a:t>special interests </a:t>
            </a:r>
            <a:r>
              <a:rPr lang="en-US" sz="2200" dirty="0">
                <a:latin typeface="Calibri" panose="020F0502020204030204" pitchFamily="34" charset="0"/>
                <a:cs typeface="Calibri" panose="020F0502020204030204" pitchFamily="34" charset="0"/>
              </a:rPr>
              <a:t>played a role in the </a:t>
            </a:r>
            <a:r>
              <a:rPr lang="en-US" sz="2200" b="1" dirty="0">
                <a:latin typeface="Calibri" panose="020F0502020204030204" pitchFamily="34" charset="0"/>
                <a:cs typeface="Calibri" panose="020F0502020204030204" pitchFamily="34" charset="0"/>
              </a:rPr>
              <a:t>USDA</a:t>
            </a:r>
            <a:r>
              <a:rPr lang="en-US" sz="2200" dirty="0">
                <a:latin typeface="Calibri" panose="020F0502020204030204" pitchFamily="34" charset="0"/>
                <a:cs typeface="Calibri" panose="020F0502020204030204" pitchFamily="34" charset="0"/>
              </a:rPr>
              <a:t>’s decision to publish this chart.*</a:t>
            </a:r>
          </a:p>
        </p:txBody>
      </p:sp>
      <p:sp>
        <p:nvSpPr>
          <p:cNvPr id="10" name="TextBox 9">
            <a:extLst>
              <a:ext uri="{FF2B5EF4-FFF2-40B4-BE49-F238E27FC236}">
                <a16:creationId xmlns:a16="http://schemas.microsoft.com/office/drawing/2014/main" id="{382D54FF-C7FE-F449-AB79-C3307CB2F0EB}"/>
              </a:ext>
            </a:extLst>
          </p:cNvPr>
          <p:cNvSpPr txBox="1"/>
          <p:nvPr/>
        </p:nvSpPr>
        <p:spPr>
          <a:xfrm>
            <a:off x="623138" y="6167152"/>
            <a:ext cx="7346691"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Information from: </a:t>
            </a:r>
            <a:r>
              <a:rPr lang="en-US" sz="1600" dirty="0">
                <a:latin typeface="Calibri" panose="020F0502020204030204" pitchFamily="34" charset="0"/>
                <a:cs typeface="Calibri" panose="020F0502020204030204" pitchFamily="34" charset="0"/>
                <a:hlinkClick r:id="rId2"/>
              </a:rPr>
              <a:t>https://ninateicholz.com/concern-about-the-science-of-the-dgas/</a:t>
            </a:r>
            <a:endParaRPr lang="en-US" sz="1600" dirty="0">
              <a:latin typeface="Calibri" panose="020F0502020204030204" pitchFamily="34" charset="0"/>
              <a:cs typeface="Calibri" panose="020F0502020204030204" pitchFamily="34" charset="0"/>
            </a:endParaRPr>
          </a:p>
        </p:txBody>
      </p:sp>
      <p:pic>
        <p:nvPicPr>
          <p:cNvPr id="14" name="Picture 13" descr="A plate with a fork and a plate of food&#10;&#10;Description automatically generated">
            <a:extLst>
              <a:ext uri="{FF2B5EF4-FFF2-40B4-BE49-F238E27FC236}">
                <a16:creationId xmlns:a16="http://schemas.microsoft.com/office/drawing/2014/main" id="{811CC0CF-FD64-FBB9-1BD7-ADF2F7310C9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12344" y="1526113"/>
            <a:ext cx="3872494" cy="3551803"/>
          </a:xfrm>
          <a:prstGeom prst="rect">
            <a:avLst/>
          </a:prstGeom>
        </p:spPr>
      </p:pic>
      <p:sp>
        <p:nvSpPr>
          <p:cNvPr id="15" name="TextBox 14">
            <a:extLst>
              <a:ext uri="{FF2B5EF4-FFF2-40B4-BE49-F238E27FC236}">
                <a16:creationId xmlns:a16="http://schemas.microsoft.com/office/drawing/2014/main" id="{7F796FEF-8EBA-528F-47F2-545FD1891979}"/>
              </a:ext>
            </a:extLst>
          </p:cNvPr>
          <p:cNvSpPr txBox="1"/>
          <p:nvPr/>
        </p:nvSpPr>
        <p:spPr>
          <a:xfrm>
            <a:off x="539243" y="5120712"/>
            <a:ext cx="10820715" cy="1107996"/>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Twenty years later, the USDA published “</a:t>
            </a:r>
            <a:r>
              <a:rPr lang="en-US" sz="2200" b="1" dirty="0">
                <a:latin typeface="Calibri" panose="020F0502020204030204" pitchFamily="34" charset="0"/>
                <a:cs typeface="Calibri" panose="020F0502020204030204" pitchFamily="34" charset="0"/>
              </a:rPr>
              <a:t>My Plate</a:t>
            </a:r>
            <a:r>
              <a:rPr lang="en-US" sz="2200" dirty="0">
                <a:latin typeface="Calibri" panose="020F0502020204030204" pitchFamily="34" charset="0"/>
                <a:cs typeface="Calibri" panose="020F0502020204030204" pitchFamily="34" charset="0"/>
              </a:rPr>
              <a:t>” and even though this is an improvement over the pyramid, the USDA’s inclusion of a dairy beverage instead of water has raised concerns that this was a concession to the dairy industry.</a:t>
            </a:r>
          </a:p>
        </p:txBody>
      </p:sp>
      <p:pic>
        <p:nvPicPr>
          <p:cNvPr id="17" name="Picture 16" descr="A food pyramid with text and images&#10;&#10;Description automatically generated">
            <a:extLst>
              <a:ext uri="{FF2B5EF4-FFF2-40B4-BE49-F238E27FC236}">
                <a16:creationId xmlns:a16="http://schemas.microsoft.com/office/drawing/2014/main" id="{048F512A-F715-2488-4986-5AC14216DC3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16630" y="1540967"/>
            <a:ext cx="4757665" cy="3536949"/>
          </a:xfrm>
          <a:prstGeom prst="rect">
            <a:avLst/>
          </a:prstGeom>
        </p:spPr>
      </p:pic>
    </p:spTree>
    <p:extLst>
      <p:ext uri="{BB962C8B-B14F-4D97-AF65-F5344CB8AC3E}">
        <p14:creationId xmlns:p14="http://schemas.microsoft.com/office/powerpoint/2010/main" val="148884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6558</TotalTime>
  <Words>1921</Words>
  <Application>Microsoft Macintosh PowerPoint</Application>
  <PresentationFormat>Widescreen</PresentationFormat>
  <Paragraphs>123</Paragraphs>
  <Slides>27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Antonio Chaves</dc:creator>
  <cp:lastModifiedBy>Antonio Chaves</cp:lastModifiedBy>
  <cp:revision>403</cp:revision>
  <dcterms:created xsi:type="dcterms:W3CDTF">2024-05-22T00:31:23Z</dcterms:created>
  <dcterms:modified xsi:type="dcterms:W3CDTF">2024-09-01T23:55:41Z</dcterms:modified>
</cp:coreProperties>
</file>