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730" r:id="rId2"/>
    <p:sldId id="660" r:id="rId3"/>
    <p:sldId id="706" r:id="rId4"/>
    <p:sldId id="661" r:id="rId5"/>
    <p:sldId id="662" r:id="rId6"/>
    <p:sldId id="425" r:id="rId7"/>
    <p:sldId id="710" r:id="rId8"/>
    <p:sldId id="758" r:id="rId9"/>
    <p:sldId id="757" r:id="rId10"/>
    <p:sldId id="759" r:id="rId11"/>
    <p:sldId id="732" r:id="rId12"/>
    <p:sldId id="734" r:id="rId13"/>
    <p:sldId id="714" r:id="rId14"/>
    <p:sldId id="715" r:id="rId15"/>
    <p:sldId id="718" r:id="rId16"/>
    <p:sldId id="719" r:id="rId17"/>
    <p:sldId id="735" r:id="rId18"/>
    <p:sldId id="716" r:id="rId19"/>
    <p:sldId id="720" r:id="rId20"/>
    <p:sldId id="756" r:id="rId21"/>
    <p:sldId id="729" r:id="rId22"/>
    <p:sldId id="728" r:id="rId23"/>
    <p:sldId id="727" r:id="rId24"/>
    <p:sldId id="726" r:id="rId25"/>
    <p:sldId id="725" r:id="rId26"/>
    <p:sldId id="7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813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29"/>
    <p:restoredTop sz="95634"/>
  </p:normalViewPr>
  <p:slideViewPr>
    <p:cSldViewPr snapToGrid="0">
      <p:cViewPr varScale="1">
        <p:scale>
          <a:sx n="77" d="100"/>
          <a:sy n="77" d="100"/>
        </p:scale>
        <p:origin x="192"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17F4-DFD4-E94C-975E-AF33707CDC79}"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8E1E-5903-704E-9B4C-711EB434982C}" type="slidenum">
              <a:rPr lang="en-US" smtClean="0"/>
              <a:t>‹#›</a:t>
            </a:fld>
            <a:endParaRPr lang="en-US"/>
          </a:p>
        </p:txBody>
      </p:sp>
    </p:spTree>
    <p:extLst>
      <p:ext uri="{BB962C8B-B14F-4D97-AF65-F5344CB8AC3E}">
        <p14:creationId xmlns:p14="http://schemas.microsoft.com/office/powerpoint/2010/main" val="24050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a:t>
            </a:fld>
            <a:endParaRPr lang="en-US"/>
          </a:p>
        </p:txBody>
      </p:sp>
    </p:spTree>
    <p:extLst>
      <p:ext uri="{BB962C8B-B14F-4D97-AF65-F5344CB8AC3E}">
        <p14:creationId xmlns:p14="http://schemas.microsoft.com/office/powerpoint/2010/main" val="14322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3</a:t>
            </a:fld>
            <a:endParaRPr lang="en-US"/>
          </a:p>
        </p:txBody>
      </p:sp>
    </p:spTree>
    <p:extLst>
      <p:ext uri="{BB962C8B-B14F-4D97-AF65-F5344CB8AC3E}">
        <p14:creationId xmlns:p14="http://schemas.microsoft.com/office/powerpoint/2010/main" val="385637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5</a:t>
            </a:fld>
            <a:endParaRPr lang="en-US"/>
          </a:p>
        </p:txBody>
      </p:sp>
    </p:spTree>
    <p:extLst>
      <p:ext uri="{BB962C8B-B14F-4D97-AF65-F5344CB8AC3E}">
        <p14:creationId xmlns:p14="http://schemas.microsoft.com/office/powerpoint/2010/main" val="273243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7</a:t>
            </a:fld>
            <a:endParaRPr lang="en-US"/>
          </a:p>
        </p:txBody>
      </p:sp>
    </p:spTree>
    <p:extLst>
      <p:ext uri="{BB962C8B-B14F-4D97-AF65-F5344CB8AC3E}">
        <p14:creationId xmlns:p14="http://schemas.microsoft.com/office/powerpoint/2010/main" val="108802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12</a:t>
            </a:fld>
            <a:endParaRPr lang="en-US"/>
          </a:p>
        </p:txBody>
      </p:sp>
    </p:spTree>
    <p:extLst>
      <p:ext uri="{BB962C8B-B14F-4D97-AF65-F5344CB8AC3E}">
        <p14:creationId xmlns:p14="http://schemas.microsoft.com/office/powerpoint/2010/main" val="370030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18</a:t>
            </a:fld>
            <a:endParaRPr lang="en-US"/>
          </a:p>
        </p:txBody>
      </p:sp>
    </p:spTree>
    <p:extLst>
      <p:ext uri="{BB962C8B-B14F-4D97-AF65-F5344CB8AC3E}">
        <p14:creationId xmlns:p14="http://schemas.microsoft.com/office/powerpoint/2010/main" val="269416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57C21-DBA4-E25D-2F50-04776EF31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AE86-53C9-B738-0FA7-AA1C63A11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05B0B-8C35-70EC-D06B-D5B2B6C0C6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37CAB-E2E4-B96F-182E-BA97EE62B13E}"/>
              </a:ext>
            </a:extLst>
          </p:cNvPr>
          <p:cNvSpPr>
            <a:spLocks noGrp="1"/>
          </p:cNvSpPr>
          <p:nvPr>
            <p:ph type="sldNum" sz="quarter" idx="5"/>
          </p:nvPr>
        </p:nvSpPr>
        <p:spPr/>
        <p:txBody>
          <a:bodyPr/>
          <a:lstStyle/>
          <a:p>
            <a:fld id="{17908E1E-5903-704E-9B4C-711EB434982C}" type="slidenum">
              <a:rPr lang="en-US" smtClean="0"/>
              <a:t>20</a:t>
            </a:fld>
            <a:endParaRPr lang="en-US"/>
          </a:p>
        </p:txBody>
      </p:sp>
    </p:spTree>
    <p:extLst>
      <p:ext uri="{BB962C8B-B14F-4D97-AF65-F5344CB8AC3E}">
        <p14:creationId xmlns:p14="http://schemas.microsoft.com/office/powerpoint/2010/main" val="363214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un.org/en/chronicle/article/dry-tears-aral"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eg"/><Relationship Id="rId4" Type="http://schemas.openxmlformats.org/officeDocument/2006/relationships/image" Target="../media/image51.jp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hyperlink" Target="https://htv-prod-media.s3.amazonaws.com/files/md-cafo-enforcement-report-embargoed-for-10-28-21-1635354222.pdf" TargetMode="External"/><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sciencedirect.com/science/article/pii/S1364815221000797?via%3Dihub" TargetMode="External"/><Relationship Id="rId3" Type="http://schemas.openxmlformats.org/officeDocument/2006/relationships/image" Target="../media/image68.jpeg"/><Relationship Id="rId7" Type="http://schemas.openxmlformats.org/officeDocument/2006/relationships/hyperlink" Target="https://www.vims.edu/research/products/cbefs/cbay/" TargetMode="Externa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1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g"/><Relationship Id="rId4" Type="http://schemas.openxmlformats.org/officeDocument/2006/relationships/image" Target="../media/image80.jp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g"/><Relationship Id="rId4" Type="http://schemas.openxmlformats.org/officeDocument/2006/relationships/image" Target="../media/image88.jpeg"/></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2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hyperlink" Target="https://cid-inc.com/blog/transpiration-in-plants-its-importance-and-applica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a water droplet ">
            <a:extLst>
              <a:ext uri="{FF2B5EF4-FFF2-40B4-BE49-F238E27FC236}">
                <a16:creationId xmlns:a16="http://schemas.microsoft.com/office/drawing/2014/main" id="{CD9E0D97-D2EE-1267-73CF-347D78AFA87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8115299"/>
          </a:xfrm>
          <a:prstGeom prst="rect">
            <a:avLst/>
          </a:prstGeom>
        </p:spPr>
      </p:pic>
      <p:sp>
        <p:nvSpPr>
          <p:cNvPr id="5" name="Title 1">
            <a:extLst>
              <a:ext uri="{FF2B5EF4-FFF2-40B4-BE49-F238E27FC236}">
                <a16:creationId xmlns:a16="http://schemas.microsoft.com/office/drawing/2014/main" id="{1DB8705A-6D29-4665-C4F9-B91A9FEF9BCB}"/>
              </a:ext>
            </a:extLst>
          </p:cNvPr>
          <p:cNvSpPr>
            <a:spLocks noGrp="1"/>
          </p:cNvSpPr>
          <p:nvPr>
            <p:ph type="title"/>
          </p:nvPr>
        </p:nvSpPr>
        <p:spPr>
          <a:xfrm>
            <a:off x="1157548" y="351264"/>
            <a:ext cx="9876904" cy="1143000"/>
          </a:xfrm>
        </p:spPr>
        <p:txBody>
          <a:bodyPr>
            <a:noAutofit/>
          </a:bodyPr>
          <a:lstStyle/>
          <a:p>
            <a:pPr algn="ctr"/>
            <a:r>
              <a:rPr lang="en-US" sz="8000" b="1" dirty="0">
                <a:solidFill>
                  <a:schemeClr val="bg1"/>
                </a:solidFill>
                <a:latin typeface="Calibri" panose="020F0502020204030204" pitchFamily="34" charset="0"/>
                <a:cs typeface="Calibri" panose="020F0502020204030204" pitchFamily="34" charset="0"/>
              </a:rPr>
              <a:t>Freshwater Resources</a:t>
            </a:r>
          </a:p>
        </p:txBody>
      </p:sp>
    </p:spTree>
    <p:extLst>
      <p:ext uri="{BB962C8B-B14F-4D97-AF65-F5344CB8AC3E}">
        <p14:creationId xmlns:p14="http://schemas.microsoft.com/office/powerpoint/2010/main" val="155760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300E5-A773-6A4D-73C3-EF556782804A}"/>
              </a:ext>
            </a:extLst>
          </p:cNvPr>
          <p:cNvSpPr txBox="1"/>
          <p:nvPr/>
        </p:nvSpPr>
        <p:spPr>
          <a:xfrm>
            <a:off x="689548" y="509664"/>
            <a:ext cx="10687986" cy="3216265"/>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Excessive </a:t>
            </a:r>
            <a:r>
              <a:rPr lang="en-US" sz="2200" b="1" dirty="0">
                <a:latin typeface="Calibri" panose="020F0502020204030204" pitchFamily="34" charset="0"/>
                <a:cs typeface="Calibri" panose="020F0502020204030204" pitchFamily="34" charset="0"/>
              </a:rPr>
              <a:t>withdrawals of surface waters </a:t>
            </a:r>
            <a:r>
              <a:rPr lang="en-US" sz="2200" dirty="0">
                <a:latin typeface="Calibri" panose="020F0502020204030204" pitchFamily="34" charset="0"/>
                <a:cs typeface="Calibri" panose="020F0502020204030204" pitchFamily="34" charset="0"/>
              </a:rPr>
              <a:t>can also generate serious problems: The </a:t>
            </a:r>
            <a:r>
              <a:rPr lang="en-US" sz="2200" b="1" dirty="0">
                <a:latin typeface="Calibri" panose="020F0502020204030204" pitchFamily="34" charset="0"/>
                <a:cs typeface="Calibri" panose="020F0502020204030204" pitchFamily="34" charset="0"/>
              </a:rPr>
              <a:t>Aral Sea </a:t>
            </a:r>
            <a:r>
              <a:rPr lang="en-US" sz="2200" dirty="0">
                <a:latin typeface="Calibri" panose="020F0502020204030204" pitchFamily="34" charset="0"/>
                <a:cs typeface="Calibri" panose="020F0502020204030204" pitchFamily="34" charset="0"/>
              </a:rPr>
              <a:t>in Central Asia was a large inland saline lake that once supported fishing communities in what is now Kazakhstan and Uzbekistan. In the 1960’s the Soviet government started to </a:t>
            </a:r>
            <a:r>
              <a:rPr lang="en-US" sz="2200" b="1" dirty="0">
                <a:latin typeface="Calibri" panose="020F0502020204030204" pitchFamily="34" charset="0"/>
                <a:cs typeface="Calibri" panose="020F0502020204030204" pitchFamily="34" charset="0"/>
              </a:rPr>
              <a:t>divert water from rivers </a:t>
            </a:r>
            <a:r>
              <a:rPr lang="en-US" sz="2200" dirty="0">
                <a:latin typeface="Calibri" panose="020F0502020204030204" pitchFamily="34" charset="0"/>
                <a:cs typeface="Calibri" panose="020F0502020204030204" pitchFamily="34" charset="0"/>
              </a:rPr>
              <a:t>feeding the lake to irrigate </a:t>
            </a:r>
            <a:r>
              <a:rPr lang="en-US" sz="2200" b="1" dirty="0">
                <a:latin typeface="Calibri" panose="020F0502020204030204" pitchFamily="34" charset="0"/>
                <a:cs typeface="Calibri" panose="020F0502020204030204" pitchFamily="34" charset="0"/>
              </a:rPr>
              <a:t>cotton farms </a:t>
            </a:r>
            <a:r>
              <a:rPr lang="en-US" sz="2200" dirty="0">
                <a:latin typeface="Calibri" panose="020F0502020204030204" pitchFamily="34" charset="0"/>
                <a:cs typeface="Calibri" panose="020F0502020204030204" pitchFamily="34" charset="0"/>
              </a:rPr>
              <a:t>in the surrounding desert.</a:t>
            </a:r>
          </a:p>
          <a:p>
            <a:pPr algn="just"/>
            <a:r>
              <a:rPr lang="en-US" sz="2200" dirty="0">
                <a:latin typeface="Calibri" panose="020F0502020204030204" pitchFamily="34" charset="0"/>
                <a:cs typeface="Calibri" panose="020F0502020204030204" pitchFamily="34" charset="0"/>
              </a:rPr>
              <a:t>Deprived of its water sources, the Aral Sea </a:t>
            </a:r>
            <a:r>
              <a:rPr lang="en-US" sz="2200" b="1" dirty="0">
                <a:latin typeface="Calibri" panose="020F0502020204030204" pitchFamily="34" charset="0"/>
                <a:cs typeface="Calibri" panose="020F0502020204030204" pitchFamily="34" charset="0"/>
              </a:rPr>
              <a:t>diminished to a less than a quarter </a:t>
            </a:r>
            <a:r>
              <a:rPr lang="en-US" sz="2200" dirty="0">
                <a:latin typeface="Calibri" panose="020F0502020204030204" pitchFamily="34" charset="0"/>
                <a:cs typeface="Calibri" panose="020F0502020204030204" pitchFamily="34" charset="0"/>
              </a:rPr>
              <a:t>of its original size and </a:t>
            </a:r>
            <a:r>
              <a:rPr lang="en-US" sz="2200" b="1" dirty="0">
                <a:latin typeface="Calibri" panose="020F0502020204030204" pitchFamily="34" charset="0"/>
                <a:cs typeface="Calibri" panose="020F0502020204030204" pitchFamily="34" charset="0"/>
              </a:rPr>
              <a:t>salinity levels rose over tenfold</a:t>
            </a:r>
            <a:r>
              <a:rPr lang="en-US" sz="2200" dirty="0">
                <a:latin typeface="Calibri" panose="020F0502020204030204" pitchFamily="34" charset="0"/>
                <a:cs typeface="Calibri" panose="020F0502020204030204" pitchFamily="34" charset="0"/>
              </a:rPr>
              <a:t>. Not only was the </a:t>
            </a:r>
            <a:r>
              <a:rPr lang="en-US" sz="2200" b="1" dirty="0">
                <a:latin typeface="Calibri" panose="020F0502020204030204" pitchFamily="34" charset="0"/>
                <a:cs typeface="Calibri" panose="020F0502020204030204" pitchFamily="34" charset="0"/>
              </a:rPr>
              <a:t>fishery destroyed, miscarriages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chronic diseases </a:t>
            </a:r>
            <a:r>
              <a:rPr lang="en-US" sz="2200" dirty="0">
                <a:latin typeface="Calibri" panose="020F0502020204030204" pitchFamily="34" charset="0"/>
                <a:cs typeface="Calibri" panose="020F0502020204030204" pitchFamily="34" charset="0"/>
              </a:rPr>
              <a:t>became widespread as desert winds picked up </a:t>
            </a:r>
            <a:r>
              <a:rPr lang="en-US" sz="2200" b="1" dirty="0">
                <a:latin typeface="Calibri" panose="020F0502020204030204" pitchFamily="34" charset="0"/>
                <a:cs typeface="Calibri" panose="020F0502020204030204" pitchFamily="34" charset="0"/>
              </a:rPr>
              <a:t>toxic salts </a:t>
            </a:r>
            <a:r>
              <a:rPr lang="en-US" sz="2200" dirty="0">
                <a:latin typeface="Calibri" panose="020F0502020204030204" pitchFamily="34" charset="0"/>
                <a:cs typeface="Calibri" panose="020F0502020204030204" pitchFamily="34" charset="0"/>
              </a:rPr>
              <a:t>from the exposed seabed. The UN characterized this incident as “the most staggering disaster of the 20</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century.”*</a:t>
            </a:r>
          </a:p>
        </p:txBody>
      </p:sp>
      <p:sp>
        <p:nvSpPr>
          <p:cNvPr id="2" name="TextBox 1">
            <a:extLst>
              <a:ext uri="{FF2B5EF4-FFF2-40B4-BE49-F238E27FC236}">
                <a16:creationId xmlns:a16="http://schemas.microsoft.com/office/drawing/2014/main" id="{C2C03635-C504-D6E1-66F1-438F40DD1668}"/>
              </a:ext>
            </a:extLst>
          </p:cNvPr>
          <p:cNvSpPr txBox="1"/>
          <p:nvPr/>
        </p:nvSpPr>
        <p:spPr>
          <a:xfrm>
            <a:off x="689548" y="5998381"/>
            <a:ext cx="64938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Information from: </a:t>
            </a:r>
            <a:r>
              <a:rPr lang="en-US" sz="1600" dirty="0">
                <a:latin typeface="Calibri" panose="020F0502020204030204" pitchFamily="34" charset="0"/>
                <a:cs typeface="Calibri" panose="020F0502020204030204" pitchFamily="34" charset="0"/>
                <a:hlinkClick r:id="rId2"/>
              </a:rPr>
              <a:t>https://www.un.org/en/chronicle/article/dry-tears-aral</a:t>
            </a:r>
            <a:endParaRPr lang="en-US" sz="1600" dirty="0">
              <a:latin typeface="Calibri" panose="020F0502020204030204" pitchFamily="34" charset="0"/>
              <a:cs typeface="Calibri" panose="020F0502020204030204" pitchFamily="34" charset="0"/>
            </a:endParaRPr>
          </a:p>
        </p:txBody>
      </p:sp>
      <p:pic>
        <p:nvPicPr>
          <p:cNvPr id="7" name="Picture 6" descr="A comparison of land and water with Aral Sea in 1989 and 2008">
            <a:extLst>
              <a:ext uri="{FF2B5EF4-FFF2-40B4-BE49-F238E27FC236}">
                <a16:creationId xmlns:a16="http://schemas.microsoft.com/office/drawing/2014/main" id="{F18B3273-E544-5472-50B6-553A9128B9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7255" y="3545228"/>
            <a:ext cx="2852824" cy="2365013"/>
          </a:xfrm>
          <a:prstGeom prst="rect">
            <a:avLst/>
          </a:prstGeom>
          <a:ln>
            <a:solidFill>
              <a:schemeClr val="tx1"/>
            </a:solidFill>
          </a:ln>
        </p:spPr>
      </p:pic>
      <p:pic>
        <p:nvPicPr>
          <p:cNvPr id="9" name="Picture 8" descr="A rusty boat on dry land">
            <a:extLst>
              <a:ext uri="{FF2B5EF4-FFF2-40B4-BE49-F238E27FC236}">
                <a16:creationId xmlns:a16="http://schemas.microsoft.com/office/drawing/2014/main" id="{0E189B25-DF44-359B-29E2-8BA4155C24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2460" y="3545228"/>
            <a:ext cx="3138956" cy="2312187"/>
          </a:xfrm>
          <a:prstGeom prst="rect">
            <a:avLst/>
          </a:prstGeom>
          <a:ln>
            <a:solidFill>
              <a:schemeClr val="tx1"/>
            </a:solidFill>
          </a:ln>
        </p:spPr>
      </p:pic>
      <p:pic>
        <p:nvPicPr>
          <p:cNvPr id="11" name="Picture 10" descr="A Soviet stamp with a tractor and cotton">
            <a:extLst>
              <a:ext uri="{FF2B5EF4-FFF2-40B4-BE49-F238E27FC236}">
                <a16:creationId xmlns:a16="http://schemas.microsoft.com/office/drawing/2014/main" id="{7A0EF92C-EFF2-93C8-28E4-A82D87EFE3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290" y="3814818"/>
            <a:ext cx="3296744" cy="2096523"/>
          </a:xfrm>
          <a:prstGeom prst="rect">
            <a:avLst/>
          </a:prstGeom>
        </p:spPr>
      </p:pic>
      <p:sp>
        <p:nvSpPr>
          <p:cNvPr id="12" name="TextBox 11">
            <a:extLst>
              <a:ext uri="{FF2B5EF4-FFF2-40B4-BE49-F238E27FC236}">
                <a16:creationId xmlns:a16="http://schemas.microsoft.com/office/drawing/2014/main" id="{BE706299-BE8A-44C9-C77F-0AF7404E99A4}"/>
              </a:ext>
            </a:extLst>
          </p:cNvPr>
          <p:cNvSpPr txBox="1"/>
          <p:nvPr/>
        </p:nvSpPr>
        <p:spPr>
          <a:xfrm>
            <a:off x="9005929" y="4871106"/>
            <a:ext cx="723116" cy="400110"/>
          </a:xfrm>
          <a:prstGeom prst="rect">
            <a:avLst/>
          </a:prstGeom>
          <a:noFill/>
        </p:spPr>
        <p:txBody>
          <a:bodyPr wrap="square" rtlCol="0">
            <a:spAutoFit/>
          </a:bodyPr>
          <a:lstStyle/>
          <a:p>
            <a:pPr algn="just"/>
            <a:r>
              <a:rPr lang="en-US" sz="2000" b="1" dirty="0">
                <a:solidFill>
                  <a:schemeClr val="bg1"/>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1989</a:t>
            </a:r>
          </a:p>
        </p:txBody>
      </p:sp>
      <p:sp>
        <p:nvSpPr>
          <p:cNvPr id="13" name="TextBox 12">
            <a:extLst>
              <a:ext uri="{FF2B5EF4-FFF2-40B4-BE49-F238E27FC236}">
                <a16:creationId xmlns:a16="http://schemas.microsoft.com/office/drawing/2014/main" id="{12CD2900-63A4-5017-F0AD-022C63E26CA0}"/>
              </a:ext>
            </a:extLst>
          </p:cNvPr>
          <p:cNvSpPr txBox="1"/>
          <p:nvPr/>
        </p:nvSpPr>
        <p:spPr>
          <a:xfrm>
            <a:off x="10347719" y="4871106"/>
            <a:ext cx="810750" cy="400110"/>
          </a:xfrm>
          <a:prstGeom prst="rect">
            <a:avLst/>
          </a:prstGeom>
          <a:noFill/>
        </p:spPr>
        <p:txBody>
          <a:bodyPr wrap="square" rtlCol="0">
            <a:spAutoFit/>
          </a:bodyPr>
          <a:lstStyle/>
          <a:p>
            <a:pPr algn="just"/>
            <a:r>
              <a:rPr lang="en-US" sz="2000" b="1" dirty="0">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2008</a:t>
            </a:r>
          </a:p>
        </p:txBody>
      </p:sp>
      <p:sp>
        <p:nvSpPr>
          <p:cNvPr id="3" name="TextBox 2">
            <a:extLst>
              <a:ext uri="{FF2B5EF4-FFF2-40B4-BE49-F238E27FC236}">
                <a16:creationId xmlns:a16="http://schemas.microsoft.com/office/drawing/2014/main" id="{D6F639EF-E48C-7738-1147-4C23BC3C800E}"/>
              </a:ext>
            </a:extLst>
          </p:cNvPr>
          <p:cNvSpPr txBox="1"/>
          <p:nvPr/>
        </p:nvSpPr>
        <p:spPr>
          <a:xfrm>
            <a:off x="6633525" y="5968143"/>
            <a:ext cx="5558475" cy="523220"/>
          </a:xfrm>
          <a:prstGeom prst="rect">
            <a:avLst/>
          </a:prstGeom>
          <a:noFill/>
        </p:spPr>
        <p:txBody>
          <a:bodyPr wrap="square">
            <a:spAutoFit/>
          </a:bodyPr>
          <a:lstStyle/>
          <a:p>
            <a:pPr algn="ctr"/>
            <a:r>
              <a:rPr lang="en-US" sz="2800" dirty="0">
                <a:solidFill>
                  <a:srgbClr val="FF0000"/>
                </a:solidFill>
                <a:latin typeface="Calibri" panose="020F0502020204030204" pitchFamily="34" charset="0"/>
                <a:cs typeface="Calibri" panose="020F0502020204030204" pitchFamily="34" charset="0"/>
              </a:rPr>
              <a:t>You will not be tested on this! </a:t>
            </a:r>
          </a:p>
        </p:txBody>
      </p:sp>
    </p:spTree>
    <p:extLst>
      <p:ext uri="{BB962C8B-B14F-4D97-AF65-F5344CB8AC3E}">
        <p14:creationId xmlns:p14="http://schemas.microsoft.com/office/powerpoint/2010/main" val="396508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2CCCE-61FA-4086-78B1-066132EC4195}"/>
              </a:ext>
            </a:extLst>
          </p:cNvPr>
          <p:cNvSpPr txBox="1">
            <a:spLocks noGrp="1"/>
          </p:cNvSpPr>
          <p:nvPr>
            <p:ph type="title" idx="4294967295"/>
          </p:nvPr>
        </p:nvSpPr>
        <p:spPr>
          <a:xfrm>
            <a:off x="431256" y="363910"/>
            <a:ext cx="9447035" cy="11849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Strain on water resources will only get worse with expected increases in population and standards of living.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Strategies for increasing access to water may include:</a:t>
            </a:r>
          </a:p>
        </p:txBody>
      </p:sp>
      <p:graphicFrame>
        <p:nvGraphicFramePr>
          <p:cNvPr id="2" name="Table 1" descr="Table listing dams/reservoirs, aqueducts, and desalinization plants and their pros and cons for each">
            <a:extLst>
              <a:ext uri="{FF2B5EF4-FFF2-40B4-BE49-F238E27FC236}">
                <a16:creationId xmlns:a16="http://schemas.microsoft.com/office/drawing/2014/main" id="{64A32529-0F65-0219-618B-E2A07CAEBC46}"/>
              </a:ext>
            </a:extLst>
          </p:cNvPr>
          <p:cNvGraphicFramePr>
            <a:graphicFrameLocks noGrp="1"/>
          </p:cNvGraphicFramePr>
          <p:nvPr>
            <p:extLst>
              <p:ext uri="{D42A27DB-BD31-4B8C-83A1-F6EECF244321}">
                <p14:modId xmlns:p14="http://schemas.microsoft.com/office/powerpoint/2010/main" val="2131561692"/>
              </p:ext>
            </p:extLst>
          </p:nvPr>
        </p:nvGraphicFramePr>
        <p:xfrm>
          <a:off x="543742" y="1548850"/>
          <a:ext cx="11178564" cy="2540829"/>
        </p:xfrm>
        <a:graphic>
          <a:graphicData uri="http://schemas.openxmlformats.org/drawingml/2006/table">
            <a:tbl>
              <a:tblPr firstRow="1" bandRow="1">
                <a:tableStyleId>{5C22544A-7EE6-4342-B048-85BDC9FD1C3A}</a:tableStyleId>
              </a:tblPr>
              <a:tblGrid>
                <a:gridCol w="3726188">
                  <a:extLst>
                    <a:ext uri="{9D8B030D-6E8A-4147-A177-3AD203B41FA5}">
                      <a16:colId xmlns:a16="http://schemas.microsoft.com/office/drawing/2014/main" val="1979045527"/>
                    </a:ext>
                  </a:extLst>
                </a:gridCol>
                <a:gridCol w="3726188">
                  <a:extLst>
                    <a:ext uri="{9D8B030D-6E8A-4147-A177-3AD203B41FA5}">
                      <a16:colId xmlns:a16="http://schemas.microsoft.com/office/drawing/2014/main" val="2762240509"/>
                    </a:ext>
                  </a:extLst>
                </a:gridCol>
                <a:gridCol w="3726188">
                  <a:extLst>
                    <a:ext uri="{9D8B030D-6E8A-4147-A177-3AD203B41FA5}">
                      <a16:colId xmlns:a16="http://schemas.microsoft.com/office/drawing/2014/main" val="1260738996"/>
                    </a:ext>
                  </a:extLst>
                </a:gridCol>
              </a:tblGrid>
              <a:tr h="412403">
                <a:tc>
                  <a:txBody>
                    <a:bodyPr/>
                    <a:lstStyle/>
                    <a:p>
                      <a:r>
                        <a:rPr lang="en-US" dirty="0"/>
                        <a:t>Augmentation Strategy</a:t>
                      </a:r>
                    </a:p>
                  </a:txBody>
                  <a:tcPr/>
                </a:tc>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3492352541"/>
                  </a:ext>
                </a:extLst>
              </a:tr>
              <a:tr h="762223">
                <a:tc>
                  <a:txBody>
                    <a:bodyPr/>
                    <a:lstStyle/>
                    <a:p>
                      <a:r>
                        <a:rPr lang="en-US" dirty="0"/>
                        <a:t>Building </a:t>
                      </a:r>
                      <a:r>
                        <a:rPr lang="en-US" b="1" dirty="0"/>
                        <a:t>dams</a:t>
                      </a:r>
                      <a:r>
                        <a:rPr lang="en-US" b="0" dirty="0"/>
                        <a:t> to create </a:t>
                      </a:r>
                      <a:r>
                        <a:rPr lang="en-US" b="1" dirty="0"/>
                        <a:t>reservoirs</a:t>
                      </a:r>
                      <a:r>
                        <a:rPr lang="en-US" b="0" dirty="0"/>
                        <a:t>.</a:t>
                      </a:r>
                      <a:endParaRPr lang="en-US" dirty="0"/>
                    </a:p>
                  </a:txBody>
                  <a:tcPr/>
                </a:tc>
                <a:tc>
                  <a:txBody>
                    <a:bodyPr/>
                    <a:lstStyle/>
                    <a:p>
                      <a:r>
                        <a:rPr lang="en-US" dirty="0"/>
                        <a:t>Reduces the amount of water reaching the ocean.</a:t>
                      </a:r>
                    </a:p>
                  </a:txBody>
                  <a:tcPr/>
                </a:tc>
                <a:tc>
                  <a:txBody>
                    <a:bodyPr/>
                    <a:lstStyle/>
                    <a:p>
                      <a:r>
                        <a:rPr lang="en-US" dirty="0"/>
                        <a:t>Dams disrupt the natural river flow and reproduction of migratory fish.</a:t>
                      </a:r>
                    </a:p>
                  </a:txBody>
                  <a:tcPr/>
                </a:tc>
                <a:extLst>
                  <a:ext uri="{0D108BD9-81ED-4DB2-BD59-A6C34878D82A}">
                    <a16:rowId xmlns:a16="http://schemas.microsoft.com/office/drawing/2014/main" val="3054894292"/>
                  </a:ext>
                </a:extLst>
              </a:tr>
              <a:tr h="806477">
                <a:tc>
                  <a:txBody>
                    <a:bodyPr/>
                    <a:lstStyle/>
                    <a:p>
                      <a:r>
                        <a:rPr lang="en-US" dirty="0"/>
                        <a:t>Building </a:t>
                      </a:r>
                      <a:r>
                        <a:rPr lang="en-US" b="1" dirty="0"/>
                        <a:t>aqueducts</a:t>
                      </a:r>
                      <a:r>
                        <a:rPr lang="en-US" b="0" dirty="0"/>
                        <a:t> to transport water to places in need.</a:t>
                      </a:r>
                      <a:endParaRPr lang="en-US" dirty="0"/>
                    </a:p>
                  </a:txBody>
                  <a:tcPr/>
                </a:tc>
                <a:tc>
                  <a:txBody>
                    <a:bodyPr/>
                    <a:lstStyle/>
                    <a:p>
                      <a:r>
                        <a:rPr lang="en-US" dirty="0"/>
                        <a:t>Less strain on local aquifers.</a:t>
                      </a:r>
                    </a:p>
                  </a:txBody>
                  <a:tcPr/>
                </a:tc>
                <a:tc>
                  <a:txBody>
                    <a:bodyPr/>
                    <a:lstStyle/>
                    <a:p>
                      <a:r>
                        <a:rPr lang="en-US" dirty="0"/>
                        <a:t>Aqueducts are less conducive to biodiversity because they lack shorelines.</a:t>
                      </a:r>
                    </a:p>
                  </a:txBody>
                  <a:tcPr/>
                </a:tc>
                <a:extLst>
                  <a:ext uri="{0D108BD9-81ED-4DB2-BD59-A6C34878D82A}">
                    <a16:rowId xmlns:a16="http://schemas.microsoft.com/office/drawing/2014/main" val="1642721482"/>
                  </a:ext>
                </a:extLst>
              </a:tr>
              <a:tr h="451803">
                <a:tc>
                  <a:txBody>
                    <a:bodyPr/>
                    <a:lstStyle/>
                    <a:p>
                      <a:r>
                        <a:rPr lang="en-US" dirty="0"/>
                        <a:t>The </a:t>
                      </a:r>
                      <a:r>
                        <a:rPr lang="en-US" b="1" dirty="0"/>
                        <a:t>desalinization</a:t>
                      </a:r>
                      <a:r>
                        <a:rPr lang="en-US" b="0" dirty="0"/>
                        <a:t> of seawater.</a:t>
                      </a:r>
                      <a:endParaRPr lang="en-US" dirty="0"/>
                    </a:p>
                  </a:txBody>
                  <a:tcPr/>
                </a:tc>
                <a:tc>
                  <a:txBody>
                    <a:bodyPr/>
                    <a:lstStyle/>
                    <a:p>
                      <a:r>
                        <a:rPr lang="en-US" dirty="0"/>
                        <a:t>Seawater is abundant.</a:t>
                      </a:r>
                    </a:p>
                  </a:txBody>
                  <a:tcPr/>
                </a:tc>
                <a:tc>
                  <a:txBody>
                    <a:bodyPr/>
                    <a:lstStyle/>
                    <a:p>
                      <a:r>
                        <a:rPr lang="en-US" dirty="0"/>
                        <a:t>The process is energy-intensive.</a:t>
                      </a:r>
                    </a:p>
                  </a:txBody>
                  <a:tcPr/>
                </a:tc>
                <a:extLst>
                  <a:ext uri="{0D108BD9-81ED-4DB2-BD59-A6C34878D82A}">
                    <a16:rowId xmlns:a16="http://schemas.microsoft.com/office/drawing/2014/main" val="3031834573"/>
                  </a:ext>
                </a:extLst>
              </a:tr>
            </a:tbl>
          </a:graphicData>
        </a:graphic>
      </p:graphicFrame>
      <p:pic>
        <p:nvPicPr>
          <p:cNvPr id="6" name="Picture 5">
            <a:extLst>
              <a:ext uri="{FF2B5EF4-FFF2-40B4-BE49-F238E27FC236}">
                <a16:creationId xmlns:a16="http://schemas.microsoft.com/office/drawing/2014/main" id="{F618FE5C-5BC6-8545-7F3D-BA337BC3980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22653" y="268609"/>
            <a:ext cx="1599655" cy="1199741"/>
          </a:xfrm>
          <a:prstGeom prst="rect">
            <a:avLst/>
          </a:prstGeom>
        </p:spPr>
      </p:pic>
      <p:pic>
        <p:nvPicPr>
          <p:cNvPr id="7" name="Picture 6" descr="Image of a large dam">
            <a:extLst>
              <a:ext uri="{FF2B5EF4-FFF2-40B4-BE49-F238E27FC236}">
                <a16:creationId xmlns:a16="http://schemas.microsoft.com/office/drawing/2014/main" id="{0AA3B35F-0137-FED2-627E-466F10C4C8D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6296" y="4176116"/>
            <a:ext cx="2895602" cy="2346905"/>
          </a:xfrm>
          <a:prstGeom prst="rect">
            <a:avLst/>
          </a:prstGeom>
          <a:ln>
            <a:solidFill>
              <a:schemeClr val="accent1"/>
            </a:solidFill>
          </a:ln>
        </p:spPr>
      </p:pic>
      <p:pic>
        <p:nvPicPr>
          <p:cNvPr id="4" name="Picture 3" descr="Image of an aqueduct in the dessert">
            <a:extLst>
              <a:ext uri="{FF2B5EF4-FFF2-40B4-BE49-F238E27FC236}">
                <a16:creationId xmlns:a16="http://schemas.microsoft.com/office/drawing/2014/main" id="{9523F0EE-E497-0D6F-0906-DD5A089EA28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783510" y="4177329"/>
            <a:ext cx="1877524" cy="2346905"/>
          </a:xfrm>
          <a:prstGeom prst="rect">
            <a:avLst/>
          </a:prstGeom>
          <a:ln>
            <a:solidFill>
              <a:schemeClr val="accent1"/>
            </a:solidFill>
          </a:ln>
        </p:spPr>
      </p:pic>
      <p:pic>
        <p:nvPicPr>
          <p:cNvPr id="14" name="Picture 13" descr="A diagram illustrating the process of reverse osmosis to convert sea water into fresh water">
            <a:extLst>
              <a:ext uri="{FF2B5EF4-FFF2-40B4-BE49-F238E27FC236}">
                <a16:creationId xmlns:a16="http://schemas.microsoft.com/office/drawing/2014/main" id="{9BFE06CD-A6B3-C1C7-FD17-FD1915BABC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5383" y="4176116"/>
            <a:ext cx="3686306" cy="2361634"/>
          </a:xfrm>
          <a:prstGeom prst="rect">
            <a:avLst/>
          </a:prstGeom>
          <a:ln>
            <a:solidFill>
              <a:schemeClr val="accent1"/>
            </a:solidFill>
          </a:ln>
        </p:spPr>
      </p:pic>
      <p:pic>
        <p:nvPicPr>
          <p:cNvPr id="16" name="Picture 15">
            <a:extLst>
              <a:ext uri="{FF2B5EF4-FFF2-40B4-BE49-F238E27FC236}">
                <a16:creationId xmlns:a16="http://schemas.microsoft.com/office/drawing/2014/main" id="{5F31E37D-613C-D124-C706-DE835619733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770733" y="4176117"/>
            <a:ext cx="1951573" cy="2361634"/>
          </a:xfrm>
          <a:prstGeom prst="rect">
            <a:avLst/>
          </a:prstGeom>
        </p:spPr>
      </p:pic>
    </p:spTree>
    <p:extLst>
      <p:ext uri="{BB962C8B-B14F-4D97-AF65-F5344CB8AC3E}">
        <p14:creationId xmlns:p14="http://schemas.microsoft.com/office/powerpoint/2010/main" val="25648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2CCCE-61FA-4086-78B1-066132EC4195}"/>
              </a:ext>
            </a:extLst>
          </p:cNvPr>
          <p:cNvSpPr txBox="1">
            <a:spLocks noGrp="1"/>
          </p:cNvSpPr>
          <p:nvPr>
            <p:ph type="title" idx="4294967295"/>
          </p:nvPr>
        </p:nvSpPr>
        <p:spPr>
          <a:xfrm>
            <a:off x="590550" y="227800"/>
            <a:ext cx="9302957" cy="11849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Freshwater augmentation strategies are problematic - all cause varying degrees of harm. Conservation is a guaranteed long-term solution.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Here are some strategies for saving water:</a:t>
            </a:r>
          </a:p>
        </p:txBody>
      </p:sp>
      <p:pic>
        <p:nvPicPr>
          <p:cNvPr id="4" name="Picture 3" descr="Water being deposited into a piggy bank">
            <a:extLst>
              <a:ext uri="{FF2B5EF4-FFF2-40B4-BE49-F238E27FC236}">
                <a16:creationId xmlns:a16="http://schemas.microsoft.com/office/drawing/2014/main" id="{F7FB7CCD-90C3-829C-BB05-FCBBCED7D8E1}"/>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5562" y="163733"/>
            <a:ext cx="1393843" cy="1197753"/>
          </a:xfrm>
          <a:prstGeom prst="rect">
            <a:avLst/>
          </a:prstGeom>
        </p:spPr>
      </p:pic>
      <p:pic>
        <p:nvPicPr>
          <p:cNvPr id="17" name="Picture 16" descr="A container for collecting grey water">
            <a:extLst>
              <a:ext uri="{FF2B5EF4-FFF2-40B4-BE49-F238E27FC236}">
                <a16:creationId xmlns:a16="http://schemas.microsoft.com/office/drawing/2014/main" id="{484CBBCF-DBD6-1538-A27F-A70ECF6B9BDD}"/>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754" y="4436196"/>
            <a:ext cx="1231520" cy="2194004"/>
          </a:xfrm>
          <a:prstGeom prst="rect">
            <a:avLst/>
          </a:prstGeom>
          <a:ln>
            <a:solidFill>
              <a:schemeClr val="accent1"/>
            </a:solidFill>
          </a:ln>
        </p:spPr>
      </p:pic>
      <p:pic>
        <p:nvPicPr>
          <p:cNvPr id="18" name="Picture 17" descr="A field with plastic pipes">
            <a:extLst>
              <a:ext uri="{FF2B5EF4-FFF2-40B4-BE49-F238E27FC236}">
                <a16:creationId xmlns:a16="http://schemas.microsoft.com/office/drawing/2014/main" id="{713C8CB7-8747-C8AC-517F-83EE895BD82A}"/>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6772" y="4423626"/>
            <a:ext cx="3503662" cy="2206574"/>
          </a:xfrm>
          <a:prstGeom prst="rect">
            <a:avLst/>
          </a:prstGeom>
          <a:ln>
            <a:solidFill>
              <a:schemeClr val="accent1"/>
            </a:solidFill>
          </a:ln>
        </p:spPr>
      </p:pic>
      <p:pic>
        <p:nvPicPr>
          <p:cNvPr id="6" name="Picture 5" descr="A dessert landscape around a house">
            <a:extLst>
              <a:ext uri="{FF2B5EF4-FFF2-40B4-BE49-F238E27FC236}">
                <a16:creationId xmlns:a16="http://schemas.microsoft.com/office/drawing/2014/main" id="{08E5E702-E697-9FF1-EE2B-C1366A72F82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949853" y="4424932"/>
            <a:ext cx="3421300" cy="2214196"/>
          </a:xfrm>
          <a:prstGeom prst="rect">
            <a:avLst/>
          </a:prstGeom>
          <a:ln>
            <a:solidFill>
              <a:schemeClr val="accent1"/>
            </a:solidFill>
          </a:ln>
        </p:spPr>
      </p:pic>
      <p:pic>
        <p:nvPicPr>
          <p:cNvPr id="9" name="Picture 8" descr="A rain barrel">
            <a:extLst>
              <a:ext uri="{FF2B5EF4-FFF2-40B4-BE49-F238E27FC236}">
                <a16:creationId xmlns:a16="http://schemas.microsoft.com/office/drawing/2014/main" id="{A339A410-CC9D-2863-CF7C-78E0255D0C8C}"/>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2162539" y="4436196"/>
            <a:ext cx="1720348" cy="2206574"/>
          </a:xfrm>
          <a:prstGeom prst="rect">
            <a:avLst/>
          </a:prstGeom>
          <a:ln>
            <a:solidFill>
              <a:schemeClr val="accent1"/>
            </a:solidFill>
          </a:ln>
        </p:spPr>
      </p:pic>
      <p:graphicFrame>
        <p:nvGraphicFramePr>
          <p:cNvPr id="2" name="Table 1" descr="A chart listing grey water recycling, rain barrels, drip irrigation, and xeriscaping Table listing dams/reservoirs, aqueducts, and the pros and cons for each conservation of these strategies">
            <a:extLst>
              <a:ext uri="{FF2B5EF4-FFF2-40B4-BE49-F238E27FC236}">
                <a16:creationId xmlns:a16="http://schemas.microsoft.com/office/drawing/2014/main" id="{E7770777-126C-ED42-740A-49FEA3CF93B5}"/>
              </a:ext>
            </a:extLst>
          </p:cNvPr>
          <p:cNvGraphicFramePr>
            <a:graphicFrameLocks noGrp="1"/>
          </p:cNvGraphicFramePr>
          <p:nvPr>
            <p:extLst>
              <p:ext uri="{D42A27DB-BD31-4B8C-83A1-F6EECF244321}">
                <p14:modId xmlns:p14="http://schemas.microsoft.com/office/powerpoint/2010/main" val="2809166195"/>
              </p:ext>
            </p:extLst>
          </p:nvPr>
        </p:nvGraphicFramePr>
        <p:xfrm>
          <a:off x="658807" y="1412740"/>
          <a:ext cx="10922946" cy="2926080"/>
        </p:xfrm>
        <a:graphic>
          <a:graphicData uri="http://schemas.openxmlformats.org/drawingml/2006/table">
            <a:tbl>
              <a:tblPr firstRow="1" bandRow="1">
                <a:tableStyleId>{5C22544A-7EE6-4342-B048-85BDC9FD1C3A}</a:tableStyleId>
              </a:tblPr>
              <a:tblGrid>
                <a:gridCol w="3640982">
                  <a:extLst>
                    <a:ext uri="{9D8B030D-6E8A-4147-A177-3AD203B41FA5}">
                      <a16:colId xmlns:a16="http://schemas.microsoft.com/office/drawing/2014/main" val="142618352"/>
                    </a:ext>
                  </a:extLst>
                </a:gridCol>
                <a:gridCol w="3640982">
                  <a:extLst>
                    <a:ext uri="{9D8B030D-6E8A-4147-A177-3AD203B41FA5}">
                      <a16:colId xmlns:a16="http://schemas.microsoft.com/office/drawing/2014/main" val="1878060383"/>
                    </a:ext>
                  </a:extLst>
                </a:gridCol>
                <a:gridCol w="3640982">
                  <a:extLst>
                    <a:ext uri="{9D8B030D-6E8A-4147-A177-3AD203B41FA5}">
                      <a16:colId xmlns:a16="http://schemas.microsoft.com/office/drawing/2014/main" val="2625134886"/>
                    </a:ext>
                  </a:extLst>
                </a:gridCol>
              </a:tblGrid>
              <a:tr h="257737">
                <a:tc>
                  <a:txBody>
                    <a:bodyPr/>
                    <a:lstStyle/>
                    <a:p>
                      <a:r>
                        <a:rPr lang="en-US" dirty="0"/>
                        <a:t>Conservation Strategy</a:t>
                      </a:r>
                    </a:p>
                  </a:txBody>
                  <a:tcPr/>
                </a:tc>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1163692018"/>
                  </a:ext>
                </a:extLst>
              </a:tr>
              <a:tr h="635517">
                <a:tc>
                  <a:txBody>
                    <a:bodyPr/>
                    <a:lstStyle/>
                    <a:p>
                      <a:r>
                        <a:rPr lang="en-US" dirty="0"/>
                        <a:t>The </a:t>
                      </a:r>
                      <a:r>
                        <a:rPr lang="en-US" b="1" dirty="0"/>
                        <a:t>recycling of grey water </a:t>
                      </a:r>
                      <a:r>
                        <a:rPr lang="en-US" dirty="0"/>
                        <a:t>from showers or laundry to flush toilets.</a:t>
                      </a:r>
                    </a:p>
                  </a:txBody>
                  <a:tcPr/>
                </a:tc>
                <a:tc>
                  <a:txBody>
                    <a:bodyPr/>
                    <a:lstStyle/>
                    <a:p>
                      <a:r>
                        <a:rPr lang="en-US" dirty="0"/>
                        <a:t>Conserves water and reduces the burden on sewage systems.</a:t>
                      </a:r>
                    </a:p>
                  </a:txBody>
                  <a:tcPr/>
                </a:tc>
                <a:tc>
                  <a:txBody>
                    <a:bodyPr/>
                    <a:lstStyle/>
                    <a:p>
                      <a:r>
                        <a:rPr lang="en-US" dirty="0"/>
                        <a:t>Requires dual plumbing to separate out grey water.</a:t>
                      </a:r>
                    </a:p>
                  </a:txBody>
                  <a:tcPr/>
                </a:tc>
                <a:extLst>
                  <a:ext uri="{0D108BD9-81ED-4DB2-BD59-A6C34878D82A}">
                    <a16:rowId xmlns:a16="http://schemas.microsoft.com/office/drawing/2014/main" val="2553805482"/>
                  </a:ext>
                </a:extLst>
              </a:tr>
              <a:tr h="635517">
                <a:tc>
                  <a:txBody>
                    <a:bodyPr/>
                    <a:lstStyle/>
                    <a:p>
                      <a:r>
                        <a:rPr lang="en-US" dirty="0"/>
                        <a:t>Use of </a:t>
                      </a:r>
                      <a:r>
                        <a:rPr lang="en-US" b="1" dirty="0"/>
                        <a:t>rain barrels </a:t>
                      </a:r>
                      <a:r>
                        <a:rPr lang="en-US" dirty="0"/>
                        <a:t>to harvest rain.</a:t>
                      </a:r>
                    </a:p>
                  </a:txBody>
                  <a:tcPr/>
                </a:tc>
                <a:tc>
                  <a:txBody>
                    <a:bodyPr/>
                    <a:lstStyle/>
                    <a:p>
                      <a:r>
                        <a:rPr lang="en-US" dirty="0"/>
                        <a:t>Conserves water and reduces burden on stormwater drains.</a:t>
                      </a:r>
                    </a:p>
                  </a:txBody>
                  <a:tcPr/>
                </a:tc>
                <a:tc>
                  <a:txBody>
                    <a:bodyPr/>
                    <a:lstStyle/>
                    <a:p>
                      <a:r>
                        <a:rPr lang="en-US" dirty="0"/>
                        <a:t>This water is usually not potable.</a:t>
                      </a:r>
                    </a:p>
                  </a:txBody>
                  <a:tcPr/>
                </a:tc>
                <a:extLst>
                  <a:ext uri="{0D108BD9-81ED-4DB2-BD59-A6C34878D82A}">
                    <a16:rowId xmlns:a16="http://schemas.microsoft.com/office/drawing/2014/main" val="325913393"/>
                  </a:ext>
                </a:extLst>
              </a:tr>
              <a:tr h="635517">
                <a:tc>
                  <a:txBody>
                    <a:bodyPr/>
                    <a:lstStyle/>
                    <a:p>
                      <a:r>
                        <a:rPr lang="en-US" dirty="0"/>
                        <a:t>Use of </a:t>
                      </a:r>
                      <a:r>
                        <a:rPr lang="en-US" b="1" dirty="0"/>
                        <a:t>drip irrigation </a:t>
                      </a:r>
                      <a:r>
                        <a:rPr lang="en-US" dirty="0"/>
                        <a:t>in agriculture.</a:t>
                      </a:r>
                    </a:p>
                  </a:txBody>
                  <a:tcPr/>
                </a:tc>
                <a:tc>
                  <a:txBody>
                    <a:bodyPr/>
                    <a:lstStyle/>
                    <a:p>
                      <a:r>
                        <a:rPr lang="en-US" dirty="0"/>
                        <a:t>Conserves water and prevents soil salinization from excess water.</a:t>
                      </a:r>
                    </a:p>
                  </a:txBody>
                  <a:tcPr/>
                </a:tc>
                <a:tc>
                  <a:txBody>
                    <a:bodyPr/>
                    <a:lstStyle/>
                    <a:p>
                      <a:r>
                        <a:rPr lang="en-US" dirty="0"/>
                        <a:t>Installation is expensive.</a:t>
                      </a:r>
                    </a:p>
                  </a:txBody>
                  <a:tcPr/>
                </a:tc>
                <a:extLst>
                  <a:ext uri="{0D108BD9-81ED-4DB2-BD59-A6C34878D82A}">
                    <a16:rowId xmlns:a16="http://schemas.microsoft.com/office/drawing/2014/main" val="890163536"/>
                  </a:ext>
                </a:extLst>
              </a:tr>
              <a:tr h="444862">
                <a:tc>
                  <a:txBody>
                    <a:bodyPr/>
                    <a:lstStyle/>
                    <a:p>
                      <a:r>
                        <a:rPr lang="en-US" b="1" dirty="0"/>
                        <a:t>Xeriscaping</a:t>
                      </a:r>
                      <a:r>
                        <a:rPr lang="en-US" dirty="0"/>
                        <a:t> as an alternative to lawns.</a:t>
                      </a:r>
                    </a:p>
                  </a:txBody>
                  <a:tcPr/>
                </a:tc>
                <a:tc>
                  <a:txBody>
                    <a:bodyPr/>
                    <a:lstStyle/>
                    <a:p>
                      <a:r>
                        <a:rPr lang="en-US" dirty="0"/>
                        <a:t>Minimizes need for irrigation.</a:t>
                      </a:r>
                    </a:p>
                  </a:txBody>
                  <a:tcPr/>
                </a:tc>
                <a:tc>
                  <a:txBody>
                    <a:bodyPr/>
                    <a:lstStyle/>
                    <a:p>
                      <a:r>
                        <a:rPr lang="en-US" dirty="0"/>
                        <a:t>Personal preferences.</a:t>
                      </a:r>
                    </a:p>
                  </a:txBody>
                  <a:tcPr/>
                </a:tc>
                <a:extLst>
                  <a:ext uri="{0D108BD9-81ED-4DB2-BD59-A6C34878D82A}">
                    <a16:rowId xmlns:a16="http://schemas.microsoft.com/office/drawing/2014/main" val="854645426"/>
                  </a:ext>
                </a:extLst>
              </a:tr>
            </a:tbl>
          </a:graphicData>
        </a:graphic>
      </p:graphicFrame>
    </p:spTree>
    <p:extLst>
      <p:ext uri="{BB962C8B-B14F-4D97-AF65-F5344CB8AC3E}">
        <p14:creationId xmlns:p14="http://schemas.microsoft.com/office/powerpoint/2010/main" val="25523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sh floating in the water and on the shoreline of a body of water">
            <a:extLst>
              <a:ext uri="{FF2B5EF4-FFF2-40B4-BE49-F238E27FC236}">
                <a16:creationId xmlns:a16="http://schemas.microsoft.com/office/drawing/2014/main" id="{12492FF1-A6E8-A5F6-756A-FD2D88A1FB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95FEEB-C208-D0B2-BCC7-B178AFC98FBE}"/>
              </a:ext>
            </a:extLst>
          </p:cNvPr>
          <p:cNvSpPr txBox="1">
            <a:spLocks noGrp="1"/>
          </p:cNvSpPr>
          <p:nvPr>
            <p:ph type="title" idx="4294967295"/>
          </p:nvPr>
        </p:nvSpPr>
        <p:spPr>
          <a:xfrm>
            <a:off x="2331544" y="0"/>
            <a:ext cx="914575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Water</a:t>
            </a:r>
            <a:r>
              <a:rPr kumimoji="0" lang="en-US" sz="8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8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Pollution</a:t>
            </a:r>
          </a:p>
        </p:txBody>
      </p:sp>
    </p:spTree>
    <p:extLst>
      <p:ext uri="{BB962C8B-B14F-4D97-AF65-F5344CB8AC3E}">
        <p14:creationId xmlns:p14="http://schemas.microsoft.com/office/powerpoint/2010/main" val="369861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showing various sources of pollution and its effects, including point-source, air pollution, and eroded soil and sediment">
            <a:extLst>
              <a:ext uri="{FF2B5EF4-FFF2-40B4-BE49-F238E27FC236}">
                <a16:creationId xmlns:a16="http://schemas.microsoft.com/office/drawing/2014/main" id="{B0E5CD97-8372-4185-15DA-25F99342B8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2420" y="1563892"/>
            <a:ext cx="7954250" cy="5111227"/>
          </a:xfrm>
          <a:prstGeom prst="rect">
            <a:avLst/>
          </a:prstGeom>
        </p:spPr>
      </p:pic>
      <p:sp>
        <p:nvSpPr>
          <p:cNvPr id="2" name="Title 1">
            <a:extLst>
              <a:ext uri="{FF2B5EF4-FFF2-40B4-BE49-F238E27FC236}">
                <a16:creationId xmlns:a16="http://schemas.microsoft.com/office/drawing/2014/main" id="{859C8602-6934-A2A4-CBA4-A41AF85E1EEF}"/>
              </a:ext>
            </a:extLst>
          </p:cNvPr>
          <p:cNvSpPr txBox="1">
            <a:spLocks noGrp="1"/>
          </p:cNvSpPr>
          <p:nvPr>
            <p:ph type="title" idx="4294967295"/>
          </p:nvPr>
        </p:nvSpPr>
        <p:spPr>
          <a:xfrm>
            <a:off x="3035508" y="640137"/>
            <a:ext cx="746773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Point sources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of water pollution are traceable concentrated sources like factories, feedlots, and sewage treatment plants.</a:t>
            </a:r>
          </a:p>
        </p:txBody>
      </p:sp>
      <p:sp>
        <p:nvSpPr>
          <p:cNvPr id="3" name="TextBox 2">
            <a:extLst>
              <a:ext uri="{FF2B5EF4-FFF2-40B4-BE49-F238E27FC236}">
                <a16:creationId xmlns:a16="http://schemas.microsoft.com/office/drawing/2014/main" id="{F6F74ED1-863F-2E08-73A8-71737D4153AA}"/>
              </a:ext>
            </a:extLst>
          </p:cNvPr>
          <p:cNvSpPr txBox="1"/>
          <p:nvPr/>
        </p:nvSpPr>
        <p:spPr>
          <a:xfrm>
            <a:off x="8427720" y="1848662"/>
            <a:ext cx="3451860" cy="2123658"/>
          </a:xfrm>
          <a:prstGeom prst="rect">
            <a:avLst/>
          </a:prstGeom>
          <a:noFill/>
        </p:spPr>
        <p:txBody>
          <a:bodyPr wrap="square" rtlCol="0">
            <a:spAutoFit/>
          </a:bodyPr>
          <a:lstStyle/>
          <a:p>
            <a:pPr algn="just"/>
            <a:r>
              <a:rPr lang="en-US" sz="2200" b="1" dirty="0">
                <a:latin typeface="Calibri" panose="020F0502020204030204" pitchFamily="34" charset="0"/>
                <a:cs typeface="Calibri" panose="020F0502020204030204" pitchFamily="34" charset="0"/>
              </a:rPr>
              <a:t>Nonpoint sources </a:t>
            </a:r>
            <a:r>
              <a:rPr lang="en-US" sz="2200" dirty="0">
                <a:latin typeface="Calibri" panose="020F0502020204030204" pitchFamily="34" charset="0"/>
                <a:cs typeface="Calibri" panose="020F0502020204030204" pitchFamily="34" charset="0"/>
              </a:rPr>
              <a:t>are not traceable because they are spread out. Most of them enter the water in the form of runoff that drains into the surface waters.</a:t>
            </a:r>
          </a:p>
        </p:txBody>
      </p:sp>
      <p:pic>
        <p:nvPicPr>
          <p:cNvPr id="6" name="Picture 5" descr="A hazard sign for water pollution">
            <a:extLst>
              <a:ext uri="{FF2B5EF4-FFF2-40B4-BE49-F238E27FC236}">
                <a16:creationId xmlns:a16="http://schemas.microsoft.com/office/drawing/2014/main" id="{956E4683-5693-7D9F-20EA-C1DFA56D5BD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748" y="186309"/>
            <a:ext cx="1617019" cy="1417418"/>
          </a:xfrm>
          <a:prstGeom prst="rect">
            <a:avLst/>
          </a:prstGeom>
        </p:spPr>
      </p:pic>
      <p:pic>
        <p:nvPicPr>
          <p:cNvPr id="7" name="Picture 6" descr="A storm drain in the street">
            <a:extLst>
              <a:ext uri="{FF2B5EF4-FFF2-40B4-BE49-F238E27FC236}">
                <a16:creationId xmlns:a16="http://schemas.microsoft.com/office/drawing/2014/main" id="{749219D9-6B5E-D762-79AB-4894F0A093B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6566" y="4217255"/>
            <a:ext cx="1954167" cy="1236657"/>
          </a:xfrm>
          <a:prstGeom prst="rect">
            <a:avLst/>
          </a:prstGeom>
        </p:spPr>
      </p:pic>
    </p:spTree>
    <p:extLst>
      <p:ext uri="{BB962C8B-B14F-4D97-AF65-F5344CB8AC3E}">
        <p14:creationId xmlns:p14="http://schemas.microsoft.com/office/powerpoint/2010/main" val="795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B3894-20D4-96B1-61E4-B8B370B87C26}"/>
              </a:ext>
            </a:extLst>
          </p:cNvPr>
          <p:cNvSpPr>
            <a:spLocks noGrp="1"/>
          </p:cNvSpPr>
          <p:nvPr>
            <p:ph type="title"/>
          </p:nvPr>
        </p:nvSpPr>
        <p:spPr>
          <a:xfrm>
            <a:off x="651573" y="43990"/>
            <a:ext cx="10326363" cy="1034797"/>
          </a:xfrm>
        </p:spPr>
        <p:txBody>
          <a:bodyPr>
            <a:normAutofit/>
          </a:bodyPr>
          <a:lstStyle/>
          <a:p>
            <a:r>
              <a:rPr lang="en-US" sz="2400" b="1" dirty="0"/>
              <a:t>Nutrient pollution is the most prevalent form of water pollution worldwide</a:t>
            </a:r>
          </a:p>
        </p:txBody>
      </p:sp>
      <p:graphicFrame>
        <p:nvGraphicFramePr>
          <p:cNvPr id="2" name="Table 1" descr="Table listing different forms of urban and rural point and non point water pollution">
            <a:extLst>
              <a:ext uri="{FF2B5EF4-FFF2-40B4-BE49-F238E27FC236}">
                <a16:creationId xmlns:a16="http://schemas.microsoft.com/office/drawing/2014/main" id="{75A88D01-3EE9-F4DB-9598-A29F5F016EDD}"/>
              </a:ext>
            </a:extLst>
          </p:cNvPr>
          <p:cNvGraphicFramePr>
            <a:graphicFrameLocks noGrp="1"/>
          </p:cNvGraphicFramePr>
          <p:nvPr>
            <p:extLst>
              <p:ext uri="{D42A27DB-BD31-4B8C-83A1-F6EECF244321}">
                <p14:modId xmlns:p14="http://schemas.microsoft.com/office/powerpoint/2010/main" val="3269179114"/>
              </p:ext>
            </p:extLst>
          </p:nvPr>
        </p:nvGraphicFramePr>
        <p:xfrm>
          <a:off x="682429" y="992573"/>
          <a:ext cx="10929916" cy="2290548"/>
        </p:xfrm>
        <a:graphic>
          <a:graphicData uri="http://schemas.openxmlformats.org/drawingml/2006/table">
            <a:tbl>
              <a:tblPr firstRow="1" bandRow="1">
                <a:tableStyleId>{69CF1AB2-1976-4502-BF36-3FF5EA218861}</a:tableStyleId>
              </a:tblPr>
              <a:tblGrid>
                <a:gridCol w="3028959">
                  <a:extLst>
                    <a:ext uri="{9D8B030D-6E8A-4147-A177-3AD203B41FA5}">
                      <a16:colId xmlns:a16="http://schemas.microsoft.com/office/drawing/2014/main" val="939492779"/>
                    </a:ext>
                  </a:extLst>
                </a:gridCol>
                <a:gridCol w="7900957">
                  <a:extLst>
                    <a:ext uri="{9D8B030D-6E8A-4147-A177-3AD203B41FA5}">
                      <a16:colId xmlns:a16="http://schemas.microsoft.com/office/drawing/2014/main" val="992500411"/>
                    </a:ext>
                  </a:extLst>
                </a:gridCol>
              </a:tblGrid>
              <a:tr h="572637">
                <a:tc>
                  <a:txBody>
                    <a:bodyPr/>
                    <a:lstStyle/>
                    <a:p>
                      <a:r>
                        <a:rPr lang="en-US" b="1" dirty="0"/>
                        <a:t>Urban point source</a:t>
                      </a:r>
                    </a:p>
                  </a:txBody>
                  <a:tcPr/>
                </a:tc>
                <a:tc>
                  <a:txBody>
                    <a:bodyPr/>
                    <a:lstStyle/>
                    <a:p>
                      <a:r>
                        <a:rPr lang="en-US" b="0" dirty="0"/>
                        <a:t>Sewage treatment plant discharge</a:t>
                      </a:r>
                    </a:p>
                  </a:txBody>
                  <a:tcPr/>
                </a:tc>
                <a:extLst>
                  <a:ext uri="{0D108BD9-81ED-4DB2-BD59-A6C34878D82A}">
                    <a16:rowId xmlns:a16="http://schemas.microsoft.com/office/drawing/2014/main" val="1809180723"/>
                  </a:ext>
                </a:extLst>
              </a:tr>
              <a:tr h="572637">
                <a:tc>
                  <a:txBody>
                    <a:bodyPr/>
                    <a:lstStyle/>
                    <a:p>
                      <a:r>
                        <a:rPr lang="en-US" b="1" dirty="0"/>
                        <a:t>Rural point source</a:t>
                      </a:r>
                    </a:p>
                  </a:txBody>
                  <a:tcPr/>
                </a:tc>
                <a:tc>
                  <a:txBody>
                    <a:bodyPr/>
                    <a:lstStyle/>
                    <a:p>
                      <a:r>
                        <a:rPr lang="en-US" dirty="0"/>
                        <a:t>Discharge from factory farms (e.g., chicken farms on Eastern Shore of MD)</a:t>
                      </a:r>
                    </a:p>
                  </a:txBody>
                  <a:tcPr/>
                </a:tc>
                <a:extLst>
                  <a:ext uri="{0D108BD9-81ED-4DB2-BD59-A6C34878D82A}">
                    <a16:rowId xmlns:a16="http://schemas.microsoft.com/office/drawing/2014/main" val="755007769"/>
                  </a:ext>
                </a:extLst>
              </a:tr>
              <a:tr h="572637">
                <a:tc>
                  <a:txBody>
                    <a:bodyPr/>
                    <a:lstStyle/>
                    <a:p>
                      <a:r>
                        <a:rPr lang="en-US" b="1" dirty="0"/>
                        <a:t>Urban nonpoint source</a:t>
                      </a:r>
                    </a:p>
                  </a:txBody>
                  <a:tcPr/>
                </a:tc>
                <a:tc>
                  <a:txBody>
                    <a:bodyPr/>
                    <a:lstStyle/>
                    <a:p>
                      <a:r>
                        <a:rPr lang="en-US" dirty="0"/>
                        <a:t>Runoff from urban streets</a:t>
                      </a:r>
                    </a:p>
                  </a:txBody>
                  <a:tcPr/>
                </a:tc>
                <a:extLst>
                  <a:ext uri="{0D108BD9-81ED-4DB2-BD59-A6C34878D82A}">
                    <a16:rowId xmlns:a16="http://schemas.microsoft.com/office/drawing/2014/main" val="1409651492"/>
                  </a:ext>
                </a:extLst>
              </a:tr>
              <a:tr h="572637">
                <a:tc>
                  <a:txBody>
                    <a:bodyPr/>
                    <a:lstStyle/>
                    <a:p>
                      <a:r>
                        <a:rPr lang="en-US" b="1" dirty="0"/>
                        <a:t>Rural nonpoint source</a:t>
                      </a:r>
                    </a:p>
                  </a:txBody>
                  <a:tcPr/>
                </a:tc>
                <a:tc>
                  <a:txBody>
                    <a:bodyPr/>
                    <a:lstStyle/>
                    <a:p>
                      <a:r>
                        <a:rPr lang="en-US" dirty="0"/>
                        <a:t>Fertilizer runoff from farms*</a:t>
                      </a:r>
                    </a:p>
                  </a:txBody>
                  <a:tcPr/>
                </a:tc>
                <a:extLst>
                  <a:ext uri="{0D108BD9-81ED-4DB2-BD59-A6C34878D82A}">
                    <a16:rowId xmlns:a16="http://schemas.microsoft.com/office/drawing/2014/main" val="45794149"/>
                  </a:ext>
                </a:extLst>
              </a:tr>
            </a:tbl>
          </a:graphicData>
        </a:graphic>
      </p:graphicFrame>
      <p:pic>
        <p:nvPicPr>
          <p:cNvPr id="27" name="Picture 26" descr="An old sewage pipe dumping into a body of water">
            <a:extLst>
              <a:ext uri="{FF2B5EF4-FFF2-40B4-BE49-F238E27FC236}">
                <a16:creationId xmlns:a16="http://schemas.microsoft.com/office/drawing/2014/main" id="{BD18D97E-FF00-EF4A-E440-D2C93AF35D5A}"/>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428" y="3577590"/>
            <a:ext cx="2442046" cy="2293746"/>
          </a:xfrm>
          <a:prstGeom prst="rect">
            <a:avLst/>
          </a:prstGeom>
          <a:ln>
            <a:solidFill>
              <a:schemeClr val="tx1"/>
            </a:solidFill>
          </a:ln>
        </p:spPr>
      </p:pic>
      <p:pic>
        <p:nvPicPr>
          <p:cNvPr id="22" name="Picture 21" descr="A city street in the rain">
            <a:extLst>
              <a:ext uri="{FF2B5EF4-FFF2-40B4-BE49-F238E27FC236}">
                <a16:creationId xmlns:a16="http://schemas.microsoft.com/office/drawing/2014/main" id="{BEF84F7E-8FC2-3DE0-A4FD-AD7C087701F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1982" y="3577589"/>
            <a:ext cx="2582553" cy="2325887"/>
          </a:xfrm>
          <a:prstGeom prst="rect">
            <a:avLst/>
          </a:prstGeom>
          <a:ln>
            <a:solidFill>
              <a:schemeClr val="tx1"/>
            </a:solidFill>
          </a:ln>
        </p:spPr>
      </p:pic>
      <p:pic>
        <p:nvPicPr>
          <p:cNvPr id="24" name="Picture 23" descr="Chicken in a factory farm">
            <a:extLst>
              <a:ext uri="{FF2B5EF4-FFF2-40B4-BE49-F238E27FC236}">
                <a16:creationId xmlns:a16="http://schemas.microsoft.com/office/drawing/2014/main" id="{5CA8F835-9443-76A7-1BD6-158A34164260}"/>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7073" y="3577589"/>
            <a:ext cx="2133519" cy="2325888"/>
          </a:xfrm>
          <a:prstGeom prst="rect">
            <a:avLst/>
          </a:prstGeom>
        </p:spPr>
      </p:pic>
      <p:pic>
        <p:nvPicPr>
          <p:cNvPr id="7" name="Picture 6" descr="A crop field in the rain">
            <a:extLst>
              <a:ext uri="{FF2B5EF4-FFF2-40B4-BE49-F238E27FC236}">
                <a16:creationId xmlns:a16="http://schemas.microsoft.com/office/drawing/2014/main" id="{9C68BE78-25EA-973B-78F5-0E127302E06D}"/>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7528" y="3577588"/>
            <a:ext cx="2564224" cy="2325888"/>
          </a:xfrm>
          <a:prstGeom prst="rect">
            <a:avLst/>
          </a:prstGeom>
          <a:ln>
            <a:solidFill>
              <a:schemeClr val="tx1"/>
            </a:solidFill>
          </a:ln>
        </p:spPr>
      </p:pic>
      <p:sp>
        <p:nvSpPr>
          <p:cNvPr id="30" name="TextBox 29">
            <a:extLst>
              <a:ext uri="{FF2B5EF4-FFF2-40B4-BE49-F238E27FC236}">
                <a16:creationId xmlns:a16="http://schemas.microsoft.com/office/drawing/2014/main" id="{35E775AD-9034-6834-2353-67E026E83A43}"/>
              </a:ext>
            </a:extLst>
          </p:cNvPr>
          <p:cNvSpPr txBox="1"/>
          <p:nvPr/>
        </p:nvSpPr>
        <p:spPr>
          <a:xfrm>
            <a:off x="514946" y="5903476"/>
            <a:ext cx="1166464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Information from The Environmental Integrity Project: </a:t>
            </a:r>
            <a:r>
              <a:rPr lang="en-US" sz="1200" dirty="0">
                <a:latin typeface="Calibri" panose="020F0502020204030204" pitchFamily="34" charset="0"/>
                <a:cs typeface="Calibri" panose="020F0502020204030204" pitchFamily="34" charset="0"/>
                <a:hlinkClick r:id="rId6"/>
              </a:rPr>
              <a:t>https://htv-prod-media.s3.amazonaws.com/files/md-cafo-enforcement-report-embargoed-for-10-28-21-1635354222.pdf</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78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83850B-0E26-9C33-ACF6-56790DDC46E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Nutrient levels in bodies of water</a:t>
            </a:r>
          </a:p>
        </p:txBody>
      </p:sp>
      <p:sp>
        <p:nvSpPr>
          <p:cNvPr id="17" name="TextBox 16">
            <a:extLst>
              <a:ext uri="{FF2B5EF4-FFF2-40B4-BE49-F238E27FC236}">
                <a16:creationId xmlns:a16="http://schemas.microsoft.com/office/drawing/2014/main" id="{F438DED7-D545-6BF9-2D3C-CDD50CFE67AE}"/>
              </a:ext>
            </a:extLst>
          </p:cNvPr>
          <p:cNvSpPr txBox="1"/>
          <p:nvPr/>
        </p:nvSpPr>
        <p:spPr>
          <a:xfrm>
            <a:off x="334402" y="339206"/>
            <a:ext cx="9016324" cy="363176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Oligotrophic bodies of water have low nutrients and are clear and amenable to species that require high levels of dissolved oxygen, like trout</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Nutrient pollution results in hypereutrophic bodies of water with high biological oxygen demand (BOD) as the result of too much algae. Carp are more likely to prevail under these murky conditions.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Algae make oxygen during daylight hours, but under warm conditions most of this oxygen does not remain in the water. Warm conditions also increase BOD. Can result in catastrophic oxygen deficits that are responsible for the seasonal “dead zones” that occur the Chesapeake Bay during the summer.</a:t>
            </a:r>
          </a:p>
        </p:txBody>
      </p:sp>
      <p:pic>
        <p:nvPicPr>
          <p:cNvPr id="2" name="Picture 1" descr="A map of the Chesapeake Bay, with dissolved oxygen levels color coded">
            <a:extLst>
              <a:ext uri="{FF2B5EF4-FFF2-40B4-BE49-F238E27FC236}">
                <a16:creationId xmlns:a16="http://schemas.microsoft.com/office/drawing/2014/main" id="{D4FB24AA-7217-8267-92A6-80C83D1F7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50726" y="339206"/>
            <a:ext cx="2536245" cy="3634205"/>
          </a:xfrm>
          <a:prstGeom prst="rect">
            <a:avLst/>
          </a:prstGeom>
          <a:ln>
            <a:solidFill>
              <a:schemeClr val="tx1"/>
            </a:solidFill>
          </a:ln>
        </p:spPr>
      </p:pic>
      <p:pic>
        <p:nvPicPr>
          <p:cNvPr id="6" name="Picture 5">
            <a:extLst>
              <a:ext uri="{FF2B5EF4-FFF2-40B4-BE49-F238E27FC236}">
                <a16:creationId xmlns:a16="http://schemas.microsoft.com/office/drawing/2014/main" id="{AEB8649B-5D3C-3AEF-3B9A-CFD3DAE271B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402" y="4059436"/>
            <a:ext cx="3194054" cy="2126042"/>
          </a:xfrm>
          <a:prstGeom prst="rect">
            <a:avLst/>
          </a:prstGeom>
        </p:spPr>
      </p:pic>
      <p:pic>
        <p:nvPicPr>
          <p:cNvPr id="14" name="Picture 13" descr="A trout in clear water">
            <a:extLst>
              <a:ext uri="{FF2B5EF4-FFF2-40B4-BE49-F238E27FC236}">
                <a16:creationId xmlns:a16="http://schemas.microsoft.com/office/drawing/2014/main" id="{CDC2154C-0D53-A604-00CE-916EBDA4096F}"/>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5631" y="4059437"/>
            <a:ext cx="2632243" cy="2126042"/>
          </a:xfrm>
          <a:prstGeom prst="rect">
            <a:avLst/>
          </a:prstGeom>
        </p:spPr>
      </p:pic>
      <p:pic>
        <p:nvPicPr>
          <p:cNvPr id="4" name="Picture 3">
            <a:extLst>
              <a:ext uri="{FF2B5EF4-FFF2-40B4-BE49-F238E27FC236}">
                <a16:creationId xmlns:a16="http://schemas.microsoft.com/office/drawing/2014/main" id="{1BF83A9D-AFB9-1BB4-02CD-6F5A31775D4D}"/>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4175" y="4059436"/>
            <a:ext cx="2428822" cy="2126042"/>
          </a:xfrm>
          <a:prstGeom prst="rect">
            <a:avLst/>
          </a:prstGeom>
        </p:spPr>
      </p:pic>
      <p:pic>
        <p:nvPicPr>
          <p:cNvPr id="16" name="Picture 15" descr="A carp in murky water">
            <a:extLst>
              <a:ext uri="{FF2B5EF4-FFF2-40B4-BE49-F238E27FC236}">
                <a16:creationId xmlns:a16="http://schemas.microsoft.com/office/drawing/2014/main" id="{BE1919AC-F8D7-72EB-4889-52AFB340277C}"/>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50728" y="4059436"/>
            <a:ext cx="2536245" cy="2126043"/>
          </a:xfrm>
          <a:prstGeom prst="rect">
            <a:avLst/>
          </a:prstGeom>
        </p:spPr>
      </p:pic>
      <p:sp>
        <p:nvSpPr>
          <p:cNvPr id="5" name="TextBox 4">
            <a:extLst>
              <a:ext uri="{FF2B5EF4-FFF2-40B4-BE49-F238E27FC236}">
                <a16:creationId xmlns:a16="http://schemas.microsoft.com/office/drawing/2014/main" id="{841C4F6D-755C-7A3A-9E24-663FE9478182}"/>
              </a:ext>
            </a:extLst>
          </p:cNvPr>
          <p:cNvSpPr txBox="1"/>
          <p:nvPr/>
        </p:nvSpPr>
        <p:spPr>
          <a:xfrm>
            <a:off x="228335" y="6185478"/>
            <a:ext cx="11887733"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Map downloaded from the Virginia Institute of Marine Science: </a:t>
            </a:r>
            <a:r>
              <a:rPr lang="en-US" sz="1600" dirty="0">
                <a:hlinkClick r:id="rId7"/>
              </a:rPr>
              <a:t>https://www.vims.edu/research/products/cbefs/cbay/</a:t>
            </a:r>
            <a:endParaRPr lang="en-US" sz="1600" dirty="0"/>
          </a:p>
          <a:p>
            <a:r>
              <a:rPr lang="en-US" sz="1600" dirty="0"/>
              <a:t>Map based on research by Beaver et al., 2021: </a:t>
            </a:r>
            <a:r>
              <a:rPr lang="en-US" sz="1600" dirty="0">
                <a:hlinkClick r:id="rId8"/>
              </a:rPr>
              <a:t>https://www.sciencedirect.com/science/article/pii/S1364815221000797?via%3Dihub</a:t>
            </a:r>
            <a:endParaRPr lang="en-US" sz="1600" dirty="0"/>
          </a:p>
        </p:txBody>
      </p:sp>
    </p:spTree>
    <p:extLst>
      <p:ext uri="{BB962C8B-B14F-4D97-AF65-F5344CB8AC3E}">
        <p14:creationId xmlns:p14="http://schemas.microsoft.com/office/powerpoint/2010/main" val="113912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A6E2F-244F-703C-EC19-E7C3ADBAFE79}"/>
              </a:ext>
            </a:extLst>
          </p:cNvPr>
          <p:cNvSpPr txBox="1">
            <a:spLocks noGrp="1"/>
          </p:cNvSpPr>
          <p:nvPr>
            <p:ph type="title" idx="4294967295"/>
          </p:nvPr>
        </p:nvSpPr>
        <p:spPr>
          <a:xfrm>
            <a:off x="747641" y="623143"/>
            <a:ext cx="6012921"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Cost-effective ways to mitigate nutrient pollution include: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Forest buffers to intercept runoff from surrounding farms and provide habitat for pollinators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Reconstructed wetlands that filter pollutants before they reach rivers and aquifers</a:t>
            </a:r>
          </a:p>
        </p:txBody>
      </p:sp>
      <p:pic>
        <p:nvPicPr>
          <p:cNvPr id="5" name="Picture 4" descr="Aerial view of two fields separated by a forest buffer">
            <a:extLst>
              <a:ext uri="{FF2B5EF4-FFF2-40B4-BE49-F238E27FC236}">
                <a16:creationId xmlns:a16="http://schemas.microsoft.com/office/drawing/2014/main" id="{88D1C05E-E730-8831-D738-98F89D2CC0C8}"/>
              </a:ext>
            </a:extLst>
          </p:cNvPr>
          <p:cNvPicPr>
            <a:picLocks noChangeAspect="1"/>
          </p:cNvPicPr>
          <p:nvPr/>
        </p:nvPicPr>
        <p:blipFill>
          <a:blip r:embed="rId2"/>
          <a:stretch>
            <a:fillRect/>
          </a:stretch>
        </p:blipFill>
        <p:spPr>
          <a:xfrm>
            <a:off x="7048665" y="1628620"/>
            <a:ext cx="4395694" cy="4690049"/>
          </a:xfrm>
          <a:prstGeom prst="rect">
            <a:avLst/>
          </a:prstGeom>
          <a:ln>
            <a:solidFill>
              <a:schemeClr val="accent1"/>
            </a:solidFill>
          </a:ln>
        </p:spPr>
      </p:pic>
      <p:pic>
        <p:nvPicPr>
          <p:cNvPr id="3" name="Picture 2" descr="A wetland">
            <a:extLst>
              <a:ext uri="{FF2B5EF4-FFF2-40B4-BE49-F238E27FC236}">
                <a16:creationId xmlns:a16="http://schemas.microsoft.com/office/drawing/2014/main" id="{FA6DB110-2DAA-927E-E8F1-D4C843946CB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82" y="3627719"/>
            <a:ext cx="5701184" cy="2690950"/>
          </a:xfrm>
          <a:prstGeom prst="rect">
            <a:avLst/>
          </a:prstGeom>
          <a:ln>
            <a:solidFill>
              <a:schemeClr val="tx1"/>
            </a:solidFill>
          </a:ln>
        </p:spPr>
      </p:pic>
    </p:spTree>
    <p:extLst>
      <p:ext uri="{BB962C8B-B14F-4D97-AF65-F5344CB8AC3E}">
        <p14:creationId xmlns:p14="http://schemas.microsoft.com/office/powerpoint/2010/main" val="633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14AFFB-155E-BD4E-A19D-96A47621575A}"/>
              </a:ext>
            </a:extLst>
          </p:cNvPr>
          <p:cNvSpPr txBox="1">
            <a:spLocks noGrp="1"/>
          </p:cNvSpPr>
          <p:nvPr>
            <p:ph type="title" idx="4294967295"/>
          </p:nvPr>
        </p:nvSpPr>
        <p:spPr>
          <a:xfrm>
            <a:off x="374165" y="259253"/>
            <a:ext cx="7295364" cy="2954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Oxygen demanding wastes like raw sewage dramatically increase BOD and generate localized dead zones of anaerobic bacteria. This is a serious problem in less affluent communities with outdated infrastructure.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Sometimes raw sewage overflows into rivers when storm drainage is overwhelmed.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This graph from the US Geological Survey shows a major low oxygen event occurring in in the middle of July 2019.</a:t>
            </a:r>
          </a:p>
        </p:txBody>
      </p:sp>
      <p:pic>
        <p:nvPicPr>
          <p:cNvPr id="10" name="Picture 9" descr="A canal with raw sewage">
            <a:extLst>
              <a:ext uri="{FF2B5EF4-FFF2-40B4-BE49-F238E27FC236}">
                <a16:creationId xmlns:a16="http://schemas.microsoft.com/office/drawing/2014/main" id="{31BCB00C-0DA9-0503-8B25-D1F93BFC5DE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795" y="3371620"/>
            <a:ext cx="4144495" cy="3172106"/>
          </a:xfrm>
          <a:prstGeom prst="rect">
            <a:avLst/>
          </a:prstGeom>
          <a:ln>
            <a:solidFill>
              <a:schemeClr val="accent1"/>
            </a:solidFill>
          </a:ln>
        </p:spPr>
      </p:pic>
      <p:pic>
        <p:nvPicPr>
          <p:cNvPr id="5" name="Picture 4" descr="A diagram of a combined sewer and storm drain system, depicting what occurs during dry weather versus wet weather">
            <a:extLst>
              <a:ext uri="{FF2B5EF4-FFF2-40B4-BE49-F238E27FC236}">
                <a16:creationId xmlns:a16="http://schemas.microsoft.com/office/drawing/2014/main" id="{81452676-E972-9E6C-1E07-86F63D12EC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3460" y="3371620"/>
            <a:ext cx="7101055" cy="3172106"/>
          </a:xfrm>
          <a:prstGeom prst="rect">
            <a:avLst/>
          </a:prstGeom>
          <a:ln>
            <a:solidFill>
              <a:schemeClr val="accent1"/>
            </a:solidFill>
          </a:ln>
        </p:spPr>
      </p:pic>
      <p:pic>
        <p:nvPicPr>
          <p:cNvPr id="2" name="Picture 1" descr="A graph showing dissolved oxygen readings in the Northeast Branch of the Anacostia River inRiverdale, MD from June 8 - July 24, 2019">
            <a:extLst>
              <a:ext uri="{FF2B5EF4-FFF2-40B4-BE49-F238E27FC236}">
                <a16:creationId xmlns:a16="http://schemas.microsoft.com/office/drawing/2014/main" id="{5CC799D9-147B-827B-CC39-562D6E6248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9529" y="388620"/>
            <a:ext cx="4254985" cy="2788920"/>
          </a:xfrm>
          <a:prstGeom prst="rect">
            <a:avLst/>
          </a:prstGeom>
          <a:ln>
            <a:solidFill>
              <a:schemeClr val="tx1"/>
            </a:solidFill>
          </a:ln>
        </p:spPr>
      </p:pic>
    </p:spTree>
    <p:extLst>
      <p:ext uri="{BB962C8B-B14F-4D97-AF65-F5344CB8AC3E}">
        <p14:creationId xmlns:p14="http://schemas.microsoft.com/office/powerpoint/2010/main" val="24961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4BC4B3-E32C-37C2-06A2-E871BC8F82FE}"/>
              </a:ext>
            </a:extLst>
          </p:cNvPr>
          <p:cNvSpPr txBox="1">
            <a:spLocks noGrp="1"/>
          </p:cNvSpPr>
          <p:nvPr>
            <p:ph type="title" idx="4294967295"/>
          </p:nvPr>
        </p:nvSpPr>
        <p:spPr>
          <a:xfrm>
            <a:off x="625468" y="324073"/>
            <a:ext cx="10941063" cy="1523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Water can also be polluted with water-borne pathogens that cause diseases such as typhoid, cholera, giardia, dysentery, hepatitis A, and salmonella. These diseases are common in nations with inadequate sewage treatment.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Diarrheal diseases are a leading cause of childhood death in South Asia and sub-Saharan Africa.</a:t>
            </a:r>
          </a:p>
        </p:txBody>
      </p:sp>
      <p:pic>
        <p:nvPicPr>
          <p:cNvPr id="10" name="Picture 9" descr="People in India washing in a river">
            <a:extLst>
              <a:ext uri="{FF2B5EF4-FFF2-40B4-BE49-F238E27FC236}">
                <a16:creationId xmlns:a16="http://schemas.microsoft.com/office/drawing/2014/main" id="{34D08B1D-78BB-B520-81CC-8428B02C03D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7146" y="1847567"/>
            <a:ext cx="3934965" cy="4458391"/>
          </a:xfrm>
          <a:prstGeom prst="rect">
            <a:avLst/>
          </a:prstGeom>
        </p:spPr>
      </p:pic>
      <p:pic>
        <p:nvPicPr>
          <p:cNvPr id="12" name="Picture 11" descr="A map of the world depicting the diarrheal diseases death rate, by country, in 2021">
            <a:extLst>
              <a:ext uri="{FF2B5EF4-FFF2-40B4-BE49-F238E27FC236}">
                <a16:creationId xmlns:a16="http://schemas.microsoft.com/office/drawing/2014/main" id="{FBB57C1C-A573-ACC1-99FD-023022FE55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4540" y="1847567"/>
            <a:ext cx="6509514" cy="4458391"/>
          </a:xfrm>
          <a:prstGeom prst="rect">
            <a:avLst/>
          </a:prstGeom>
          <a:ln>
            <a:solidFill>
              <a:schemeClr val="accent1"/>
            </a:solidFill>
          </a:ln>
        </p:spPr>
      </p:pic>
    </p:spTree>
    <p:extLst>
      <p:ext uri="{BB962C8B-B14F-4D97-AF65-F5344CB8AC3E}">
        <p14:creationId xmlns:p14="http://schemas.microsoft.com/office/powerpoint/2010/main" val="34455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E666B2-C3B8-6059-DD20-4A8039292BD5}"/>
              </a:ext>
            </a:extLst>
          </p:cNvPr>
          <p:cNvSpPr>
            <a:spLocks noGrp="1"/>
          </p:cNvSpPr>
          <p:nvPr>
            <p:ph type="title"/>
          </p:nvPr>
        </p:nvSpPr>
        <p:spPr>
          <a:xfrm>
            <a:off x="994985" y="109887"/>
            <a:ext cx="10515600" cy="1325563"/>
          </a:xfrm>
        </p:spPr>
        <p:txBody>
          <a:bodyPr/>
          <a:lstStyle/>
          <a:p>
            <a:r>
              <a:rPr lang="en-US" dirty="0"/>
              <a:t>Where is Earth’s Water?</a:t>
            </a:r>
          </a:p>
        </p:txBody>
      </p:sp>
      <p:pic>
        <p:nvPicPr>
          <p:cNvPr id="3" name="Picture 2" descr="Column graph showing the percentage of Earth's water that is saltwater versus freshwater and then further breaking down freshwater by source.">
            <a:extLst>
              <a:ext uri="{FF2B5EF4-FFF2-40B4-BE49-F238E27FC236}">
                <a16:creationId xmlns:a16="http://schemas.microsoft.com/office/drawing/2014/main" id="{A0803726-1643-3971-169A-52B55C3AD49B}"/>
              </a:ext>
            </a:extLst>
          </p:cNvPr>
          <p:cNvPicPr>
            <a:picLocks noChangeAspect="1"/>
          </p:cNvPicPr>
          <p:nvPr/>
        </p:nvPicPr>
        <p:blipFill>
          <a:blip r:embed="rId2">
            <a:extLst>
              <a:ext uri="{28A0092B-C50C-407E-A947-70E740481C1C}">
                <a14:useLocalDpi xmlns:a14="http://schemas.microsoft.com/office/drawing/2010/main"/>
              </a:ext>
            </a:extLst>
          </a:blip>
          <a:srcRect t="11094"/>
          <a:stretch>
            <a:fillRect/>
          </a:stretch>
        </p:blipFill>
        <p:spPr>
          <a:xfrm>
            <a:off x="573835" y="1191802"/>
            <a:ext cx="7359395" cy="5112346"/>
          </a:xfrm>
          <a:prstGeom prst="rect">
            <a:avLst/>
          </a:prstGeom>
          <a:ln>
            <a:solidFill>
              <a:schemeClr val="bg1"/>
            </a:solidFill>
          </a:ln>
        </p:spPr>
      </p:pic>
      <p:sp>
        <p:nvSpPr>
          <p:cNvPr id="7" name="TextBox 6">
            <a:extLst>
              <a:ext uri="{FF2B5EF4-FFF2-40B4-BE49-F238E27FC236}">
                <a16:creationId xmlns:a16="http://schemas.microsoft.com/office/drawing/2014/main" id="{7542D1D5-C4EE-24DB-BC72-D1ACCB9D64A2}"/>
              </a:ext>
            </a:extLst>
          </p:cNvPr>
          <p:cNvSpPr txBox="1"/>
          <p:nvPr/>
        </p:nvSpPr>
        <p:spPr>
          <a:xfrm>
            <a:off x="8221376" y="2459503"/>
            <a:ext cx="3585142"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2.5% of world’s water is freshwater</a:t>
            </a:r>
          </a:p>
          <a:p>
            <a:pPr marL="342900" indent="-3429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Majority of freshwater is in glaciers and ice caps</a:t>
            </a:r>
          </a:p>
        </p:txBody>
      </p:sp>
      <p:sp>
        <p:nvSpPr>
          <p:cNvPr id="2" name="Rectangle 1" descr="A dashed line rectangle surrounding the portion of the column graph that indicates only 2.5% of the Earth's water is freshwater.">
            <a:extLst>
              <a:ext uri="{FF2B5EF4-FFF2-40B4-BE49-F238E27FC236}">
                <a16:creationId xmlns:a16="http://schemas.microsoft.com/office/drawing/2014/main" id="{DD9A142F-D3C2-256B-50D4-AB5B0707E1DE}"/>
              </a:ext>
            </a:extLst>
          </p:cNvPr>
          <p:cNvSpPr/>
          <p:nvPr/>
        </p:nvSpPr>
        <p:spPr>
          <a:xfrm>
            <a:off x="681415" y="1398494"/>
            <a:ext cx="1909389" cy="779930"/>
          </a:xfrm>
          <a:prstGeom prst="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A dashed line rectangle surrounding the portion of the column graph that indicates 68.7% of the Earth's freshwater is found in glaciers and ice caps.">
            <a:extLst>
              <a:ext uri="{FF2B5EF4-FFF2-40B4-BE49-F238E27FC236}">
                <a16:creationId xmlns:a16="http://schemas.microsoft.com/office/drawing/2014/main" id="{BDBC9AB1-0060-2F84-6F37-4DF896351411}"/>
              </a:ext>
            </a:extLst>
          </p:cNvPr>
          <p:cNvSpPr/>
          <p:nvPr/>
        </p:nvSpPr>
        <p:spPr>
          <a:xfrm>
            <a:off x="3074894" y="3927521"/>
            <a:ext cx="977153" cy="877561"/>
          </a:xfrm>
          <a:prstGeom prst="rect">
            <a:avLst/>
          </a:prstGeom>
          <a:noFill/>
          <a:ln w="571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3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9C573-EE4B-3592-DAAE-17D2C417D9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9381AC-3440-BECD-3036-2182FCC75F83}"/>
              </a:ext>
            </a:extLst>
          </p:cNvPr>
          <p:cNvSpPr txBox="1">
            <a:spLocks noGrp="1"/>
          </p:cNvSpPr>
          <p:nvPr>
            <p:ph type="title" idx="4294967295"/>
          </p:nvPr>
        </p:nvSpPr>
        <p:spPr>
          <a:xfrm>
            <a:off x="287843" y="197269"/>
            <a:ext cx="11564252"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Chemical pollutants are harmful substances found at concentrations higher than the natural background rate. These chemical agents can be either inorganic or organic.</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Inorganic chemical pollutants include many toxic heavy metals like arsenic, cadmium, and mercury. The movie “Erin Brockovich” is based on the true story about a legal clerk whose persistence played a key role in winning a $333 million settlement against a utility company that had been dumping chromium-6 ions into the water supply of Hinkley (a rural town in California).</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Persistent organic pollutants (POPs) include a long list of petrochemicals associated with agriculture and industry. Unlike inorganic pollutants, POPs can be broken down into less harmful substances through high-temperature incineration.</a:t>
            </a:r>
          </a:p>
        </p:txBody>
      </p:sp>
      <p:pic>
        <p:nvPicPr>
          <p:cNvPr id="8" name="Picture 7" descr="The chemical structure of sodium chromate">
            <a:extLst>
              <a:ext uri="{FF2B5EF4-FFF2-40B4-BE49-F238E27FC236}">
                <a16:creationId xmlns:a16="http://schemas.microsoft.com/office/drawing/2014/main" id="{BD3C0FE5-3D29-2F19-DD4F-42371B2481E5}"/>
              </a:ext>
            </a:extLst>
          </p:cNvPr>
          <p:cNvPicPr>
            <a:picLocks noChangeAspect="1"/>
          </p:cNvPicPr>
          <p:nvPr/>
        </p:nvPicPr>
        <p:blipFill>
          <a:blip r:embed="rId3"/>
          <a:stretch>
            <a:fillRect/>
          </a:stretch>
        </p:blipFill>
        <p:spPr>
          <a:xfrm>
            <a:off x="982878" y="3863340"/>
            <a:ext cx="1662790" cy="914534"/>
          </a:xfrm>
          <a:prstGeom prst="rect">
            <a:avLst/>
          </a:prstGeom>
        </p:spPr>
      </p:pic>
      <p:pic>
        <p:nvPicPr>
          <p:cNvPr id="12" name="Picture 11" descr="A photo showing the actual appearance of sodium chromate">
            <a:extLst>
              <a:ext uri="{FF2B5EF4-FFF2-40B4-BE49-F238E27FC236}">
                <a16:creationId xmlns:a16="http://schemas.microsoft.com/office/drawing/2014/main" id="{F0DA8F4F-D455-39CF-FB5F-08369C3091D7}"/>
              </a:ext>
            </a:extLst>
          </p:cNvPr>
          <p:cNvPicPr>
            <a:picLocks noChangeAspect="1"/>
          </p:cNvPicPr>
          <p:nvPr/>
        </p:nvPicPr>
        <p:blipFill>
          <a:blip r:embed="rId4"/>
          <a:stretch>
            <a:fillRect/>
          </a:stretch>
        </p:blipFill>
        <p:spPr>
          <a:xfrm>
            <a:off x="1019489" y="5009884"/>
            <a:ext cx="1688306" cy="1201295"/>
          </a:xfrm>
          <a:prstGeom prst="rect">
            <a:avLst/>
          </a:prstGeom>
          <a:ln>
            <a:solidFill>
              <a:schemeClr val="accent1"/>
            </a:solidFill>
          </a:ln>
        </p:spPr>
      </p:pic>
      <p:sp>
        <p:nvSpPr>
          <p:cNvPr id="9" name="TextBox 8">
            <a:extLst>
              <a:ext uri="{FF2B5EF4-FFF2-40B4-BE49-F238E27FC236}">
                <a16:creationId xmlns:a16="http://schemas.microsoft.com/office/drawing/2014/main" id="{E7FD0A4C-2910-7308-CE18-6331EAE70B5E}"/>
              </a:ext>
            </a:extLst>
          </p:cNvPr>
          <p:cNvSpPr txBox="1"/>
          <p:nvPr/>
        </p:nvSpPr>
        <p:spPr>
          <a:xfrm>
            <a:off x="853796" y="6175278"/>
            <a:ext cx="2058962"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Sodium Chromate</a:t>
            </a:r>
          </a:p>
        </p:txBody>
      </p:sp>
      <p:pic>
        <p:nvPicPr>
          <p:cNvPr id="3" name="Picture 2" descr="A broken window in a building at an abandoned construction site">
            <a:extLst>
              <a:ext uri="{FF2B5EF4-FFF2-40B4-BE49-F238E27FC236}">
                <a16:creationId xmlns:a16="http://schemas.microsoft.com/office/drawing/2014/main" id="{6400D478-C191-087B-B386-F591313291C9}"/>
              </a:ext>
            </a:extLst>
          </p:cNvPr>
          <p:cNvPicPr>
            <a:picLocks noChangeAspect="1"/>
          </p:cNvPicPr>
          <p:nvPr/>
        </p:nvPicPr>
        <p:blipFill>
          <a:blip r:embed="rId5"/>
          <a:stretch>
            <a:fillRect/>
          </a:stretch>
        </p:blipFill>
        <p:spPr>
          <a:xfrm>
            <a:off x="2999366" y="3490478"/>
            <a:ext cx="3539532" cy="2989208"/>
          </a:xfrm>
          <a:prstGeom prst="rect">
            <a:avLst/>
          </a:prstGeom>
        </p:spPr>
      </p:pic>
      <p:sp>
        <p:nvSpPr>
          <p:cNvPr id="6" name="TextBox 5">
            <a:extLst>
              <a:ext uri="{FF2B5EF4-FFF2-40B4-BE49-F238E27FC236}">
                <a16:creationId xmlns:a16="http://schemas.microsoft.com/office/drawing/2014/main" id="{B4F02559-8498-6150-1027-A06D71F69378}"/>
              </a:ext>
            </a:extLst>
          </p:cNvPr>
          <p:cNvSpPr txBox="1"/>
          <p:nvPr/>
        </p:nvSpPr>
        <p:spPr>
          <a:xfrm>
            <a:off x="3142715" y="6427264"/>
            <a:ext cx="3287695"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An abandoned construction in Hinkley, CA.</a:t>
            </a:r>
          </a:p>
        </p:txBody>
      </p:sp>
      <p:pic>
        <p:nvPicPr>
          <p:cNvPr id="10" name="Picture 9" descr="A plane flying over a field, spraying pesticides">
            <a:extLst>
              <a:ext uri="{FF2B5EF4-FFF2-40B4-BE49-F238E27FC236}">
                <a16:creationId xmlns:a16="http://schemas.microsoft.com/office/drawing/2014/main" id="{ACD94D20-3C78-90CC-0AD4-B834F71162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3184" y="3490478"/>
            <a:ext cx="2736015" cy="1535021"/>
          </a:xfrm>
          <a:prstGeom prst="rect">
            <a:avLst/>
          </a:prstGeom>
          <a:ln>
            <a:solidFill>
              <a:schemeClr val="accent1"/>
            </a:solidFill>
          </a:ln>
        </p:spPr>
      </p:pic>
      <p:sp>
        <p:nvSpPr>
          <p:cNvPr id="21" name="TextBox 20">
            <a:extLst>
              <a:ext uri="{FF2B5EF4-FFF2-40B4-BE49-F238E27FC236}">
                <a16:creationId xmlns:a16="http://schemas.microsoft.com/office/drawing/2014/main" id="{B1798CFF-B2C1-3FCE-6CE8-423887DDCB59}"/>
              </a:ext>
            </a:extLst>
          </p:cNvPr>
          <p:cNvSpPr txBox="1"/>
          <p:nvPr/>
        </p:nvSpPr>
        <p:spPr>
          <a:xfrm>
            <a:off x="6926887" y="4504815"/>
            <a:ext cx="2582312" cy="584775"/>
          </a:xfrm>
          <a:prstGeom prst="rect">
            <a:avLst/>
          </a:prstGeom>
          <a:noFill/>
        </p:spPr>
        <p:txBody>
          <a:bodyPr wrap="square" rtlCol="0">
            <a:spAutoFit/>
          </a:bodyPr>
          <a:lstStyle/>
          <a:p>
            <a:pPr algn="just"/>
            <a:r>
              <a:rPr lang="en-US" sz="1600" dirty="0">
                <a:solidFill>
                  <a:schemeClr val="bg1"/>
                </a:solidFill>
                <a:highlight>
                  <a:srgbClr val="000000"/>
                </a:highlight>
                <a:latin typeface="Calibri" panose="020F0502020204030204" pitchFamily="34" charset="0"/>
                <a:cs typeface="Calibri" panose="020F0502020204030204" pitchFamily="34" charset="0"/>
              </a:rPr>
              <a:t>A crop duster plane sprays pesticides over crops. </a:t>
            </a:r>
          </a:p>
        </p:txBody>
      </p:sp>
      <p:pic>
        <p:nvPicPr>
          <p:cNvPr id="20" name="Picture 19" descr="A helicopter spraying Agent Orange over a forest in Vietnam">
            <a:extLst>
              <a:ext uri="{FF2B5EF4-FFF2-40B4-BE49-F238E27FC236}">
                <a16:creationId xmlns:a16="http://schemas.microsoft.com/office/drawing/2014/main" id="{49EE3709-34AB-15CD-9548-5F1E0FAB16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73185" y="5149684"/>
            <a:ext cx="2736014" cy="1307402"/>
          </a:xfrm>
          <a:prstGeom prst="rect">
            <a:avLst/>
          </a:prstGeom>
          <a:ln>
            <a:solidFill>
              <a:schemeClr val="accent1"/>
            </a:solidFill>
          </a:ln>
        </p:spPr>
      </p:pic>
      <p:sp>
        <p:nvSpPr>
          <p:cNvPr id="23" name="TextBox 22">
            <a:extLst>
              <a:ext uri="{FF2B5EF4-FFF2-40B4-BE49-F238E27FC236}">
                <a16:creationId xmlns:a16="http://schemas.microsoft.com/office/drawing/2014/main" id="{3BE10B04-7F0C-8B3C-044B-151EBE12B41A}"/>
              </a:ext>
            </a:extLst>
          </p:cNvPr>
          <p:cNvSpPr txBox="1"/>
          <p:nvPr/>
        </p:nvSpPr>
        <p:spPr>
          <a:xfrm>
            <a:off x="6800546" y="5917445"/>
            <a:ext cx="2622045" cy="584775"/>
          </a:xfrm>
          <a:prstGeom prst="rect">
            <a:avLst/>
          </a:prstGeom>
          <a:noFill/>
        </p:spPr>
        <p:txBody>
          <a:bodyPr wrap="square" rtlCol="0">
            <a:spAutoFit/>
          </a:bodyPr>
          <a:lstStyle/>
          <a:p>
            <a:pPr algn="just"/>
            <a:r>
              <a:rPr lang="en-US" sz="1600" dirty="0">
                <a:solidFill>
                  <a:schemeClr val="bg1"/>
                </a:solidFill>
                <a:highlight>
                  <a:srgbClr val="000000"/>
                </a:highlight>
              </a:rPr>
              <a:t>A military helicopter sprays agent orange over Vietnam.</a:t>
            </a:r>
          </a:p>
        </p:txBody>
      </p:sp>
      <p:pic>
        <p:nvPicPr>
          <p:cNvPr id="16" name="Picture 15" descr="The chemical structure of DDT">
            <a:extLst>
              <a:ext uri="{FF2B5EF4-FFF2-40B4-BE49-F238E27FC236}">
                <a16:creationId xmlns:a16="http://schemas.microsoft.com/office/drawing/2014/main" id="{A3911FB0-59B0-91A4-7452-A7A7D6126F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9873" y="3608046"/>
            <a:ext cx="2081413" cy="1401838"/>
          </a:xfrm>
          <a:prstGeom prst="rect">
            <a:avLst/>
          </a:prstGeom>
        </p:spPr>
      </p:pic>
      <p:sp>
        <p:nvSpPr>
          <p:cNvPr id="30" name="TextBox 29">
            <a:extLst>
              <a:ext uri="{FF2B5EF4-FFF2-40B4-BE49-F238E27FC236}">
                <a16:creationId xmlns:a16="http://schemas.microsoft.com/office/drawing/2014/main" id="{56FA5D0A-0ADA-A0F4-7A32-646DA9769ABD}"/>
              </a:ext>
            </a:extLst>
          </p:cNvPr>
          <p:cNvSpPr txBox="1"/>
          <p:nvPr/>
        </p:nvSpPr>
        <p:spPr>
          <a:xfrm>
            <a:off x="10453433" y="4758412"/>
            <a:ext cx="62100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DDT</a:t>
            </a:r>
          </a:p>
        </p:txBody>
      </p:sp>
      <p:pic>
        <p:nvPicPr>
          <p:cNvPr id="14" name="Picture 13" descr="The chemical structure of dioxin">
            <a:extLst>
              <a:ext uri="{FF2B5EF4-FFF2-40B4-BE49-F238E27FC236}">
                <a16:creationId xmlns:a16="http://schemas.microsoft.com/office/drawing/2014/main" id="{7818AFEB-3C7E-6C64-CFA5-64BD7772CFA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683205" y="5239988"/>
            <a:ext cx="2271760" cy="1135345"/>
          </a:xfrm>
          <a:prstGeom prst="rect">
            <a:avLst/>
          </a:prstGeom>
        </p:spPr>
      </p:pic>
      <p:sp>
        <p:nvSpPr>
          <p:cNvPr id="31" name="TextBox 30">
            <a:extLst>
              <a:ext uri="{FF2B5EF4-FFF2-40B4-BE49-F238E27FC236}">
                <a16:creationId xmlns:a16="http://schemas.microsoft.com/office/drawing/2014/main" id="{2852F5E6-E91E-110C-A33A-192825EB158E}"/>
              </a:ext>
            </a:extLst>
          </p:cNvPr>
          <p:cNvSpPr txBox="1"/>
          <p:nvPr/>
        </p:nvSpPr>
        <p:spPr>
          <a:xfrm>
            <a:off x="10337218" y="6158027"/>
            <a:ext cx="835293"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Dioxin</a:t>
            </a:r>
          </a:p>
        </p:txBody>
      </p:sp>
    </p:spTree>
    <p:extLst>
      <p:ext uri="{BB962C8B-B14F-4D97-AF65-F5344CB8AC3E}">
        <p14:creationId xmlns:p14="http://schemas.microsoft.com/office/powerpoint/2010/main" val="95415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21" grpId="0"/>
      <p:bldP spid="23"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E1B7536-5981-C976-83A6-5C5AF26C40FA}"/>
              </a:ext>
            </a:extLst>
          </p:cNvPr>
          <p:cNvSpPr txBox="1">
            <a:spLocks noGrp="1"/>
          </p:cNvSpPr>
          <p:nvPr>
            <p:ph type="title" idx="4294967295"/>
          </p:nvPr>
        </p:nvSpPr>
        <p:spPr>
          <a:xfrm>
            <a:off x="410244" y="277611"/>
            <a:ext cx="7309690"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Some chemicals (e.g., certain mercury compounds, lead, and DDT) are magnified up the trophic pyramid. </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Extensive use of DDT in 1950’s devasted populations eagles and ospreys after DDT poisoning resulted in fragile egg shells that were prone to break</a:t>
            </a:r>
          </a:p>
        </p:txBody>
      </p:sp>
      <p:pic>
        <p:nvPicPr>
          <p:cNvPr id="5" name="Picture 4" descr="An airplane spraying DDT over a forest">
            <a:extLst>
              <a:ext uri="{FF2B5EF4-FFF2-40B4-BE49-F238E27FC236}">
                <a16:creationId xmlns:a16="http://schemas.microsoft.com/office/drawing/2014/main" id="{360CF95F-CCC8-6802-A1C3-4E336F056B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179" y="3046568"/>
            <a:ext cx="5156866" cy="3529758"/>
          </a:xfrm>
          <a:prstGeom prst="rect">
            <a:avLst/>
          </a:prstGeom>
          <a:ln>
            <a:solidFill>
              <a:schemeClr val="tx1"/>
            </a:solidFill>
          </a:ln>
        </p:spPr>
      </p:pic>
      <p:sp>
        <p:nvSpPr>
          <p:cNvPr id="6" name="TextBox 5">
            <a:extLst>
              <a:ext uri="{FF2B5EF4-FFF2-40B4-BE49-F238E27FC236}">
                <a16:creationId xmlns:a16="http://schemas.microsoft.com/office/drawing/2014/main" id="{F75BC623-90EE-E699-240C-7498D426A679}"/>
              </a:ext>
            </a:extLst>
          </p:cNvPr>
          <p:cNvSpPr txBox="1"/>
          <p:nvPr/>
        </p:nvSpPr>
        <p:spPr>
          <a:xfrm>
            <a:off x="557267" y="5820423"/>
            <a:ext cx="5156866" cy="707886"/>
          </a:xfrm>
          <a:prstGeom prst="rect">
            <a:avLst/>
          </a:prstGeom>
          <a:noFill/>
        </p:spPr>
        <p:txBody>
          <a:bodyPr wrap="square" rtlCol="0">
            <a:spAutoFit/>
          </a:bodyPr>
          <a:lstStyle/>
          <a:p>
            <a:r>
              <a:rPr lang="en-US" sz="2000" dirty="0">
                <a:solidFill>
                  <a:schemeClr val="bg1"/>
                </a:solidFill>
                <a:highlight>
                  <a:srgbClr val="000000"/>
                </a:highlight>
                <a:latin typeface="Calibri" panose="020F0502020204030204" pitchFamily="34" charset="0"/>
                <a:cs typeface="Calibri" panose="020F0502020204030204" pitchFamily="34" charset="0"/>
              </a:rPr>
              <a:t>A crop duster sprays DDT over a forest in 1955 to control the Eastern spruce budworm.  </a:t>
            </a:r>
          </a:p>
        </p:txBody>
      </p:sp>
      <p:pic>
        <p:nvPicPr>
          <p:cNvPr id="10" name="Picture 9" descr="A bald eagle with a yellow beak">
            <a:extLst>
              <a:ext uri="{FF2B5EF4-FFF2-40B4-BE49-F238E27FC236}">
                <a16:creationId xmlns:a16="http://schemas.microsoft.com/office/drawing/2014/main" id="{8F53634A-CEF3-5F2E-8E0B-CB3E83A03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6439" y="439656"/>
            <a:ext cx="1020889" cy="1564831"/>
          </a:xfrm>
          <a:prstGeom prst="rect">
            <a:avLst/>
          </a:prstGeom>
        </p:spPr>
      </p:pic>
      <p:pic>
        <p:nvPicPr>
          <p:cNvPr id="12" name="Picture 11" descr="An osprey flying in the sky">
            <a:extLst>
              <a:ext uri="{FF2B5EF4-FFF2-40B4-BE49-F238E27FC236}">
                <a16:creationId xmlns:a16="http://schemas.microsoft.com/office/drawing/2014/main" id="{8D763D50-BB59-37B8-8494-D622BF9DA7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3756" y="439656"/>
            <a:ext cx="2431353" cy="1564831"/>
          </a:xfrm>
          <a:prstGeom prst="rect">
            <a:avLst/>
          </a:prstGeom>
        </p:spPr>
      </p:pic>
      <p:sp>
        <p:nvSpPr>
          <p:cNvPr id="4" name="TextBox 3">
            <a:extLst>
              <a:ext uri="{FF2B5EF4-FFF2-40B4-BE49-F238E27FC236}">
                <a16:creationId xmlns:a16="http://schemas.microsoft.com/office/drawing/2014/main" id="{893D7CA2-0F1B-33CA-B3CC-82386CFDEF8D}"/>
              </a:ext>
            </a:extLst>
          </p:cNvPr>
          <p:cNvSpPr txBox="1"/>
          <p:nvPr/>
        </p:nvSpPr>
        <p:spPr>
          <a:xfrm>
            <a:off x="410244" y="2163423"/>
            <a:ext cx="5416815"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Both species made remarkable comebacks after DDT was banned  in the US in 1972</a:t>
            </a:r>
          </a:p>
        </p:txBody>
      </p:sp>
      <p:pic>
        <p:nvPicPr>
          <p:cNvPr id="3" name="Picture 2" descr="A diagram of the Chesapeake Bay waterbird food web">
            <a:extLst>
              <a:ext uri="{FF2B5EF4-FFF2-40B4-BE49-F238E27FC236}">
                <a16:creationId xmlns:a16="http://schemas.microsoft.com/office/drawing/2014/main" id="{45F35B03-112A-CFB6-3FC7-40DEB682E4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3242" y="2138121"/>
            <a:ext cx="5878512" cy="4574217"/>
          </a:xfrm>
          <a:prstGeom prst="rect">
            <a:avLst/>
          </a:prstGeom>
        </p:spPr>
      </p:pic>
    </p:spTree>
    <p:extLst>
      <p:ext uri="{BB962C8B-B14F-4D97-AF65-F5344CB8AC3E}">
        <p14:creationId xmlns:p14="http://schemas.microsoft.com/office/powerpoint/2010/main" val="5165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21348-27F2-4D37-89F7-DB0DE926EA7B}"/>
              </a:ext>
            </a:extLst>
          </p:cNvPr>
          <p:cNvSpPr txBox="1">
            <a:spLocks noGrp="1"/>
          </p:cNvSpPr>
          <p:nvPr>
            <p:ph type="title" idx="4294967295"/>
          </p:nvPr>
        </p:nvSpPr>
        <p:spPr>
          <a:xfrm>
            <a:off x="1706913" y="0"/>
            <a:ext cx="9145751"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Sewage Treatment</a:t>
            </a:r>
          </a:p>
        </p:txBody>
      </p:sp>
      <p:pic>
        <p:nvPicPr>
          <p:cNvPr id="7" name="Picture 6" descr="A diagram of a sewage treatment facility">
            <a:extLst>
              <a:ext uri="{FF2B5EF4-FFF2-40B4-BE49-F238E27FC236}">
                <a16:creationId xmlns:a16="http://schemas.microsoft.com/office/drawing/2014/main" id="{D8512B4E-30D4-0A01-B0ED-B9E4380D97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388" y="1407576"/>
            <a:ext cx="7337467" cy="5055853"/>
          </a:xfrm>
          <a:prstGeom prst="rect">
            <a:avLst/>
          </a:prstGeom>
        </p:spPr>
      </p:pic>
      <p:pic>
        <p:nvPicPr>
          <p:cNvPr id="3" name="Picture 2" descr="Photo of a septic tank">
            <a:extLst>
              <a:ext uri="{FF2B5EF4-FFF2-40B4-BE49-F238E27FC236}">
                <a16:creationId xmlns:a16="http://schemas.microsoft.com/office/drawing/2014/main" id="{236687EE-0031-8737-1529-C51DEE460877}"/>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2137" y="1407577"/>
            <a:ext cx="3904959" cy="5055853"/>
          </a:xfrm>
          <a:prstGeom prst="rect">
            <a:avLst/>
          </a:prstGeom>
        </p:spPr>
      </p:pic>
    </p:spTree>
    <p:extLst>
      <p:ext uri="{BB962C8B-B14F-4D97-AF65-F5344CB8AC3E}">
        <p14:creationId xmlns:p14="http://schemas.microsoft.com/office/powerpoint/2010/main" val="427446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1D5E-5297-6231-266F-24D74BA2F89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Water Treatment Process</a:t>
            </a:r>
          </a:p>
        </p:txBody>
      </p:sp>
      <p:pic>
        <p:nvPicPr>
          <p:cNvPr id="32" name="Picture 31" descr="A diagram of the water treatment process">
            <a:extLst>
              <a:ext uri="{FF2B5EF4-FFF2-40B4-BE49-F238E27FC236}">
                <a16:creationId xmlns:a16="http://schemas.microsoft.com/office/drawing/2014/main" id="{0B9C1593-E8DC-DDA1-51EE-1B8D56ABA1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559" y="1143341"/>
            <a:ext cx="10066495" cy="4797413"/>
          </a:xfrm>
          <a:prstGeom prst="rect">
            <a:avLst/>
          </a:prstGeom>
        </p:spPr>
      </p:pic>
      <p:sp>
        <p:nvSpPr>
          <p:cNvPr id="37" name="TextBox 36">
            <a:extLst>
              <a:ext uri="{FF2B5EF4-FFF2-40B4-BE49-F238E27FC236}">
                <a16:creationId xmlns:a16="http://schemas.microsoft.com/office/drawing/2014/main" id="{7A1E9C6A-0F39-8FE6-F19B-C6138B04AC72}"/>
              </a:ext>
            </a:extLst>
          </p:cNvPr>
          <p:cNvSpPr txBox="1"/>
          <p:nvPr/>
        </p:nvSpPr>
        <p:spPr>
          <a:xfrm>
            <a:off x="1433946" y="192313"/>
            <a:ext cx="3679757" cy="1107996"/>
          </a:xfrm>
          <a:prstGeom prst="rect">
            <a:avLst/>
          </a:prstGeom>
          <a:noFill/>
        </p:spPr>
        <p:txBody>
          <a:bodyPr wrap="square" rtlCol="0">
            <a:spAutoFit/>
          </a:bodyPr>
          <a:lstStyle/>
          <a:p>
            <a:r>
              <a:rPr lang="en-US" sz="2200" dirty="0">
                <a:solidFill>
                  <a:srgbClr val="0070C0"/>
                </a:solidFill>
                <a:latin typeface="Calibri" panose="020F0502020204030204" pitchFamily="34" charset="0"/>
                <a:cs typeface="Calibri" panose="020F0502020204030204" pitchFamily="34" charset="0"/>
              </a:rPr>
              <a:t>Primary treatment removes solids through screening and sedimentation</a:t>
            </a:r>
          </a:p>
        </p:txBody>
      </p:sp>
      <p:sp>
        <p:nvSpPr>
          <p:cNvPr id="38" name="TextBox 37">
            <a:extLst>
              <a:ext uri="{FF2B5EF4-FFF2-40B4-BE49-F238E27FC236}">
                <a16:creationId xmlns:a16="http://schemas.microsoft.com/office/drawing/2014/main" id="{A9E5B60A-DAA3-179A-F418-886A89B53799}"/>
              </a:ext>
            </a:extLst>
          </p:cNvPr>
          <p:cNvSpPr txBox="1"/>
          <p:nvPr/>
        </p:nvSpPr>
        <p:spPr>
          <a:xfrm>
            <a:off x="6247650" y="192313"/>
            <a:ext cx="5442325" cy="769441"/>
          </a:xfrm>
          <a:prstGeom prst="rect">
            <a:avLst/>
          </a:prstGeom>
          <a:noFill/>
        </p:spPr>
        <p:txBody>
          <a:bodyPr wrap="square" rtlCol="0">
            <a:spAutoFit/>
          </a:bodyPr>
          <a:lstStyle/>
          <a:p>
            <a:r>
              <a:rPr lang="en-US" sz="2200" dirty="0">
                <a:solidFill>
                  <a:srgbClr val="0070C0"/>
                </a:solidFill>
                <a:latin typeface="Calibri" panose="020F0502020204030204" pitchFamily="34" charset="0"/>
                <a:cs typeface="Calibri" panose="020F0502020204030204" pitchFamily="34" charset="0"/>
              </a:rPr>
              <a:t>Secondary treatment uses microorganisms to help breakdown remaining organic matter</a:t>
            </a:r>
          </a:p>
        </p:txBody>
      </p:sp>
      <p:sp>
        <p:nvSpPr>
          <p:cNvPr id="39" name="TextBox 38">
            <a:extLst>
              <a:ext uri="{FF2B5EF4-FFF2-40B4-BE49-F238E27FC236}">
                <a16:creationId xmlns:a16="http://schemas.microsoft.com/office/drawing/2014/main" id="{F5B960AD-1462-A2C9-DFCB-2E0AD2E39650}"/>
              </a:ext>
            </a:extLst>
          </p:cNvPr>
          <p:cNvSpPr txBox="1"/>
          <p:nvPr/>
        </p:nvSpPr>
        <p:spPr>
          <a:xfrm>
            <a:off x="7638028" y="3355698"/>
            <a:ext cx="4179580" cy="1446550"/>
          </a:xfrm>
          <a:prstGeom prst="rect">
            <a:avLst/>
          </a:prstGeom>
          <a:noFill/>
        </p:spPr>
        <p:txBody>
          <a:bodyPr wrap="square">
            <a:spAutoFit/>
          </a:bodyPr>
          <a:lstStyle/>
          <a:p>
            <a:r>
              <a:rPr lang="en-US" sz="2200" dirty="0">
                <a:solidFill>
                  <a:srgbClr val="0070C0"/>
                </a:solidFill>
                <a:latin typeface="Calibri" panose="020F0502020204030204" pitchFamily="34" charset="0"/>
                <a:cs typeface="Calibri" panose="020F0502020204030204" pitchFamily="34" charset="0"/>
              </a:rPr>
              <a:t>Tertiary treatment (not shown) removes phosphates and nitrates via chemical or biological methods. This step is optional.</a:t>
            </a:r>
            <a:endParaRPr lang="en-US" sz="2200" dirty="0">
              <a:solidFill>
                <a:srgbClr val="0070C0"/>
              </a:solidFill>
            </a:endParaRPr>
          </a:p>
        </p:txBody>
      </p:sp>
      <p:pic>
        <p:nvPicPr>
          <p:cNvPr id="33" name="Picture 32" descr="A concrete rectangular drying bed containing dried sludge">
            <a:extLst>
              <a:ext uri="{FF2B5EF4-FFF2-40B4-BE49-F238E27FC236}">
                <a16:creationId xmlns:a16="http://schemas.microsoft.com/office/drawing/2014/main" id="{FB93E890-872C-F75B-D7DB-08C6B59BAE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0776" y="4897872"/>
            <a:ext cx="2738401" cy="1594484"/>
          </a:xfrm>
          <a:prstGeom prst="rect">
            <a:avLst/>
          </a:prstGeom>
          <a:ln>
            <a:solidFill>
              <a:schemeClr val="tx1"/>
            </a:solidFill>
          </a:ln>
        </p:spPr>
      </p:pic>
      <p:sp>
        <p:nvSpPr>
          <p:cNvPr id="35" name="TextBox 34">
            <a:extLst>
              <a:ext uri="{FF2B5EF4-FFF2-40B4-BE49-F238E27FC236}">
                <a16:creationId xmlns:a16="http://schemas.microsoft.com/office/drawing/2014/main" id="{0D1BB7E2-C737-DBF9-2F8E-4C223D001B8C}"/>
              </a:ext>
            </a:extLst>
          </p:cNvPr>
          <p:cNvSpPr txBox="1"/>
          <p:nvPr/>
        </p:nvSpPr>
        <p:spPr>
          <a:xfrm>
            <a:off x="1701960" y="5996622"/>
            <a:ext cx="1598258" cy="400110"/>
          </a:xfrm>
          <a:prstGeom prst="rect">
            <a:avLst/>
          </a:prstGeom>
          <a:noFill/>
        </p:spPr>
        <p:txBody>
          <a:bodyPr wrap="none" rtlCol="0">
            <a:spAutoFit/>
          </a:bodyPr>
          <a:lstStyle/>
          <a:p>
            <a:r>
              <a:rPr lang="en-US" sz="2000" dirty="0">
                <a:solidFill>
                  <a:schemeClr val="bg1"/>
                </a:solidFill>
                <a:highlight>
                  <a:srgbClr val="000000"/>
                </a:highlight>
              </a:rPr>
              <a:t>Dried Sludge</a:t>
            </a:r>
          </a:p>
        </p:txBody>
      </p:sp>
      <p:pic>
        <p:nvPicPr>
          <p:cNvPr id="34" name="Picture 33" descr="A water flowing through an aeration tank">
            <a:extLst>
              <a:ext uri="{FF2B5EF4-FFF2-40B4-BE49-F238E27FC236}">
                <a16:creationId xmlns:a16="http://schemas.microsoft.com/office/drawing/2014/main" id="{AA99D699-9F04-2AEF-3258-00A0962D90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6907" y="4897872"/>
            <a:ext cx="2578670" cy="1594484"/>
          </a:xfrm>
          <a:prstGeom prst="rect">
            <a:avLst/>
          </a:prstGeom>
          <a:ln>
            <a:solidFill>
              <a:schemeClr val="tx1"/>
            </a:solidFill>
          </a:ln>
        </p:spPr>
      </p:pic>
      <p:sp>
        <p:nvSpPr>
          <p:cNvPr id="36" name="TextBox 35">
            <a:extLst>
              <a:ext uri="{FF2B5EF4-FFF2-40B4-BE49-F238E27FC236}">
                <a16:creationId xmlns:a16="http://schemas.microsoft.com/office/drawing/2014/main" id="{60B38196-0112-D093-74C4-34F7166DDAB8}"/>
              </a:ext>
            </a:extLst>
          </p:cNvPr>
          <p:cNvSpPr txBox="1"/>
          <p:nvPr/>
        </p:nvSpPr>
        <p:spPr>
          <a:xfrm>
            <a:off x="8283953" y="5996622"/>
            <a:ext cx="1753681" cy="400110"/>
          </a:xfrm>
          <a:prstGeom prst="rect">
            <a:avLst/>
          </a:prstGeom>
          <a:noFill/>
        </p:spPr>
        <p:txBody>
          <a:bodyPr wrap="square" rtlCol="0">
            <a:spAutoFit/>
          </a:bodyPr>
          <a:lstStyle/>
          <a:p>
            <a:r>
              <a:rPr lang="en-US" sz="2000" dirty="0">
                <a:solidFill>
                  <a:schemeClr val="bg1"/>
                </a:solidFill>
                <a:highlight>
                  <a:srgbClr val="000000"/>
                </a:highlight>
              </a:rPr>
              <a:t>Aeration Tank</a:t>
            </a:r>
          </a:p>
        </p:txBody>
      </p:sp>
    </p:spTree>
    <p:extLst>
      <p:ext uri="{BB962C8B-B14F-4D97-AF65-F5344CB8AC3E}">
        <p14:creationId xmlns:p14="http://schemas.microsoft.com/office/powerpoint/2010/main" val="18220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A674A-7603-609B-54CD-80FFDF556D00}"/>
              </a:ext>
            </a:extLst>
          </p:cNvPr>
          <p:cNvSpPr txBox="1">
            <a:spLocks noGrp="1"/>
          </p:cNvSpPr>
          <p:nvPr>
            <p:ph type="title" idx="4294967295"/>
          </p:nvPr>
        </p:nvSpPr>
        <p:spPr>
          <a:xfrm>
            <a:off x="7725103" y="713190"/>
            <a:ext cx="3843660" cy="2092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An alternate method of secondary treatment is the use of constructed wetlands.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example below is from Thailand.</a:t>
            </a:r>
          </a:p>
        </p:txBody>
      </p:sp>
      <p:pic>
        <p:nvPicPr>
          <p:cNvPr id="7" name="Picture 6" descr="A graphic showing an alternative gray water purification process, using constructed wetlands to complete the secondary treatment">
            <a:extLst>
              <a:ext uri="{FF2B5EF4-FFF2-40B4-BE49-F238E27FC236}">
                <a16:creationId xmlns:a16="http://schemas.microsoft.com/office/drawing/2014/main" id="{E0C55EE0-AC72-ACFE-7213-D270C94AEF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279" y="630621"/>
            <a:ext cx="7748184" cy="5721570"/>
          </a:xfrm>
          <a:prstGeom prst="rect">
            <a:avLst/>
          </a:prstGeom>
        </p:spPr>
      </p:pic>
      <p:pic>
        <p:nvPicPr>
          <p:cNvPr id="3" name="Picture 2" descr="A photo of a constructed wetland in Thailand">
            <a:extLst>
              <a:ext uri="{FF2B5EF4-FFF2-40B4-BE49-F238E27FC236}">
                <a16:creationId xmlns:a16="http://schemas.microsoft.com/office/drawing/2014/main" id="{F4A0C477-1927-A7D5-D70E-3EF703E65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5463" y="2890797"/>
            <a:ext cx="3733300" cy="3254013"/>
          </a:xfrm>
          <a:prstGeom prst="rect">
            <a:avLst/>
          </a:prstGeom>
        </p:spPr>
      </p:pic>
    </p:spTree>
    <p:extLst>
      <p:ext uri="{BB962C8B-B14F-4D97-AF65-F5344CB8AC3E}">
        <p14:creationId xmlns:p14="http://schemas.microsoft.com/office/powerpoint/2010/main" val="21556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961039-951B-8935-6870-36192A6431EF}"/>
              </a:ext>
            </a:extLst>
          </p:cNvPr>
          <p:cNvSpPr txBox="1">
            <a:spLocks noGrp="1"/>
          </p:cNvSpPr>
          <p:nvPr>
            <p:ph type="title" idx="4294967295"/>
          </p:nvPr>
        </p:nvSpPr>
        <p:spPr>
          <a:xfrm>
            <a:off x="871924" y="752212"/>
            <a:ext cx="4704123"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Septic systems are used in locations where connecting to a centralized sewage system is impractical</a:t>
            </a:r>
          </a:p>
        </p:txBody>
      </p:sp>
      <p:pic>
        <p:nvPicPr>
          <p:cNvPr id="3" name="Picture 2" descr="Diagram of a septic tank and the associated drain field and laterals">
            <a:extLst>
              <a:ext uri="{FF2B5EF4-FFF2-40B4-BE49-F238E27FC236}">
                <a16:creationId xmlns:a16="http://schemas.microsoft.com/office/drawing/2014/main" id="{CB89A13F-CF4E-3634-0DC9-5E8C828C8E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78326" y="323850"/>
            <a:ext cx="5075244" cy="6210300"/>
          </a:xfrm>
          <a:prstGeom prst="rect">
            <a:avLst/>
          </a:prstGeom>
        </p:spPr>
      </p:pic>
      <p:pic>
        <p:nvPicPr>
          <p:cNvPr id="6" name="Picture 5" descr="Photo of a septic tank">
            <a:extLst>
              <a:ext uri="{FF2B5EF4-FFF2-40B4-BE49-F238E27FC236}">
                <a16:creationId xmlns:a16="http://schemas.microsoft.com/office/drawing/2014/main" id="{F68776D8-EA2B-0705-CE57-1E757A9F988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210" y="2828260"/>
            <a:ext cx="4876799" cy="3475371"/>
          </a:xfrm>
          <a:prstGeom prst="rect">
            <a:avLst/>
          </a:prstGeom>
        </p:spPr>
      </p:pic>
    </p:spTree>
    <p:extLst>
      <p:ext uri="{BB962C8B-B14F-4D97-AF65-F5344CB8AC3E}">
        <p14:creationId xmlns:p14="http://schemas.microsoft.com/office/powerpoint/2010/main" val="58123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1DED42-8297-90D0-2750-BBE1A1B58495}"/>
              </a:ext>
            </a:extLst>
          </p:cNvPr>
          <p:cNvSpPr txBox="1">
            <a:spLocks noGrp="1"/>
          </p:cNvSpPr>
          <p:nvPr>
            <p:ph type="title" idx="4294967295"/>
          </p:nvPr>
        </p:nvSpPr>
        <p:spPr>
          <a:xfrm>
            <a:off x="625206" y="399228"/>
            <a:ext cx="307340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Acknowledgement:</a:t>
            </a:r>
          </a:p>
        </p:txBody>
      </p:sp>
      <p:pic>
        <p:nvPicPr>
          <p:cNvPr id="11" name="Picture 10" descr="The logo for Wikimedia Commons.">
            <a:extLst>
              <a:ext uri="{FF2B5EF4-FFF2-40B4-BE49-F238E27FC236}">
                <a16:creationId xmlns:a16="http://schemas.microsoft.com/office/drawing/2014/main" id="{DE3CF24E-DE08-B0B4-A5E0-26567F16BB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44327" y="1089442"/>
            <a:ext cx="3441336" cy="3958024"/>
          </a:xfrm>
          <a:prstGeom prst="rect">
            <a:avLst/>
          </a:prstGeom>
        </p:spPr>
      </p:pic>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https://commons.wikimedia.org/wiki/Main_Page</a:t>
            </a:r>
            <a:endParaRPr lang="en-US" sz="1600" dirty="0"/>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EBCD58A5-711F-92C3-1138-4A848A069558}"/>
              </a:ext>
            </a:extLst>
          </p:cNvPr>
          <p:cNvSpPr txBox="1">
            <a:spLocks noGrp="1"/>
          </p:cNvSpPr>
          <p:nvPr>
            <p:ph type="title" idx="4294967295"/>
          </p:nvPr>
        </p:nvSpPr>
        <p:spPr>
          <a:xfrm>
            <a:off x="681089" y="435798"/>
            <a:ext cx="242441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gency FB" panose="020B0503020202020204" pitchFamily="34" charset="77"/>
                <a:ea typeface="+mn-ea"/>
                <a:cs typeface="Calibri" panose="020F0502020204030204" pitchFamily="34" charset="0"/>
              </a:rPr>
              <a:t>Water Cycle</a:t>
            </a:r>
          </a:p>
        </p:txBody>
      </p:sp>
      <p:pic>
        <p:nvPicPr>
          <p:cNvPr id="41" name="Picture 40" descr="A basic depiction of the water cycle including water vapor in the atmosphere, precipitation, water &amp; ice (with arrows labeled &quot;runoff&quot; and &quot;infiltration&quot; pointing to &quot;surface water&quot; and &quot;ground water,&quot; respectively), and evaporation, sublimation, &amp; transpiration.">
            <a:extLst>
              <a:ext uri="{FF2B5EF4-FFF2-40B4-BE49-F238E27FC236}">
                <a16:creationId xmlns:a16="http://schemas.microsoft.com/office/drawing/2014/main" id="{D7B95331-B365-28C5-8E0A-7FDA331ED8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1586" y="1015528"/>
            <a:ext cx="7265773" cy="4106882"/>
          </a:xfrm>
          <a:prstGeom prst="rect">
            <a:avLst/>
          </a:prstGeom>
        </p:spPr>
      </p:pic>
      <p:sp>
        <p:nvSpPr>
          <p:cNvPr id="45" name="Text Box 32">
            <a:extLst>
              <a:ext uri="{FF2B5EF4-FFF2-40B4-BE49-F238E27FC236}">
                <a16:creationId xmlns:a16="http://schemas.microsoft.com/office/drawing/2014/main" id="{31946118-C209-18BB-E178-6E7E0254C346}"/>
              </a:ext>
            </a:extLst>
          </p:cNvPr>
          <p:cNvSpPr txBox="1">
            <a:spLocks noChangeArrowheads="1"/>
          </p:cNvSpPr>
          <p:nvPr/>
        </p:nvSpPr>
        <p:spPr bwMode="auto">
          <a:xfrm>
            <a:off x="4675335" y="1015528"/>
            <a:ext cx="2197629" cy="523220"/>
          </a:xfrm>
          <a:prstGeom prst="rect">
            <a:avLst/>
          </a:prstGeom>
          <a:noFill/>
          <a:ln w="57150">
            <a:noFill/>
            <a:miter lim="800000"/>
            <a:headEnd/>
            <a:tailEnd/>
          </a:ln>
          <a:effectLst/>
        </p:spPr>
        <p:txBody>
          <a:bodyPr wrap="square">
            <a:spAutoFit/>
          </a:bodyPr>
          <a:lstStyle/>
          <a:p>
            <a:r>
              <a:rPr lang="en-US" sz="2800" dirty="0">
                <a:solidFill>
                  <a:schemeClr val="tx1">
                    <a:lumMod val="50000"/>
                    <a:lumOff val="50000"/>
                  </a:schemeClr>
                </a:solidFill>
                <a:latin typeface="Calibri" panose="020F0502020204030204" pitchFamily="34" charset="0"/>
                <a:cs typeface="Calibri" panose="020F0502020204030204" pitchFamily="34" charset="0"/>
              </a:rPr>
              <a:t>Water Vapor</a:t>
            </a:r>
          </a:p>
        </p:txBody>
      </p:sp>
      <p:sp>
        <p:nvSpPr>
          <p:cNvPr id="42" name="TextBox 41">
            <a:extLst>
              <a:ext uri="{FF2B5EF4-FFF2-40B4-BE49-F238E27FC236}">
                <a16:creationId xmlns:a16="http://schemas.microsoft.com/office/drawing/2014/main" id="{9D69B8F6-B26C-F739-C5D0-BE6CD429EFEA}"/>
              </a:ext>
            </a:extLst>
          </p:cNvPr>
          <p:cNvSpPr txBox="1"/>
          <p:nvPr/>
        </p:nvSpPr>
        <p:spPr>
          <a:xfrm>
            <a:off x="1573630" y="2884950"/>
            <a:ext cx="2155141"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Precipitation</a:t>
            </a:r>
            <a:endParaRPr lang="en-US" sz="2400" baseline="30000" dirty="0">
              <a:latin typeface="Calibri" panose="020F0502020204030204" pitchFamily="34" charset="0"/>
              <a:cs typeface="Calibri" panose="020F0502020204030204" pitchFamily="34" charset="0"/>
            </a:endParaRPr>
          </a:p>
        </p:txBody>
      </p:sp>
      <p:sp>
        <p:nvSpPr>
          <p:cNvPr id="44" name="Text Box 32">
            <a:extLst>
              <a:ext uri="{FF2B5EF4-FFF2-40B4-BE49-F238E27FC236}">
                <a16:creationId xmlns:a16="http://schemas.microsoft.com/office/drawing/2014/main" id="{D354AD06-EB1F-7C3F-095B-4C906E2D2F1D}"/>
              </a:ext>
            </a:extLst>
          </p:cNvPr>
          <p:cNvSpPr txBox="1">
            <a:spLocks noChangeArrowheads="1"/>
          </p:cNvSpPr>
          <p:nvPr/>
        </p:nvSpPr>
        <p:spPr bwMode="auto">
          <a:xfrm>
            <a:off x="4872098" y="4558225"/>
            <a:ext cx="1933394" cy="523220"/>
          </a:xfrm>
          <a:prstGeom prst="rect">
            <a:avLst/>
          </a:prstGeom>
          <a:noFill/>
          <a:ln w="57150">
            <a:noFill/>
            <a:miter lim="800000"/>
            <a:headEnd/>
            <a:tailEnd/>
          </a:ln>
          <a:effectLst/>
        </p:spPr>
        <p:txBody>
          <a:bodyPr wrap="square">
            <a:spAutoFit/>
          </a:bodyPr>
          <a:lstStyle/>
          <a:p>
            <a:pPr>
              <a:spcBef>
                <a:spcPct val="50000"/>
              </a:spcBef>
            </a:pPr>
            <a:r>
              <a:rPr lang="en-US" sz="2800" dirty="0">
                <a:solidFill>
                  <a:srgbClr val="0432FF"/>
                </a:solidFill>
                <a:latin typeface="Calibri" panose="020F0502020204030204" pitchFamily="34" charset="0"/>
                <a:cs typeface="Calibri" panose="020F0502020204030204" pitchFamily="34" charset="0"/>
              </a:rPr>
              <a:t>Water &amp; Ice</a:t>
            </a:r>
          </a:p>
        </p:txBody>
      </p:sp>
      <p:sp>
        <p:nvSpPr>
          <p:cNvPr id="2" name="TextBox 1">
            <a:extLst>
              <a:ext uri="{FF2B5EF4-FFF2-40B4-BE49-F238E27FC236}">
                <a16:creationId xmlns:a16="http://schemas.microsoft.com/office/drawing/2014/main" id="{7CFF229E-3D19-711E-8591-220AAD18C7E2}"/>
              </a:ext>
            </a:extLst>
          </p:cNvPr>
          <p:cNvSpPr txBox="1"/>
          <p:nvPr/>
        </p:nvSpPr>
        <p:spPr>
          <a:xfrm>
            <a:off x="387968" y="4533745"/>
            <a:ext cx="2942709" cy="1077218"/>
          </a:xfrm>
          <a:prstGeom prst="rect">
            <a:avLst/>
          </a:prstGeom>
          <a:noFill/>
        </p:spPr>
        <p:txBody>
          <a:bodyPr wrap="square" rtlCol="0">
            <a:spAutoFit/>
          </a:bodyPr>
          <a:lstStyle/>
          <a:p>
            <a:pPr algn="just"/>
            <a:r>
              <a:rPr lang="en-US" sz="1600" b="1" dirty="0">
                <a:solidFill>
                  <a:srgbClr val="0432FF"/>
                </a:solidFill>
                <a:latin typeface="Calibri" panose="020F0502020204030204" pitchFamily="34" charset="0"/>
                <a:cs typeface="Calibri" panose="020F0502020204030204" pitchFamily="34" charset="0"/>
              </a:rPr>
              <a:t>Surface waters </a:t>
            </a:r>
            <a:r>
              <a:rPr lang="en-US" sz="1600" dirty="0">
                <a:latin typeface="Calibri" panose="020F0502020204030204" pitchFamily="34" charset="0"/>
                <a:cs typeface="Calibri" panose="020F0502020204030204" pitchFamily="34" charset="0"/>
              </a:rPr>
              <a:t>include wetlands, lakes, streams, and rivers. Runoff that enters streams and rivers flows to the sea.</a:t>
            </a:r>
          </a:p>
        </p:txBody>
      </p:sp>
      <p:sp>
        <p:nvSpPr>
          <p:cNvPr id="50" name="Text Box 32">
            <a:extLst>
              <a:ext uri="{FF2B5EF4-FFF2-40B4-BE49-F238E27FC236}">
                <a16:creationId xmlns:a16="http://schemas.microsoft.com/office/drawing/2014/main" id="{F16C54F2-6A74-1809-62BA-459F41B6E155}"/>
              </a:ext>
            </a:extLst>
          </p:cNvPr>
          <p:cNvSpPr txBox="1">
            <a:spLocks noChangeArrowheads="1"/>
          </p:cNvSpPr>
          <p:nvPr/>
        </p:nvSpPr>
        <p:spPr bwMode="auto">
          <a:xfrm>
            <a:off x="8089422" y="4505984"/>
            <a:ext cx="1090650" cy="430887"/>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Runoff</a:t>
            </a:r>
          </a:p>
        </p:txBody>
      </p:sp>
      <p:cxnSp>
        <p:nvCxnSpPr>
          <p:cNvPr id="31" name="Straight Arrow Connector 30" descr="An arrow (labeled &quot;Runoff&quot;) pointing from &quot;Water &amp; Ice&quot; to &quot;Surface Water.&quot;&#10;">
            <a:extLst>
              <a:ext uri="{FF2B5EF4-FFF2-40B4-BE49-F238E27FC236}">
                <a16:creationId xmlns:a16="http://schemas.microsoft.com/office/drawing/2014/main" id="{31050B72-B1BF-968A-4E34-969E3436492C}"/>
              </a:ext>
            </a:extLst>
          </p:cNvPr>
          <p:cNvCxnSpPr>
            <a:cxnSpLocks/>
          </p:cNvCxnSpPr>
          <p:nvPr/>
        </p:nvCxnSpPr>
        <p:spPr>
          <a:xfrm flipV="1">
            <a:off x="6945625" y="4889212"/>
            <a:ext cx="2508099" cy="20923"/>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705AD98F-A673-B129-8A72-10433498AE06}"/>
              </a:ext>
            </a:extLst>
          </p:cNvPr>
          <p:cNvSpPr txBox="1"/>
          <p:nvPr/>
        </p:nvSpPr>
        <p:spPr>
          <a:xfrm>
            <a:off x="9243163" y="4239026"/>
            <a:ext cx="1803571" cy="430887"/>
          </a:xfrm>
          <a:prstGeom prst="rect">
            <a:avLst/>
          </a:prstGeom>
          <a:noFill/>
        </p:spPr>
        <p:txBody>
          <a:bodyPr wrap="none" rtlCol="0">
            <a:spAutoFit/>
          </a:bodyPr>
          <a:lstStyle/>
          <a:p>
            <a:r>
              <a:rPr lang="en-US" sz="2200" dirty="0">
                <a:solidFill>
                  <a:srgbClr val="0432FF"/>
                </a:solidFill>
                <a:latin typeface="Calibri" panose="020F0502020204030204" pitchFamily="34" charset="0"/>
                <a:cs typeface="Calibri" panose="020F0502020204030204" pitchFamily="34" charset="0"/>
              </a:rPr>
              <a:t>Surface Water</a:t>
            </a:r>
          </a:p>
        </p:txBody>
      </p:sp>
      <p:sp>
        <p:nvSpPr>
          <p:cNvPr id="56" name="TextBox 55">
            <a:extLst>
              <a:ext uri="{FF2B5EF4-FFF2-40B4-BE49-F238E27FC236}">
                <a16:creationId xmlns:a16="http://schemas.microsoft.com/office/drawing/2014/main" id="{3F0D87F3-9398-E2FD-20FB-8D54ED87BA89}"/>
              </a:ext>
            </a:extLst>
          </p:cNvPr>
          <p:cNvSpPr txBox="1"/>
          <p:nvPr/>
        </p:nvSpPr>
        <p:spPr>
          <a:xfrm>
            <a:off x="3096606" y="5662002"/>
            <a:ext cx="5096607"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Forests play a key role in the recharging of </a:t>
            </a:r>
            <a:r>
              <a:rPr lang="en-US" sz="1600" b="1" dirty="0">
                <a:solidFill>
                  <a:srgbClr val="945200"/>
                </a:solidFill>
                <a:latin typeface="Calibri" panose="020F0502020204030204" pitchFamily="34" charset="0"/>
                <a:cs typeface="Calibri" panose="020F0502020204030204" pitchFamily="34" charset="0"/>
              </a:rPr>
              <a:t>ground water </a:t>
            </a:r>
            <a:r>
              <a:rPr lang="en-US" sz="1600" dirty="0">
                <a:latin typeface="Calibri" panose="020F0502020204030204" pitchFamily="34" charset="0"/>
                <a:cs typeface="Calibri" panose="020F0502020204030204" pitchFamily="34" charset="0"/>
              </a:rPr>
              <a:t>because forest soils are better at absorbing the rain.</a:t>
            </a:r>
          </a:p>
        </p:txBody>
      </p:sp>
      <p:sp>
        <p:nvSpPr>
          <p:cNvPr id="66" name="Text Box 32">
            <a:extLst>
              <a:ext uri="{FF2B5EF4-FFF2-40B4-BE49-F238E27FC236}">
                <a16:creationId xmlns:a16="http://schemas.microsoft.com/office/drawing/2014/main" id="{0826DA8F-545E-7FE3-0647-3A84DD7665BF}"/>
              </a:ext>
            </a:extLst>
          </p:cNvPr>
          <p:cNvSpPr txBox="1">
            <a:spLocks noChangeArrowheads="1"/>
          </p:cNvSpPr>
          <p:nvPr/>
        </p:nvSpPr>
        <p:spPr bwMode="auto">
          <a:xfrm rot="1291042">
            <a:off x="7853962" y="5240511"/>
            <a:ext cx="2044599" cy="430887"/>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Infiltration</a:t>
            </a:r>
          </a:p>
        </p:txBody>
      </p:sp>
      <p:cxnSp>
        <p:nvCxnSpPr>
          <p:cNvPr id="68" name="Straight Arrow Connector 67" descr="An arrow (labeled &quot;Infiltration&quot;) pointing from &quot;Water &amp; Ice&quot; to &quot;Ground Water.&quot;">
            <a:extLst>
              <a:ext uri="{FF2B5EF4-FFF2-40B4-BE49-F238E27FC236}">
                <a16:creationId xmlns:a16="http://schemas.microsoft.com/office/drawing/2014/main" id="{1E451836-419D-3964-8464-2E1D6C3DBC56}"/>
              </a:ext>
            </a:extLst>
          </p:cNvPr>
          <p:cNvCxnSpPr>
            <a:cxnSpLocks/>
          </p:cNvCxnSpPr>
          <p:nvPr/>
        </p:nvCxnSpPr>
        <p:spPr>
          <a:xfrm>
            <a:off x="6945625" y="4899316"/>
            <a:ext cx="2508099" cy="978488"/>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7876B3C-F148-AB25-2C5D-716DCB94D486}"/>
              </a:ext>
            </a:extLst>
          </p:cNvPr>
          <p:cNvSpPr txBox="1"/>
          <p:nvPr/>
        </p:nvSpPr>
        <p:spPr>
          <a:xfrm>
            <a:off x="9203029" y="5175491"/>
            <a:ext cx="1843705" cy="430887"/>
          </a:xfrm>
          <a:prstGeom prst="rect">
            <a:avLst/>
          </a:prstGeom>
          <a:noFill/>
        </p:spPr>
        <p:txBody>
          <a:bodyPr wrap="square" rtlCol="0">
            <a:spAutoFit/>
          </a:bodyPr>
          <a:lstStyle/>
          <a:p>
            <a:r>
              <a:rPr lang="en-US" sz="2200" dirty="0">
                <a:solidFill>
                  <a:srgbClr val="945200"/>
                </a:solidFill>
                <a:latin typeface="Calibri" panose="020F0502020204030204" pitchFamily="34" charset="0"/>
                <a:cs typeface="Calibri" panose="020F0502020204030204" pitchFamily="34" charset="0"/>
              </a:rPr>
              <a:t>Ground Water</a:t>
            </a:r>
          </a:p>
        </p:txBody>
      </p:sp>
      <p:sp>
        <p:nvSpPr>
          <p:cNvPr id="43" name="TextBox 42">
            <a:extLst>
              <a:ext uri="{FF2B5EF4-FFF2-40B4-BE49-F238E27FC236}">
                <a16:creationId xmlns:a16="http://schemas.microsoft.com/office/drawing/2014/main" id="{AEAB86E7-E489-E62C-57CF-A6F0A87208C4}"/>
              </a:ext>
            </a:extLst>
          </p:cNvPr>
          <p:cNvSpPr txBox="1"/>
          <p:nvPr/>
        </p:nvSpPr>
        <p:spPr>
          <a:xfrm>
            <a:off x="7604438" y="2663214"/>
            <a:ext cx="3706792"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Evaporation, Sublimation,</a:t>
            </a:r>
          </a:p>
          <a:p>
            <a:r>
              <a:rPr lang="en-US" sz="2400" dirty="0">
                <a:latin typeface="Calibri" panose="020F0502020204030204" pitchFamily="34" charset="0"/>
                <a:cs typeface="Calibri" panose="020F0502020204030204" pitchFamily="34" charset="0"/>
              </a:rPr>
              <a:t> &amp; Transpiration </a:t>
            </a:r>
            <a:endParaRPr lang="en-US" sz="2400" baseline="30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2CCEC14-69B4-1B42-947F-9FFB7F20BA53}"/>
              </a:ext>
            </a:extLst>
          </p:cNvPr>
          <p:cNvSpPr txBox="1"/>
          <p:nvPr/>
        </p:nvSpPr>
        <p:spPr>
          <a:xfrm>
            <a:off x="8372679" y="806916"/>
            <a:ext cx="3348080" cy="830997"/>
          </a:xfrm>
          <a:prstGeom prst="rect">
            <a:avLst/>
          </a:prstGeom>
          <a:noFill/>
        </p:spPr>
        <p:txBody>
          <a:bodyPr wrap="square" rtlCol="0">
            <a:spAutoFit/>
          </a:bodyPr>
          <a:lstStyle/>
          <a:p>
            <a:pPr algn="just"/>
            <a:r>
              <a:rPr lang="en-US" sz="1600" b="1" dirty="0">
                <a:solidFill>
                  <a:schemeClr val="accent6">
                    <a:lumMod val="75000"/>
                  </a:schemeClr>
                </a:solidFill>
                <a:latin typeface="Calibri" panose="020F0502020204030204" pitchFamily="34" charset="0"/>
                <a:cs typeface="Calibri" panose="020F0502020204030204" pitchFamily="34" charset="0"/>
              </a:rPr>
              <a:t>Transpiration</a:t>
            </a:r>
            <a:r>
              <a:rPr lang="en-US" sz="1600" b="1" dirty="0">
                <a:solidFill>
                  <a:srgbClr val="9452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may account for as much as 75% of evapotranspiration that occurs over dry land.*</a:t>
            </a:r>
          </a:p>
        </p:txBody>
      </p:sp>
      <p:pic>
        <p:nvPicPr>
          <p:cNvPr id="5" name="Graphic 4">
            <a:extLst>
              <a:ext uri="{FF2B5EF4-FFF2-40B4-BE49-F238E27FC236}">
                <a16:creationId xmlns:a16="http://schemas.microsoft.com/office/drawing/2014/main" id="{CFF87292-E6F3-0741-4D68-ABE62193FE2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6096" y="2154569"/>
            <a:ext cx="914400" cy="914400"/>
          </a:xfrm>
          <a:prstGeom prst="rect">
            <a:avLst/>
          </a:prstGeom>
        </p:spPr>
      </p:pic>
      <p:pic>
        <p:nvPicPr>
          <p:cNvPr id="11" name="Graphic 10">
            <a:extLst>
              <a:ext uri="{FF2B5EF4-FFF2-40B4-BE49-F238E27FC236}">
                <a16:creationId xmlns:a16="http://schemas.microsoft.com/office/drawing/2014/main" id="{6CFC277D-A066-FE92-0C1B-664C3B20570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9406" y="2167241"/>
            <a:ext cx="914400" cy="914400"/>
          </a:xfrm>
          <a:prstGeom prst="rect">
            <a:avLst/>
          </a:prstGeom>
        </p:spPr>
      </p:pic>
      <p:pic>
        <p:nvPicPr>
          <p:cNvPr id="16" name="Graphic 15">
            <a:extLst>
              <a:ext uri="{FF2B5EF4-FFF2-40B4-BE49-F238E27FC236}">
                <a16:creationId xmlns:a16="http://schemas.microsoft.com/office/drawing/2014/main" id="{8C24200C-1DAD-A914-7B4A-06387E51D66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3023" y="1829838"/>
            <a:ext cx="999506" cy="999506"/>
          </a:xfrm>
          <a:prstGeom prst="rect">
            <a:avLst/>
          </a:prstGeom>
        </p:spPr>
      </p:pic>
      <p:pic>
        <p:nvPicPr>
          <p:cNvPr id="20" name="Graphic 19">
            <a:extLst>
              <a:ext uri="{FF2B5EF4-FFF2-40B4-BE49-F238E27FC236}">
                <a16:creationId xmlns:a16="http://schemas.microsoft.com/office/drawing/2014/main" id="{E7F380DD-E046-92F5-2C78-3CAFE2C7A79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06662" y="3708891"/>
            <a:ext cx="921099" cy="921099"/>
          </a:xfrm>
          <a:prstGeom prst="rect">
            <a:avLst/>
          </a:prstGeom>
        </p:spPr>
      </p:pic>
      <p:pic>
        <p:nvPicPr>
          <p:cNvPr id="22" name="Graphic 21">
            <a:extLst>
              <a:ext uri="{FF2B5EF4-FFF2-40B4-BE49-F238E27FC236}">
                <a16:creationId xmlns:a16="http://schemas.microsoft.com/office/drawing/2014/main" id="{DC06A7C8-DA7F-B194-7350-203ED14DD573}"/>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5160" y="3749764"/>
            <a:ext cx="984932" cy="984932"/>
          </a:xfrm>
          <a:prstGeom prst="rect">
            <a:avLst/>
          </a:prstGeom>
        </p:spPr>
      </p:pic>
      <p:pic>
        <p:nvPicPr>
          <p:cNvPr id="30" name="Picture 29">
            <a:extLst>
              <a:ext uri="{FF2B5EF4-FFF2-40B4-BE49-F238E27FC236}">
                <a16:creationId xmlns:a16="http://schemas.microsoft.com/office/drawing/2014/main" id="{86210630-B647-B100-BF7D-210B5D9F979C}"/>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52803" y="2575968"/>
            <a:ext cx="483502" cy="817057"/>
          </a:xfrm>
          <a:prstGeom prst="rect">
            <a:avLst/>
          </a:prstGeom>
        </p:spPr>
      </p:pic>
      <p:pic>
        <p:nvPicPr>
          <p:cNvPr id="52" name="Graphic 51">
            <a:extLst>
              <a:ext uri="{FF2B5EF4-FFF2-40B4-BE49-F238E27FC236}">
                <a16:creationId xmlns:a16="http://schemas.microsoft.com/office/drawing/2014/main" id="{4D8B567F-F339-0B6B-0DDE-AEDE6FA23287}"/>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82275" y="4368842"/>
            <a:ext cx="968061" cy="1045611"/>
          </a:xfrm>
          <a:prstGeom prst="rect">
            <a:avLst/>
          </a:prstGeom>
        </p:spPr>
      </p:pic>
      <p:pic>
        <p:nvPicPr>
          <p:cNvPr id="58" name="Picture 57">
            <a:extLst>
              <a:ext uri="{FF2B5EF4-FFF2-40B4-BE49-F238E27FC236}">
                <a16:creationId xmlns:a16="http://schemas.microsoft.com/office/drawing/2014/main" id="{56E8B2D8-F3D6-7C49-E2D2-C6B78016A959}"/>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836" y="5544269"/>
            <a:ext cx="825767" cy="823717"/>
          </a:xfrm>
          <a:prstGeom prst="rect">
            <a:avLst/>
          </a:prstGeom>
        </p:spPr>
      </p:pic>
      <p:pic>
        <p:nvPicPr>
          <p:cNvPr id="75" name="Graphic 74">
            <a:extLst>
              <a:ext uri="{FF2B5EF4-FFF2-40B4-BE49-F238E27FC236}">
                <a16:creationId xmlns:a16="http://schemas.microsoft.com/office/drawing/2014/main" id="{07F19640-378B-009E-44E5-BB4B712ADA0F}"/>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80816" y="3066355"/>
            <a:ext cx="892552" cy="580839"/>
          </a:xfrm>
          <a:prstGeom prst="rect">
            <a:avLst/>
          </a:prstGeom>
        </p:spPr>
      </p:pic>
      <p:pic>
        <p:nvPicPr>
          <p:cNvPr id="6" name="Graphic 5">
            <a:extLst>
              <a:ext uri="{FF2B5EF4-FFF2-40B4-BE49-F238E27FC236}">
                <a16:creationId xmlns:a16="http://schemas.microsoft.com/office/drawing/2014/main" id="{8C63926B-D6EA-9914-C280-F64576CE7E19}"/>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84449" y="123567"/>
            <a:ext cx="1922005" cy="1281940"/>
          </a:xfrm>
          <a:prstGeom prst="rect">
            <a:avLst/>
          </a:prstGeom>
        </p:spPr>
      </p:pic>
      <p:sp>
        <p:nvSpPr>
          <p:cNvPr id="8" name="TextBox 7">
            <a:extLst>
              <a:ext uri="{FF2B5EF4-FFF2-40B4-BE49-F238E27FC236}">
                <a16:creationId xmlns:a16="http://schemas.microsoft.com/office/drawing/2014/main" id="{3075139B-8987-61D1-C637-885AA03231AF}"/>
              </a:ext>
            </a:extLst>
          </p:cNvPr>
          <p:cNvSpPr txBox="1"/>
          <p:nvPr/>
        </p:nvSpPr>
        <p:spPr>
          <a:xfrm>
            <a:off x="1947549" y="6509370"/>
            <a:ext cx="749384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*Information from CID Bio-Science: </a:t>
            </a:r>
            <a:r>
              <a:rPr lang="en-US" sz="1200" dirty="0">
                <a:latin typeface="Calibri" panose="020F0502020204030204" pitchFamily="34" charset="0"/>
                <a:cs typeface="Calibri" panose="020F0502020204030204" pitchFamily="34" charset="0"/>
                <a:hlinkClick r:id="rId22"/>
              </a:rPr>
              <a:t>https://cid-inc.com/blog/transpiration-in-plants-its-importance-and-applications/</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7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p:bldP spid="37" grpId="0"/>
      <p:bldP spid="56" grpId="0"/>
      <p:bldP spid="66" grpId="0"/>
      <p:bldP spid="3"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13E0E5E-EEDE-2336-17C4-6DE1A0A065D7}"/>
              </a:ext>
            </a:extLst>
          </p:cNvPr>
          <p:cNvSpPr txBox="1">
            <a:spLocks noGrp="1"/>
          </p:cNvSpPr>
          <p:nvPr>
            <p:ph type="title" idx="4294967295"/>
          </p:nvPr>
        </p:nvSpPr>
        <p:spPr>
          <a:xfrm>
            <a:off x="551134" y="398310"/>
            <a:ext cx="8547146"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Watersheds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area of land from which all water is channeled to a common outlet</a:t>
            </a:r>
          </a:p>
          <a:p>
            <a:pPr marL="342900"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Mississippi River watershed is the largest in the US</a:t>
            </a: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Chesapeake Bay watershed is much smaller, but includes portions of five different states</a:t>
            </a:r>
          </a:p>
        </p:txBody>
      </p:sp>
      <p:pic>
        <p:nvPicPr>
          <p:cNvPr id="8" name="Picture 7" descr="A sign by the side of a road indicating that you are entering the Chesapeake Bay Watershed">
            <a:extLst>
              <a:ext uri="{FF2B5EF4-FFF2-40B4-BE49-F238E27FC236}">
                <a16:creationId xmlns:a16="http://schemas.microsoft.com/office/drawing/2014/main" id="{DD84D364-80B2-7DEF-CFC1-2D3479B6CE14}"/>
              </a:ext>
            </a:extLst>
          </p:cNvPr>
          <p:cNvPicPr>
            <a:picLocks noChangeAspect="1"/>
          </p:cNvPicPr>
          <p:nvPr/>
        </p:nvPicPr>
        <p:blipFill>
          <a:blip r:embed="rId2"/>
          <a:stretch>
            <a:fillRect/>
          </a:stretch>
        </p:blipFill>
        <p:spPr>
          <a:xfrm>
            <a:off x="9447389" y="312907"/>
            <a:ext cx="2078567" cy="2332172"/>
          </a:xfrm>
          <a:prstGeom prst="rect">
            <a:avLst/>
          </a:prstGeom>
        </p:spPr>
      </p:pic>
      <p:pic>
        <p:nvPicPr>
          <p:cNvPr id="3" name="Picture 2" descr="A map of the United States of America, showing the outline of the Mississippi River Watershed">
            <a:extLst>
              <a:ext uri="{FF2B5EF4-FFF2-40B4-BE49-F238E27FC236}">
                <a16:creationId xmlns:a16="http://schemas.microsoft.com/office/drawing/2014/main" id="{17134114-BBD3-BDE6-D628-82C13817BC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7310" y="2997732"/>
            <a:ext cx="5712250" cy="3324172"/>
          </a:xfrm>
          <a:prstGeom prst="rect">
            <a:avLst/>
          </a:prstGeom>
        </p:spPr>
      </p:pic>
      <p:pic>
        <p:nvPicPr>
          <p:cNvPr id="6" name="Picture 5" descr="A map of the the mid-Atlantic region in United States of America, showing the outline of the Chesapeake Bay Watershed">
            <a:extLst>
              <a:ext uri="{FF2B5EF4-FFF2-40B4-BE49-F238E27FC236}">
                <a16:creationId xmlns:a16="http://schemas.microsoft.com/office/drawing/2014/main" id="{F487E71B-7998-6817-C2E0-8B104C27ECF3}"/>
              </a:ext>
            </a:extLst>
          </p:cNvPr>
          <p:cNvPicPr>
            <a:picLocks noChangeAspect="1"/>
          </p:cNvPicPr>
          <p:nvPr/>
        </p:nvPicPr>
        <p:blipFill>
          <a:blip r:embed="rId4"/>
          <a:stretch>
            <a:fillRect/>
          </a:stretch>
        </p:blipFill>
        <p:spPr>
          <a:xfrm>
            <a:off x="8466567" y="2904965"/>
            <a:ext cx="2891706" cy="3324171"/>
          </a:xfrm>
          <a:prstGeom prst="rect">
            <a:avLst/>
          </a:prstGeom>
        </p:spPr>
      </p:pic>
    </p:spTree>
    <p:extLst>
      <p:ext uri="{BB962C8B-B14F-4D97-AF65-F5344CB8AC3E}">
        <p14:creationId xmlns:p14="http://schemas.microsoft.com/office/powerpoint/2010/main" val="12995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B3FFD99-4F91-3F1F-01EB-3015E9EE2511}"/>
              </a:ext>
            </a:extLst>
          </p:cNvPr>
          <p:cNvSpPr txBox="1">
            <a:spLocks noGrp="1"/>
          </p:cNvSpPr>
          <p:nvPr>
            <p:ph type="title" idx="4294967295"/>
          </p:nvPr>
        </p:nvSpPr>
        <p:spPr>
          <a:xfrm>
            <a:off x="5393475" y="307994"/>
            <a:ext cx="6655090" cy="3970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Water table </a:t>
            </a: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boundary between saturated and unsaturated rock/soil</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Groundwater separated by impermeable rock  into distinct “bodies” of groundwater called aquifers</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dry weather, water from rivers comes primarily from groundwater discharge to the surface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Much of the water in rivers flows into estuaries and into the ocean</a:t>
            </a:r>
          </a:p>
        </p:txBody>
      </p:sp>
      <p:pic>
        <p:nvPicPr>
          <p:cNvPr id="4" name="Picture 3" descr="A diagram of a well penetrating through porous rock/soil (not saturated with ground water) to reach an aquifer and depicting the water table. Below the aquifer is impermeable rock">
            <a:extLst>
              <a:ext uri="{FF2B5EF4-FFF2-40B4-BE49-F238E27FC236}">
                <a16:creationId xmlns:a16="http://schemas.microsoft.com/office/drawing/2014/main" id="{08E188D4-8BD1-3864-C0CD-AFFE38159F5E}"/>
              </a:ext>
            </a:extLst>
          </p:cNvPr>
          <p:cNvPicPr>
            <a:picLocks noChangeAspect="1"/>
          </p:cNvPicPr>
          <p:nvPr/>
        </p:nvPicPr>
        <p:blipFill>
          <a:blip r:embed="rId3"/>
          <a:stretch>
            <a:fillRect/>
          </a:stretch>
        </p:blipFill>
        <p:spPr>
          <a:xfrm>
            <a:off x="477478" y="477290"/>
            <a:ext cx="4735134" cy="3503432"/>
          </a:xfrm>
          <a:prstGeom prst="rect">
            <a:avLst/>
          </a:prstGeom>
          <a:ln>
            <a:solidFill>
              <a:schemeClr val="accent1"/>
            </a:solidFill>
          </a:ln>
        </p:spPr>
      </p:pic>
      <p:pic>
        <p:nvPicPr>
          <p:cNvPr id="14" name="Picture 13" descr="A diagram of land meeting a river, showing the river level and groundwater and the water table">
            <a:extLst>
              <a:ext uri="{FF2B5EF4-FFF2-40B4-BE49-F238E27FC236}">
                <a16:creationId xmlns:a16="http://schemas.microsoft.com/office/drawing/2014/main" id="{E012F979-5CFB-78AE-2E6D-1B2FDE033F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478" y="4733369"/>
            <a:ext cx="4770163" cy="2001944"/>
          </a:xfrm>
          <a:prstGeom prst="rect">
            <a:avLst/>
          </a:prstGeom>
          <a:ln>
            <a:solidFill>
              <a:schemeClr val="tx1"/>
            </a:solidFill>
          </a:ln>
        </p:spPr>
      </p:pic>
      <p:pic>
        <p:nvPicPr>
          <p:cNvPr id="5" name="Picture 4" descr="Satellite map of the Chesapeake">
            <a:extLst>
              <a:ext uri="{FF2B5EF4-FFF2-40B4-BE49-F238E27FC236}">
                <a16:creationId xmlns:a16="http://schemas.microsoft.com/office/drawing/2014/main" id="{335D9535-5637-AAC1-7D96-B7DFAE2DAC32}"/>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8505" y="4333320"/>
            <a:ext cx="3201146" cy="2401994"/>
          </a:xfrm>
          <a:prstGeom prst="rect">
            <a:avLst/>
          </a:prstGeom>
        </p:spPr>
      </p:pic>
      <p:pic>
        <p:nvPicPr>
          <p:cNvPr id="3" name="Picture 2" descr="Photo of the Chesapeake Bay Bridge">
            <a:extLst>
              <a:ext uri="{FF2B5EF4-FFF2-40B4-BE49-F238E27FC236}">
                <a16:creationId xmlns:a16="http://schemas.microsoft.com/office/drawing/2014/main" id="{A3154779-C8FE-5DDA-B751-E79DEDE74BEB}"/>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0514" y="4333318"/>
            <a:ext cx="3020535" cy="2401994"/>
          </a:xfrm>
          <a:prstGeom prst="rect">
            <a:avLst/>
          </a:prstGeom>
        </p:spPr>
      </p:pic>
    </p:spTree>
    <p:extLst>
      <p:ext uri="{BB962C8B-B14F-4D97-AF65-F5344CB8AC3E}">
        <p14:creationId xmlns:p14="http://schemas.microsoft.com/office/powerpoint/2010/main" val="2175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6ED64-9DFA-822D-0913-71A3901196AD}"/>
              </a:ext>
            </a:extLst>
          </p:cNvPr>
          <p:cNvSpPr txBox="1">
            <a:spLocks noGrp="1"/>
          </p:cNvSpPr>
          <p:nvPr>
            <p:ph type="title" idx="4294967295"/>
          </p:nvPr>
        </p:nvSpPr>
        <p:spPr>
          <a:xfrm>
            <a:off x="39170" y="242350"/>
            <a:ext cx="12127778"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Securing Access to Freshwater</a:t>
            </a:r>
          </a:p>
        </p:txBody>
      </p:sp>
      <p:pic>
        <p:nvPicPr>
          <p:cNvPr id="7" name="Picture 6">
            <a:extLst>
              <a:ext uri="{FF2B5EF4-FFF2-40B4-BE49-F238E27FC236}">
                <a16:creationId xmlns:a16="http://schemas.microsoft.com/office/drawing/2014/main" id="{1E0D72A7-CACC-445A-8D09-9F71D14A0F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1786" y="1406175"/>
            <a:ext cx="7827246" cy="5068822"/>
          </a:xfrm>
          <a:prstGeom prst="rect">
            <a:avLst/>
          </a:prstGeom>
        </p:spPr>
      </p:pic>
      <p:pic>
        <p:nvPicPr>
          <p:cNvPr id="6" name="Picture 5">
            <a:extLst>
              <a:ext uri="{FF2B5EF4-FFF2-40B4-BE49-F238E27FC236}">
                <a16:creationId xmlns:a16="http://schemas.microsoft.com/office/drawing/2014/main" id="{DFA85926-D226-5645-1470-A1A9857B871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7934" y="1406175"/>
            <a:ext cx="3393354" cy="5068822"/>
          </a:xfrm>
          <a:prstGeom prst="rect">
            <a:avLst/>
          </a:prstGeom>
        </p:spPr>
      </p:pic>
    </p:spTree>
    <p:extLst>
      <p:ext uri="{BB962C8B-B14F-4D97-AF65-F5344CB8AC3E}">
        <p14:creationId xmlns:p14="http://schemas.microsoft.com/office/powerpoint/2010/main" val="44800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B3FFD99-4F91-3F1F-01EB-3015E9EE2511}"/>
              </a:ext>
            </a:extLst>
          </p:cNvPr>
          <p:cNvSpPr txBox="1">
            <a:spLocks noGrp="1"/>
          </p:cNvSpPr>
          <p:nvPr>
            <p:ph type="title" idx="4294967295"/>
          </p:nvPr>
        </p:nvSpPr>
        <p:spPr>
          <a:xfrm>
            <a:off x="484624" y="671411"/>
            <a:ext cx="8457446" cy="2954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Replenishing Groundwater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Forests play key role in recharging aquifers - soils more permeable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Seepage from standing waters like lakes and wetlands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Rain gardens reduce pavement and sidewalk that increase runoff and the expense of infiltration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Also mitigate urban flooding by reducing the burden on stormwater drainage systems</a:t>
            </a:r>
          </a:p>
        </p:txBody>
      </p:sp>
      <p:pic>
        <p:nvPicPr>
          <p:cNvPr id="10" name="Picture 9" descr="Photo of a forest">
            <a:extLst>
              <a:ext uri="{FF2B5EF4-FFF2-40B4-BE49-F238E27FC236}">
                <a16:creationId xmlns:a16="http://schemas.microsoft.com/office/drawing/2014/main" id="{6966595C-391C-809E-B727-0630CA7EB10A}"/>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24" y="4398290"/>
            <a:ext cx="2741423" cy="2020132"/>
          </a:xfrm>
          <a:prstGeom prst="rect">
            <a:avLst/>
          </a:prstGeom>
        </p:spPr>
      </p:pic>
      <p:pic>
        <p:nvPicPr>
          <p:cNvPr id="6" name="Picture 5" descr="Photo of a lake">
            <a:extLst>
              <a:ext uri="{FF2B5EF4-FFF2-40B4-BE49-F238E27FC236}">
                <a16:creationId xmlns:a16="http://schemas.microsoft.com/office/drawing/2014/main" id="{0EFCF952-8F04-5B27-343C-98DC02A982CC}"/>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7364" y="4405191"/>
            <a:ext cx="2777458" cy="2013231"/>
          </a:xfrm>
          <a:prstGeom prst="rect">
            <a:avLst/>
          </a:prstGeom>
        </p:spPr>
      </p:pic>
      <p:pic>
        <p:nvPicPr>
          <p:cNvPr id="4" name="Picture 3" descr="Photo of a wetland">
            <a:extLst>
              <a:ext uri="{FF2B5EF4-FFF2-40B4-BE49-F238E27FC236}">
                <a16:creationId xmlns:a16="http://schemas.microsoft.com/office/drawing/2014/main" id="{88BE4B24-0D42-1BD1-E256-B9C37A8460D2}"/>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7220" y="4405191"/>
            <a:ext cx="2605286" cy="2013231"/>
          </a:xfrm>
          <a:prstGeom prst="rect">
            <a:avLst/>
          </a:prstGeom>
        </p:spPr>
      </p:pic>
      <p:pic>
        <p:nvPicPr>
          <p:cNvPr id="11" name="Picture 10" descr="Photo of a rain garden">
            <a:extLst>
              <a:ext uri="{FF2B5EF4-FFF2-40B4-BE49-F238E27FC236}">
                <a16:creationId xmlns:a16="http://schemas.microsoft.com/office/drawing/2014/main" id="{69A4D7C9-22AE-4516-B760-2A9EA4B5DB05}"/>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03597" y="4398290"/>
            <a:ext cx="2595003" cy="2020132"/>
          </a:xfrm>
          <a:prstGeom prst="rect">
            <a:avLst/>
          </a:prstGeom>
        </p:spPr>
      </p:pic>
      <p:pic>
        <p:nvPicPr>
          <p:cNvPr id="17" name="Picture 16" descr="Photo of a storm drain">
            <a:extLst>
              <a:ext uri="{FF2B5EF4-FFF2-40B4-BE49-F238E27FC236}">
                <a16:creationId xmlns:a16="http://schemas.microsoft.com/office/drawing/2014/main" id="{C94831F4-5F27-32F0-3A6C-587EBE993ECD}"/>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12373" y="596620"/>
            <a:ext cx="2595003" cy="1745107"/>
          </a:xfrm>
          <a:prstGeom prst="rect">
            <a:avLst/>
          </a:prstGeom>
        </p:spPr>
      </p:pic>
      <p:pic>
        <p:nvPicPr>
          <p:cNvPr id="19" name="Picture 18" descr="Photo of a flooded street">
            <a:extLst>
              <a:ext uri="{FF2B5EF4-FFF2-40B4-BE49-F238E27FC236}">
                <a16:creationId xmlns:a16="http://schemas.microsoft.com/office/drawing/2014/main" id="{CF4C6465-E6D4-F275-DAE8-042368EBEEF3}"/>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12373" y="2497455"/>
            <a:ext cx="2595003" cy="1745107"/>
          </a:xfrm>
          <a:prstGeom prst="rect">
            <a:avLst/>
          </a:prstGeom>
          <a:ln>
            <a:solidFill>
              <a:schemeClr val="accent1"/>
            </a:solidFill>
          </a:ln>
        </p:spPr>
      </p:pic>
    </p:spTree>
    <p:extLst>
      <p:ext uri="{BB962C8B-B14F-4D97-AF65-F5344CB8AC3E}">
        <p14:creationId xmlns:p14="http://schemas.microsoft.com/office/powerpoint/2010/main" val="29460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AE47A3-E77D-941A-D3EE-2A8230C43BD7}"/>
              </a:ext>
            </a:extLst>
          </p:cNvPr>
          <p:cNvSpPr txBox="1"/>
          <p:nvPr/>
        </p:nvSpPr>
        <p:spPr>
          <a:xfrm>
            <a:off x="4888523" y="993236"/>
            <a:ext cx="6930440" cy="4047262"/>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Aquifers are the main source of water for urban and agricultural needs, and withdrawals of groundwater can significantly </a:t>
            </a:r>
            <a:r>
              <a:rPr lang="en-US" sz="2200" b="1" dirty="0">
                <a:latin typeface="Calibri" panose="020F0502020204030204" pitchFamily="34" charset="0"/>
                <a:cs typeface="Calibri" panose="020F0502020204030204" pitchFamily="34" charset="0"/>
              </a:rPr>
              <a:t>lower the water </a:t>
            </a:r>
            <a:r>
              <a:rPr lang="en-US" sz="2200" dirty="0">
                <a:latin typeface="Calibri" panose="020F0502020204030204" pitchFamily="34" charset="0"/>
                <a:cs typeface="Calibri" panose="020F0502020204030204" pitchFamily="34" charset="0"/>
              </a:rPr>
              <a:t>table when the </a:t>
            </a:r>
            <a:r>
              <a:rPr lang="en-US" sz="2200" b="1" dirty="0">
                <a:latin typeface="Calibri" panose="020F0502020204030204" pitchFamily="34" charset="0"/>
                <a:cs typeface="Calibri" panose="020F0502020204030204" pitchFamily="34" charset="0"/>
              </a:rPr>
              <a:t>withdrawal rate exceeds the rate of recharge</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Adding insult to injury, </a:t>
            </a:r>
            <a:r>
              <a:rPr lang="en-US" sz="2200" b="1" dirty="0">
                <a:latin typeface="Calibri" panose="020F0502020204030204" pitchFamily="34" charset="0"/>
                <a:cs typeface="Calibri" panose="020F0502020204030204" pitchFamily="34" charset="0"/>
              </a:rPr>
              <a:t>changes to the Earth’s surface </a:t>
            </a:r>
            <a:r>
              <a:rPr lang="en-US" sz="2200" dirty="0">
                <a:latin typeface="Calibri" panose="020F0502020204030204" pitchFamily="34" charset="0"/>
                <a:cs typeface="Calibri" panose="020F0502020204030204" pitchFamily="34" charset="0"/>
              </a:rPr>
              <a:t>such as deforestation and pavement construction increase runoff at the expense of infiltration.</a:t>
            </a:r>
          </a:p>
          <a:p>
            <a:pPr algn="just">
              <a:spcAft>
                <a:spcPts val="600"/>
              </a:spcAft>
            </a:pPr>
            <a:r>
              <a:rPr lang="en-US" sz="2200" dirty="0">
                <a:latin typeface="Calibri" panose="020F0502020204030204" pitchFamily="34" charset="0"/>
                <a:cs typeface="Calibri" panose="020F0502020204030204" pitchFamily="34" charset="0"/>
              </a:rPr>
              <a:t>In the short run, this causes </a:t>
            </a:r>
            <a:r>
              <a:rPr lang="en-US" sz="2200" b="1" dirty="0">
                <a:latin typeface="Calibri" panose="020F0502020204030204" pitchFamily="34" charset="0"/>
                <a:cs typeface="Calibri" panose="020F0502020204030204" pitchFamily="34" charset="0"/>
              </a:rPr>
              <a:t>flooding and erosion</a:t>
            </a:r>
            <a:r>
              <a:rPr lang="en-US" sz="2200" dirty="0">
                <a:latin typeface="Calibri" panose="020F0502020204030204" pitchFamily="34" charset="0"/>
                <a:cs typeface="Calibri" panose="020F0502020204030204" pitchFamily="34" charset="0"/>
              </a:rPr>
              <a:t>.</a:t>
            </a:r>
          </a:p>
          <a:p>
            <a:pPr algn="just">
              <a:spcAft>
                <a:spcPts val="1800"/>
              </a:spcAft>
            </a:pPr>
            <a:r>
              <a:rPr lang="en-US" sz="2200" dirty="0">
                <a:latin typeface="Calibri" panose="020F0502020204030204" pitchFamily="34" charset="0"/>
                <a:cs typeface="Calibri" panose="020F0502020204030204" pitchFamily="34" charset="0"/>
              </a:rPr>
              <a:t>In the long run, the </a:t>
            </a:r>
            <a:r>
              <a:rPr lang="en-US" sz="2200" b="1" dirty="0">
                <a:latin typeface="Calibri" panose="020F0502020204030204" pitchFamily="34" charset="0"/>
                <a:cs typeface="Calibri" panose="020F0502020204030204" pitchFamily="34" charset="0"/>
              </a:rPr>
              <a:t>decline in ground water recharge </a:t>
            </a:r>
            <a:r>
              <a:rPr lang="en-US" sz="2200" dirty="0">
                <a:latin typeface="Calibri" panose="020F0502020204030204" pitchFamily="34" charset="0"/>
                <a:cs typeface="Calibri" panose="020F0502020204030204" pitchFamily="34" charset="0"/>
              </a:rPr>
              <a:t>combined with </a:t>
            </a:r>
            <a:r>
              <a:rPr lang="en-US" sz="2200" b="1" dirty="0">
                <a:latin typeface="Calibri" panose="020F0502020204030204" pitchFamily="34" charset="0"/>
                <a:cs typeface="Calibri" panose="020F0502020204030204" pitchFamily="34" charset="0"/>
              </a:rPr>
              <a:t>transpiration losses</a:t>
            </a:r>
            <a:r>
              <a:rPr lang="en-US" sz="2200" dirty="0">
                <a:latin typeface="Calibri" panose="020F0502020204030204" pitchFamily="34" charset="0"/>
                <a:cs typeface="Calibri" panose="020F0502020204030204" pitchFamily="34" charset="0"/>
              </a:rPr>
              <a:t> from a lack of trees result in a </a:t>
            </a:r>
            <a:r>
              <a:rPr lang="en-US" sz="2200" b="1" dirty="0">
                <a:latin typeface="Calibri" panose="020F0502020204030204" pitchFamily="34" charset="0"/>
                <a:cs typeface="Calibri" panose="020F0502020204030204" pitchFamily="34" charset="0"/>
              </a:rPr>
              <a:t>lower water table</a:t>
            </a:r>
            <a:r>
              <a:rPr lang="en-US" sz="2200" dirty="0">
                <a:latin typeface="Calibri" panose="020F0502020204030204" pitchFamily="34" charset="0"/>
                <a:cs typeface="Calibri" panose="020F0502020204030204" pitchFamily="34" charset="0"/>
              </a:rPr>
              <a:t>.</a:t>
            </a:r>
          </a:p>
        </p:txBody>
      </p:sp>
      <p:pic>
        <p:nvPicPr>
          <p:cNvPr id="5" name="Picture 4" descr="A large parking lot">
            <a:extLst>
              <a:ext uri="{FF2B5EF4-FFF2-40B4-BE49-F238E27FC236}">
                <a16:creationId xmlns:a16="http://schemas.microsoft.com/office/drawing/2014/main" id="{6FAC5E04-D12E-D642-9E44-22049F137A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981392" y="5210033"/>
            <a:ext cx="2359625" cy="1429622"/>
          </a:xfrm>
          <a:prstGeom prst="rect">
            <a:avLst/>
          </a:prstGeom>
          <a:ln>
            <a:solidFill>
              <a:schemeClr val="tx1"/>
            </a:solidFill>
          </a:ln>
        </p:spPr>
      </p:pic>
      <p:pic>
        <p:nvPicPr>
          <p:cNvPr id="6" name="Picture 5" descr="A tree stumps in a field&#10;&#10;Description automatically generated">
            <a:extLst>
              <a:ext uri="{FF2B5EF4-FFF2-40B4-BE49-F238E27FC236}">
                <a16:creationId xmlns:a16="http://schemas.microsoft.com/office/drawing/2014/main" id="{8E114663-F2BE-D880-FB1D-D21D584D57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002" y="5210033"/>
            <a:ext cx="2311071" cy="1429624"/>
          </a:xfrm>
          <a:prstGeom prst="rect">
            <a:avLst/>
          </a:prstGeom>
        </p:spPr>
      </p:pic>
      <p:pic>
        <p:nvPicPr>
          <p:cNvPr id="7" name="Picture 6" descr="A flooded street&#10;">
            <a:extLst>
              <a:ext uri="{FF2B5EF4-FFF2-40B4-BE49-F238E27FC236}">
                <a16:creationId xmlns:a16="http://schemas.microsoft.com/office/drawing/2014/main" id="{1E962979-0D68-F18A-9FC8-4D8282FCDA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1568" y="5210034"/>
            <a:ext cx="1888180" cy="1429624"/>
          </a:xfrm>
          <a:prstGeom prst="rect">
            <a:avLst/>
          </a:prstGeom>
          <a:ln>
            <a:solidFill>
              <a:schemeClr val="accent1"/>
            </a:solidFill>
          </a:ln>
        </p:spPr>
      </p:pic>
      <p:pic>
        <p:nvPicPr>
          <p:cNvPr id="8" name="Picture 7" descr="An eroded field&#10;">
            <a:extLst>
              <a:ext uri="{FF2B5EF4-FFF2-40B4-BE49-F238E27FC236}">
                <a16:creationId xmlns:a16="http://schemas.microsoft.com/office/drawing/2014/main" id="{A6EBB4DB-ED05-F9E9-BDE9-7E7501CBD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4683" y="5210034"/>
            <a:ext cx="2330857" cy="1429624"/>
          </a:xfrm>
          <a:prstGeom prst="rect">
            <a:avLst/>
          </a:prstGeom>
          <a:ln>
            <a:solidFill>
              <a:schemeClr val="tx1"/>
            </a:solidFill>
          </a:ln>
        </p:spPr>
      </p:pic>
      <p:pic>
        <p:nvPicPr>
          <p:cNvPr id="9" name="Picture 8" descr="A dry well">
            <a:extLst>
              <a:ext uri="{FF2B5EF4-FFF2-40B4-BE49-F238E27FC236}">
                <a16:creationId xmlns:a16="http://schemas.microsoft.com/office/drawing/2014/main" id="{C892D437-7E45-B5D9-33FB-B7E56887EF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0474" y="5210032"/>
            <a:ext cx="1808489" cy="1429624"/>
          </a:xfrm>
          <a:prstGeom prst="rect">
            <a:avLst/>
          </a:prstGeom>
        </p:spPr>
      </p:pic>
      <p:pic>
        <p:nvPicPr>
          <p:cNvPr id="3" name="Picture 2" descr="Diagram of a the water table showing the impact of drawing water from a well">
            <a:extLst>
              <a:ext uri="{FF2B5EF4-FFF2-40B4-BE49-F238E27FC236}">
                <a16:creationId xmlns:a16="http://schemas.microsoft.com/office/drawing/2014/main" id="{A01FDE61-93F7-0E44-4D9B-AC0669246142}"/>
              </a:ext>
            </a:extLst>
          </p:cNvPr>
          <p:cNvPicPr>
            <a:picLocks noChangeAspect="1"/>
          </p:cNvPicPr>
          <p:nvPr/>
        </p:nvPicPr>
        <p:blipFill>
          <a:blip r:embed="rId7"/>
          <a:stretch>
            <a:fillRect/>
          </a:stretch>
        </p:blipFill>
        <p:spPr>
          <a:xfrm>
            <a:off x="501002" y="1152429"/>
            <a:ext cx="4291047" cy="3776869"/>
          </a:xfrm>
          <a:prstGeom prst="rect">
            <a:avLst/>
          </a:prstGeom>
          <a:ln>
            <a:solidFill>
              <a:schemeClr val="accent1"/>
            </a:solidFill>
          </a:ln>
        </p:spPr>
      </p:pic>
      <p:sp>
        <p:nvSpPr>
          <p:cNvPr id="2" name="TextBox 1">
            <a:extLst>
              <a:ext uri="{FF2B5EF4-FFF2-40B4-BE49-F238E27FC236}">
                <a16:creationId xmlns:a16="http://schemas.microsoft.com/office/drawing/2014/main" id="{D18E3CB1-E0E8-46C6-472A-ED3C3EF8A5A8}"/>
              </a:ext>
            </a:extLst>
          </p:cNvPr>
          <p:cNvSpPr txBox="1"/>
          <p:nvPr/>
        </p:nvSpPr>
        <p:spPr>
          <a:xfrm>
            <a:off x="374449" y="531571"/>
            <a:ext cx="6548972"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The impact of farming</a:t>
            </a:r>
            <a:r>
              <a:rPr lang="en-US" sz="2400" b="1" dirty="0"/>
              <a:t> on freshwater resources:</a:t>
            </a:r>
          </a:p>
        </p:txBody>
      </p:sp>
    </p:spTree>
    <p:extLst>
      <p:ext uri="{BB962C8B-B14F-4D97-AF65-F5344CB8AC3E}">
        <p14:creationId xmlns:p14="http://schemas.microsoft.com/office/powerpoint/2010/main" val="32084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F3CCA79-4C73-CA97-F498-49717C69C283}"/>
              </a:ext>
            </a:extLst>
          </p:cNvPr>
          <p:cNvSpPr txBox="1">
            <a:spLocks noGrp="1"/>
          </p:cNvSpPr>
          <p:nvPr>
            <p:ph type="title" idx="4294967295"/>
          </p:nvPr>
        </p:nvSpPr>
        <p:spPr>
          <a:xfrm>
            <a:off x="359656" y="523458"/>
            <a:ext cx="5173718" cy="31085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Loss of underground water pressure can result in land subsidence, where land sinks to fill the gap</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Abrupt land subsidence can cause life-threatening sinkholes</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Gradual subsidence responsible for “leaning” </a:t>
            </a:r>
            <a:r>
              <a:rPr kumimoji="0" lang="en-US" sz="2200" b="0" i="0" u="none" strike="noStrike" kern="1200" cap="none" spc="0" normalizeH="0" baseline="0" noProof="0" dirty="0">
                <a:ln>
                  <a:noFill/>
                </a:ln>
                <a:solidFill>
                  <a:srgbClr val="202122"/>
                </a:solidFill>
                <a:effectLst/>
                <a:highlight>
                  <a:srgbClr val="FFFFFF"/>
                </a:highlight>
                <a:uLnTx/>
                <a:uFillTx/>
                <a:latin typeface="Calibri" panose="020F0502020204030204" pitchFamily="34" charset="0"/>
                <a:ea typeface="+mn-ea"/>
                <a:cs typeface="Calibri" panose="020F0502020204030204" pitchFamily="34" charset="0"/>
              </a:rPr>
              <a:t>Santa Veracruz cathedral in Mexico City</a:t>
            </a:r>
            <a:endPar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9" name="Picture 18" descr="A series of images depicting how sinkholes can form over time">
            <a:extLst>
              <a:ext uri="{FF2B5EF4-FFF2-40B4-BE49-F238E27FC236}">
                <a16:creationId xmlns:a16="http://schemas.microsoft.com/office/drawing/2014/main" id="{6A6BAB21-FF5D-829E-A1B2-4ABEBE5E63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058" y="4391038"/>
            <a:ext cx="7527823" cy="2052623"/>
          </a:xfrm>
          <a:prstGeom prst="rect">
            <a:avLst/>
          </a:prstGeom>
          <a:ln>
            <a:solidFill>
              <a:schemeClr val="accent1"/>
            </a:solidFill>
          </a:ln>
        </p:spPr>
      </p:pic>
      <p:pic>
        <p:nvPicPr>
          <p:cNvPr id="17" name="Picture 16" descr="A sink hole">
            <a:extLst>
              <a:ext uri="{FF2B5EF4-FFF2-40B4-BE49-F238E27FC236}">
                <a16:creationId xmlns:a16="http://schemas.microsoft.com/office/drawing/2014/main" id="{121C410E-6592-71F9-67EC-659579152A2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5474" y="649591"/>
            <a:ext cx="2262407" cy="3577590"/>
          </a:xfrm>
          <a:prstGeom prst="rect">
            <a:avLst/>
          </a:prstGeom>
          <a:ln>
            <a:solidFill>
              <a:schemeClr val="accent1"/>
            </a:solidFill>
          </a:ln>
        </p:spPr>
      </p:pic>
      <p:pic>
        <p:nvPicPr>
          <p:cNvPr id="3" name="Picture 2" descr="A leaning cathedral in Mexico">
            <a:extLst>
              <a:ext uri="{FF2B5EF4-FFF2-40B4-BE49-F238E27FC236}">
                <a16:creationId xmlns:a16="http://schemas.microsoft.com/office/drawing/2014/main" id="{DC783ADA-4872-C44F-A22E-E5F0EE33BB8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179981" y="649591"/>
            <a:ext cx="3621495" cy="5794070"/>
          </a:xfrm>
          <a:prstGeom prst="rect">
            <a:avLst/>
          </a:prstGeom>
        </p:spPr>
      </p:pic>
    </p:spTree>
    <p:extLst>
      <p:ext uri="{BB962C8B-B14F-4D97-AF65-F5344CB8AC3E}">
        <p14:creationId xmlns:p14="http://schemas.microsoft.com/office/powerpoint/2010/main" val="19596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5819</TotalTime>
  <Words>1592</Words>
  <Application>Microsoft Macintosh PowerPoint</Application>
  <PresentationFormat>Widescreen</PresentationFormat>
  <Paragraphs>135</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Agency FB</vt:lpstr>
      <vt:lpstr>Aptos</vt:lpstr>
      <vt:lpstr>Aptos Display</vt:lpstr>
      <vt:lpstr>Arial</vt:lpstr>
      <vt:lpstr>Calibri</vt:lpstr>
      <vt:lpstr>Office Theme</vt:lpstr>
      <vt:lpstr>Freshwater Resources</vt:lpstr>
      <vt:lpstr>Where is Earth’s Water?</vt:lpstr>
      <vt:lpstr>Water Cycle</vt:lpstr>
      <vt:lpstr>Watersheds – an area of land from which all water is channeled to a common outlet Mississippi River watershed is the largest in the US Chesapeake Bay watershed is much smaller, but includes portions of five different states</vt:lpstr>
      <vt:lpstr>Water table - boundary between saturated and unsaturated rock/soil Groundwater separated by impermeable rock  into distinct “bodies” of groundwater called aquifers In dry weather, water from rivers comes primarily from groundwater discharge to the surface Much of the water in rivers flows into estuaries and into the ocean</vt:lpstr>
      <vt:lpstr>Securing Access to Freshwater</vt:lpstr>
      <vt:lpstr>Replenishing Groundwater Forests play key role in recharging aquifers - soils more permeable Seepage from standing waters like lakes and wetlands  Rain gardens reduce pavement and sidewalk that increase runoff and the expense of infiltration Also mitigate urban flooding by reducing the burden on stormwater drainage systems</vt:lpstr>
      <vt:lpstr>PowerPoint Presentation</vt:lpstr>
      <vt:lpstr>Loss of underground water pressure can result in land subsidence, where land sinks to fill the gap Abrupt land subsidence can cause life-threatening sinkholes Gradual subsidence responsible for “leaning” Santa Veracruz cathedral in Mexico City</vt:lpstr>
      <vt:lpstr>PowerPoint Presentation</vt:lpstr>
      <vt:lpstr>Strain on water resources will only get worse with expected increases in population and standards of living.  Strategies for increasing access to water may include:</vt:lpstr>
      <vt:lpstr>Freshwater augmentation strategies are problematic - all cause varying degrees of harm. Conservation is a guaranteed long-term solution.  Here are some strategies for saving water:</vt:lpstr>
      <vt:lpstr>Water Pollution</vt:lpstr>
      <vt:lpstr>Point sources of water pollution are traceable concentrated sources like factories, feedlots, and sewage treatment plants.</vt:lpstr>
      <vt:lpstr>Nutrient pollution is the most prevalent form of water pollution worldwide</vt:lpstr>
      <vt:lpstr>Nutrient levels in bodies of water</vt:lpstr>
      <vt:lpstr>Cost-effective ways to mitigate nutrient pollution include: Forest buffers to intercept runoff from surrounding farms and provide habitat for pollinators Reconstructed wetlands that filter pollutants before they reach rivers and aquifers</vt:lpstr>
      <vt:lpstr>Oxygen demanding wastes like raw sewage dramatically increase BOD and generate localized dead zones of anaerobic bacteria. This is a serious problem in less affluent communities with outdated infrastructure. Sometimes raw sewage overflows into rivers when storm drainage is overwhelmed. This graph from the US Geological Survey shows a major low oxygen event occurring in in the middle of July 2019.</vt:lpstr>
      <vt:lpstr>Water can also be polluted with water-borne pathogens that cause diseases such as typhoid, cholera, giardia, dysentery, hepatitis A, and salmonella. These diseases are common in nations with inadequate sewage treatment. Diarrheal diseases are a leading cause of childhood death in South Asia and sub-Saharan Africa.</vt:lpstr>
      <vt:lpstr>Chemical pollutants are harmful substances found at concentrations higher than the natural background rate. These chemical agents can be either inorganic or organic. Inorganic chemical pollutants include many toxic heavy metals like arsenic, cadmium, and mercury. The movie “Erin Brockovich” is based on the true story about a legal clerk whose persistence played a key role in winning a $333 million settlement against a utility company that had been dumping chromium-6 ions into the water supply of Hinkley (a rural town in California). Persistent organic pollutants (POPs) include a long list of petrochemicals associated with agriculture and industry. Unlike inorganic pollutants, POPs can be broken down into less harmful substances through high-temperature incineration.</vt:lpstr>
      <vt:lpstr>Some chemicals (e.g., certain mercury compounds, lead, and DDT) are magnified up the trophic pyramid.  Extensive use of DDT in 1950’s devasted populations eagles and ospreys after DDT poisoning resulted in fragile egg shells that were prone to break</vt:lpstr>
      <vt:lpstr>Sewage Treatment</vt:lpstr>
      <vt:lpstr>Water Treatment Process</vt:lpstr>
      <vt:lpstr>An alternate method of secondary treatment is the use of constructed wetlands. The example below is from Thailand.</vt:lpstr>
      <vt:lpstr>Septic systems are used in locations where connecting to a centralized sewage system is impractical</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Resources</dc:title>
  <dc:creator>Antonio Chaves</dc:creator>
  <cp:lastModifiedBy>Chaves, Antonio R</cp:lastModifiedBy>
  <cp:revision>310</cp:revision>
  <dcterms:created xsi:type="dcterms:W3CDTF">2024-05-22T00:31:23Z</dcterms:created>
  <dcterms:modified xsi:type="dcterms:W3CDTF">2026-02-01T14:38:54Z</dcterms:modified>
</cp:coreProperties>
</file>