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573" r:id="rId2"/>
    <p:sldId id="558" r:id="rId3"/>
    <p:sldId id="559" r:id="rId4"/>
    <p:sldId id="560" r:id="rId5"/>
    <p:sldId id="561" r:id="rId6"/>
    <p:sldId id="562" r:id="rId7"/>
    <p:sldId id="755" r:id="rId8"/>
    <p:sldId id="563" r:id="rId9"/>
    <p:sldId id="564" r:id="rId10"/>
    <p:sldId id="565" r:id="rId11"/>
    <p:sldId id="566" r:id="rId12"/>
    <p:sldId id="567" r:id="rId13"/>
    <p:sldId id="574" r:id="rId14"/>
    <p:sldId id="568" r:id="rId15"/>
    <p:sldId id="569" r:id="rId16"/>
    <p:sldId id="541" r:id="rId17"/>
    <p:sldId id="585" r:id="rId18"/>
    <p:sldId id="540" r:id="rId19"/>
    <p:sldId id="577" r:id="rId20"/>
    <p:sldId id="515" r:id="rId21"/>
    <p:sldId id="583" r:id="rId22"/>
    <p:sldId id="517" r:id="rId23"/>
    <p:sldId id="518" r:id="rId24"/>
    <p:sldId id="75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6C21FF"/>
    <a:srgbClr val="8618FF"/>
    <a:srgbClr val="D883FF"/>
    <a:srgbClr val="FF2600"/>
    <a:srgbClr val="FF9300"/>
    <a:srgbClr val="9452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24"/>
    <p:restoredTop sz="86467"/>
  </p:normalViewPr>
  <p:slideViewPr>
    <p:cSldViewPr snapToGrid="0">
      <p:cViewPr varScale="1">
        <p:scale>
          <a:sx n="55" d="100"/>
          <a:sy n="55" d="100"/>
        </p:scale>
        <p:origin x="224" y="12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6</a:t>
            </a:fld>
            <a:endParaRPr lang="en-US"/>
          </a:p>
        </p:txBody>
      </p:sp>
    </p:spTree>
    <p:extLst>
      <p:ext uri="{BB962C8B-B14F-4D97-AF65-F5344CB8AC3E}">
        <p14:creationId xmlns:p14="http://schemas.microsoft.com/office/powerpoint/2010/main" val="3442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13</a:t>
            </a:fld>
            <a:endParaRPr lang="en-US"/>
          </a:p>
        </p:txBody>
      </p:sp>
    </p:spTree>
    <p:extLst>
      <p:ext uri="{BB962C8B-B14F-4D97-AF65-F5344CB8AC3E}">
        <p14:creationId xmlns:p14="http://schemas.microsoft.com/office/powerpoint/2010/main" val="398670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73560" indent="-297523">
              <a:defRPr sz="2500">
                <a:solidFill>
                  <a:schemeClr val="tx1"/>
                </a:solidFill>
                <a:latin typeface="Times New Roman" pitchFamily="18" charset="0"/>
              </a:defRPr>
            </a:lvl2pPr>
            <a:lvl3pPr marL="1190092" indent="-238018">
              <a:defRPr sz="2500">
                <a:solidFill>
                  <a:schemeClr val="tx1"/>
                </a:solidFill>
                <a:latin typeface="Times New Roman" pitchFamily="18" charset="0"/>
              </a:defRPr>
            </a:lvl3pPr>
            <a:lvl4pPr marL="1666128" indent="-238018">
              <a:defRPr sz="2500">
                <a:solidFill>
                  <a:schemeClr val="tx1"/>
                </a:solidFill>
                <a:latin typeface="Times New Roman" pitchFamily="18" charset="0"/>
              </a:defRPr>
            </a:lvl4pPr>
            <a:lvl5pPr marL="2142165" indent="-238018">
              <a:defRPr sz="2500">
                <a:solidFill>
                  <a:schemeClr val="tx1"/>
                </a:solidFill>
                <a:latin typeface="Times New Roman" pitchFamily="18" charset="0"/>
              </a:defRPr>
            </a:lvl5pPr>
            <a:lvl6pPr marL="2618202" indent="-238018" eaLnBrk="0" fontAlgn="base" hangingPunct="0">
              <a:spcBef>
                <a:spcPct val="0"/>
              </a:spcBef>
              <a:spcAft>
                <a:spcPct val="0"/>
              </a:spcAft>
              <a:defRPr sz="2500">
                <a:solidFill>
                  <a:schemeClr val="tx1"/>
                </a:solidFill>
                <a:latin typeface="Times New Roman" pitchFamily="18" charset="0"/>
              </a:defRPr>
            </a:lvl6pPr>
            <a:lvl7pPr marL="3094238" indent="-238018" eaLnBrk="0" fontAlgn="base" hangingPunct="0">
              <a:spcBef>
                <a:spcPct val="0"/>
              </a:spcBef>
              <a:spcAft>
                <a:spcPct val="0"/>
              </a:spcAft>
              <a:defRPr sz="2500">
                <a:solidFill>
                  <a:schemeClr val="tx1"/>
                </a:solidFill>
                <a:latin typeface="Times New Roman" pitchFamily="18" charset="0"/>
              </a:defRPr>
            </a:lvl7pPr>
            <a:lvl8pPr marL="3570275" indent="-238018" eaLnBrk="0" fontAlgn="base" hangingPunct="0">
              <a:spcBef>
                <a:spcPct val="0"/>
              </a:spcBef>
              <a:spcAft>
                <a:spcPct val="0"/>
              </a:spcAft>
              <a:defRPr sz="2500">
                <a:solidFill>
                  <a:schemeClr val="tx1"/>
                </a:solidFill>
                <a:latin typeface="Times New Roman" pitchFamily="18" charset="0"/>
              </a:defRPr>
            </a:lvl8pPr>
            <a:lvl9pPr marL="4046311" indent="-238018" eaLnBrk="0" fontAlgn="base" hangingPunct="0">
              <a:spcBef>
                <a:spcPct val="0"/>
              </a:spcBef>
              <a:spcAft>
                <a:spcPct val="0"/>
              </a:spcAft>
              <a:defRPr sz="2500">
                <a:solidFill>
                  <a:schemeClr val="tx1"/>
                </a:solidFill>
                <a:latin typeface="Times New Roman" pitchFamily="18" charset="0"/>
              </a:defRPr>
            </a:lvl9pPr>
          </a:lstStyle>
          <a:p>
            <a:fld id="{169C0217-3F73-44B6-87A6-89A3BAC76513}" type="slidenum">
              <a:rPr lang="en-US" altLang="en-US" sz="1200"/>
              <a:pPr/>
              <a:t>15</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367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17</a:t>
            </a:fld>
            <a:endParaRPr lang="en-US"/>
          </a:p>
        </p:txBody>
      </p:sp>
    </p:spTree>
    <p:extLst>
      <p:ext uri="{BB962C8B-B14F-4D97-AF65-F5344CB8AC3E}">
        <p14:creationId xmlns:p14="http://schemas.microsoft.com/office/powerpoint/2010/main" val="426483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20</a:t>
            </a:fld>
            <a:endParaRPr lang="en-US" dirty="0"/>
          </a:p>
        </p:txBody>
      </p:sp>
    </p:spTree>
    <p:extLst>
      <p:ext uri="{BB962C8B-B14F-4D97-AF65-F5344CB8AC3E}">
        <p14:creationId xmlns:p14="http://schemas.microsoft.com/office/powerpoint/2010/main" val="110867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21</a:t>
            </a:fld>
            <a:endParaRPr lang="en-US" dirty="0"/>
          </a:p>
        </p:txBody>
      </p:sp>
    </p:spTree>
    <p:extLst>
      <p:ext uri="{BB962C8B-B14F-4D97-AF65-F5344CB8AC3E}">
        <p14:creationId xmlns:p14="http://schemas.microsoft.com/office/powerpoint/2010/main" val="109155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22</a:t>
            </a:fld>
            <a:endParaRPr lang="en-US" dirty="0"/>
          </a:p>
        </p:txBody>
      </p:sp>
    </p:spTree>
    <p:extLst>
      <p:ext uri="{BB962C8B-B14F-4D97-AF65-F5344CB8AC3E}">
        <p14:creationId xmlns:p14="http://schemas.microsoft.com/office/powerpoint/2010/main" val="273388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23</a:t>
            </a:fld>
            <a:endParaRPr lang="en-US" dirty="0"/>
          </a:p>
        </p:txBody>
      </p:sp>
    </p:spTree>
    <p:extLst>
      <p:ext uri="{BB962C8B-B14F-4D97-AF65-F5344CB8AC3E}">
        <p14:creationId xmlns:p14="http://schemas.microsoft.com/office/powerpoint/2010/main" val="33728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gif"/><Relationship Id="rId7" Type="http://schemas.openxmlformats.org/officeDocument/2006/relationships/image" Target="../media/image4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jp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gif"/><Relationship Id="rId5" Type="http://schemas.openxmlformats.org/officeDocument/2006/relationships/image" Target="../media/image22.jpeg"/><Relationship Id="rId10" Type="http://schemas.openxmlformats.org/officeDocument/2006/relationships/image" Target="../media/image27.sv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DFD22A-E3A8-DDFA-F909-6BD4FC34BD40}"/>
              </a:ext>
            </a:extLst>
          </p:cNvPr>
          <p:cNvSpPr txBox="1">
            <a:spLocks/>
          </p:cNvSpPr>
          <p:nvPr/>
        </p:nvSpPr>
        <p:spPr>
          <a:xfrm>
            <a:off x="994173" y="65910"/>
            <a:ext cx="10108653"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0C0"/>
                </a:solidFill>
                <a:latin typeface="Calibri" panose="020F0502020204030204" pitchFamily="34" charset="0"/>
                <a:cs typeface="Calibri" panose="020F0502020204030204" pitchFamily="34" charset="0"/>
              </a:rPr>
              <a:t>Understanding  Matter</a:t>
            </a:r>
          </a:p>
        </p:txBody>
      </p:sp>
      <p:pic>
        <p:nvPicPr>
          <p:cNvPr id="4" name="Picture 3" descr="A mortar and pestle grinding some items">
            <a:extLst>
              <a:ext uri="{FF2B5EF4-FFF2-40B4-BE49-F238E27FC236}">
                <a16:creationId xmlns:a16="http://schemas.microsoft.com/office/drawing/2014/main" id="{91F2E8E5-5B9A-1EFA-3EEC-29CB8B9A7231}"/>
              </a:ext>
            </a:extLst>
          </p:cNvPr>
          <p:cNvPicPr>
            <a:picLocks noChangeAspect="1"/>
          </p:cNvPicPr>
          <p:nvPr/>
        </p:nvPicPr>
        <p:blipFill>
          <a:blip r:embed="rId2"/>
          <a:stretch>
            <a:fillRect/>
          </a:stretch>
        </p:blipFill>
        <p:spPr>
          <a:xfrm>
            <a:off x="5411055" y="1341938"/>
            <a:ext cx="5971965" cy="5242993"/>
          </a:xfrm>
          <a:prstGeom prst="rect">
            <a:avLst/>
          </a:prstGeom>
        </p:spPr>
      </p:pic>
      <p:pic>
        <p:nvPicPr>
          <p:cNvPr id="3" name="Picture 2" descr="A painting of alchemists">
            <a:extLst>
              <a:ext uri="{FF2B5EF4-FFF2-40B4-BE49-F238E27FC236}">
                <a16:creationId xmlns:a16="http://schemas.microsoft.com/office/drawing/2014/main" id="{CEDEB7C6-11A3-D01C-E963-F13CCF373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980" y="1341938"/>
            <a:ext cx="4439677" cy="5242993"/>
          </a:xfrm>
          <a:prstGeom prst="rect">
            <a:avLst/>
          </a:prstGeom>
        </p:spPr>
      </p:pic>
    </p:spTree>
    <p:extLst>
      <p:ext uri="{BB962C8B-B14F-4D97-AF65-F5344CB8AC3E}">
        <p14:creationId xmlns:p14="http://schemas.microsoft.com/office/powerpoint/2010/main" val="30751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68FD894-D093-5AF8-A0C5-BA7A3B1F9588}"/>
              </a:ext>
            </a:extLst>
          </p:cNvPr>
          <p:cNvSpPr txBox="1"/>
          <p:nvPr/>
        </p:nvSpPr>
        <p:spPr>
          <a:xfrm>
            <a:off x="420711" y="155250"/>
            <a:ext cx="11350578" cy="954107"/>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Carbon</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nitrogen</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oxygen</a:t>
            </a:r>
            <a:r>
              <a:rPr lang="en-US" sz="2800" dirty="0">
                <a:latin typeface="Calibri" panose="020F0502020204030204" pitchFamily="34" charset="0"/>
                <a:cs typeface="Calibri" panose="020F0502020204030204" pitchFamily="34" charset="0"/>
              </a:rPr>
              <a:t>, and </a:t>
            </a:r>
            <a:r>
              <a:rPr lang="en-US" sz="2800" b="1" dirty="0">
                <a:latin typeface="Calibri" panose="020F0502020204030204" pitchFamily="34" charset="0"/>
                <a:cs typeface="Calibri" panose="020F0502020204030204" pitchFamily="34" charset="0"/>
              </a:rPr>
              <a:t>hydrogen</a:t>
            </a:r>
            <a:r>
              <a:rPr lang="en-US" sz="2800" dirty="0">
                <a:latin typeface="Calibri" panose="020F0502020204030204" pitchFamily="34" charset="0"/>
                <a:cs typeface="Calibri" panose="020F0502020204030204" pitchFamily="34" charset="0"/>
              </a:rPr>
              <a:t> are the main elements involved the compounds of life.</a:t>
            </a:r>
          </a:p>
        </p:txBody>
      </p:sp>
      <p:sp>
        <p:nvSpPr>
          <p:cNvPr id="16" name="TextBox 15">
            <a:extLst>
              <a:ext uri="{FF2B5EF4-FFF2-40B4-BE49-F238E27FC236}">
                <a16:creationId xmlns:a16="http://schemas.microsoft.com/office/drawing/2014/main" id="{54EC898E-4CA7-6A41-E47E-83836E804CBC}"/>
              </a:ext>
            </a:extLst>
          </p:cNvPr>
          <p:cNvSpPr txBox="1"/>
          <p:nvPr/>
        </p:nvSpPr>
        <p:spPr>
          <a:xfrm>
            <a:off x="420710" y="1109357"/>
            <a:ext cx="11350578" cy="1384995"/>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Phosphorous (P)</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sulfur (S)</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potassium (K)</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sodium (Na)</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magnesium (Mg)</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iron (Fe), </a:t>
            </a:r>
            <a:r>
              <a:rPr lang="en-US" sz="2800" dirty="0">
                <a:latin typeface="Calibri" panose="020F0502020204030204" pitchFamily="34" charset="0"/>
                <a:cs typeface="Calibri" panose="020F0502020204030204" pitchFamily="34" charset="0"/>
              </a:rPr>
              <a:t>and other micronutrients also occur in much lesser amounts. This shows their dry weight ratios in the compounds that make up living cells.</a:t>
            </a:r>
          </a:p>
        </p:txBody>
      </p:sp>
      <p:pic>
        <p:nvPicPr>
          <p:cNvPr id="20" name="Picture 19" descr="A screenshot of a cell phone&#10;&#10;Description automatically generated">
            <a:extLst>
              <a:ext uri="{FF2B5EF4-FFF2-40B4-BE49-F238E27FC236}">
                <a16:creationId xmlns:a16="http://schemas.microsoft.com/office/drawing/2014/main" id="{59D0D0F6-4924-C552-B352-4CADBBF69D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290" y="2838471"/>
            <a:ext cx="4499627" cy="3502325"/>
          </a:xfrm>
          <a:prstGeom prst="rect">
            <a:avLst/>
          </a:prstGeom>
        </p:spPr>
      </p:pic>
      <p:pic>
        <p:nvPicPr>
          <p:cNvPr id="21" name="Picture 20" descr="Diagram different sized nested circles of different colors representing the proportionate amounts of different elements in living cells">
            <a:extLst>
              <a:ext uri="{FF2B5EF4-FFF2-40B4-BE49-F238E27FC236}">
                <a16:creationId xmlns:a16="http://schemas.microsoft.com/office/drawing/2014/main" id="{CCF3B58D-C31D-B522-6884-62878E688CD6}"/>
              </a:ext>
            </a:extLst>
          </p:cNvPr>
          <p:cNvPicPr>
            <a:picLocks noChangeAspect="1"/>
          </p:cNvPicPr>
          <p:nvPr/>
        </p:nvPicPr>
        <p:blipFill>
          <a:blip r:embed="rId3"/>
          <a:stretch>
            <a:fillRect/>
          </a:stretch>
        </p:blipFill>
        <p:spPr>
          <a:xfrm>
            <a:off x="969520" y="2709459"/>
            <a:ext cx="10264462" cy="3760351"/>
          </a:xfrm>
          <a:prstGeom prst="rect">
            <a:avLst/>
          </a:prstGeom>
          <a:ln>
            <a:solidFill>
              <a:schemeClr val="tx1"/>
            </a:solidFill>
          </a:ln>
        </p:spPr>
      </p:pic>
    </p:spTree>
    <p:extLst>
      <p:ext uri="{BB962C8B-B14F-4D97-AF65-F5344CB8AC3E}">
        <p14:creationId xmlns:p14="http://schemas.microsoft.com/office/powerpoint/2010/main" val="25219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ircles with letters and numbers showing images of atoms in their location on the periodic chart">
            <a:extLst>
              <a:ext uri="{FF2B5EF4-FFF2-40B4-BE49-F238E27FC236}">
                <a16:creationId xmlns:a16="http://schemas.microsoft.com/office/drawing/2014/main" id="{99A592DE-8987-662E-18B7-A526540DAA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424" y="2502264"/>
            <a:ext cx="10862283" cy="3420826"/>
          </a:xfrm>
          <a:prstGeom prst="rect">
            <a:avLst/>
          </a:prstGeom>
        </p:spPr>
      </p:pic>
      <p:sp>
        <p:nvSpPr>
          <p:cNvPr id="2" name="Title 1">
            <a:extLst>
              <a:ext uri="{FF2B5EF4-FFF2-40B4-BE49-F238E27FC236}">
                <a16:creationId xmlns:a16="http://schemas.microsoft.com/office/drawing/2014/main" id="{B54037C5-5627-EB7B-DE25-8E07A7CACC25}"/>
              </a:ext>
            </a:extLst>
          </p:cNvPr>
          <p:cNvSpPr txBox="1">
            <a:spLocks/>
          </p:cNvSpPr>
          <p:nvPr/>
        </p:nvSpPr>
        <p:spPr>
          <a:xfrm>
            <a:off x="430408" y="5752915"/>
            <a:ext cx="11779963"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000" dirty="0">
                <a:latin typeface="Calibri" panose="020F0502020204030204" pitchFamily="34" charset="0"/>
                <a:cs typeface="Calibri" panose="020F0502020204030204" pitchFamily="34" charset="0"/>
              </a:rPr>
              <a:t>This is just to improve your understanding. You will not be tested on this.</a:t>
            </a:r>
          </a:p>
        </p:txBody>
      </p:sp>
      <p:sp>
        <p:nvSpPr>
          <p:cNvPr id="3" name="Title 1">
            <a:extLst>
              <a:ext uri="{FF2B5EF4-FFF2-40B4-BE49-F238E27FC236}">
                <a16:creationId xmlns:a16="http://schemas.microsoft.com/office/drawing/2014/main" id="{D2AF2A2C-06D3-9A29-3106-74708E33083D}"/>
              </a:ext>
            </a:extLst>
          </p:cNvPr>
          <p:cNvSpPr txBox="1">
            <a:spLocks/>
          </p:cNvSpPr>
          <p:nvPr/>
        </p:nvSpPr>
        <p:spPr>
          <a:xfrm>
            <a:off x="458984" y="459740"/>
            <a:ext cx="11387824" cy="2042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just">
              <a:buAutoNum type="arabicPeriod"/>
            </a:pPr>
            <a:r>
              <a:rPr lang="en-US" sz="3000" dirty="0">
                <a:latin typeface="Calibri" panose="020F0502020204030204" pitchFamily="34" charset="0"/>
                <a:cs typeface="Calibri" panose="020F0502020204030204" pitchFamily="34" charset="0"/>
              </a:rPr>
              <a:t>The outermost electrons determine chemical properties.</a:t>
            </a:r>
          </a:p>
          <a:p>
            <a:pPr marL="514350" indent="-514350" algn="just">
              <a:buAutoNum type="arabicPeriod"/>
            </a:pPr>
            <a:r>
              <a:rPr lang="en-US" sz="3000" dirty="0">
                <a:latin typeface="Calibri" panose="020F0502020204030204" pitchFamily="34" charset="0"/>
                <a:cs typeface="Calibri" panose="020F0502020204030204" pitchFamily="34" charset="0"/>
              </a:rPr>
              <a:t>Noble gases (indicated by the arrow) do not form compounds because their outermost electron shell is “full.”</a:t>
            </a:r>
          </a:p>
          <a:p>
            <a:pPr marL="514350" indent="-514350" algn="just">
              <a:buAutoNum type="arabicPeriod"/>
            </a:pPr>
            <a:r>
              <a:rPr lang="en-US" sz="3000" dirty="0">
                <a:latin typeface="Calibri" panose="020F0502020204030204" pitchFamily="34" charset="0"/>
                <a:cs typeface="Calibri" panose="020F0502020204030204" pitchFamily="34" charset="0"/>
              </a:rPr>
              <a:t>These elements (in the boxes) are very reactive because they are only one electron away from noble gas configuration.</a:t>
            </a:r>
          </a:p>
        </p:txBody>
      </p:sp>
      <p:sp>
        <p:nvSpPr>
          <p:cNvPr id="6" name="Down Arrow 5">
            <a:extLst>
              <a:ext uri="{FF2B5EF4-FFF2-40B4-BE49-F238E27FC236}">
                <a16:creationId xmlns:a16="http://schemas.microsoft.com/office/drawing/2014/main" id="{0A6665DA-A1FB-73CB-8D2C-A0493554863A}"/>
              </a:ext>
            </a:extLst>
          </p:cNvPr>
          <p:cNvSpPr/>
          <p:nvPr/>
        </p:nvSpPr>
        <p:spPr>
          <a:xfrm>
            <a:off x="10572754" y="2085972"/>
            <a:ext cx="242886" cy="506253"/>
          </a:xfrm>
          <a:prstGeom prst="downArrow">
            <a:avLst/>
          </a:prstGeom>
          <a:solidFill>
            <a:srgbClr val="0432FF"/>
          </a:solid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39859E6-7E86-8C7C-D5D1-FA352AC13BE7}"/>
              </a:ext>
            </a:extLst>
          </p:cNvPr>
          <p:cNvSpPr/>
          <p:nvPr/>
        </p:nvSpPr>
        <p:spPr>
          <a:xfrm>
            <a:off x="530424" y="2554924"/>
            <a:ext cx="1355526" cy="3339590"/>
          </a:xfrm>
          <a:prstGeom prst="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B33F43-427C-941A-B84E-73F5D77C24E1}"/>
              </a:ext>
            </a:extLst>
          </p:cNvPr>
          <p:cNvSpPr/>
          <p:nvPr/>
        </p:nvSpPr>
        <p:spPr>
          <a:xfrm>
            <a:off x="8715501" y="3586163"/>
            <a:ext cx="1355526" cy="2345652"/>
          </a:xfrm>
          <a:prstGeom prst="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4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atoms forming molecules of oxygen, water, hydrogen chloride, nitrogen, and nitrogen oxide">
            <a:extLst>
              <a:ext uri="{FF2B5EF4-FFF2-40B4-BE49-F238E27FC236}">
                <a16:creationId xmlns:a16="http://schemas.microsoft.com/office/drawing/2014/main" id="{C80B2F4D-20FE-C8E0-1E39-83CD0A34D2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3809" y="2339965"/>
            <a:ext cx="5193575" cy="1913717"/>
          </a:xfrm>
          <a:prstGeom prst="rect">
            <a:avLst/>
          </a:prstGeom>
        </p:spPr>
      </p:pic>
      <p:pic>
        <p:nvPicPr>
          <p:cNvPr id="6" name="Picture 5" descr="A diagram showing an atom of sodium transferring its electron to an atom of fluorine">
            <a:extLst>
              <a:ext uri="{FF2B5EF4-FFF2-40B4-BE49-F238E27FC236}">
                <a16:creationId xmlns:a16="http://schemas.microsoft.com/office/drawing/2014/main" id="{EA8251EE-AC84-4AA8-9F8C-A32A34B3FB9A}"/>
              </a:ext>
            </a:extLst>
          </p:cNvPr>
          <p:cNvPicPr>
            <a:picLocks noChangeAspect="1"/>
          </p:cNvPicPr>
          <p:nvPr/>
        </p:nvPicPr>
        <p:blipFill>
          <a:blip r:embed="rId3"/>
          <a:stretch>
            <a:fillRect/>
          </a:stretch>
        </p:blipFill>
        <p:spPr>
          <a:xfrm>
            <a:off x="2530228" y="4501777"/>
            <a:ext cx="6780739" cy="1772241"/>
          </a:xfrm>
          <a:prstGeom prst="rect">
            <a:avLst/>
          </a:prstGeom>
        </p:spPr>
      </p:pic>
      <p:sp>
        <p:nvSpPr>
          <p:cNvPr id="8" name="Rectangle 4">
            <a:extLst>
              <a:ext uri="{FF2B5EF4-FFF2-40B4-BE49-F238E27FC236}">
                <a16:creationId xmlns:a16="http://schemas.microsoft.com/office/drawing/2014/main" id="{68B06CCF-EE93-84DC-D701-A819118B811B}"/>
              </a:ext>
            </a:extLst>
          </p:cNvPr>
          <p:cNvSpPr>
            <a:spLocks noGrp="1" noChangeArrowheads="1"/>
          </p:cNvSpPr>
          <p:nvPr>
            <p:ph type="title"/>
          </p:nvPr>
        </p:nvSpPr>
        <p:spPr>
          <a:xfrm>
            <a:off x="676154" y="531360"/>
            <a:ext cx="10839691" cy="1560511"/>
          </a:xfrm>
        </p:spPr>
        <p:txBody>
          <a:bodyPr>
            <a:noAutofit/>
          </a:bodyPr>
          <a:lstStyle/>
          <a:p>
            <a:pPr algn="just">
              <a:defRPr/>
            </a:pPr>
            <a:r>
              <a:rPr lang="en-US" altLang="en-US" sz="3200" dirty="0">
                <a:latin typeface="Calibri" panose="020F0502020204030204" pitchFamily="34" charset="0"/>
                <a:cs typeface="Calibri" panose="020F0502020204030204" pitchFamily="34" charset="0"/>
              </a:rPr>
              <a:t>Elements form </a:t>
            </a:r>
            <a:r>
              <a:rPr lang="en-US" altLang="en-US" sz="3200" b="1" dirty="0">
                <a:latin typeface="Calibri" panose="020F0502020204030204" pitchFamily="34" charset="0"/>
                <a:cs typeface="Calibri" panose="020F0502020204030204" pitchFamily="34" charset="0"/>
              </a:rPr>
              <a:t>chemical bonds </a:t>
            </a:r>
            <a:r>
              <a:rPr lang="en-US" altLang="en-US" sz="3200" dirty="0">
                <a:latin typeface="Calibri" panose="020F0502020204030204" pitchFamily="34" charset="0"/>
                <a:cs typeface="Calibri" panose="020F0502020204030204" pitchFamily="34" charset="0"/>
              </a:rPr>
              <a:t>in order to obtain the configuration of noble gases. This can involve either the electron sharing (</a:t>
            </a:r>
            <a:r>
              <a:rPr lang="en-US" altLang="en-US" sz="3200" b="1" dirty="0">
                <a:latin typeface="Calibri" panose="020F0502020204030204" pitchFamily="34" charset="0"/>
                <a:cs typeface="Calibri" panose="020F0502020204030204" pitchFamily="34" charset="0"/>
              </a:rPr>
              <a:t>covalent</a:t>
            </a:r>
            <a:r>
              <a:rPr lang="en-US" altLang="en-US" sz="3200" dirty="0">
                <a:latin typeface="Calibri" panose="020F0502020204030204" pitchFamily="34" charset="0"/>
                <a:cs typeface="Calibri" panose="020F0502020204030204" pitchFamily="34" charset="0"/>
              </a:rPr>
              <a:t>) or electron transfer (</a:t>
            </a:r>
            <a:r>
              <a:rPr lang="en-US" altLang="en-US" sz="3200" b="1" dirty="0">
                <a:latin typeface="Calibri" panose="020F0502020204030204" pitchFamily="34" charset="0"/>
                <a:cs typeface="Calibri" panose="020F0502020204030204" pitchFamily="34" charset="0"/>
              </a:rPr>
              <a:t>ionic</a:t>
            </a:r>
            <a:r>
              <a:rPr lang="en-US" alt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3696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animated diagram showing an atom of sodium transferring its electron to an atom of fluorine">
            <a:extLst>
              <a:ext uri="{FF2B5EF4-FFF2-40B4-BE49-F238E27FC236}">
                <a16:creationId xmlns:a16="http://schemas.microsoft.com/office/drawing/2014/main" id="{84DC1062-9F92-7485-4E04-4B53CDCDFB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8185" y="2513395"/>
            <a:ext cx="6792686" cy="2971800"/>
          </a:xfrm>
          <a:prstGeom prst="rect">
            <a:avLst/>
          </a:prstGeom>
        </p:spPr>
      </p:pic>
      <p:pic>
        <p:nvPicPr>
          <p:cNvPr id="3" name="Picture 2" descr="A green and purple spheres representing the ion network in salt crystals">
            <a:extLst>
              <a:ext uri="{FF2B5EF4-FFF2-40B4-BE49-F238E27FC236}">
                <a16:creationId xmlns:a16="http://schemas.microsoft.com/office/drawing/2014/main" id="{EEE4BFB8-10AD-ACF2-03EE-37A325C32E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01187" y="554827"/>
            <a:ext cx="1761926" cy="1671077"/>
          </a:xfrm>
          <a:prstGeom prst="rect">
            <a:avLst/>
          </a:prstGeom>
        </p:spPr>
      </p:pic>
      <p:sp>
        <p:nvSpPr>
          <p:cNvPr id="5" name="TextBox 4">
            <a:extLst>
              <a:ext uri="{FF2B5EF4-FFF2-40B4-BE49-F238E27FC236}">
                <a16:creationId xmlns:a16="http://schemas.microsoft.com/office/drawing/2014/main" id="{8C8B54CE-ED4E-C497-D94D-01CE08F4816D}"/>
              </a:ext>
            </a:extLst>
          </p:cNvPr>
          <p:cNvSpPr txBox="1"/>
          <p:nvPr/>
        </p:nvSpPr>
        <p:spPr>
          <a:xfrm>
            <a:off x="928887" y="637851"/>
            <a:ext cx="8358188" cy="1505027"/>
          </a:xfrm>
          <a:prstGeom prst="rect">
            <a:avLst/>
          </a:prstGeom>
          <a:noFill/>
        </p:spPr>
        <p:txBody>
          <a:bodyPr wrap="square">
            <a:spAutoFit/>
          </a:bodyPr>
          <a:lstStyle/>
          <a:p>
            <a:pPr algn="just">
              <a:lnSpc>
                <a:spcPct val="90000"/>
              </a:lnSpc>
              <a:defRPr/>
            </a:pPr>
            <a:r>
              <a:rPr lang="en-US" altLang="en-US" sz="3400" b="1" dirty="0">
                <a:latin typeface="Calibri" panose="020F0502020204030204" pitchFamily="34" charset="0"/>
                <a:cs typeface="Calibri" panose="020F0502020204030204" pitchFamily="34" charset="0"/>
              </a:rPr>
              <a:t>Ionic bonds </a:t>
            </a:r>
            <a:r>
              <a:rPr lang="en-US" altLang="en-US" sz="3400" dirty="0">
                <a:latin typeface="Calibri" panose="020F0502020204030204" pitchFamily="34" charset="0"/>
                <a:cs typeface="Calibri" panose="020F0502020204030204" pitchFamily="34" charset="0"/>
              </a:rPr>
              <a:t>form a continuous network of positively and negatively charged </a:t>
            </a:r>
            <a:r>
              <a:rPr lang="en-US" altLang="en-US" sz="3400" b="1" dirty="0">
                <a:latin typeface="Calibri" panose="020F0502020204030204" pitchFamily="34" charset="0"/>
                <a:cs typeface="Calibri" panose="020F0502020204030204" pitchFamily="34" charset="0"/>
              </a:rPr>
              <a:t>ions</a:t>
            </a:r>
            <a:r>
              <a:rPr lang="en-US" altLang="en-US" sz="3400" dirty="0">
                <a:latin typeface="Calibri" panose="020F0502020204030204" pitchFamily="34" charset="0"/>
                <a:cs typeface="Calibri" panose="020F0502020204030204" pitchFamily="34" charset="0"/>
              </a:rPr>
              <a:t>. They usually occur between metal and nonmetal.</a:t>
            </a:r>
          </a:p>
        </p:txBody>
      </p:sp>
    </p:spTree>
    <p:extLst>
      <p:ext uri="{BB962C8B-B14F-4D97-AF65-F5344CB8AC3E}">
        <p14:creationId xmlns:p14="http://schemas.microsoft.com/office/powerpoint/2010/main" val="143701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purple spheres representing the ion network in salt crystals">
            <a:extLst>
              <a:ext uri="{FF2B5EF4-FFF2-40B4-BE49-F238E27FC236}">
                <a16:creationId xmlns:a16="http://schemas.microsoft.com/office/drawing/2014/main" id="{EEE4BFB8-10AD-ACF2-03EE-37A325C32E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1187" y="554827"/>
            <a:ext cx="1761926" cy="1671077"/>
          </a:xfrm>
          <a:prstGeom prst="rect">
            <a:avLst/>
          </a:prstGeom>
        </p:spPr>
      </p:pic>
      <p:sp>
        <p:nvSpPr>
          <p:cNvPr id="5" name="TextBox 4">
            <a:extLst>
              <a:ext uri="{FF2B5EF4-FFF2-40B4-BE49-F238E27FC236}">
                <a16:creationId xmlns:a16="http://schemas.microsoft.com/office/drawing/2014/main" id="{8C8B54CE-ED4E-C497-D94D-01CE08F4816D}"/>
              </a:ext>
            </a:extLst>
          </p:cNvPr>
          <p:cNvSpPr txBox="1"/>
          <p:nvPr/>
        </p:nvSpPr>
        <p:spPr>
          <a:xfrm>
            <a:off x="928887" y="637851"/>
            <a:ext cx="8358188" cy="1505027"/>
          </a:xfrm>
          <a:prstGeom prst="rect">
            <a:avLst/>
          </a:prstGeom>
          <a:noFill/>
        </p:spPr>
        <p:txBody>
          <a:bodyPr wrap="square">
            <a:spAutoFit/>
          </a:bodyPr>
          <a:lstStyle/>
          <a:p>
            <a:pPr algn="just">
              <a:lnSpc>
                <a:spcPct val="90000"/>
              </a:lnSpc>
              <a:defRPr/>
            </a:pPr>
            <a:r>
              <a:rPr lang="en-US" altLang="en-US" sz="3400" b="1" dirty="0">
                <a:latin typeface="Calibri" panose="020F0502020204030204" pitchFamily="34" charset="0"/>
                <a:cs typeface="Calibri" panose="020F0502020204030204" pitchFamily="34" charset="0"/>
              </a:rPr>
              <a:t>Ionic bonds </a:t>
            </a:r>
            <a:r>
              <a:rPr lang="en-US" altLang="en-US" sz="3400" dirty="0">
                <a:latin typeface="Calibri" panose="020F0502020204030204" pitchFamily="34" charset="0"/>
                <a:cs typeface="Calibri" panose="020F0502020204030204" pitchFamily="34" charset="0"/>
              </a:rPr>
              <a:t>form a continuous network of positively and negatively charged </a:t>
            </a:r>
            <a:r>
              <a:rPr lang="en-US" altLang="en-US" sz="3400" b="1" dirty="0">
                <a:latin typeface="Calibri" panose="020F0502020204030204" pitchFamily="34" charset="0"/>
                <a:cs typeface="Calibri" panose="020F0502020204030204" pitchFamily="34" charset="0"/>
              </a:rPr>
              <a:t>ions</a:t>
            </a:r>
            <a:r>
              <a:rPr lang="en-US" altLang="en-US" sz="3400" dirty="0">
                <a:latin typeface="Calibri" panose="020F0502020204030204" pitchFamily="34" charset="0"/>
                <a:cs typeface="Calibri" panose="020F0502020204030204" pitchFamily="34" charset="0"/>
              </a:rPr>
              <a:t>. They usually occur between metal and nonmetal.</a:t>
            </a:r>
          </a:p>
        </p:txBody>
      </p:sp>
      <p:sp>
        <p:nvSpPr>
          <p:cNvPr id="4" name="Title 1">
            <a:extLst>
              <a:ext uri="{FF2B5EF4-FFF2-40B4-BE49-F238E27FC236}">
                <a16:creationId xmlns:a16="http://schemas.microsoft.com/office/drawing/2014/main" id="{A9DC81B0-5FE5-F390-802A-E8F25BFDAB83}"/>
              </a:ext>
            </a:extLst>
          </p:cNvPr>
          <p:cNvSpPr txBox="1">
            <a:spLocks/>
          </p:cNvSpPr>
          <p:nvPr/>
        </p:nvSpPr>
        <p:spPr>
          <a:xfrm>
            <a:off x="928887" y="5327120"/>
            <a:ext cx="9841543"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400" dirty="0">
                <a:latin typeface="Calibri" panose="020F0502020204030204" pitchFamily="34" charset="0"/>
                <a:cs typeface="Calibri" panose="020F0502020204030204" pitchFamily="34" charset="0"/>
              </a:rPr>
              <a:t>Important: This is not a molecule! These are </a:t>
            </a:r>
            <a:r>
              <a:rPr lang="en-US" sz="3400" b="1" dirty="0">
                <a:latin typeface="Calibri" panose="020F0502020204030204" pitchFamily="34" charset="0"/>
                <a:cs typeface="Calibri" panose="020F0502020204030204" pitchFamily="34" charset="0"/>
              </a:rPr>
              <a:t>two ions</a:t>
            </a:r>
            <a:r>
              <a:rPr lang="en-US" sz="3400" dirty="0">
                <a:latin typeface="Calibri" panose="020F0502020204030204" pitchFamily="34" charset="0"/>
                <a:cs typeface="Calibri" panose="020F0502020204030204" pitchFamily="34" charset="0"/>
              </a:rPr>
              <a:t>.</a:t>
            </a:r>
          </a:p>
        </p:txBody>
      </p:sp>
      <p:pic>
        <p:nvPicPr>
          <p:cNvPr id="6" name="Picture 5" descr="A diagram showing an atom of sodium transferring its electron to an atom of fluorine">
            <a:extLst>
              <a:ext uri="{FF2B5EF4-FFF2-40B4-BE49-F238E27FC236}">
                <a16:creationId xmlns:a16="http://schemas.microsoft.com/office/drawing/2014/main" id="{CB22DF26-7845-B73E-F33C-32C7339342C4}"/>
              </a:ext>
            </a:extLst>
          </p:cNvPr>
          <p:cNvPicPr>
            <a:picLocks noChangeAspect="1"/>
          </p:cNvPicPr>
          <p:nvPr/>
        </p:nvPicPr>
        <p:blipFill>
          <a:blip r:embed="rId3"/>
          <a:stretch>
            <a:fillRect/>
          </a:stretch>
        </p:blipFill>
        <p:spPr>
          <a:xfrm>
            <a:off x="3107848" y="2621435"/>
            <a:ext cx="5293119" cy="2438401"/>
          </a:xfrm>
          <a:prstGeom prst="rect">
            <a:avLst/>
          </a:prstGeom>
          <a:ln>
            <a:solidFill>
              <a:srgbClr val="0432FF"/>
            </a:solidFill>
          </a:ln>
        </p:spPr>
      </p:pic>
    </p:spTree>
    <p:extLst>
      <p:ext uri="{BB962C8B-B14F-4D97-AF65-F5344CB8AC3E}">
        <p14:creationId xmlns:p14="http://schemas.microsoft.com/office/powerpoint/2010/main" val="40447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983488" y="435157"/>
            <a:ext cx="6248400" cy="800099"/>
          </a:xfrm>
        </p:spPr>
        <p:txBody>
          <a:bodyPr/>
          <a:lstStyle/>
          <a:p>
            <a:pPr>
              <a:defRPr/>
            </a:pPr>
            <a:r>
              <a:rPr lang="en-US" altLang="en-US" sz="3400" dirty="0">
                <a:latin typeface="Calibri" panose="020F0502020204030204" pitchFamily="34" charset="0"/>
                <a:cs typeface="Calibri" panose="020F0502020204030204" pitchFamily="34" charset="0"/>
              </a:rPr>
              <a:t>Electron sharing can be equal</a:t>
            </a:r>
          </a:p>
        </p:txBody>
      </p:sp>
      <p:pic>
        <p:nvPicPr>
          <p:cNvPr id="8" name="Picture 7" descr="A diagram of a hydrogen molecule">
            <a:extLst>
              <a:ext uri="{FF2B5EF4-FFF2-40B4-BE49-F238E27FC236}">
                <a16:creationId xmlns:a16="http://schemas.microsoft.com/office/drawing/2014/main" id="{BADDFC32-9251-8158-E5D7-2E03AD86E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9371" y="1331779"/>
            <a:ext cx="1660127" cy="923256"/>
          </a:xfrm>
          <a:prstGeom prst="rect">
            <a:avLst/>
          </a:prstGeom>
        </p:spPr>
      </p:pic>
      <p:sp>
        <p:nvSpPr>
          <p:cNvPr id="9" name="Rectangle 4">
            <a:extLst>
              <a:ext uri="{FF2B5EF4-FFF2-40B4-BE49-F238E27FC236}">
                <a16:creationId xmlns:a16="http://schemas.microsoft.com/office/drawing/2014/main" id="{43475B2D-C264-B0AA-4DEB-0BB2CBF3BE4E}"/>
              </a:ext>
            </a:extLst>
          </p:cNvPr>
          <p:cNvSpPr txBox="1">
            <a:spLocks noChangeArrowheads="1"/>
          </p:cNvSpPr>
          <p:nvPr/>
        </p:nvSpPr>
        <p:spPr bwMode="auto">
          <a:xfrm>
            <a:off x="6158197" y="554722"/>
            <a:ext cx="2819400"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3600" kern="0" dirty="0">
                <a:latin typeface="Calibri" panose="020F0502020204030204" pitchFamily="34" charset="0"/>
                <a:cs typeface="Calibri" panose="020F0502020204030204" pitchFamily="34" charset="0"/>
              </a:rPr>
              <a:t>and unequal.</a:t>
            </a:r>
          </a:p>
        </p:txBody>
      </p:sp>
      <p:pic>
        <p:nvPicPr>
          <p:cNvPr id="11" name="Picture 10" descr="A diagram of a hydrogen chloride molecule">
            <a:extLst>
              <a:ext uri="{FF2B5EF4-FFF2-40B4-BE49-F238E27FC236}">
                <a16:creationId xmlns:a16="http://schemas.microsoft.com/office/drawing/2014/main" id="{B032A62B-FF5B-BECD-27D5-EE025F5CD5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49" y="1136789"/>
            <a:ext cx="1843557" cy="1240855"/>
          </a:xfrm>
          <a:prstGeom prst="rect">
            <a:avLst/>
          </a:prstGeom>
        </p:spPr>
      </p:pic>
      <p:sp>
        <p:nvSpPr>
          <p:cNvPr id="12" name="Rectangle 4">
            <a:extLst>
              <a:ext uri="{FF2B5EF4-FFF2-40B4-BE49-F238E27FC236}">
                <a16:creationId xmlns:a16="http://schemas.microsoft.com/office/drawing/2014/main" id="{9FAF2868-3F55-33B7-FF98-79AB6D84B49F}"/>
              </a:ext>
            </a:extLst>
          </p:cNvPr>
          <p:cNvSpPr txBox="1">
            <a:spLocks noChangeArrowheads="1"/>
          </p:cNvSpPr>
          <p:nvPr/>
        </p:nvSpPr>
        <p:spPr bwMode="auto">
          <a:xfrm>
            <a:off x="731520" y="3267416"/>
            <a:ext cx="10329897"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defRPr/>
            </a:pPr>
            <a:r>
              <a:rPr lang="en-US" altLang="en-US" sz="3400" b="1" kern="0" dirty="0">
                <a:latin typeface="Calibri" panose="020F0502020204030204" pitchFamily="34" charset="0"/>
                <a:cs typeface="Calibri" panose="020F0502020204030204" pitchFamily="34" charset="0"/>
              </a:rPr>
              <a:t>Unequal sharing </a:t>
            </a:r>
            <a:r>
              <a:rPr lang="en-US" altLang="en-US" sz="3400" kern="0" dirty="0">
                <a:latin typeface="Calibri" panose="020F0502020204030204" pitchFamily="34" charset="0"/>
                <a:cs typeface="Calibri" panose="020F0502020204030204" pitchFamily="34" charset="0"/>
              </a:rPr>
              <a:t>results in </a:t>
            </a:r>
            <a:r>
              <a:rPr lang="en-US" altLang="en-US" sz="3400" b="1" kern="0" dirty="0">
                <a:latin typeface="Calibri" panose="020F0502020204030204" pitchFamily="34" charset="0"/>
                <a:cs typeface="Calibri" panose="020F0502020204030204" pitchFamily="34" charset="0"/>
              </a:rPr>
              <a:t>covalent bonds </a:t>
            </a:r>
            <a:r>
              <a:rPr lang="en-US" altLang="en-US" sz="3400" kern="0" dirty="0">
                <a:latin typeface="Calibri" panose="020F0502020204030204" pitchFamily="34" charset="0"/>
                <a:cs typeface="Calibri" panose="020F0502020204030204" pitchFamily="34" charset="0"/>
              </a:rPr>
              <a:t>that are </a:t>
            </a:r>
            <a:r>
              <a:rPr lang="en-US" altLang="en-US" sz="3400" b="1" kern="0" dirty="0">
                <a:latin typeface="Calibri" panose="020F0502020204030204" pitchFamily="34" charset="0"/>
                <a:cs typeface="Calibri" panose="020F0502020204030204" pitchFamily="34" charset="0"/>
              </a:rPr>
              <a:t>polar.</a:t>
            </a:r>
          </a:p>
        </p:txBody>
      </p:sp>
      <p:pic>
        <p:nvPicPr>
          <p:cNvPr id="14" name="Picture 13" descr="A red and white molecule representing water">
            <a:extLst>
              <a:ext uri="{FF2B5EF4-FFF2-40B4-BE49-F238E27FC236}">
                <a16:creationId xmlns:a16="http://schemas.microsoft.com/office/drawing/2014/main" id="{CF421DBA-67EE-2B96-E189-04EE90AFAB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7100" y="4299558"/>
            <a:ext cx="1721221" cy="1401182"/>
          </a:xfrm>
          <a:prstGeom prst="rect">
            <a:avLst/>
          </a:prstGeom>
        </p:spPr>
      </p:pic>
      <p:pic>
        <p:nvPicPr>
          <p:cNvPr id="20" name="Picture 19" descr="A molecule model of water representing ammonia">
            <a:extLst>
              <a:ext uri="{FF2B5EF4-FFF2-40B4-BE49-F238E27FC236}">
                <a16:creationId xmlns:a16="http://schemas.microsoft.com/office/drawing/2014/main" id="{4F249AD1-A9BD-EA0A-9601-0DA7B7D8B1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118275">
            <a:off x="6568459" y="4357016"/>
            <a:ext cx="1405996" cy="1230246"/>
          </a:xfrm>
          <a:prstGeom prst="rect">
            <a:avLst/>
          </a:prstGeom>
        </p:spPr>
      </p:pic>
      <p:sp>
        <p:nvSpPr>
          <p:cNvPr id="2" name="Title 1">
            <a:extLst>
              <a:ext uri="{FF2B5EF4-FFF2-40B4-BE49-F238E27FC236}">
                <a16:creationId xmlns:a16="http://schemas.microsoft.com/office/drawing/2014/main" id="{7BFD2221-BA57-3C8D-B6D9-29475A3D80FC}"/>
              </a:ext>
            </a:extLst>
          </p:cNvPr>
          <p:cNvSpPr txBox="1">
            <a:spLocks/>
          </p:cNvSpPr>
          <p:nvPr/>
        </p:nvSpPr>
        <p:spPr>
          <a:xfrm>
            <a:off x="1844946" y="2197320"/>
            <a:ext cx="3058445" cy="923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Hydrogen Molecule</a:t>
            </a:r>
          </a:p>
        </p:txBody>
      </p:sp>
      <p:sp>
        <p:nvSpPr>
          <p:cNvPr id="3" name="Title 1">
            <a:extLst>
              <a:ext uri="{FF2B5EF4-FFF2-40B4-BE49-F238E27FC236}">
                <a16:creationId xmlns:a16="http://schemas.microsoft.com/office/drawing/2014/main" id="{F336F663-45AD-27FB-A4D0-EC9D66074FA9}"/>
              </a:ext>
            </a:extLst>
          </p:cNvPr>
          <p:cNvSpPr txBox="1">
            <a:spLocks/>
          </p:cNvSpPr>
          <p:nvPr/>
        </p:nvSpPr>
        <p:spPr>
          <a:xfrm>
            <a:off x="5670679" y="2227547"/>
            <a:ext cx="4765599"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Hydrogen Chloride Molecule</a:t>
            </a:r>
          </a:p>
        </p:txBody>
      </p:sp>
      <p:sp>
        <p:nvSpPr>
          <p:cNvPr id="4" name="Title 1">
            <a:extLst>
              <a:ext uri="{FF2B5EF4-FFF2-40B4-BE49-F238E27FC236}">
                <a16:creationId xmlns:a16="http://schemas.microsoft.com/office/drawing/2014/main" id="{25534EE3-4074-0923-FBC9-D9358FE37C06}"/>
              </a:ext>
            </a:extLst>
          </p:cNvPr>
          <p:cNvSpPr txBox="1">
            <a:spLocks/>
          </p:cNvSpPr>
          <p:nvPr/>
        </p:nvSpPr>
        <p:spPr>
          <a:xfrm>
            <a:off x="3090355" y="5486268"/>
            <a:ext cx="2728523"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Water Molecule</a:t>
            </a:r>
          </a:p>
        </p:txBody>
      </p:sp>
      <p:sp>
        <p:nvSpPr>
          <p:cNvPr id="5" name="Title 1">
            <a:extLst>
              <a:ext uri="{FF2B5EF4-FFF2-40B4-BE49-F238E27FC236}">
                <a16:creationId xmlns:a16="http://schemas.microsoft.com/office/drawing/2014/main" id="{F8DFAC4C-977E-6912-0E3C-3338F4EB9712}"/>
              </a:ext>
            </a:extLst>
          </p:cNvPr>
          <p:cNvSpPr txBox="1">
            <a:spLocks/>
          </p:cNvSpPr>
          <p:nvPr/>
        </p:nvSpPr>
        <p:spPr>
          <a:xfrm>
            <a:off x="6020728" y="5486267"/>
            <a:ext cx="3097876" cy="893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Calibri" panose="020F0502020204030204" pitchFamily="34" charset="0"/>
                <a:cs typeface="Calibri" panose="020F0502020204030204" pitchFamily="34" charset="0"/>
              </a:rPr>
              <a:t>Ammonia Molecule</a:t>
            </a:r>
          </a:p>
        </p:txBody>
      </p:sp>
    </p:spTree>
    <p:extLst>
      <p:ext uri="{BB962C8B-B14F-4D97-AF65-F5344CB8AC3E}">
        <p14:creationId xmlns:p14="http://schemas.microsoft.com/office/powerpoint/2010/main" val="29135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bond between three water molecules">
            <a:extLst>
              <a:ext uri="{FF2B5EF4-FFF2-40B4-BE49-F238E27FC236}">
                <a16:creationId xmlns:a16="http://schemas.microsoft.com/office/drawing/2014/main" id="{E06C2756-9FB4-CBEF-7900-5A111D6ED59B}"/>
              </a:ext>
            </a:extLst>
          </p:cNvPr>
          <p:cNvPicPr>
            <a:picLocks noChangeAspect="1"/>
          </p:cNvPicPr>
          <p:nvPr/>
        </p:nvPicPr>
        <p:blipFill>
          <a:blip r:embed="rId2"/>
          <a:stretch>
            <a:fillRect/>
          </a:stretch>
        </p:blipFill>
        <p:spPr>
          <a:xfrm>
            <a:off x="288857" y="2155574"/>
            <a:ext cx="4583436" cy="2559455"/>
          </a:xfrm>
          <a:prstGeom prst="rect">
            <a:avLst/>
          </a:prstGeom>
        </p:spPr>
      </p:pic>
      <p:sp>
        <p:nvSpPr>
          <p:cNvPr id="2" name="TextBox 1">
            <a:extLst>
              <a:ext uri="{FF2B5EF4-FFF2-40B4-BE49-F238E27FC236}">
                <a16:creationId xmlns:a16="http://schemas.microsoft.com/office/drawing/2014/main" id="{D2E0565A-E0C3-039C-0757-55FEEDDBE381}"/>
              </a:ext>
            </a:extLst>
          </p:cNvPr>
          <p:cNvSpPr txBox="1"/>
          <p:nvPr/>
        </p:nvSpPr>
        <p:spPr>
          <a:xfrm>
            <a:off x="758283" y="5905769"/>
            <a:ext cx="9651039"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From “Environmental Issues” by Andrew Frank </a:t>
            </a:r>
            <a:r>
              <a:rPr lang="en-US" dirty="0">
                <a:latin typeface="Calibri" panose="020F0502020204030204" pitchFamily="34" charset="0"/>
                <a:cs typeface="Calibri" panose="020F0502020204030204" pitchFamily="34" charset="0"/>
                <a:hlinkClick r:id="rId3"/>
              </a:rPr>
              <a:t>https://pressbooks.bccampus.ca/environmentalissues/front-matter/introduction/</a:t>
            </a:r>
            <a:endParaRPr lang="en-US" dirty="0">
              <a:latin typeface="Calibri" panose="020F0502020204030204" pitchFamily="34" charset="0"/>
              <a:cs typeface="Calibri" panose="020F0502020204030204" pitchFamily="34" charset="0"/>
            </a:endParaRPr>
          </a:p>
        </p:txBody>
      </p:sp>
      <p:sp>
        <p:nvSpPr>
          <p:cNvPr id="3" name="Rectangle 4">
            <a:extLst>
              <a:ext uri="{FF2B5EF4-FFF2-40B4-BE49-F238E27FC236}">
                <a16:creationId xmlns:a16="http://schemas.microsoft.com/office/drawing/2014/main" id="{7297B298-85C0-7FDB-E494-A26F58E62C70}"/>
              </a:ext>
            </a:extLst>
          </p:cNvPr>
          <p:cNvSpPr>
            <a:spLocks noGrp="1" noChangeArrowheads="1"/>
          </p:cNvSpPr>
          <p:nvPr>
            <p:ph type="title"/>
          </p:nvPr>
        </p:nvSpPr>
        <p:spPr>
          <a:xfrm>
            <a:off x="638095" y="305900"/>
            <a:ext cx="10794381" cy="1837072"/>
          </a:xfrm>
        </p:spPr>
        <p:txBody>
          <a:bodyPr>
            <a:normAutofit/>
          </a:bodyPr>
          <a:lstStyle/>
          <a:p>
            <a:pPr algn="just">
              <a:defRPr/>
            </a:pPr>
            <a:r>
              <a:rPr lang="en-US" altLang="en-US" sz="3400" dirty="0">
                <a:latin typeface="Calibri" panose="020F0502020204030204" pitchFamily="34" charset="0"/>
                <a:cs typeface="Calibri" panose="020F0502020204030204" pitchFamily="34" charset="0"/>
              </a:rPr>
              <a:t>Unequal sharing of electrons between oxygen and hydrogen atoms generates strong </a:t>
            </a:r>
            <a:r>
              <a:rPr lang="en-US" altLang="en-US" sz="3400" b="1" dirty="0">
                <a:latin typeface="Calibri" panose="020F0502020204030204" pitchFamily="34" charset="0"/>
                <a:cs typeface="Calibri" panose="020F0502020204030204" pitchFamily="34" charset="0"/>
              </a:rPr>
              <a:t>intermolecular forces </a:t>
            </a:r>
            <a:r>
              <a:rPr lang="en-US" altLang="en-US" sz="3400" dirty="0">
                <a:latin typeface="Calibri" panose="020F0502020204030204" pitchFamily="34" charset="0"/>
                <a:cs typeface="Calibri" panose="020F0502020204030204" pitchFamily="34" charset="0"/>
              </a:rPr>
              <a:t>called </a:t>
            </a:r>
            <a:r>
              <a:rPr lang="en-US" altLang="en-US" sz="3400" b="1" dirty="0">
                <a:latin typeface="Calibri" panose="020F0502020204030204" pitchFamily="34" charset="0"/>
                <a:cs typeface="Calibri" panose="020F0502020204030204" pitchFamily="34" charset="0"/>
              </a:rPr>
              <a:t>hydrogen bonds</a:t>
            </a:r>
            <a:r>
              <a:rPr lang="en-US" altLang="en-US" sz="3400" dirty="0">
                <a:latin typeface="Calibri" panose="020F0502020204030204" pitchFamily="34" charset="0"/>
                <a:cs typeface="Calibri" panose="020F0502020204030204" pitchFamily="34" charset="0"/>
              </a:rPr>
              <a:t>.</a:t>
            </a:r>
          </a:p>
        </p:txBody>
      </p:sp>
      <p:sp>
        <p:nvSpPr>
          <p:cNvPr id="4" name="Rectangle 4">
            <a:extLst>
              <a:ext uri="{FF2B5EF4-FFF2-40B4-BE49-F238E27FC236}">
                <a16:creationId xmlns:a16="http://schemas.microsoft.com/office/drawing/2014/main" id="{3681CAFE-7E21-CC44-D912-34EBE4E5BE2F}"/>
              </a:ext>
            </a:extLst>
          </p:cNvPr>
          <p:cNvSpPr txBox="1">
            <a:spLocks noChangeArrowheads="1"/>
          </p:cNvSpPr>
          <p:nvPr/>
        </p:nvSpPr>
        <p:spPr>
          <a:xfrm>
            <a:off x="4974680" y="1736540"/>
            <a:ext cx="6457796" cy="4053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en-US" altLang="en-US" sz="3200" dirty="0">
                <a:latin typeface="Calibri" panose="020F0502020204030204" pitchFamily="34" charset="0"/>
                <a:cs typeface="Calibri" panose="020F0502020204030204" pitchFamily="34" charset="0"/>
              </a:rPr>
              <a:t>Hydrogen bonding is responsible for the properties that make water conducive to life. These include:</a:t>
            </a:r>
          </a:p>
          <a:p>
            <a:pPr algn="just">
              <a:defRPr/>
            </a:pPr>
            <a:endParaRPr lang="en-US" altLang="en-US" sz="32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solvent properties</a:t>
            </a: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cohesion &amp; adhesion</a:t>
            </a: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high specific heat</a:t>
            </a:r>
          </a:p>
          <a:p>
            <a:pPr marL="457200" indent="-457200" algn="just">
              <a:buFont typeface="Arial" panose="020B0604020202020204" pitchFamily="34" charset="0"/>
              <a:buChar char="•"/>
              <a:defRPr/>
            </a:pPr>
            <a:r>
              <a:rPr lang="en-US" altLang="en-US" sz="3200" dirty="0">
                <a:latin typeface="Calibri" panose="020F0502020204030204" pitchFamily="34" charset="0"/>
                <a:cs typeface="Calibri" panose="020F0502020204030204" pitchFamily="34" charset="0"/>
              </a:rPr>
              <a:t>crystallization of the solid</a:t>
            </a:r>
          </a:p>
        </p:txBody>
      </p:sp>
      <p:pic>
        <p:nvPicPr>
          <p:cNvPr id="9" name="Picture 8" descr="A white bird standing in water&#10;&#10;Description automatically generated">
            <a:extLst>
              <a:ext uri="{FF2B5EF4-FFF2-40B4-BE49-F238E27FC236}">
                <a16:creationId xmlns:a16="http://schemas.microsoft.com/office/drawing/2014/main" id="{545D1AA0-8197-744E-417C-757698ACF1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9231" y="3648268"/>
            <a:ext cx="1485632" cy="1837072"/>
          </a:xfrm>
          <a:prstGeom prst="rect">
            <a:avLst/>
          </a:prstGeom>
        </p:spPr>
      </p:pic>
    </p:spTree>
    <p:extLst>
      <p:ext uri="{BB962C8B-B14F-4D97-AF65-F5344CB8AC3E}">
        <p14:creationId xmlns:p14="http://schemas.microsoft.com/office/powerpoint/2010/main" val="323602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olor-coded weather map of the US indicating milder weather in the coastal states">
            <a:extLst>
              <a:ext uri="{FF2B5EF4-FFF2-40B4-BE49-F238E27FC236}">
                <a16:creationId xmlns:a16="http://schemas.microsoft.com/office/drawing/2014/main" id="{07DDA4D2-275D-9D4B-B541-6F64C06F99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5729" y="4124310"/>
            <a:ext cx="3723921" cy="2184662"/>
          </a:xfrm>
          <a:prstGeom prst="rect">
            <a:avLst/>
          </a:prstGeom>
          <a:ln>
            <a:solidFill>
              <a:schemeClr val="tx1"/>
            </a:solidFill>
          </a:ln>
        </p:spPr>
      </p:pic>
      <p:pic>
        <p:nvPicPr>
          <p:cNvPr id="15" name="Picture 14" descr="A diagram of water moving up a capillary tube">
            <a:extLst>
              <a:ext uri="{FF2B5EF4-FFF2-40B4-BE49-F238E27FC236}">
                <a16:creationId xmlns:a16="http://schemas.microsoft.com/office/drawing/2014/main" id="{F644A154-1895-6EA1-3E4A-C22CC1CB19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45942" y="1280870"/>
            <a:ext cx="1708506" cy="2554151"/>
          </a:xfrm>
          <a:prstGeom prst="rect">
            <a:avLst/>
          </a:prstGeom>
          <a:ln>
            <a:solidFill>
              <a:schemeClr val="tx1"/>
            </a:solidFill>
          </a:ln>
        </p:spPr>
      </p:pic>
      <p:pic>
        <p:nvPicPr>
          <p:cNvPr id="6" name="Picture 5" descr="A close-up of a tree&#10;&#10;Description automatically generated">
            <a:extLst>
              <a:ext uri="{FF2B5EF4-FFF2-40B4-BE49-F238E27FC236}">
                <a16:creationId xmlns:a16="http://schemas.microsoft.com/office/drawing/2014/main" id="{40EB4A86-3F77-5551-94AF-7A25DBB17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5729" y="1280870"/>
            <a:ext cx="1806192" cy="2554151"/>
          </a:xfrm>
          <a:prstGeom prst="rect">
            <a:avLst/>
          </a:prstGeom>
        </p:spPr>
      </p:pic>
      <p:pic>
        <p:nvPicPr>
          <p:cNvPr id="4" name="Picture 3" descr="Text that says &quot;Nearly all reactions essential to life take place in aqueous solutions&quot;.">
            <a:extLst>
              <a:ext uri="{FF2B5EF4-FFF2-40B4-BE49-F238E27FC236}">
                <a16:creationId xmlns:a16="http://schemas.microsoft.com/office/drawing/2014/main" id="{7331A553-F9AD-2B69-55F3-23109DADE0F0}"/>
              </a:ext>
            </a:extLst>
          </p:cNvPr>
          <p:cNvPicPr>
            <a:picLocks noChangeAspect="1"/>
          </p:cNvPicPr>
          <p:nvPr/>
        </p:nvPicPr>
        <p:blipFill>
          <a:blip r:embed="rId6"/>
          <a:stretch>
            <a:fillRect/>
          </a:stretch>
        </p:blipFill>
        <p:spPr>
          <a:xfrm>
            <a:off x="237055" y="1071026"/>
            <a:ext cx="7772400" cy="843860"/>
          </a:xfrm>
          <a:prstGeom prst="rect">
            <a:avLst/>
          </a:prstGeom>
        </p:spPr>
      </p:pic>
      <p:pic>
        <p:nvPicPr>
          <p:cNvPr id="10" name="Picture 9" descr="A close up of a text&#10;&#10;Description automatically generated">
            <a:extLst>
              <a:ext uri="{FF2B5EF4-FFF2-40B4-BE49-F238E27FC236}">
                <a16:creationId xmlns:a16="http://schemas.microsoft.com/office/drawing/2014/main" id="{3956B760-DB20-FADF-CAC0-77BDB820F860}"/>
              </a:ext>
            </a:extLst>
          </p:cNvPr>
          <p:cNvPicPr>
            <a:picLocks noChangeAspect="1"/>
          </p:cNvPicPr>
          <p:nvPr/>
        </p:nvPicPr>
        <p:blipFill>
          <a:blip r:embed="rId7"/>
          <a:stretch>
            <a:fillRect/>
          </a:stretch>
        </p:blipFill>
        <p:spPr>
          <a:xfrm>
            <a:off x="290193" y="2909709"/>
            <a:ext cx="7772400" cy="1124365"/>
          </a:xfrm>
          <a:prstGeom prst="rect">
            <a:avLst/>
          </a:prstGeom>
        </p:spPr>
      </p:pic>
      <p:pic>
        <p:nvPicPr>
          <p:cNvPr id="11" name="Picture 10" descr="A black and red background with black and white circles repressing the crystal structure of ice">
            <a:extLst>
              <a:ext uri="{FF2B5EF4-FFF2-40B4-BE49-F238E27FC236}">
                <a16:creationId xmlns:a16="http://schemas.microsoft.com/office/drawing/2014/main" id="{D1E4DE62-AEDD-53D6-7D21-394A2F244C87}"/>
              </a:ext>
            </a:extLst>
          </p:cNvPr>
          <p:cNvPicPr>
            <a:picLocks noChangeAspect="1"/>
          </p:cNvPicPr>
          <p:nvPr/>
        </p:nvPicPr>
        <p:blipFill>
          <a:blip r:embed="rId8"/>
          <a:stretch>
            <a:fillRect/>
          </a:stretch>
        </p:blipFill>
        <p:spPr>
          <a:xfrm>
            <a:off x="5501012" y="4124310"/>
            <a:ext cx="2308557" cy="2184662"/>
          </a:xfrm>
          <a:prstGeom prst="rect">
            <a:avLst/>
          </a:prstGeom>
        </p:spPr>
      </p:pic>
      <p:pic>
        <p:nvPicPr>
          <p:cNvPr id="13" name="Picture 12" descr="A close up of text&#10;&#10;Description automatically generated">
            <a:extLst>
              <a:ext uri="{FF2B5EF4-FFF2-40B4-BE49-F238E27FC236}">
                <a16:creationId xmlns:a16="http://schemas.microsoft.com/office/drawing/2014/main" id="{A3A29173-B4F5-4A24-F467-5C075E3C6D78}"/>
              </a:ext>
            </a:extLst>
          </p:cNvPr>
          <p:cNvPicPr>
            <a:picLocks noChangeAspect="1"/>
          </p:cNvPicPr>
          <p:nvPr/>
        </p:nvPicPr>
        <p:blipFill>
          <a:blip r:embed="rId9"/>
          <a:stretch>
            <a:fillRect/>
          </a:stretch>
        </p:blipFill>
        <p:spPr>
          <a:xfrm>
            <a:off x="347603" y="4206080"/>
            <a:ext cx="4847249" cy="2507400"/>
          </a:xfrm>
          <a:prstGeom prst="rect">
            <a:avLst/>
          </a:prstGeom>
        </p:spPr>
      </p:pic>
      <p:pic>
        <p:nvPicPr>
          <p:cNvPr id="5" name="Picture 4" descr="Chemical equation for sugar + oxygen producing carbon dioxide + water + chemical energy.">
            <a:extLst>
              <a:ext uri="{FF2B5EF4-FFF2-40B4-BE49-F238E27FC236}">
                <a16:creationId xmlns:a16="http://schemas.microsoft.com/office/drawing/2014/main" id="{25F5146B-BEE7-1635-8EAC-E9E15D142A1B}"/>
              </a:ext>
            </a:extLst>
          </p:cNvPr>
          <p:cNvPicPr>
            <a:picLocks noChangeAspect="1"/>
          </p:cNvPicPr>
          <p:nvPr/>
        </p:nvPicPr>
        <p:blipFill>
          <a:blip r:embed="rId10"/>
          <a:stretch>
            <a:fillRect/>
          </a:stretch>
        </p:blipFill>
        <p:spPr>
          <a:xfrm>
            <a:off x="638307" y="359621"/>
            <a:ext cx="10667002" cy="656786"/>
          </a:xfrm>
          <a:prstGeom prst="rect">
            <a:avLst/>
          </a:prstGeom>
        </p:spPr>
      </p:pic>
      <p:pic>
        <p:nvPicPr>
          <p:cNvPr id="3" name="Picture 2" descr="Text that says &quot;Cohesion and adhesion allow water to climb up the stems of plants, trees, and capillary tubes&quot;.">
            <a:extLst>
              <a:ext uri="{FF2B5EF4-FFF2-40B4-BE49-F238E27FC236}">
                <a16:creationId xmlns:a16="http://schemas.microsoft.com/office/drawing/2014/main" id="{0025F1D8-B0A8-FA21-EDF6-D075F8D3C1A4}"/>
              </a:ext>
            </a:extLst>
          </p:cNvPr>
          <p:cNvPicPr>
            <a:picLocks noChangeAspect="1"/>
          </p:cNvPicPr>
          <p:nvPr/>
        </p:nvPicPr>
        <p:blipFill>
          <a:blip r:embed="rId11"/>
          <a:stretch>
            <a:fillRect/>
          </a:stretch>
        </p:blipFill>
        <p:spPr>
          <a:xfrm>
            <a:off x="265759" y="2010665"/>
            <a:ext cx="7772400" cy="850139"/>
          </a:xfrm>
          <a:prstGeom prst="rect">
            <a:avLst/>
          </a:prstGeom>
        </p:spPr>
      </p:pic>
    </p:spTree>
    <p:extLst>
      <p:ext uri="{BB962C8B-B14F-4D97-AF65-F5344CB8AC3E}">
        <p14:creationId xmlns:p14="http://schemas.microsoft.com/office/powerpoint/2010/main" val="221331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4B3B94-1473-62E7-27DA-D4DA41975384}"/>
              </a:ext>
            </a:extLst>
          </p:cNvPr>
          <p:cNvSpPr txBox="1"/>
          <p:nvPr/>
        </p:nvSpPr>
        <p:spPr>
          <a:xfrm>
            <a:off x="815259" y="786734"/>
            <a:ext cx="5426229"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Solvent properties of water</a:t>
            </a:r>
          </a:p>
        </p:txBody>
      </p:sp>
      <p:pic>
        <p:nvPicPr>
          <p:cNvPr id="8" name="Picture 7" descr="A white plastic jug of cleaning ammonia">
            <a:extLst>
              <a:ext uri="{FF2B5EF4-FFF2-40B4-BE49-F238E27FC236}">
                <a16:creationId xmlns:a16="http://schemas.microsoft.com/office/drawing/2014/main" id="{A7FB6054-98D0-9B3F-4DE6-438785A319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0910" y="2174552"/>
            <a:ext cx="992982" cy="1876132"/>
          </a:xfrm>
          <a:prstGeom prst="rect">
            <a:avLst/>
          </a:prstGeom>
        </p:spPr>
      </p:pic>
      <p:pic>
        <p:nvPicPr>
          <p:cNvPr id="12" name="Picture 11" descr="Sugar being added to glass of water&#10;&#10;">
            <a:extLst>
              <a:ext uri="{FF2B5EF4-FFF2-40B4-BE49-F238E27FC236}">
                <a16:creationId xmlns:a16="http://schemas.microsoft.com/office/drawing/2014/main" id="{97848A0B-6A85-3A89-4CAC-8E07537286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8247" y="2262714"/>
            <a:ext cx="1181319" cy="1787970"/>
          </a:xfrm>
          <a:prstGeom prst="rect">
            <a:avLst/>
          </a:prstGeom>
          <a:ln>
            <a:solidFill>
              <a:schemeClr val="accent1"/>
            </a:solidFill>
          </a:ln>
        </p:spPr>
      </p:pic>
      <p:sp>
        <p:nvSpPr>
          <p:cNvPr id="16" name="TextBox 15">
            <a:extLst>
              <a:ext uri="{FF2B5EF4-FFF2-40B4-BE49-F238E27FC236}">
                <a16:creationId xmlns:a16="http://schemas.microsoft.com/office/drawing/2014/main" id="{35344C23-B1CB-D7C4-33C0-E8BEEAC7C7D5}"/>
              </a:ext>
            </a:extLst>
          </p:cNvPr>
          <p:cNvSpPr txBox="1"/>
          <p:nvPr/>
        </p:nvSpPr>
        <p:spPr>
          <a:xfrm>
            <a:off x="410524" y="2054633"/>
            <a:ext cx="7568452" cy="4493538"/>
          </a:xfrm>
          <a:prstGeom prst="rect">
            <a:avLst/>
          </a:prstGeom>
          <a:noFill/>
        </p:spPr>
        <p:txBody>
          <a:bodyPr wrap="square">
            <a:spAutoFit/>
          </a:bodyPr>
          <a:lstStyle/>
          <a:p>
            <a:pPr marL="514350" indent="-514350" algn="just">
              <a:buFont typeface="Arial" panose="020B0604020202020204" pitchFamily="34" charset="0"/>
              <a:buChar char="•"/>
            </a:pPr>
            <a:r>
              <a:rPr lang="en-US" sz="2600" dirty="0">
                <a:latin typeface="Calibri" panose="020F0502020204030204" pitchFamily="34" charset="0"/>
                <a:cs typeface="Calibri" panose="020F0502020204030204" pitchFamily="34" charset="0"/>
              </a:rPr>
              <a:t>Both sugar and ammonia </a:t>
            </a:r>
            <a:r>
              <a:rPr lang="en-US" sz="2600" b="1" dirty="0">
                <a:latin typeface="Calibri" panose="020F0502020204030204" pitchFamily="34" charset="0"/>
                <a:cs typeface="Calibri" panose="020F0502020204030204" pitchFamily="34" charset="0"/>
              </a:rPr>
              <a:t>dissolve in water </a:t>
            </a:r>
            <a:r>
              <a:rPr lang="en-US" sz="2600" dirty="0">
                <a:latin typeface="Calibri" panose="020F0502020204030204" pitchFamily="34" charset="0"/>
                <a:cs typeface="Calibri" panose="020F0502020204030204" pitchFamily="34" charset="0"/>
              </a:rPr>
              <a:t>because both substances are </a:t>
            </a:r>
            <a:r>
              <a:rPr lang="en-US" sz="2600" b="1" dirty="0">
                <a:latin typeface="Calibri" panose="020F0502020204030204" pitchFamily="34" charset="0"/>
                <a:cs typeface="Calibri" panose="020F0502020204030204" pitchFamily="34" charset="0"/>
              </a:rPr>
              <a:t>polar</a:t>
            </a:r>
            <a:r>
              <a:rPr lang="en-US" sz="2600" dirty="0">
                <a:latin typeface="Calibri" panose="020F0502020204030204" pitchFamily="34" charset="0"/>
                <a:cs typeface="Calibri" panose="020F0502020204030204" pitchFamily="34" charset="0"/>
              </a:rPr>
              <a:t>.</a:t>
            </a:r>
          </a:p>
          <a:p>
            <a:pPr marL="514350" indent="-514350" algn="just">
              <a:buFont typeface="Arial" panose="020B0604020202020204" pitchFamily="34" charset="0"/>
              <a:buChar char="•"/>
            </a:pPr>
            <a:r>
              <a:rPr lang="en-US" sz="2600" dirty="0">
                <a:latin typeface="Calibri" panose="020F0502020204030204" pitchFamily="34" charset="0"/>
                <a:cs typeface="Calibri" panose="020F0502020204030204" pitchFamily="34" charset="0"/>
              </a:rPr>
              <a:t>Sodium chloride dissolves in water because the polar </a:t>
            </a:r>
            <a:r>
              <a:rPr lang="en-US" sz="2600" b="1" dirty="0">
                <a:latin typeface="Calibri" panose="020F0502020204030204" pitchFamily="34" charset="0"/>
                <a:cs typeface="Calibri" panose="020F0502020204030204" pitchFamily="34" charset="0"/>
              </a:rPr>
              <a:t>water molecules pull the ions apart </a:t>
            </a:r>
            <a:r>
              <a:rPr lang="en-US" sz="2600" dirty="0">
                <a:latin typeface="Calibri" panose="020F0502020204030204" pitchFamily="34" charset="0"/>
                <a:cs typeface="Calibri" panose="020F0502020204030204" pitchFamily="34" charset="0"/>
              </a:rPr>
              <a:t>from each other and surround them according to their ionic charges.</a:t>
            </a:r>
          </a:p>
          <a:p>
            <a:pPr marL="514350" indent="-514350" algn="just">
              <a:buFont typeface="Arial" panose="020B0604020202020204" pitchFamily="34" charset="0"/>
              <a:buChar char="•"/>
            </a:pPr>
            <a:r>
              <a:rPr lang="en-US" sz="2600" dirty="0">
                <a:latin typeface="Calibri" panose="020F0502020204030204" pitchFamily="34" charset="0"/>
                <a:cs typeface="Calibri" panose="020F0502020204030204" pitchFamily="34" charset="0"/>
              </a:rPr>
              <a:t>Hydrocarbons like gasoline and other organic solvents </a:t>
            </a:r>
            <a:r>
              <a:rPr lang="en-US" sz="2600" b="1" dirty="0">
                <a:latin typeface="Calibri" panose="020F0502020204030204" pitchFamily="34" charset="0"/>
                <a:cs typeface="Calibri" panose="020F0502020204030204" pitchFamily="34" charset="0"/>
              </a:rPr>
              <a:t>do not dissolve in water </a:t>
            </a:r>
            <a:r>
              <a:rPr lang="en-US" sz="2600" dirty="0">
                <a:latin typeface="Calibri" panose="020F0502020204030204" pitchFamily="34" charset="0"/>
                <a:cs typeface="Calibri" panose="020F0502020204030204" pitchFamily="34" charset="0"/>
              </a:rPr>
              <a:t>because they are </a:t>
            </a:r>
            <a:r>
              <a:rPr lang="en-US" sz="2600" b="1" dirty="0">
                <a:latin typeface="Calibri" panose="020F0502020204030204" pitchFamily="34" charset="0"/>
                <a:cs typeface="Calibri" panose="020F0502020204030204" pitchFamily="34" charset="0"/>
              </a:rPr>
              <a:t>non-polar</a:t>
            </a:r>
            <a:r>
              <a:rPr lang="en-US" sz="2600" dirty="0">
                <a:latin typeface="Calibri" panose="020F0502020204030204" pitchFamily="34" charset="0"/>
                <a:cs typeface="Calibri" panose="020F0502020204030204" pitchFamily="34" charset="0"/>
              </a:rPr>
              <a:t>. This is why oil spills are cleaned up by containing the spill and using absorbent materials to remove the oil at the surface. </a:t>
            </a:r>
          </a:p>
        </p:txBody>
      </p:sp>
      <p:pic>
        <p:nvPicPr>
          <p:cNvPr id="18" name="Picture 17" descr="A diagram of a molecule salt crystal with ions surrounded by water molecules that are oriented based on the respective ion charges">
            <a:extLst>
              <a:ext uri="{FF2B5EF4-FFF2-40B4-BE49-F238E27FC236}">
                <a16:creationId xmlns:a16="http://schemas.microsoft.com/office/drawing/2014/main" id="{1A373677-F484-F558-9504-F493A5F9C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0109" y="251423"/>
            <a:ext cx="5201366" cy="1787970"/>
          </a:xfrm>
          <a:prstGeom prst="rect">
            <a:avLst/>
          </a:prstGeom>
        </p:spPr>
      </p:pic>
      <p:pic>
        <p:nvPicPr>
          <p:cNvPr id="20" name="Picture 19" descr="A glass of water with yellow oil floating on top&#10;&#10;">
            <a:extLst>
              <a:ext uri="{FF2B5EF4-FFF2-40B4-BE49-F238E27FC236}">
                <a16:creationId xmlns:a16="http://schemas.microsoft.com/office/drawing/2014/main" id="{32E459CA-F1E6-58E7-DEED-793AB8B76C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94513" y="2174552"/>
            <a:ext cx="1310589" cy="1876131"/>
          </a:xfrm>
          <a:prstGeom prst="rect">
            <a:avLst/>
          </a:prstGeom>
        </p:spPr>
      </p:pic>
      <p:pic>
        <p:nvPicPr>
          <p:cNvPr id="24" name="Picture 23" descr="A red buoys in the water surrounding an oil spill">
            <a:extLst>
              <a:ext uri="{FF2B5EF4-FFF2-40B4-BE49-F238E27FC236}">
                <a16:creationId xmlns:a16="http://schemas.microsoft.com/office/drawing/2014/main" id="{3FB8E604-3F07-1E55-B9BB-C5FBDBC221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48287" y="4332157"/>
            <a:ext cx="3896855" cy="2083633"/>
          </a:xfrm>
          <a:prstGeom prst="rect">
            <a:avLst/>
          </a:prstGeom>
          <a:ln>
            <a:solidFill>
              <a:schemeClr val="accent1"/>
            </a:solidFill>
          </a:ln>
        </p:spPr>
      </p:pic>
    </p:spTree>
    <p:extLst>
      <p:ext uri="{BB962C8B-B14F-4D97-AF65-F5344CB8AC3E}">
        <p14:creationId xmlns:p14="http://schemas.microsoft.com/office/powerpoint/2010/main" val="295684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rt of different colored liquids repressing their respective pH&#10;">
            <a:extLst>
              <a:ext uri="{FF2B5EF4-FFF2-40B4-BE49-F238E27FC236}">
                <a16:creationId xmlns:a16="http://schemas.microsoft.com/office/drawing/2014/main" id="{F51109BA-403A-672E-6E29-8A0B5979489A}"/>
              </a:ext>
            </a:extLst>
          </p:cNvPr>
          <p:cNvPicPr>
            <a:picLocks noChangeAspect="1"/>
          </p:cNvPicPr>
          <p:nvPr/>
        </p:nvPicPr>
        <p:blipFill>
          <a:blip r:embed="rId2"/>
          <a:stretch>
            <a:fillRect/>
          </a:stretch>
        </p:blipFill>
        <p:spPr>
          <a:xfrm>
            <a:off x="7812910" y="428263"/>
            <a:ext cx="4379089" cy="5506407"/>
          </a:xfrm>
          <a:prstGeom prst="rect">
            <a:avLst/>
          </a:prstGeom>
        </p:spPr>
      </p:pic>
      <p:sp>
        <p:nvSpPr>
          <p:cNvPr id="2" name="TextBox 1">
            <a:extLst>
              <a:ext uri="{FF2B5EF4-FFF2-40B4-BE49-F238E27FC236}">
                <a16:creationId xmlns:a16="http://schemas.microsoft.com/office/drawing/2014/main" id="{A67F977F-B591-C98C-3434-CEF85830D1FE}"/>
              </a:ext>
            </a:extLst>
          </p:cNvPr>
          <p:cNvSpPr txBox="1"/>
          <p:nvPr/>
        </p:nvSpPr>
        <p:spPr>
          <a:xfrm>
            <a:off x="678249" y="5836696"/>
            <a:ext cx="8792676"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From “Environmental Issues” by Andrew Frank </a:t>
            </a:r>
            <a:r>
              <a:rPr lang="en-US" dirty="0">
                <a:latin typeface="Calibri" panose="020F0502020204030204" pitchFamily="34" charset="0"/>
                <a:cs typeface="Calibri" panose="020F0502020204030204" pitchFamily="34" charset="0"/>
                <a:hlinkClick r:id="rId3"/>
              </a:rPr>
              <a:t>https://pressbooks.bccampus.ca/environmentalissues/front-matter/introduction/</a:t>
            </a:r>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3274F7A-1FF5-84AA-475D-B30A7EEB3E6C}"/>
              </a:ext>
            </a:extLst>
          </p:cNvPr>
          <p:cNvSpPr txBox="1"/>
          <p:nvPr/>
        </p:nvSpPr>
        <p:spPr>
          <a:xfrm>
            <a:off x="506806" y="3325921"/>
            <a:ext cx="641650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	H</a:t>
            </a:r>
            <a:r>
              <a:rPr lang="en-US" sz="4000" baseline="-25000" dirty="0">
                <a:latin typeface="Calibri" panose="020F0502020204030204" pitchFamily="34" charset="0"/>
                <a:cs typeface="Calibri" panose="020F0502020204030204" pitchFamily="34" charset="0"/>
              </a:rPr>
              <a:t>2</a:t>
            </a:r>
            <a:r>
              <a:rPr lang="en-US" sz="4000" dirty="0">
                <a:latin typeface="Calibri" panose="020F0502020204030204" pitchFamily="34" charset="0"/>
                <a:cs typeface="Calibri" panose="020F0502020204030204" pitchFamily="34" charset="0"/>
              </a:rPr>
              <a:t>O</a:t>
            </a:r>
            <a:r>
              <a:rPr lang="en-US" sz="4000" baseline="-25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H</a:t>
            </a:r>
            <a:r>
              <a:rPr lang="en-US" sz="4000" baseline="30000"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    OH</a:t>
            </a:r>
            <a:r>
              <a:rPr lang="en-US" sz="4000" baseline="30000" dirty="0">
                <a:latin typeface="Calibri" panose="020F0502020204030204" pitchFamily="34" charset="0"/>
                <a:cs typeface="Calibri" panose="020F0502020204030204" pitchFamily="34" charset="0"/>
              </a:rPr>
              <a:t>-</a:t>
            </a:r>
          </a:p>
        </p:txBody>
      </p:sp>
      <p:sp>
        <p:nvSpPr>
          <p:cNvPr id="4" name="Rectangle 4">
            <a:extLst>
              <a:ext uri="{FF2B5EF4-FFF2-40B4-BE49-F238E27FC236}">
                <a16:creationId xmlns:a16="http://schemas.microsoft.com/office/drawing/2014/main" id="{DD668DB5-ED05-5DB3-104A-3D50DB1F2DC9}"/>
              </a:ext>
            </a:extLst>
          </p:cNvPr>
          <p:cNvSpPr>
            <a:spLocks noGrp="1" noChangeArrowheads="1"/>
          </p:cNvSpPr>
          <p:nvPr>
            <p:ph type="title"/>
          </p:nvPr>
        </p:nvSpPr>
        <p:spPr>
          <a:xfrm>
            <a:off x="506808" y="923330"/>
            <a:ext cx="7641767" cy="2405145"/>
          </a:xfrm>
        </p:spPr>
        <p:txBody>
          <a:bodyPr>
            <a:normAutofit/>
          </a:bodyPr>
          <a:lstStyle/>
          <a:p>
            <a:pPr algn="just">
              <a:defRPr/>
            </a:pPr>
            <a:r>
              <a:rPr lang="en-US" altLang="en-US" sz="2800" dirty="0">
                <a:latin typeface="Calibri" panose="020F0502020204030204" pitchFamily="34" charset="0"/>
                <a:cs typeface="Calibri" panose="020F0502020204030204" pitchFamily="34" charset="0"/>
              </a:rPr>
              <a:t>Even pure water is never 100% H</a:t>
            </a:r>
            <a:r>
              <a:rPr lang="en-US" altLang="en-US" sz="2800" baseline="-25000" dirty="0">
                <a:latin typeface="Calibri" panose="020F0502020204030204" pitchFamily="34" charset="0"/>
                <a:cs typeface="Calibri" panose="020F0502020204030204" pitchFamily="34" charset="0"/>
              </a:rPr>
              <a:t>2</a:t>
            </a:r>
            <a:r>
              <a:rPr lang="en-US" altLang="en-US" sz="2800" dirty="0">
                <a:latin typeface="Calibri" panose="020F0502020204030204" pitchFamily="34" charset="0"/>
                <a:cs typeface="Calibri" panose="020F0502020204030204" pitchFamily="34" charset="0"/>
              </a:rPr>
              <a:t>O molecules: A small proportion of the water molecules spontaneously dissociate into </a:t>
            </a:r>
            <a:r>
              <a:rPr lang="en-US" altLang="en-US" sz="2800" b="1" dirty="0">
                <a:latin typeface="Calibri" panose="020F0502020204030204" pitchFamily="34" charset="0"/>
                <a:cs typeface="Calibri" panose="020F0502020204030204" pitchFamily="34" charset="0"/>
              </a:rPr>
              <a:t>hydrogen ions</a:t>
            </a:r>
            <a:r>
              <a:rPr lang="en-US" altLang="en-US" sz="2800" dirty="0">
                <a:latin typeface="Calibri" panose="020F0502020204030204" pitchFamily="34" charset="0"/>
                <a:cs typeface="Calibri" panose="020F0502020204030204" pitchFamily="34" charset="0"/>
              </a:rPr>
              <a:t> and </a:t>
            </a:r>
            <a:r>
              <a:rPr lang="en-US" altLang="en-US" sz="2800" b="1" dirty="0">
                <a:latin typeface="Calibri" panose="020F0502020204030204" pitchFamily="34" charset="0"/>
                <a:cs typeface="Calibri" panose="020F0502020204030204" pitchFamily="34" charset="0"/>
              </a:rPr>
              <a:t>hydroxide ions </a:t>
            </a:r>
            <a:r>
              <a:rPr lang="en-US" altLang="en-US" sz="2800" dirty="0">
                <a:latin typeface="Calibri" panose="020F0502020204030204" pitchFamily="34" charset="0"/>
                <a:cs typeface="Calibri" panose="020F0502020204030204" pitchFamily="34" charset="0"/>
              </a:rPr>
              <a:t>at a predictable concentration. The pH scale indicates which ions are higher in concentration. In pure water the pH is 7. </a:t>
            </a:r>
          </a:p>
        </p:txBody>
      </p:sp>
      <p:sp>
        <p:nvSpPr>
          <p:cNvPr id="6" name="TextBox 5">
            <a:extLst>
              <a:ext uri="{FF2B5EF4-FFF2-40B4-BE49-F238E27FC236}">
                <a16:creationId xmlns:a16="http://schemas.microsoft.com/office/drawing/2014/main" id="{E84B3B94-1473-62E7-27DA-D4DA41975384}"/>
              </a:ext>
            </a:extLst>
          </p:cNvPr>
          <p:cNvSpPr txBox="1"/>
          <p:nvPr/>
        </p:nvSpPr>
        <p:spPr>
          <a:xfrm>
            <a:off x="506808" y="214206"/>
            <a:ext cx="2592889"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The pH scale</a:t>
            </a:r>
          </a:p>
        </p:txBody>
      </p:sp>
      <p:sp>
        <p:nvSpPr>
          <p:cNvPr id="7" name="Rectangle 4">
            <a:extLst>
              <a:ext uri="{FF2B5EF4-FFF2-40B4-BE49-F238E27FC236}">
                <a16:creationId xmlns:a16="http://schemas.microsoft.com/office/drawing/2014/main" id="{C94D39F2-CF36-A124-4199-DF7B08B40291}"/>
              </a:ext>
            </a:extLst>
          </p:cNvPr>
          <p:cNvSpPr txBox="1">
            <a:spLocks noChangeArrowheads="1"/>
          </p:cNvSpPr>
          <p:nvPr/>
        </p:nvSpPr>
        <p:spPr>
          <a:xfrm>
            <a:off x="506807" y="4141328"/>
            <a:ext cx="7641767" cy="1630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en-US" altLang="en-US" sz="3000" dirty="0">
                <a:latin typeface="Calibri" panose="020F0502020204030204" pitchFamily="34" charset="0"/>
                <a:cs typeface="Calibri" panose="020F0502020204030204" pitchFamily="34" charset="0"/>
              </a:rPr>
              <a:t>If pH </a:t>
            </a:r>
            <a:r>
              <a:rPr lang="en-US" sz="3000" dirty="0">
                <a:latin typeface="Calibri" panose="020F0502020204030204" pitchFamily="34" charset="0"/>
                <a:cs typeface="Calibri" panose="020F0502020204030204" pitchFamily="34" charset="0"/>
              </a:rPr>
              <a:t>&lt; </a:t>
            </a:r>
            <a:r>
              <a:rPr lang="en-US" altLang="en-US" sz="3000" dirty="0">
                <a:latin typeface="Calibri" panose="020F0502020204030204" pitchFamily="34" charset="0"/>
                <a:cs typeface="Calibri" panose="020F0502020204030204" pitchFamily="34" charset="0"/>
              </a:rPr>
              <a:t>7, the solution is </a:t>
            </a:r>
            <a:r>
              <a:rPr lang="en-US" altLang="en-US" sz="3000" b="1" dirty="0">
                <a:latin typeface="Calibri" panose="020F0502020204030204" pitchFamily="34" charset="0"/>
                <a:cs typeface="Calibri" panose="020F0502020204030204" pitchFamily="34" charset="0"/>
              </a:rPr>
              <a:t>acidic</a:t>
            </a:r>
            <a:r>
              <a:rPr lang="en-US" altLang="en-US" sz="3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OH</a:t>
            </a:r>
            <a:r>
              <a:rPr lang="en-US" sz="3000" baseline="3000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&lt; H</a:t>
            </a:r>
            <a:r>
              <a:rPr lang="en-US" sz="3000" baseline="30000" dirty="0">
                <a:latin typeface="Calibri" panose="020F0502020204030204" pitchFamily="34" charset="0"/>
                <a:cs typeface="Calibri" panose="020F0502020204030204" pitchFamily="34" charset="0"/>
              </a:rPr>
              <a:t>+</a:t>
            </a:r>
          </a:p>
          <a:p>
            <a:pPr algn="just">
              <a:defRPr/>
            </a:pPr>
            <a:r>
              <a:rPr lang="en-US" altLang="en-US" sz="3000" dirty="0">
                <a:latin typeface="Calibri" panose="020F0502020204030204" pitchFamily="34" charset="0"/>
                <a:cs typeface="Calibri" panose="020F0502020204030204" pitchFamily="34" charset="0"/>
              </a:rPr>
              <a:t>If pH </a:t>
            </a:r>
            <a:r>
              <a:rPr lang="en-US" sz="3000" dirty="0">
                <a:latin typeface="Calibri" panose="020F0502020204030204" pitchFamily="34" charset="0"/>
                <a:cs typeface="Calibri" panose="020F0502020204030204" pitchFamily="34" charset="0"/>
              </a:rPr>
              <a:t>&gt; </a:t>
            </a:r>
            <a:r>
              <a:rPr lang="en-US" altLang="en-US" sz="3000" dirty="0">
                <a:latin typeface="Calibri" panose="020F0502020204030204" pitchFamily="34" charset="0"/>
                <a:cs typeface="Calibri" panose="020F0502020204030204" pitchFamily="34" charset="0"/>
              </a:rPr>
              <a:t>7, the solution is </a:t>
            </a:r>
            <a:r>
              <a:rPr lang="en-US" altLang="en-US" sz="3000" b="1" dirty="0">
                <a:latin typeface="Calibri" panose="020F0502020204030204" pitchFamily="34" charset="0"/>
                <a:cs typeface="Calibri" panose="020F0502020204030204" pitchFamily="34" charset="0"/>
              </a:rPr>
              <a:t>basic</a:t>
            </a:r>
            <a:r>
              <a:rPr lang="en-US" altLang="en-US" sz="3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OH</a:t>
            </a:r>
            <a:r>
              <a:rPr lang="en-US" sz="3000" baseline="3000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&gt; H</a:t>
            </a:r>
            <a:r>
              <a:rPr lang="en-US" sz="3000" baseline="30000" dirty="0">
                <a:latin typeface="Calibri" panose="020F0502020204030204" pitchFamily="34" charset="0"/>
                <a:cs typeface="Calibri" panose="020F0502020204030204" pitchFamily="34" charset="0"/>
              </a:rPr>
              <a:t>+</a:t>
            </a:r>
          </a:p>
          <a:p>
            <a:pPr algn="just">
              <a:defRPr/>
            </a:pPr>
            <a:r>
              <a:rPr lang="en-US" altLang="en-US" sz="3000" dirty="0">
                <a:latin typeface="Calibri" panose="020F0502020204030204" pitchFamily="34" charset="0"/>
                <a:cs typeface="Calibri" panose="020F0502020204030204" pitchFamily="34" charset="0"/>
              </a:rPr>
              <a:t>If pH =</a:t>
            </a:r>
            <a:r>
              <a:rPr lang="en-US" sz="3000" dirty="0">
                <a:latin typeface="Calibri" panose="020F0502020204030204" pitchFamily="34" charset="0"/>
                <a:cs typeface="Calibri" panose="020F0502020204030204" pitchFamily="34" charset="0"/>
              </a:rPr>
              <a:t> </a:t>
            </a:r>
            <a:r>
              <a:rPr lang="en-US" altLang="en-US" sz="3000" dirty="0">
                <a:latin typeface="Calibri" panose="020F0502020204030204" pitchFamily="34" charset="0"/>
                <a:cs typeface="Calibri" panose="020F0502020204030204" pitchFamily="34" charset="0"/>
              </a:rPr>
              <a:t>7, the solution is </a:t>
            </a:r>
            <a:r>
              <a:rPr lang="en-US" altLang="en-US" sz="3000" b="1" dirty="0">
                <a:latin typeface="Calibri" panose="020F0502020204030204" pitchFamily="34" charset="0"/>
                <a:cs typeface="Calibri" panose="020F0502020204030204" pitchFamily="34" charset="0"/>
              </a:rPr>
              <a:t>neutral</a:t>
            </a:r>
            <a:r>
              <a:rPr lang="en-US" altLang="en-US" sz="3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OH</a:t>
            </a:r>
            <a:r>
              <a:rPr lang="en-US" sz="3000" baseline="3000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 H</a:t>
            </a:r>
            <a:r>
              <a:rPr lang="en-US" sz="3000" baseline="30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229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24F3E6-4A01-2359-72AB-8224D59692EB}"/>
              </a:ext>
            </a:extLst>
          </p:cNvPr>
          <p:cNvSpPr>
            <a:spLocks noGrp="1"/>
          </p:cNvSpPr>
          <p:nvPr>
            <p:ph type="title"/>
          </p:nvPr>
        </p:nvSpPr>
        <p:spPr>
          <a:xfrm>
            <a:off x="596316" y="691233"/>
            <a:ext cx="10999368" cy="1143000"/>
          </a:xfrm>
        </p:spPr>
        <p:txBody>
          <a:bodyPr>
            <a:normAutofit fontScale="90000"/>
          </a:bodyPr>
          <a:lstStyle/>
          <a:p>
            <a:pPr algn="just"/>
            <a:r>
              <a:rPr lang="en-US" b="1" dirty="0">
                <a:latin typeface="Calibri" panose="020F0502020204030204" pitchFamily="34" charset="0"/>
                <a:cs typeface="Calibri" panose="020F0502020204030204" pitchFamily="34" charset="0"/>
              </a:rPr>
              <a:t>Matter</a:t>
            </a:r>
            <a:r>
              <a:rPr lang="en-US" dirty="0">
                <a:latin typeface="Calibri" panose="020F0502020204030204" pitchFamily="34" charset="0"/>
                <a:cs typeface="Calibri" panose="020F0502020204030204" pitchFamily="34" charset="0"/>
              </a:rPr>
              <a:t> is defined as anything that takes up space and mass.</a:t>
            </a:r>
          </a:p>
        </p:txBody>
      </p:sp>
      <p:sp>
        <p:nvSpPr>
          <p:cNvPr id="5" name="Title 1">
            <a:extLst>
              <a:ext uri="{FF2B5EF4-FFF2-40B4-BE49-F238E27FC236}">
                <a16:creationId xmlns:a16="http://schemas.microsoft.com/office/drawing/2014/main" id="{C3AE85EF-730F-A6FC-0B51-CF53538BBBF6}"/>
              </a:ext>
            </a:extLst>
          </p:cNvPr>
          <p:cNvSpPr txBox="1">
            <a:spLocks/>
          </p:cNvSpPr>
          <p:nvPr/>
        </p:nvSpPr>
        <p:spPr>
          <a:xfrm>
            <a:off x="596315" y="3286063"/>
            <a:ext cx="10999369"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b="1" dirty="0">
                <a:latin typeface="Calibri" panose="020F0502020204030204" pitchFamily="34" charset="0"/>
                <a:cs typeface="Calibri" panose="020F0502020204030204" pitchFamily="34" charset="0"/>
              </a:rPr>
              <a:t>Elements</a:t>
            </a:r>
            <a:r>
              <a:rPr lang="en-US" dirty="0">
                <a:latin typeface="Calibri" panose="020F0502020204030204" pitchFamily="34" charset="0"/>
                <a:cs typeface="Calibri" panose="020F0502020204030204" pitchFamily="34" charset="0"/>
              </a:rPr>
              <a:t> are substances that cannot be chemically broken down into other substances.</a:t>
            </a:r>
          </a:p>
        </p:txBody>
      </p:sp>
      <p:pic>
        <p:nvPicPr>
          <p:cNvPr id="13" name="Picture 12" descr="A close-up of a bottle with a green gas representing chlorine&#10;">
            <a:extLst>
              <a:ext uri="{FF2B5EF4-FFF2-40B4-BE49-F238E27FC236}">
                <a16:creationId xmlns:a16="http://schemas.microsoft.com/office/drawing/2014/main" id="{C0B98774-E0B1-9400-90C4-C4418D7BA0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2653" y="4522256"/>
            <a:ext cx="966200" cy="1489406"/>
          </a:xfrm>
          <a:prstGeom prst="rect">
            <a:avLst/>
          </a:prstGeom>
        </p:spPr>
      </p:pic>
      <p:pic>
        <p:nvPicPr>
          <p:cNvPr id="15" name="Picture 14" descr="A close-up of a lump of coal">
            <a:extLst>
              <a:ext uri="{FF2B5EF4-FFF2-40B4-BE49-F238E27FC236}">
                <a16:creationId xmlns:a16="http://schemas.microsoft.com/office/drawing/2014/main" id="{B429FF86-38FE-6683-1D3E-AC27813CE0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7698" y="4633267"/>
            <a:ext cx="1228740" cy="1314830"/>
          </a:xfrm>
          <a:prstGeom prst="rect">
            <a:avLst/>
          </a:prstGeom>
        </p:spPr>
      </p:pic>
      <p:pic>
        <p:nvPicPr>
          <p:cNvPr id="17" name="Picture 16" descr="A close-up of a copper nugget&#10;">
            <a:extLst>
              <a:ext uri="{FF2B5EF4-FFF2-40B4-BE49-F238E27FC236}">
                <a16:creationId xmlns:a16="http://schemas.microsoft.com/office/drawing/2014/main" id="{DD9350EE-A0E1-573F-D5FD-668D3D21E3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3164" y="4619109"/>
            <a:ext cx="1480095" cy="1314830"/>
          </a:xfrm>
          <a:prstGeom prst="rect">
            <a:avLst/>
          </a:prstGeom>
        </p:spPr>
      </p:pic>
      <p:pic>
        <p:nvPicPr>
          <p:cNvPr id="19" name="Picture 18" descr="A yellow rock with crystals representing sulfur&#10;">
            <a:extLst>
              <a:ext uri="{FF2B5EF4-FFF2-40B4-BE49-F238E27FC236}">
                <a16:creationId xmlns:a16="http://schemas.microsoft.com/office/drawing/2014/main" id="{88DF96EC-7669-5034-CD68-568CB1740F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8741" y="4675092"/>
            <a:ext cx="1320859" cy="1143001"/>
          </a:xfrm>
          <a:prstGeom prst="rect">
            <a:avLst/>
          </a:prstGeom>
        </p:spPr>
      </p:pic>
      <p:sp>
        <p:nvSpPr>
          <p:cNvPr id="20" name="TextBox 19">
            <a:extLst>
              <a:ext uri="{FF2B5EF4-FFF2-40B4-BE49-F238E27FC236}">
                <a16:creationId xmlns:a16="http://schemas.microsoft.com/office/drawing/2014/main" id="{3AB967A6-B4CA-4505-48F7-2828E6842A4F}"/>
              </a:ext>
            </a:extLst>
          </p:cNvPr>
          <p:cNvSpPr txBox="1"/>
          <p:nvPr/>
        </p:nvSpPr>
        <p:spPr>
          <a:xfrm>
            <a:off x="1853016" y="5977087"/>
            <a:ext cx="1088760"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Carbon</a:t>
            </a:r>
          </a:p>
        </p:txBody>
      </p:sp>
      <p:sp>
        <p:nvSpPr>
          <p:cNvPr id="21" name="TextBox 20">
            <a:extLst>
              <a:ext uri="{FF2B5EF4-FFF2-40B4-BE49-F238E27FC236}">
                <a16:creationId xmlns:a16="http://schemas.microsoft.com/office/drawing/2014/main" id="{DA8F82AF-78EB-B1F5-CCDD-9B84FC96BAA8}"/>
              </a:ext>
            </a:extLst>
          </p:cNvPr>
          <p:cNvSpPr txBox="1"/>
          <p:nvPr/>
        </p:nvSpPr>
        <p:spPr>
          <a:xfrm>
            <a:off x="6858146" y="5938750"/>
            <a:ext cx="92204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Sulfur</a:t>
            </a:r>
          </a:p>
        </p:txBody>
      </p:sp>
      <p:sp>
        <p:nvSpPr>
          <p:cNvPr id="22" name="TextBox 21">
            <a:extLst>
              <a:ext uri="{FF2B5EF4-FFF2-40B4-BE49-F238E27FC236}">
                <a16:creationId xmlns:a16="http://schemas.microsoft.com/office/drawing/2014/main" id="{A031F47A-25A2-273B-9A0B-2BE1AD4202E5}"/>
              </a:ext>
            </a:extLst>
          </p:cNvPr>
          <p:cNvSpPr txBox="1"/>
          <p:nvPr/>
        </p:nvSpPr>
        <p:spPr>
          <a:xfrm>
            <a:off x="4245095" y="5980906"/>
            <a:ext cx="109517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Copper</a:t>
            </a:r>
          </a:p>
        </p:txBody>
      </p:sp>
      <p:sp>
        <p:nvSpPr>
          <p:cNvPr id="23" name="TextBox 22">
            <a:extLst>
              <a:ext uri="{FF2B5EF4-FFF2-40B4-BE49-F238E27FC236}">
                <a16:creationId xmlns:a16="http://schemas.microsoft.com/office/drawing/2014/main" id="{46198970-4954-F2B1-4D8B-C5BBE3743A9B}"/>
              </a:ext>
            </a:extLst>
          </p:cNvPr>
          <p:cNvSpPr txBox="1"/>
          <p:nvPr/>
        </p:nvSpPr>
        <p:spPr>
          <a:xfrm>
            <a:off x="8568090" y="5953592"/>
            <a:ext cx="218077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Chlorine (gas)</a:t>
            </a:r>
          </a:p>
        </p:txBody>
      </p:sp>
      <p:pic>
        <p:nvPicPr>
          <p:cNvPr id="25" name="Picture 24" descr="Drawing of a balance">
            <a:extLst>
              <a:ext uri="{FF2B5EF4-FFF2-40B4-BE49-F238E27FC236}">
                <a16:creationId xmlns:a16="http://schemas.microsoft.com/office/drawing/2014/main" id="{2546385D-EA25-817E-1AB9-928142A232B5}"/>
              </a:ext>
            </a:extLst>
          </p:cNvPr>
          <p:cNvPicPr>
            <a:picLocks noChangeAspect="1"/>
          </p:cNvPicPr>
          <p:nvPr/>
        </p:nvPicPr>
        <p:blipFill>
          <a:blip r:embed="rId6"/>
          <a:stretch>
            <a:fillRect/>
          </a:stretch>
        </p:blipFill>
        <p:spPr>
          <a:xfrm>
            <a:off x="2412068" y="1517393"/>
            <a:ext cx="7074678" cy="1768670"/>
          </a:xfrm>
          <a:prstGeom prst="rect">
            <a:avLst/>
          </a:prstGeom>
        </p:spPr>
      </p:pic>
    </p:spTree>
    <p:extLst>
      <p:ext uri="{BB962C8B-B14F-4D97-AF65-F5344CB8AC3E}">
        <p14:creationId xmlns:p14="http://schemas.microsoft.com/office/powerpoint/2010/main" val="40180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99" y="130628"/>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408215" y="1404257"/>
            <a:ext cx="11070770" cy="4539343"/>
          </a:xfrm>
        </p:spPr>
        <p:txBody>
          <a:bodyPr>
            <a:normAutofit/>
          </a:bodyPr>
          <a:lstStyle/>
          <a:p>
            <a:pPr marL="514350" indent="-514350">
              <a:buAutoNum type="arabicPeriod"/>
            </a:pPr>
            <a:r>
              <a:rPr lang="en-US" sz="3600" dirty="0">
                <a:latin typeface="Calibri" panose="020F0502020204030204" pitchFamily="34" charset="0"/>
                <a:cs typeface="Calibri" panose="020F0502020204030204" pitchFamily="34" charset="0"/>
              </a:rPr>
              <a:t>Covalent bonds an (intra/inter)-molecular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bonds an (intra/inter)-molecular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bonding occurs because water molecules are (polar/non-polar).</a:t>
            </a:r>
          </a:p>
          <a:p>
            <a:pPr marL="514350" indent="-514350">
              <a:buFontTx/>
              <a:buAutoNum type="arabicPeriod"/>
            </a:pPr>
            <a:r>
              <a:rPr lang="en-US" sz="3600" dirty="0">
                <a:latin typeface="Calibri" panose="020F0502020204030204" pitchFamily="34" charset="0"/>
                <a:cs typeface="Calibri" panose="020F0502020204030204" pitchFamily="34" charset="0"/>
              </a:rPr>
              <a:t>Why does ice float?</a:t>
            </a:r>
          </a:p>
          <a:p>
            <a:pPr marL="514350" indent="-514350">
              <a:buFontTx/>
              <a:buAutoNum type="arabicPeriod"/>
            </a:pPr>
            <a:r>
              <a:rPr lang="en-US" sz="3600" dirty="0">
                <a:latin typeface="Calibri" panose="020F0502020204030204" pitchFamily="34" charset="0"/>
                <a:cs typeface="Calibri" panose="020F0502020204030204" pitchFamily="34" charset="0"/>
              </a:rPr>
              <a:t>Why are coastal climates usually milder that inland climates?</a:t>
            </a:r>
          </a:p>
          <a:p>
            <a:pPr marL="514350" indent="-514350">
              <a:buAutoNum type="arabicPeriod"/>
            </a:pPr>
            <a:endParaRPr lang="en-US" dirty="0">
              <a:latin typeface="Calibri" panose="020F0502020204030204" pitchFamily="34" charset="0"/>
              <a:cs typeface="Calibri" panose="020F0502020204030204" pitchFamily="34" charset="0"/>
            </a:endParaRPr>
          </a:p>
          <a:p>
            <a:pPr marL="514350" indent="-514350">
              <a:buAutoNum type="arabicPeriod"/>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897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99" y="130628"/>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408215" y="1404257"/>
            <a:ext cx="11070770" cy="4666759"/>
          </a:xfrm>
        </p:spPr>
        <p:txBody>
          <a:bodyPr>
            <a:normAutofit lnSpcReduction="10000"/>
          </a:bodyPr>
          <a:lstStyle/>
          <a:p>
            <a:pPr marL="514350" indent="-514350">
              <a:buAutoNum type="arabicPeriod"/>
            </a:pPr>
            <a:r>
              <a:rPr lang="en-US" sz="3600" dirty="0">
                <a:latin typeface="Calibri" panose="020F0502020204030204" pitchFamily="34" charset="0"/>
                <a:cs typeface="Calibri" panose="020F0502020204030204" pitchFamily="34" charset="0"/>
              </a:rPr>
              <a:t>Covalent bonds an (</a:t>
            </a:r>
            <a:r>
              <a:rPr lang="en-US" sz="3600" b="1" dirty="0">
                <a:latin typeface="Calibri" panose="020F0502020204030204" pitchFamily="34" charset="0"/>
                <a:cs typeface="Calibri" panose="020F0502020204030204" pitchFamily="34" charset="0"/>
              </a:rPr>
              <a:t>intra</a:t>
            </a:r>
            <a:r>
              <a:rPr lang="en-US" sz="3600" dirty="0">
                <a:latin typeface="Calibri" panose="020F0502020204030204" pitchFamily="34" charset="0"/>
                <a:cs typeface="Calibri" panose="020F0502020204030204" pitchFamily="34" charset="0"/>
              </a:rPr>
              <a:t>/inter)-molecular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bonds an (intra/</a:t>
            </a:r>
            <a:r>
              <a:rPr lang="en-US" sz="3600" b="1" dirty="0">
                <a:latin typeface="Calibri" panose="020F0502020204030204" pitchFamily="34" charset="0"/>
                <a:cs typeface="Calibri" panose="020F0502020204030204" pitchFamily="34" charset="0"/>
              </a:rPr>
              <a:t>inter</a:t>
            </a:r>
            <a:r>
              <a:rPr lang="en-US" sz="3600" dirty="0">
                <a:latin typeface="Calibri" panose="020F0502020204030204" pitchFamily="34" charset="0"/>
                <a:cs typeface="Calibri" panose="020F0502020204030204" pitchFamily="34" charset="0"/>
              </a:rPr>
              <a:t>)-molecular force.</a:t>
            </a:r>
          </a:p>
          <a:p>
            <a:pPr marL="514350" indent="-514350">
              <a:buFontTx/>
              <a:buAutoNum type="arabicPeriod"/>
            </a:pPr>
            <a:r>
              <a:rPr lang="en-US" sz="3600" dirty="0">
                <a:latin typeface="Calibri" panose="020F0502020204030204" pitchFamily="34" charset="0"/>
                <a:cs typeface="Calibri" panose="020F0502020204030204" pitchFamily="34" charset="0"/>
              </a:rPr>
              <a:t>Hydrogen bonding occurs because water molecules are (</a:t>
            </a:r>
            <a:r>
              <a:rPr lang="en-US" sz="3600" b="1" dirty="0">
                <a:latin typeface="Calibri" panose="020F0502020204030204" pitchFamily="34" charset="0"/>
                <a:cs typeface="Calibri" panose="020F0502020204030204" pitchFamily="34" charset="0"/>
              </a:rPr>
              <a:t>polar</a:t>
            </a:r>
            <a:r>
              <a:rPr lang="en-US" sz="3600" dirty="0">
                <a:latin typeface="Calibri" panose="020F0502020204030204" pitchFamily="34" charset="0"/>
                <a:cs typeface="Calibri" panose="020F0502020204030204" pitchFamily="34" charset="0"/>
              </a:rPr>
              <a:t>/non-polar).</a:t>
            </a:r>
          </a:p>
          <a:p>
            <a:pPr marL="514350" indent="-514350">
              <a:buFontTx/>
              <a:buAutoNum type="arabicPeriod"/>
            </a:pPr>
            <a:r>
              <a:rPr lang="en-US" sz="3600" dirty="0">
                <a:latin typeface="Calibri" panose="020F0502020204030204" pitchFamily="34" charset="0"/>
                <a:cs typeface="Calibri" panose="020F0502020204030204" pitchFamily="34" charset="0"/>
              </a:rPr>
              <a:t>Why does ice float? </a:t>
            </a:r>
            <a:r>
              <a:rPr lang="en-US" sz="3600" b="1" dirty="0">
                <a:latin typeface="Calibri" panose="020F0502020204030204" pitchFamily="34" charset="0"/>
                <a:cs typeface="Calibri" panose="020F0502020204030204" pitchFamily="34" charset="0"/>
              </a:rPr>
              <a:t>It has a lower density.</a:t>
            </a:r>
          </a:p>
          <a:p>
            <a:pPr marL="514350" indent="-514350">
              <a:buFontTx/>
              <a:buAutoNum type="arabicPeriod"/>
            </a:pPr>
            <a:r>
              <a:rPr lang="en-US" sz="3600" dirty="0">
                <a:latin typeface="Calibri" panose="020F0502020204030204" pitchFamily="34" charset="0"/>
                <a:cs typeface="Calibri" panose="020F0502020204030204" pitchFamily="34" charset="0"/>
              </a:rPr>
              <a:t>Why are coastal climates usually milder that inland climates? </a:t>
            </a:r>
            <a:r>
              <a:rPr lang="en-US" sz="3600" b="1" dirty="0">
                <a:latin typeface="Calibri" panose="020F0502020204030204" pitchFamily="34" charset="0"/>
                <a:cs typeface="Calibri" panose="020F0502020204030204" pitchFamily="34" charset="0"/>
              </a:rPr>
              <a:t>Water has a high specific heat, so the temperature of the water and the immediate surroundings changes at a slower rate.</a:t>
            </a:r>
            <a:endParaRPr lang="en-US" b="1" dirty="0">
              <a:latin typeface="Calibri" panose="020F0502020204030204" pitchFamily="34" charset="0"/>
              <a:cs typeface="Calibri" panose="020F0502020204030204" pitchFamily="34" charset="0"/>
            </a:endParaRPr>
          </a:p>
          <a:p>
            <a:pPr marL="514350" indent="-514350">
              <a:buAutoNum type="arabicPeriod"/>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69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70" y="349800"/>
            <a:ext cx="7772400" cy="1143000"/>
          </a:xfrm>
        </p:spPr>
        <p:txBody>
          <a:bodyPr>
            <a:normAutofit/>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674914" y="1492800"/>
            <a:ext cx="8860972" cy="4114800"/>
          </a:xfrm>
        </p:spPr>
        <p:txBody>
          <a:bodyPr>
            <a:noAutofit/>
          </a:bodyPr>
          <a:lstStyle/>
          <a:p>
            <a:pPr marL="514350" indent="-514350">
              <a:buAutoNum type="arabicPeriod"/>
            </a:pPr>
            <a:r>
              <a:rPr lang="en-US" sz="3600" dirty="0">
                <a:latin typeface="Calibri" panose="020F0502020204030204" pitchFamily="34" charset="0"/>
                <a:cs typeface="Calibri" panose="020F0502020204030204" pitchFamily="34" charset="0"/>
              </a:rPr>
              <a:t>Sugar dissolves in water because it is ____________.</a:t>
            </a:r>
          </a:p>
          <a:p>
            <a:pPr marL="514350" indent="-514350">
              <a:buAutoNum type="arabicPeriod"/>
            </a:pPr>
            <a:r>
              <a:rPr lang="en-US" sz="3600" dirty="0">
                <a:latin typeface="Calibri" panose="020F0502020204030204" pitchFamily="34" charset="0"/>
                <a:cs typeface="Calibri" panose="020F0502020204030204" pitchFamily="34" charset="0"/>
              </a:rPr>
              <a:t>Oil does not dissolve in water because it is ____________.</a:t>
            </a:r>
          </a:p>
          <a:p>
            <a:pPr marL="514350" indent="-514350">
              <a:buAutoNum type="arabicPeriod"/>
            </a:pPr>
            <a:r>
              <a:rPr lang="en-US" sz="3600" dirty="0">
                <a:latin typeface="Calibri" panose="020F0502020204030204" pitchFamily="34" charset="0"/>
                <a:cs typeface="Calibri" panose="020F0502020204030204" pitchFamily="34" charset="0"/>
              </a:rPr>
              <a:t>If the concentration of the 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exceeds that of the OH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the solution is _______ and the pH is (above/below/equal to) 7.</a:t>
            </a:r>
          </a:p>
          <a:p>
            <a:pPr marL="514350" indent="-514350">
              <a:buAutoNum type="arabicPeriod"/>
            </a:pPr>
            <a:r>
              <a:rPr lang="en-US" sz="3600" dirty="0">
                <a:latin typeface="Calibri" panose="020F0502020204030204" pitchFamily="34" charset="0"/>
                <a:cs typeface="Calibri" panose="020F0502020204030204" pitchFamily="34" charset="0"/>
              </a:rPr>
              <a:t>What term is used to label the opposite situation?</a:t>
            </a:r>
          </a:p>
          <a:p>
            <a:pPr marL="514350" indent="-514350">
              <a:buAutoNum type="arabicPeriod"/>
            </a:pPr>
            <a:endParaRPr lang="en-US" sz="3600" dirty="0">
              <a:latin typeface="Calibri" panose="020F0502020204030204" pitchFamily="34" charset="0"/>
              <a:cs typeface="Calibri" panose="020F0502020204030204" pitchFamily="34" charset="0"/>
            </a:endParaRPr>
          </a:p>
          <a:p>
            <a:pPr marL="0" indent="0">
              <a:buNone/>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103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264" y="268158"/>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754257" y="1541786"/>
            <a:ext cx="8754414" cy="4114800"/>
          </a:xfrm>
        </p:spPr>
        <p:txBody>
          <a:bodyPr>
            <a:noAutofit/>
          </a:bodyPr>
          <a:lstStyle/>
          <a:p>
            <a:pPr marL="514350" indent="-514350">
              <a:buAutoNum type="arabicPeriod"/>
            </a:pPr>
            <a:r>
              <a:rPr lang="en-US" sz="3600" dirty="0">
                <a:latin typeface="Calibri" panose="020F0502020204030204" pitchFamily="34" charset="0"/>
                <a:cs typeface="Calibri" panose="020F0502020204030204" pitchFamily="34" charset="0"/>
              </a:rPr>
              <a:t>Sugar dissolves in water because it is </a:t>
            </a:r>
            <a:r>
              <a:rPr lang="en-US" sz="3600" b="1" dirty="0">
                <a:latin typeface="Calibri" panose="020F0502020204030204" pitchFamily="34" charset="0"/>
                <a:cs typeface="Calibri" panose="020F0502020204030204" pitchFamily="34" charset="0"/>
              </a:rPr>
              <a:t>polar</a:t>
            </a:r>
            <a:r>
              <a:rPr lang="en-US" sz="3600" dirty="0">
                <a:latin typeface="Calibri" panose="020F0502020204030204" pitchFamily="34" charset="0"/>
                <a:cs typeface="Calibri" panose="020F0502020204030204" pitchFamily="34" charset="0"/>
              </a:rPr>
              <a:t>.</a:t>
            </a:r>
          </a:p>
          <a:p>
            <a:pPr marL="514350" indent="-514350">
              <a:buAutoNum type="arabicPeriod"/>
            </a:pPr>
            <a:r>
              <a:rPr lang="en-US" sz="3600" dirty="0">
                <a:latin typeface="Calibri" panose="020F0502020204030204" pitchFamily="34" charset="0"/>
                <a:cs typeface="Calibri" panose="020F0502020204030204" pitchFamily="34" charset="0"/>
              </a:rPr>
              <a:t>Oil does not dissolve in water because it is </a:t>
            </a:r>
            <a:r>
              <a:rPr lang="en-US" sz="3600" b="1" dirty="0">
                <a:latin typeface="Calibri" panose="020F0502020204030204" pitchFamily="34" charset="0"/>
                <a:cs typeface="Calibri" panose="020F0502020204030204" pitchFamily="34" charset="0"/>
              </a:rPr>
              <a:t>non-polar</a:t>
            </a:r>
            <a:r>
              <a:rPr lang="en-US" sz="3600" dirty="0">
                <a:latin typeface="Calibri" panose="020F0502020204030204" pitchFamily="34" charset="0"/>
                <a:cs typeface="Calibri" panose="020F0502020204030204" pitchFamily="34" charset="0"/>
              </a:rPr>
              <a:t>.</a:t>
            </a:r>
          </a:p>
          <a:p>
            <a:pPr marL="514350" indent="-514350">
              <a:buAutoNum type="arabicPeriod"/>
            </a:pPr>
            <a:r>
              <a:rPr lang="en-US" sz="3600" dirty="0">
                <a:latin typeface="Calibri" panose="020F0502020204030204" pitchFamily="34" charset="0"/>
                <a:cs typeface="Calibri" panose="020F0502020204030204" pitchFamily="34" charset="0"/>
              </a:rPr>
              <a:t>If the concentration of the 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exceeds that of the OH</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the solution is </a:t>
            </a:r>
            <a:r>
              <a:rPr lang="en-US" sz="3600" b="1" dirty="0">
                <a:latin typeface="Calibri" panose="020F0502020204030204" pitchFamily="34" charset="0"/>
                <a:cs typeface="Calibri" panose="020F0502020204030204" pitchFamily="34" charset="0"/>
              </a:rPr>
              <a:t>acidic</a:t>
            </a:r>
            <a:r>
              <a:rPr lang="en-US" sz="3600" dirty="0">
                <a:latin typeface="Calibri" panose="020F0502020204030204" pitchFamily="34" charset="0"/>
                <a:cs typeface="Calibri" panose="020F0502020204030204" pitchFamily="34" charset="0"/>
              </a:rPr>
              <a:t> and the pH is (above/</a:t>
            </a:r>
            <a:r>
              <a:rPr lang="en-US" sz="3600" b="1" dirty="0">
                <a:latin typeface="Calibri" panose="020F0502020204030204" pitchFamily="34" charset="0"/>
                <a:cs typeface="Calibri" panose="020F0502020204030204" pitchFamily="34" charset="0"/>
              </a:rPr>
              <a:t>below</a:t>
            </a:r>
            <a:r>
              <a:rPr lang="en-US" sz="3600" dirty="0">
                <a:latin typeface="Calibri" panose="020F0502020204030204" pitchFamily="34" charset="0"/>
                <a:cs typeface="Calibri" panose="020F0502020204030204" pitchFamily="34" charset="0"/>
              </a:rPr>
              <a:t>/equal to) 7.</a:t>
            </a:r>
          </a:p>
          <a:p>
            <a:pPr marL="514350" indent="-514350">
              <a:buAutoNum type="arabicPeriod"/>
            </a:pPr>
            <a:r>
              <a:rPr lang="en-US" sz="3600" dirty="0">
                <a:latin typeface="Calibri" panose="020F0502020204030204" pitchFamily="34" charset="0"/>
                <a:cs typeface="Calibri" panose="020F0502020204030204" pitchFamily="34" charset="0"/>
              </a:rPr>
              <a:t>What term is used to label the opposite situation?</a:t>
            </a:r>
          </a:p>
          <a:p>
            <a:pPr marL="400050" lvl="1" indent="0">
              <a:buNone/>
            </a:pPr>
            <a:r>
              <a:rPr lang="en-US" sz="3600" b="1" dirty="0">
                <a:latin typeface="Calibri" panose="020F0502020204030204" pitchFamily="34" charset="0"/>
                <a:cs typeface="Calibri" panose="020F0502020204030204" pitchFamily="34" charset="0"/>
              </a:rPr>
              <a:t>The solution is basic</a:t>
            </a:r>
          </a:p>
          <a:p>
            <a:pPr marL="514350" indent="-514350">
              <a:buAutoNum type="arabicPeriod"/>
            </a:pPr>
            <a:endParaRPr lang="en-US" sz="3600" dirty="0">
              <a:latin typeface="Calibri" panose="020F0502020204030204" pitchFamily="34" charset="0"/>
              <a:cs typeface="Calibri" panose="020F0502020204030204" pitchFamily="34" charset="0"/>
            </a:endParaRPr>
          </a:p>
          <a:p>
            <a:pPr marL="0" indent="0" algn="just">
              <a:buNone/>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418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BA4BA0D-9411-5643-77B3-43C485426204}"/>
              </a:ext>
            </a:extLst>
          </p:cNvPr>
          <p:cNvSpPr>
            <a:spLocks noGrp="1"/>
          </p:cNvSpPr>
          <p:nvPr>
            <p:ph type="title"/>
          </p:nvPr>
        </p:nvSpPr>
        <p:spPr>
          <a:xfrm>
            <a:off x="450557" y="351153"/>
            <a:ext cx="11290885" cy="1143000"/>
          </a:xfrm>
        </p:spPr>
        <p:txBody>
          <a:bodyPr>
            <a:normAutofit/>
          </a:bodyPr>
          <a:lstStyle/>
          <a:p>
            <a:pPr algn="just"/>
            <a:r>
              <a:rPr lang="en-US" sz="3600" dirty="0">
                <a:latin typeface="Calibri" panose="020F0502020204030204" pitchFamily="34" charset="0"/>
                <a:cs typeface="Calibri" panose="020F0502020204030204" pitchFamily="34" charset="0"/>
              </a:rPr>
              <a:t>Western scholars up to the Middle Ages believed that the basic “elements” were Earth, water, wind, and fire.</a:t>
            </a:r>
          </a:p>
        </p:txBody>
      </p:sp>
      <p:pic>
        <p:nvPicPr>
          <p:cNvPr id="10" name="Picture 9" descr="A periodic table of elements&#10;&#10;Description automatically generated">
            <a:extLst>
              <a:ext uri="{FF2B5EF4-FFF2-40B4-BE49-F238E27FC236}">
                <a16:creationId xmlns:a16="http://schemas.microsoft.com/office/drawing/2014/main" id="{34F0BA43-DFEF-B4E8-BDFC-C68F7FE8202F}"/>
              </a:ext>
            </a:extLst>
          </p:cNvPr>
          <p:cNvPicPr>
            <a:picLocks noChangeAspect="1"/>
          </p:cNvPicPr>
          <p:nvPr/>
        </p:nvPicPr>
        <p:blipFill>
          <a:blip r:embed="rId2"/>
          <a:stretch>
            <a:fillRect/>
          </a:stretch>
        </p:blipFill>
        <p:spPr>
          <a:xfrm>
            <a:off x="1157007" y="4370318"/>
            <a:ext cx="9488621" cy="2172684"/>
          </a:xfrm>
          <a:prstGeom prst="rect">
            <a:avLst/>
          </a:prstGeom>
        </p:spPr>
      </p:pic>
      <p:pic>
        <p:nvPicPr>
          <p:cNvPr id="16" name="Picture 15" descr="Latin text referring to the four elements.">
            <a:extLst>
              <a:ext uri="{FF2B5EF4-FFF2-40B4-BE49-F238E27FC236}">
                <a16:creationId xmlns:a16="http://schemas.microsoft.com/office/drawing/2014/main" id="{13A38C51-52F0-ED9F-F42D-42A5B08D8869}"/>
              </a:ext>
            </a:extLst>
          </p:cNvPr>
          <p:cNvPicPr>
            <a:picLocks noChangeAspect="1"/>
          </p:cNvPicPr>
          <p:nvPr/>
        </p:nvPicPr>
        <p:blipFill>
          <a:blip r:embed="rId3"/>
          <a:stretch>
            <a:fillRect/>
          </a:stretch>
        </p:blipFill>
        <p:spPr>
          <a:xfrm>
            <a:off x="3158514" y="1535944"/>
            <a:ext cx="5450802" cy="602601"/>
          </a:xfrm>
          <a:prstGeom prst="rect">
            <a:avLst/>
          </a:prstGeom>
        </p:spPr>
      </p:pic>
      <p:pic>
        <p:nvPicPr>
          <p:cNvPr id="18" name="Picture 17" descr="Wood cut print representation of Earth">
            <a:extLst>
              <a:ext uri="{FF2B5EF4-FFF2-40B4-BE49-F238E27FC236}">
                <a16:creationId xmlns:a16="http://schemas.microsoft.com/office/drawing/2014/main" id="{8630736D-B829-4E3A-2A36-BFC815F2631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242074" y="2213793"/>
            <a:ext cx="1141206" cy="1153803"/>
          </a:xfrm>
          <a:prstGeom prst="rect">
            <a:avLst/>
          </a:prstGeom>
        </p:spPr>
      </p:pic>
      <p:pic>
        <p:nvPicPr>
          <p:cNvPr id="20" name="Picture 19" descr="Wood cut print representation of wind">
            <a:extLst>
              <a:ext uri="{FF2B5EF4-FFF2-40B4-BE49-F238E27FC236}">
                <a16:creationId xmlns:a16="http://schemas.microsoft.com/office/drawing/2014/main" id="{3F72C067-9D62-9169-80E0-8F3490F8DBE7}"/>
              </a:ext>
            </a:extLst>
          </p:cNvPr>
          <p:cNvPicPr>
            <a:picLocks noChangeAspect="1"/>
          </p:cNvPicPr>
          <p:nvPr/>
        </p:nvPicPr>
        <p:blipFill>
          <a:blip r:embed="rId5"/>
          <a:stretch>
            <a:fillRect/>
          </a:stretch>
        </p:blipFill>
        <p:spPr>
          <a:xfrm>
            <a:off x="5533685" y="2193103"/>
            <a:ext cx="2756454" cy="1204276"/>
          </a:xfrm>
          <a:prstGeom prst="rect">
            <a:avLst/>
          </a:prstGeom>
        </p:spPr>
      </p:pic>
      <p:pic>
        <p:nvPicPr>
          <p:cNvPr id="22" name="Picture 21" descr="Wood cut print representation of water">
            <a:extLst>
              <a:ext uri="{FF2B5EF4-FFF2-40B4-BE49-F238E27FC236}">
                <a16:creationId xmlns:a16="http://schemas.microsoft.com/office/drawing/2014/main" id="{723C6AF2-7E11-0D1D-66E4-B31C2A3C751E}"/>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3789200" y="2213793"/>
            <a:ext cx="1633141" cy="1148302"/>
          </a:xfrm>
          <a:prstGeom prst="rect">
            <a:avLst/>
          </a:prstGeom>
        </p:spPr>
      </p:pic>
      <p:pic>
        <p:nvPicPr>
          <p:cNvPr id="26" name="Picture 25" descr="Wood cut print representation of fire">
            <a:extLst>
              <a:ext uri="{FF2B5EF4-FFF2-40B4-BE49-F238E27FC236}">
                <a16:creationId xmlns:a16="http://schemas.microsoft.com/office/drawing/2014/main" id="{71CBE9CA-4C71-5C4C-B137-14820DDDE76D}"/>
              </a:ext>
            </a:extLst>
          </p:cNvPr>
          <p:cNvPicPr>
            <a:picLocks noChangeAspect="1"/>
          </p:cNvPicPr>
          <p:nvPr/>
        </p:nvPicPr>
        <p:blipFill>
          <a:blip r:embed="rId7"/>
          <a:stretch>
            <a:fillRect/>
          </a:stretch>
        </p:blipFill>
        <p:spPr>
          <a:xfrm>
            <a:off x="8459037" y="2213793"/>
            <a:ext cx="1149195" cy="1145494"/>
          </a:xfrm>
          <a:prstGeom prst="rect">
            <a:avLst/>
          </a:prstGeom>
        </p:spPr>
      </p:pic>
      <p:sp>
        <p:nvSpPr>
          <p:cNvPr id="27" name="Title 1">
            <a:extLst>
              <a:ext uri="{FF2B5EF4-FFF2-40B4-BE49-F238E27FC236}">
                <a16:creationId xmlns:a16="http://schemas.microsoft.com/office/drawing/2014/main" id="{8E64455D-DFCB-BA14-98CD-46245A34D5E2}"/>
              </a:ext>
            </a:extLst>
          </p:cNvPr>
          <p:cNvSpPr txBox="1">
            <a:spLocks/>
          </p:cNvSpPr>
          <p:nvPr/>
        </p:nvSpPr>
        <p:spPr>
          <a:xfrm>
            <a:off x="380554" y="3338941"/>
            <a:ext cx="1143089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Today we know there are more than one hundred elements!</a:t>
            </a:r>
          </a:p>
        </p:txBody>
      </p:sp>
    </p:spTree>
    <p:extLst>
      <p:ext uri="{BB962C8B-B14F-4D97-AF65-F5344CB8AC3E}">
        <p14:creationId xmlns:p14="http://schemas.microsoft.com/office/powerpoint/2010/main" val="264182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n atom">
            <a:extLst>
              <a:ext uri="{FF2B5EF4-FFF2-40B4-BE49-F238E27FC236}">
                <a16:creationId xmlns:a16="http://schemas.microsoft.com/office/drawing/2014/main" id="{9F330F48-DEC8-22DB-DDEB-6DF494DCEC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085" y="1405697"/>
            <a:ext cx="4223890" cy="2604732"/>
          </a:xfrm>
          <a:prstGeom prst="rect">
            <a:avLst/>
          </a:prstGeom>
        </p:spPr>
      </p:pic>
      <p:sp>
        <p:nvSpPr>
          <p:cNvPr id="2" name="TextBox 1">
            <a:extLst>
              <a:ext uri="{FF2B5EF4-FFF2-40B4-BE49-F238E27FC236}">
                <a16:creationId xmlns:a16="http://schemas.microsoft.com/office/drawing/2014/main" id="{C8E48E03-4E3D-547B-300D-22FE3A1430E9}"/>
              </a:ext>
            </a:extLst>
          </p:cNvPr>
          <p:cNvSpPr txBox="1"/>
          <p:nvPr/>
        </p:nvSpPr>
        <p:spPr>
          <a:xfrm>
            <a:off x="895262" y="5869999"/>
            <a:ext cx="10526112"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From “Environmental Issues” by Andrew Frank </a:t>
            </a:r>
            <a:r>
              <a:rPr lang="en-US" dirty="0">
                <a:latin typeface="Calibri" panose="020F0502020204030204" pitchFamily="34" charset="0"/>
                <a:cs typeface="Calibri" panose="020F0502020204030204" pitchFamily="34" charset="0"/>
                <a:hlinkClick r:id="rId3"/>
              </a:rPr>
              <a:t>https://pressbooks.bccampus.ca/environmentalissues/front-matter/introduction/</a:t>
            </a:r>
            <a:endParaRPr lang="en-US"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FE0471B4-425A-C87E-EB35-34DC9275BE98}"/>
              </a:ext>
            </a:extLst>
          </p:cNvPr>
          <p:cNvSpPr>
            <a:spLocks noGrp="1"/>
          </p:cNvSpPr>
          <p:nvPr>
            <p:ph type="title"/>
          </p:nvPr>
        </p:nvSpPr>
        <p:spPr>
          <a:xfrm>
            <a:off x="576085" y="262697"/>
            <a:ext cx="11164466" cy="1143000"/>
          </a:xfrm>
        </p:spPr>
        <p:txBody>
          <a:bodyPr>
            <a:noAutofit/>
          </a:bodyPr>
          <a:lstStyle/>
          <a:p>
            <a:pPr algn="just"/>
            <a:r>
              <a:rPr lang="en-US" sz="4000" dirty="0">
                <a:latin typeface="Calibri" panose="020F0502020204030204" pitchFamily="34" charset="0"/>
                <a:cs typeface="Calibri" panose="020F0502020204030204" pitchFamily="34" charset="0"/>
              </a:rPr>
              <a:t>The </a:t>
            </a:r>
            <a:r>
              <a:rPr lang="en-US" sz="4000" b="1" dirty="0">
                <a:latin typeface="Calibri" panose="020F0502020204030204" pitchFamily="34" charset="0"/>
                <a:cs typeface="Calibri" panose="020F0502020204030204" pitchFamily="34" charset="0"/>
              </a:rPr>
              <a:t>atom</a:t>
            </a:r>
            <a:r>
              <a:rPr lang="en-US" sz="4000" dirty="0">
                <a:latin typeface="Calibri" panose="020F0502020204030204" pitchFamily="34" charset="0"/>
                <a:cs typeface="Calibri" panose="020F0502020204030204" pitchFamily="34" charset="0"/>
              </a:rPr>
              <a:t> is the smallest distinct unit of an element.</a:t>
            </a:r>
          </a:p>
        </p:txBody>
      </p:sp>
      <p:sp>
        <p:nvSpPr>
          <p:cNvPr id="4" name="Title 1">
            <a:extLst>
              <a:ext uri="{FF2B5EF4-FFF2-40B4-BE49-F238E27FC236}">
                <a16:creationId xmlns:a16="http://schemas.microsoft.com/office/drawing/2014/main" id="{10CF512C-0E1E-8869-C21B-12837FAC7872}"/>
              </a:ext>
            </a:extLst>
          </p:cNvPr>
          <p:cNvSpPr txBox="1">
            <a:spLocks/>
          </p:cNvSpPr>
          <p:nvPr/>
        </p:nvSpPr>
        <p:spPr>
          <a:xfrm>
            <a:off x="4299324" y="1373463"/>
            <a:ext cx="6604959"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Atoms are made up of </a:t>
            </a:r>
            <a:r>
              <a:rPr lang="en-US" sz="3600" b="1" dirty="0">
                <a:latin typeface="Calibri" panose="020F0502020204030204" pitchFamily="34" charset="0"/>
                <a:cs typeface="Calibri" panose="020F0502020204030204" pitchFamily="34" charset="0"/>
              </a:rPr>
              <a:t>protons</a:t>
            </a: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neutrons</a:t>
            </a:r>
            <a:r>
              <a:rPr lang="en-US" sz="3600" dirty="0">
                <a:latin typeface="Calibri" panose="020F0502020204030204" pitchFamily="34" charset="0"/>
                <a:cs typeface="Calibri" panose="020F0502020204030204" pitchFamily="34" charset="0"/>
              </a:rPr>
              <a:t>, and </a:t>
            </a:r>
            <a:r>
              <a:rPr lang="en-US" sz="3600" b="1" dirty="0">
                <a:latin typeface="Calibri" panose="020F0502020204030204" pitchFamily="34" charset="0"/>
                <a:cs typeface="Calibri" panose="020F0502020204030204" pitchFamily="34" charset="0"/>
              </a:rPr>
              <a:t>electrons</a:t>
            </a:r>
            <a:r>
              <a:rPr lang="en-US" sz="3600" dirty="0">
                <a:latin typeface="Calibri" panose="020F0502020204030204" pitchFamily="34" charset="0"/>
                <a:cs typeface="Calibri" panose="020F0502020204030204" pitchFamily="34" charset="0"/>
              </a:rPr>
              <a:t>.</a:t>
            </a:r>
          </a:p>
        </p:txBody>
      </p:sp>
      <p:sp>
        <p:nvSpPr>
          <p:cNvPr id="6" name="Title 1">
            <a:extLst>
              <a:ext uri="{FF2B5EF4-FFF2-40B4-BE49-F238E27FC236}">
                <a16:creationId xmlns:a16="http://schemas.microsoft.com/office/drawing/2014/main" id="{B3F02D11-84AB-530F-6540-5994FADCC002}"/>
              </a:ext>
            </a:extLst>
          </p:cNvPr>
          <p:cNvSpPr txBox="1">
            <a:spLocks/>
          </p:cNvSpPr>
          <p:nvPr/>
        </p:nvSpPr>
        <p:spPr>
          <a:xfrm>
            <a:off x="4299324" y="2955458"/>
            <a:ext cx="6809117" cy="1354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Protons and electrons have positive and negative charges respectively. Neutrons have no charge.</a:t>
            </a:r>
          </a:p>
        </p:txBody>
      </p:sp>
      <p:sp>
        <p:nvSpPr>
          <p:cNvPr id="7" name="Title 1">
            <a:extLst>
              <a:ext uri="{FF2B5EF4-FFF2-40B4-BE49-F238E27FC236}">
                <a16:creationId xmlns:a16="http://schemas.microsoft.com/office/drawing/2014/main" id="{8CCC10B6-8E49-C27C-D3E6-56FDE1124027}"/>
              </a:ext>
            </a:extLst>
          </p:cNvPr>
          <p:cNvSpPr txBox="1">
            <a:spLocks/>
          </p:cNvSpPr>
          <p:nvPr/>
        </p:nvSpPr>
        <p:spPr>
          <a:xfrm>
            <a:off x="770626" y="4514375"/>
            <a:ext cx="10526112" cy="1354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Protons and neutrons reside in the </a:t>
            </a:r>
            <a:r>
              <a:rPr lang="en-US" sz="3600" b="1" dirty="0">
                <a:latin typeface="Calibri" panose="020F0502020204030204" pitchFamily="34" charset="0"/>
                <a:cs typeface="Calibri" panose="020F0502020204030204" pitchFamily="34" charset="0"/>
              </a:rPr>
              <a:t>nucleus</a:t>
            </a:r>
            <a:r>
              <a:rPr lang="en-US" sz="3600" dirty="0">
                <a:latin typeface="Calibri" panose="020F0502020204030204" pitchFamily="34" charset="0"/>
                <a:cs typeface="Calibri" panose="020F0502020204030204" pitchFamily="34" charset="0"/>
              </a:rPr>
              <a:t> and make up almost the entirety of the element’s mass.</a:t>
            </a:r>
          </a:p>
        </p:txBody>
      </p:sp>
    </p:spTree>
    <p:extLst>
      <p:ext uri="{BB962C8B-B14F-4D97-AF65-F5344CB8AC3E}">
        <p14:creationId xmlns:p14="http://schemas.microsoft.com/office/powerpoint/2010/main" val="10068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F527-B51A-5743-9AFA-3739C786F32A}"/>
              </a:ext>
            </a:extLst>
          </p:cNvPr>
          <p:cNvSpPr>
            <a:spLocks noGrp="1"/>
          </p:cNvSpPr>
          <p:nvPr>
            <p:ph type="title"/>
          </p:nvPr>
        </p:nvSpPr>
        <p:spPr>
          <a:xfrm>
            <a:off x="488970" y="165300"/>
            <a:ext cx="11214059" cy="1143000"/>
          </a:xfrm>
        </p:spPr>
        <p:txBody>
          <a:bodyPr>
            <a:noAutofit/>
          </a:bodyPr>
          <a:lstStyle/>
          <a:p>
            <a:pPr algn="just"/>
            <a:r>
              <a:rPr lang="en-US" sz="3200" dirty="0">
                <a:latin typeface="Calibri" panose="020F0502020204030204" pitchFamily="34" charset="0"/>
                <a:cs typeface="Calibri" panose="020F0502020204030204" pitchFamily="34" charset="0"/>
              </a:rPr>
              <a:t>Most of the known elements are metals. Note how nearly all of the nonmetals are on the upper right portion of the periodic chart</a:t>
            </a:r>
          </a:p>
        </p:txBody>
      </p:sp>
      <p:pic>
        <p:nvPicPr>
          <p:cNvPr id="4" name="Picture 3" descr="A periodic chart">
            <a:extLst>
              <a:ext uri="{FF2B5EF4-FFF2-40B4-BE49-F238E27FC236}">
                <a16:creationId xmlns:a16="http://schemas.microsoft.com/office/drawing/2014/main" id="{AAA3D378-7CB4-7C4A-BB33-4E8F30216C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931" y="1217894"/>
            <a:ext cx="11010658" cy="5160098"/>
          </a:xfrm>
          <a:prstGeom prst="rect">
            <a:avLst/>
          </a:prstGeom>
        </p:spPr>
      </p:pic>
      <p:sp>
        <p:nvSpPr>
          <p:cNvPr id="3" name="Title 1">
            <a:extLst>
              <a:ext uri="{FF2B5EF4-FFF2-40B4-BE49-F238E27FC236}">
                <a16:creationId xmlns:a16="http://schemas.microsoft.com/office/drawing/2014/main" id="{7D576343-6E67-10B1-3E6A-64C85B320542}"/>
              </a:ext>
            </a:extLst>
          </p:cNvPr>
          <p:cNvSpPr txBox="1">
            <a:spLocks/>
          </p:cNvSpPr>
          <p:nvPr/>
        </p:nvSpPr>
        <p:spPr>
          <a:xfrm>
            <a:off x="680355" y="6176731"/>
            <a:ext cx="10858403" cy="4025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dirty="0">
                <a:latin typeface="Calibri" panose="020F0502020204030204" pitchFamily="34" charset="0"/>
                <a:cs typeface="Calibri" panose="020F0502020204030204" pitchFamily="34" charset="0"/>
              </a:rPr>
              <a:t>You will not be tested on these categories on the periodic chart.</a:t>
            </a:r>
          </a:p>
        </p:txBody>
      </p:sp>
    </p:spTree>
    <p:extLst>
      <p:ext uri="{BB962C8B-B14F-4D97-AF65-F5344CB8AC3E}">
        <p14:creationId xmlns:p14="http://schemas.microsoft.com/office/powerpoint/2010/main" val="22628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A5A4C-2454-BFBF-0B7E-916615810286}"/>
              </a:ext>
            </a:extLst>
          </p:cNvPr>
          <p:cNvSpPr>
            <a:spLocks noGrp="1"/>
          </p:cNvSpPr>
          <p:nvPr>
            <p:ph type="title"/>
          </p:nvPr>
        </p:nvSpPr>
        <p:spPr>
          <a:xfrm>
            <a:off x="513767" y="5068564"/>
            <a:ext cx="11164466" cy="1143000"/>
          </a:xfrm>
        </p:spPr>
        <p:txBody>
          <a:bodyPr>
            <a:noAutofit/>
          </a:bodyPr>
          <a:lstStyle/>
          <a:p>
            <a:pPr algn="just"/>
            <a:r>
              <a:rPr lang="en-US" sz="3600" dirty="0">
                <a:latin typeface="Calibri" panose="020F0502020204030204" pitchFamily="34" charset="0"/>
                <a:cs typeface="Calibri" panose="020F0502020204030204" pitchFamily="34" charset="0"/>
              </a:rPr>
              <a:t>In an atom that has not reacted with its surroundings, </a:t>
            </a:r>
            <a:r>
              <a:rPr lang="en-US" sz="3600" b="1" dirty="0">
                <a:latin typeface="Calibri" panose="020F0502020204030204" pitchFamily="34" charset="0"/>
                <a:cs typeface="Calibri" panose="020F0502020204030204" pitchFamily="34" charset="0"/>
              </a:rPr>
              <a:t>the number of electrons is equal to the number of protons</a:t>
            </a:r>
            <a:r>
              <a:rPr lang="en-US" sz="3600" dirty="0">
                <a:latin typeface="Calibri" panose="020F0502020204030204" pitchFamily="34" charset="0"/>
                <a:cs typeface="Calibri" panose="020F0502020204030204" pitchFamily="34" charset="0"/>
              </a:rPr>
              <a:t>.</a:t>
            </a:r>
          </a:p>
        </p:txBody>
      </p:sp>
      <p:sp>
        <p:nvSpPr>
          <p:cNvPr id="8" name="Rectangle 7">
            <a:extLst>
              <a:ext uri="{FF2B5EF4-FFF2-40B4-BE49-F238E27FC236}">
                <a16:creationId xmlns:a16="http://schemas.microsoft.com/office/drawing/2014/main" id="{A265C1B0-268C-883B-C32D-AEDFB01D4EB3}"/>
              </a:ext>
            </a:extLst>
          </p:cNvPr>
          <p:cNvSpPr/>
          <p:nvPr/>
        </p:nvSpPr>
        <p:spPr>
          <a:xfrm>
            <a:off x="699203" y="1540607"/>
            <a:ext cx="2078503" cy="3169415"/>
          </a:xfrm>
          <a:prstGeom prst="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7494DC-09E2-93EC-C16E-AB4328BF7081}"/>
              </a:ext>
            </a:extLst>
          </p:cNvPr>
          <p:cNvSpPr txBox="1"/>
          <p:nvPr/>
        </p:nvSpPr>
        <p:spPr>
          <a:xfrm>
            <a:off x="1442002" y="2222729"/>
            <a:ext cx="816975" cy="1323439"/>
          </a:xfrm>
          <a:prstGeom prst="rect">
            <a:avLst/>
          </a:prstGeom>
          <a:noFill/>
        </p:spPr>
        <p:txBody>
          <a:bodyPr wrap="square" rtlCol="0">
            <a:spAutoFit/>
          </a:bodyPr>
          <a:lstStyle/>
          <a:p>
            <a:r>
              <a:rPr lang="en-US" sz="8000" b="1" dirty="0">
                <a:solidFill>
                  <a:srgbClr val="0432FF"/>
                </a:solidFill>
                <a:latin typeface="Calibri" panose="020F0502020204030204" pitchFamily="34" charset="0"/>
                <a:cs typeface="Calibri" panose="020F0502020204030204" pitchFamily="34" charset="0"/>
              </a:rPr>
              <a:t>F</a:t>
            </a:r>
          </a:p>
        </p:txBody>
      </p:sp>
      <p:sp>
        <p:nvSpPr>
          <p:cNvPr id="10" name="TextBox 9">
            <a:extLst>
              <a:ext uri="{FF2B5EF4-FFF2-40B4-BE49-F238E27FC236}">
                <a16:creationId xmlns:a16="http://schemas.microsoft.com/office/drawing/2014/main" id="{761BC316-5EAC-BA0E-E589-204C3221ED18}"/>
              </a:ext>
            </a:extLst>
          </p:cNvPr>
          <p:cNvSpPr txBox="1"/>
          <p:nvPr/>
        </p:nvSpPr>
        <p:spPr>
          <a:xfrm>
            <a:off x="1541718" y="1629133"/>
            <a:ext cx="609600" cy="723480"/>
          </a:xfrm>
          <a:prstGeom prst="rect">
            <a:avLst/>
          </a:prstGeom>
          <a:noFill/>
        </p:spPr>
        <p:txBody>
          <a:bodyPr wrap="square" rtlCol="0">
            <a:spAutoFit/>
          </a:bodyPr>
          <a:lstStyle/>
          <a:p>
            <a:r>
              <a:rPr lang="en-US" sz="4000" dirty="0">
                <a:solidFill>
                  <a:srgbClr val="0432FF"/>
                </a:solidFill>
                <a:latin typeface="Calibri" panose="020F0502020204030204" pitchFamily="34" charset="0"/>
                <a:cs typeface="Calibri" panose="020F0502020204030204" pitchFamily="34" charset="0"/>
              </a:rPr>
              <a:t>9</a:t>
            </a:r>
          </a:p>
        </p:txBody>
      </p:sp>
      <p:sp>
        <p:nvSpPr>
          <p:cNvPr id="11" name="TextBox 10">
            <a:extLst>
              <a:ext uri="{FF2B5EF4-FFF2-40B4-BE49-F238E27FC236}">
                <a16:creationId xmlns:a16="http://schemas.microsoft.com/office/drawing/2014/main" id="{DEB4B82F-B783-EFB2-C4A3-F314810769FE}"/>
              </a:ext>
            </a:extLst>
          </p:cNvPr>
          <p:cNvSpPr txBox="1"/>
          <p:nvPr/>
        </p:nvSpPr>
        <p:spPr>
          <a:xfrm>
            <a:off x="1065485" y="3940166"/>
            <a:ext cx="1570008" cy="584775"/>
          </a:xfrm>
          <a:prstGeom prst="rect">
            <a:avLst/>
          </a:prstGeom>
          <a:noFill/>
        </p:spPr>
        <p:txBody>
          <a:bodyPr wrap="square" rtlCol="0">
            <a:spAutoFit/>
          </a:bodyPr>
          <a:lstStyle/>
          <a:p>
            <a:r>
              <a:rPr lang="en-US" sz="3200" dirty="0">
                <a:solidFill>
                  <a:srgbClr val="0432FF"/>
                </a:solidFill>
                <a:latin typeface="Calibri" panose="020F0502020204030204" pitchFamily="34" charset="0"/>
                <a:cs typeface="Calibri" panose="020F0502020204030204" pitchFamily="34" charset="0"/>
              </a:rPr>
              <a:t>18.998</a:t>
            </a:r>
          </a:p>
        </p:txBody>
      </p:sp>
      <p:sp>
        <p:nvSpPr>
          <p:cNvPr id="12" name="TextBox 11">
            <a:extLst>
              <a:ext uri="{FF2B5EF4-FFF2-40B4-BE49-F238E27FC236}">
                <a16:creationId xmlns:a16="http://schemas.microsoft.com/office/drawing/2014/main" id="{10D2A691-9D3D-DEB2-6DF9-BBA2660DE05E}"/>
              </a:ext>
            </a:extLst>
          </p:cNvPr>
          <p:cNvSpPr txBox="1"/>
          <p:nvPr/>
        </p:nvSpPr>
        <p:spPr>
          <a:xfrm>
            <a:off x="1009755" y="3383697"/>
            <a:ext cx="1570008" cy="584775"/>
          </a:xfrm>
          <a:prstGeom prst="rect">
            <a:avLst/>
          </a:prstGeom>
          <a:noFill/>
        </p:spPr>
        <p:txBody>
          <a:bodyPr wrap="square" rtlCol="0">
            <a:spAutoFit/>
          </a:bodyPr>
          <a:lstStyle/>
          <a:p>
            <a:r>
              <a:rPr lang="en-US" sz="3200" dirty="0">
                <a:solidFill>
                  <a:srgbClr val="0432FF"/>
                </a:solidFill>
                <a:latin typeface="Calibri" panose="020F0502020204030204" pitchFamily="34" charset="0"/>
                <a:cs typeface="Calibri" panose="020F0502020204030204" pitchFamily="34" charset="0"/>
              </a:rPr>
              <a:t>Fluorine</a:t>
            </a:r>
          </a:p>
        </p:txBody>
      </p:sp>
      <p:cxnSp>
        <p:nvCxnSpPr>
          <p:cNvPr id="14" name="Straight Arrow Connector 13">
            <a:extLst>
              <a:ext uri="{FF2B5EF4-FFF2-40B4-BE49-F238E27FC236}">
                <a16:creationId xmlns:a16="http://schemas.microsoft.com/office/drawing/2014/main" id="{B2675C30-4310-6A9E-B67B-D9D44E631096}"/>
              </a:ext>
            </a:extLst>
          </p:cNvPr>
          <p:cNvCxnSpPr>
            <a:cxnSpLocks/>
          </p:cNvCxnSpPr>
          <p:nvPr/>
        </p:nvCxnSpPr>
        <p:spPr>
          <a:xfrm flipH="1">
            <a:off x="2159942" y="1973050"/>
            <a:ext cx="1049084"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507A023-0A5F-26E2-BB02-432594D14657}"/>
              </a:ext>
            </a:extLst>
          </p:cNvPr>
          <p:cNvCxnSpPr>
            <a:cxnSpLocks/>
          </p:cNvCxnSpPr>
          <p:nvPr/>
        </p:nvCxnSpPr>
        <p:spPr>
          <a:xfrm flipH="1">
            <a:off x="2349724" y="2984739"/>
            <a:ext cx="997790" cy="103380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itle 1">
            <a:extLst>
              <a:ext uri="{FF2B5EF4-FFF2-40B4-BE49-F238E27FC236}">
                <a16:creationId xmlns:a16="http://schemas.microsoft.com/office/drawing/2014/main" id="{77DBB3EE-E00B-ABBA-54A7-BC8DBB412B53}"/>
              </a:ext>
            </a:extLst>
          </p:cNvPr>
          <p:cNvSpPr txBox="1">
            <a:spLocks/>
          </p:cNvSpPr>
          <p:nvPr/>
        </p:nvSpPr>
        <p:spPr>
          <a:xfrm>
            <a:off x="513768" y="181266"/>
            <a:ext cx="1116446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The periodic chart lists elements by symbol and organizes them on the basis of their chemical properties. </a:t>
            </a:r>
          </a:p>
        </p:txBody>
      </p:sp>
      <p:sp>
        <p:nvSpPr>
          <p:cNvPr id="22" name="Title 1">
            <a:extLst>
              <a:ext uri="{FF2B5EF4-FFF2-40B4-BE49-F238E27FC236}">
                <a16:creationId xmlns:a16="http://schemas.microsoft.com/office/drawing/2014/main" id="{1FBBACBD-0764-EA10-5C56-BDEEC4E0E0DC}"/>
              </a:ext>
            </a:extLst>
          </p:cNvPr>
          <p:cNvSpPr txBox="1">
            <a:spLocks/>
          </p:cNvSpPr>
          <p:nvPr/>
        </p:nvSpPr>
        <p:spPr>
          <a:xfrm>
            <a:off x="3364767" y="1365345"/>
            <a:ext cx="8313467"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The </a:t>
            </a:r>
            <a:r>
              <a:rPr lang="en-US" sz="3600" b="1" dirty="0">
                <a:latin typeface="Calibri" panose="020F0502020204030204" pitchFamily="34" charset="0"/>
                <a:cs typeface="Calibri" panose="020F0502020204030204" pitchFamily="34" charset="0"/>
              </a:rPr>
              <a:t>atomic number </a:t>
            </a:r>
            <a:r>
              <a:rPr lang="en-US" sz="3600" dirty="0">
                <a:latin typeface="Calibri" panose="020F0502020204030204" pitchFamily="34" charset="0"/>
                <a:cs typeface="Calibri" panose="020F0502020204030204" pitchFamily="34" charset="0"/>
              </a:rPr>
              <a:t>indicates the number of protons in each atom.</a:t>
            </a:r>
          </a:p>
        </p:txBody>
      </p:sp>
      <p:sp>
        <p:nvSpPr>
          <p:cNvPr id="23" name="Title 1">
            <a:extLst>
              <a:ext uri="{FF2B5EF4-FFF2-40B4-BE49-F238E27FC236}">
                <a16:creationId xmlns:a16="http://schemas.microsoft.com/office/drawing/2014/main" id="{4D56B157-22AF-749C-DADA-99B37D0C4B94}"/>
              </a:ext>
            </a:extLst>
          </p:cNvPr>
          <p:cNvSpPr txBox="1">
            <a:spLocks/>
          </p:cNvSpPr>
          <p:nvPr/>
        </p:nvSpPr>
        <p:spPr>
          <a:xfrm>
            <a:off x="3347514" y="2561452"/>
            <a:ext cx="831346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The </a:t>
            </a:r>
            <a:r>
              <a:rPr lang="en-US" sz="3600" b="1" dirty="0">
                <a:latin typeface="Calibri" panose="020F0502020204030204" pitchFamily="34" charset="0"/>
                <a:cs typeface="Calibri" panose="020F0502020204030204" pitchFamily="34" charset="0"/>
              </a:rPr>
              <a:t>atomic mass </a:t>
            </a:r>
            <a:r>
              <a:rPr lang="en-US" sz="3600" dirty="0">
                <a:latin typeface="Calibri" panose="020F0502020204030204" pitchFamily="34" charset="0"/>
                <a:cs typeface="Calibri" panose="020F0502020204030204" pitchFamily="34" charset="0"/>
              </a:rPr>
              <a:t>is the average mass in atomic mass units (amu).</a:t>
            </a:r>
          </a:p>
        </p:txBody>
      </p:sp>
      <p:sp>
        <p:nvSpPr>
          <p:cNvPr id="25" name="Title 1">
            <a:extLst>
              <a:ext uri="{FF2B5EF4-FFF2-40B4-BE49-F238E27FC236}">
                <a16:creationId xmlns:a16="http://schemas.microsoft.com/office/drawing/2014/main" id="{BFC1DC40-8853-5C7D-0897-78803B836FF4}"/>
              </a:ext>
            </a:extLst>
          </p:cNvPr>
          <p:cNvSpPr txBox="1">
            <a:spLocks/>
          </p:cNvSpPr>
          <p:nvPr/>
        </p:nvSpPr>
        <p:spPr>
          <a:xfrm>
            <a:off x="3347514" y="3778156"/>
            <a:ext cx="831346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latin typeface="Calibri" panose="020F0502020204030204" pitchFamily="34" charset="0"/>
                <a:cs typeface="Calibri" panose="020F0502020204030204" pitchFamily="34" charset="0"/>
              </a:rPr>
              <a:t>This is </a:t>
            </a:r>
            <a:r>
              <a:rPr lang="en-US" sz="3600" i="1" dirty="0">
                <a:latin typeface="Calibri" panose="020F0502020204030204" pitchFamily="34" charset="0"/>
                <a:cs typeface="Calibri" panose="020F0502020204030204" pitchFamily="34" charset="0"/>
              </a:rPr>
              <a:t>roughly</a:t>
            </a:r>
            <a:r>
              <a:rPr lang="en-US" sz="3600" dirty="0">
                <a:latin typeface="Calibri" panose="020F0502020204030204" pitchFamily="34" charset="0"/>
                <a:cs typeface="Calibri" panose="020F0502020204030204" pitchFamily="34" charset="0"/>
              </a:rPr>
              <a:t> equivalent to the </a:t>
            </a:r>
            <a:r>
              <a:rPr lang="en-US" sz="3600" b="1" dirty="0">
                <a:latin typeface="Calibri" panose="020F0502020204030204" pitchFamily="34" charset="0"/>
                <a:cs typeface="Calibri" panose="020F0502020204030204" pitchFamily="34" charset="0"/>
              </a:rPr>
              <a:t>sum of protons and neutrons </a:t>
            </a:r>
            <a:r>
              <a:rPr lang="en-US" sz="3600" dirty="0">
                <a:latin typeface="Calibri" panose="020F0502020204030204" pitchFamily="34" charset="0"/>
                <a:cs typeface="Calibri" panose="020F0502020204030204" pitchFamily="34" charset="0"/>
              </a:rPr>
              <a:t>in each atom.</a:t>
            </a:r>
          </a:p>
        </p:txBody>
      </p:sp>
    </p:spTree>
    <p:extLst>
      <p:ext uri="{BB962C8B-B14F-4D97-AF65-F5344CB8AC3E}">
        <p14:creationId xmlns:p14="http://schemas.microsoft.com/office/powerpoint/2010/main" val="47907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F7AC66-DFDE-1B35-F363-A9078C11F6FD}"/>
              </a:ext>
            </a:extLst>
          </p:cNvPr>
          <p:cNvSpPr>
            <a:spLocks noGrp="1"/>
          </p:cNvSpPr>
          <p:nvPr>
            <p:ph type="title"/>
          </p:nvPr>
        </p:nvSpPr>
        <p:spPr>
          <a:xfrm>
            <a:off x="409283" y="93155"/>
            <a:ext cx="11373434" cy="2404969"/>
          </a:xfrm>
        </p:spPr>
        <p:txBody>
          <a:bodyPr>
            <a:noAutofit/>
          </a:bodyPr>
          <a:lstStyle/>
          <a:p>
            <a:pPr algn="just"/>
            <a:r>
              <a:rPr lang="en-US" sz="3400" dirty="0">
                <a:latin typeface="Calibri" panose="020F0502020204030204" pitchFamily="34" charset="0"/>
                <a:cs typeface="Calibri" panose="020F0502020204030204" pitchFamily="34" charset="0"/>
              </a:rPr>
              <a:t>The number of protons in a given element determines its identity because it is constant, but the same element can be made up atoms with different amounts of neutrons. These different ”versions” of the same element are called </a:t>
            </a:r>
            <a:r>
              <a:rPr lang="en-US" sz="3400" b="1" dirty="0">
                <a:latin typeface="Calibri" panose="020F0502020204030204" pitchFamily="34" charset="0"/>
                <a:cs typeface="Calibri" panose="020F0502020204030204" pitchFamily="34" charset="0"/>
              </a:rPr>
              <a:t>isotopes</a:t>
            </a:r>
            <a:r>
              <a:rPr lang="en-US" sz="3400" dirty="0">
                <a:latin typeface="Calibri" panose="020F0502020204030204" pitchFamily="34" charset="0"/>
                <a:cs typeface="Calibri" panose="020F0502020204030204" pitchFamily="34" charset="0"/>
              </a:rPr>
              <a:t>.</a:t>
            </a:r>
          </a:p>
        </p:txBody>
      </p:sp>
      <p:pic>
        <p:nvPicPr>
          <p:cNvPr id="6" name="Picture 5" descr="An image representing a carbon-12 atom">
            <a:extLst>
              <a:ext uri="{FF2B5EF4-FFF2-40B4-BE49-F238E27FC236}">
                <a16:creationId xmlns:a16="http://schemas.microsoft.com/office/drawing/2014/main" id="{EFAB64AC-FC09-C93F-85DD-2D76F7FFC6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624" y="2691443"/>
            <a:ext cx="1549386" cy="1811546"/>
          </a:xfrm>
          <a:prstGeom prst="rect">
            <a:avLst/>
          </a:prstGeom>
        </p:spPr>
      </p:pic>
      <p:pic>
        <p:nvPicPr>
          <p:cNvPr id="8" name="Picture 7" descr="An image representing a carbon-14 atom">
            <a:extLst>
              <a:ext uri="{FF2B5EF4-FFF2-40B4-BE49-F238E27FC236}">
                <a16:creationId xmlns:a16="http://schemas.microsoft.com/office/drawing/2014/main" id="{F1BB6E0F-A01B-0193-A54D-A2E82108A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095" y="2443872"/>
            <a:ext cx="1495960" cy="2413284"/>
          </a:xfrm>
          <a:prstGeom prst="rect">
            <a:avLst/>
          </a:prstGeom>
        </p:spPr>
      </p:pic>
      <p:sp>
        <p:nvSpPr>
          <p:cNvPr id="10" name="TextBox 9">
            <a:extLst>
              <a:ext uri="{FF2B5EF4-FFF2-40B4-BE49-F238E27FC236}">
                <a16:creationId xmlns:a16="http://schemas.microsoft.com/office/drawing/2014/main" id="{6928B893-3DC4-A810-8222-88953BFE2069}"/>
              </a:ext>
            </a:extLst>
          </p:cNvPr>
          <p:cNvSpPr txBox="1"/>
          <p:nvPr/>
        </p:nvSpPr>
        <p:spPr>
          <a:xfrm>
            <a:off x="441298" y="4841289"/>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Carbon-12</a:t>
            </a:r>
          </a:p>
        </p:txBody>
      </p:sp>
      <p:sp>
        <p:nvSpPr>
          <p:cNvPr id="11" name="TextBox 10">
            <a:extLst>
              <a:ext uri="{FF2B5EF4-FFF2-40B4-BE49-F238E27FC236}">
                <a16:creationId xmlns:a16="http://schemas.microsoft.com/office/drawing/2014/main" id="{8436E968-AD58-8A25-0F57-65FA7C0D2300}"/>
              </a:ext>
            </a:extLst>
          </p:cNvPr>
          <p:cNvSpPr txBox="1"/>
          <p:nvPr/>
        </p:nvSpPr>
        <p:spPr>
          <a:xfrm>
            <a:off x="2339034" y="4806784"/>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Carbon-14</a:t>
            </a:r>
          </a:p>
        </p:txBody>
      </p:sp>
      <p:sp>
        <p:nvSpPr>
          <p:cNvPr id="12" name="TextBox 11">
            <a:extLst>
              <a:ext uri="{FF2B5EF4-FFF2-40B4-BE49-F238E27FC236}">
                <a16:creationId xmlns:a16="http://schemas.microsoft.com/office/drawing/2014/main" id="{5BA39F83-F1C7-FF72-9EE3-09497C1E2266}"/>
              </a:ext>
            </a:extLst>
          </p:cNvPr>
          <p:cNvSpPr txBox="1"/>
          <p:nvPr/>
        </p:nvSpPr>
        <p:spPr>
          <a:xfrm>
            <a:off x="406247" y="5312750"/>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6 neutrons</a:t>
            </a:r>
          </a:p>
        </p:txBody>
      </p:sp>
      <p:sp>
        <p:nvSpPr>
          <p:cNvPr id="13" name="TextBox 12">
            <a:extLst>
              <a:ext uri="{FF2B5EF4-FFF2-40B4-BE49-F238E27FC236}">
                <a16:creationId xmlns:a16="http://schemas.microsoft.com/office/drawing/2014/main" id="{DA00DE8B-DA8B-D6DA-355C-86BD4477DCC2}"/>
              </a:ext>
            </a:extLst>
          </p:cNvPr>
          <p:cNvSpPr txBox="1"/>
          <p:nvPr/>
        </p:nvSpPr>
        <p:spPr>
          <a:xfrm>
            <a:off x="2344588" y="5301672"/>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8 neutrons</a:t>
            </a:r>
          </a:p>
        </p:txBody>
      </p:sp>
      <p:sp>
        <p:nvSpPr>
          <p:cNvPr id="14" name="TextBox 13">
            <a:extLst>
              <a:ext uri="{FF2B5EF4-FFF2-40B4-BE49-F238E27FC236}">
                <a16:creationId xmlns:a16="http://schemas.microsoft.com/office/drawing/2014/main" id="{8D1E79DD-8B01-8843-5CF0-D998D0AC5D3A}"/>
              </a:ext>
            </a:extLst>
          </p:cNvPr>
          <p:cNvSpPr txBox="1"/>
          <p:nvPr/>
        </p:nvSpPr>
        <p:spPr>
          <a:xfrm>
            <a:off x="7835103" y="2283606"/>
            <a:ext cx="3902161" cy="1815882"/>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Carbon-14 is not only rare, it is also unstable, and breaks down at a constant rate.</a:t>
            </a:r>
          </a:p>
        </p:txBody>
      </p:sp>
      <p:pic>
        <p:nvPicPr>
          <p:cNvPr id="16" name="Picture 15" descr="A graph showing carbon-14 decay with percent carbon-14 remaining on the y-axis and age of sample on the x-axis">
            <a:extLst>
              <a:ext uri="{FF2B5EF4-FFF2-40B4-BE49-F238E27FC236}">
                <a16:creationId xmlns:a16="http://schemas.microsoft.com/office/drawing/2014/main" id="{C3A88185-623F-FAFF-B8D3-4A0E3A25A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6891" y="2477327"/>
            <a:ext cx="3361015" cy="3612924"/>
          </a:xfrm>
          <a:prstGeom prst="rect">
            <a:avLst/>
          </a:prstGeom>
          <a:ln>
            <a:solidFill>
              <a:schemeClr val="tx1"/>
            </a:solidFill>
          </a:ln>
        </p:spPr>
      </p:pic>
    </p:spTree>
    <p:extLst>
      <p:ext uri="{BB962C8B-B14F-4D97-AF65-F5344CB8AC3E}">
        <p14:creationId xmlns:p14="http://schemas.microsoft.com/office/powerpoint/2010/main" val="27238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F7AC66-DFDE-1B35-F363-A9078C11F6FD}"/>
              </a:ext>
            </a:extLst>
          </p:cNvPr>
          <p:cNvSpPr>
            <a:spLocks noGrp="1"/>
          </p:cNvSpPr>
          <p:nvPr>
            <p:ph type="title"/>
          </p:nvPr>
        </p:nvSpPr>
        <p:spPr>
          <a:xfrm>
            <a:off x="409283" y="93155"/>
            <a:ext cx="11373434" cy="2404969"/>
          </a:xfrm>
        </p:spPr>
        <p:txBody>
          <a:bodyPr>
            <a:noAutofit/>
          </a:bodyPr>
          <a:lstStyle/>
          <a:p>
            <a:pPr algn="just"/>
            <a:r>
              <a:rPr lang="en-US" sz="3400" dirty="0">
                <a:latin typeface="Calibri" panose="020F0502020204030204" pitchFamily="34" charset="0"/>
                <a:cs typeface="Calibri" panose="020F0502020204030204" pitchFamily="34" charset="0"/>
              </a:rPr>
              <a:t>The number of protons in a given element determines its identity because it is constant, but the same element can be made up atoms with different amounts of neutrons. These different ”versions” of the same element are called </a:t>
            </a:r>
            <a:r>
              <a:rPr lang="en-US" sz="3400" b="1" dirty="0">
                <a:latin typeface="Calibri" panose="020F0502020204030204" pitchFamily="34" charset="0"/>
                <a:cs typeface="Calibri" panose="020F0502020204030204" pitchFamily="34" charset="0"/>
              </a:rPr>
              <a:t>isotopes</a:t>
            </a:r>
            <a:r>
              <a:rPr lang="en-US" sz="3400" dirty="0">
                <a:latin typeface="Calibri" panose="020F0502020204030204" pitchFamily="34" charset="0"/>
                <a:cs typeface="Calibri" panose="020F0502020204030204" pitchFamily="34" charset="0"/>
              </a:rPr>
              <a:t>.</a:t>
            </a:r>
          </a:p>
        </p:txBody>
      </p:sp>
      <p:pic>
        <p:nvPicPr>
          <p:cNvPr id="6" name="Picture 5" descr="An image representing a carbon-12 atom">
            <a:extLst>
              <a:ext uri="{FF2B5EF4-FFF2-40B4-BE49-F238E27FC236}">
                <a16:creationId xmlns:a16="http://schemas.microsoft.com/office/drawing/2014/main" id="{EFAB64AC-FC09-C93F-85DD-2D76F7FFC6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624" y="2691443"/>
            <a:ext cx="1549386" cy="1811546"/>
          </a:xfrm>
          <a:prstGeom prst="rect">
            <a:avLst/>
          </a:prstGeom>
        </p:spPr>
      </p:pic>
      <p:pic>
        <p:nvPicPr>
          <p:cNvPr id="8" name="Picture 7" descr="An image representing a carbon-14 atom">
            <a:extLst>
              <a:ext uri="{FF2B5EF4-FFF2-40B4-BE49-F238E27FC236}">
                <a16:creationId xmlns:a16="http://schemas.microsoft.com/office/drawing/2014/main" id="{F1BB6E0F-A01B-0193-A54D-A2E82108A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9095" y="2443872"/>
            <a:ext cx="1495960" cy="2413284"/>
          </a:xfrm>
          <a:prstGeom prst="rect">
            <a:avLst/>
          </a:prstGeom>
        </p:spPr>
      </p:pic>
      <p:sp>
        <p:nvSpPr>
          <p:cNvPr id="10" name="TextBox 9">
            <a:extLst>
              <a:ext uri="{FF2B5EF4-FFF2-40B4-BE49-F238E27FC236}">
                <a16:creationId xmlns:a16="http://schemas.microsoft.com/office/drawing/2014/main" id="{6928B893-3DC4-A810-8222-88953BFE2069}"/>
              </a:ext>
            </a:extLst>
          </p:cNvPr>
          <p:cNvSpPr txBox="1"/>
          <p:nvPr/>
        </p:nvSpPr>
        <p:spPr>
          <a:xfrm>
            <a:off x="441298" y="4841289"/>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Carbon-12</a:t>
            </a:r>
          </a:p>
        </p:txBody>
      </p:sp>
      <p:sp>
        <p:nvSpPr>
          <p:cNvPr id="11" name="TextBox 10">
            <a:extLst>
              <a:ext uri="{FF2B5EF4-FFF2-40B4-BE49-F238E27FC236}">
                <a16:creationId xmlns:a16="http://schemas.microsoft.com/office/drawing/2014/main" id="{8436E968-AD58-8A25-0F57-65FA7C0D2300}"/>
              </a:ext>
            </a:extLst>
          </p:cNvPr>
          <p:cNvSpPr txBox="1"/>
          <p:nvPr/>
        </p:nvSpPr>
        <p:spPr>
          <a:xfrm>
            <a:off x="2339034" y="4806784"/>
            <a:ext cx="1734770" cy="523220"/>
          </a:xfrm>
          <a:prstGeom prst="rect">
            <a:avLst/>
          </a:prstGeom>
          <a:noFill/>
        </p:spPr>
        <p:txBody>
          <a:bodyPr wrap="none" rtlCol="0">
            <a:spAutoFit/>
          </a:bodyPr>
          <a:lstStyle/>
          <a:p>
            <a:r>
              <a:rPr lang="en-US" sz="2800" u="sng" dirty="0">
                <a:latin typeface="Calibri" panose="020F0502020204030204" pitchFamily="34" charset="0"/>
                <a:cs typeface="Calibri" panose="020F0502020204030204" pitchFamily="34" charset="0"/>
              </a:rPr>
              <a:t>Carbon-14</a:t>
            </a:r>
          </a:p>
        </p:txBody>
      </p:sp>
      <p:sp>
        <p:nvSpPr>
          <p:cNvPr id="12" name="TextBox 11">
            <a:extLst>
              <a:ext uri="{FF2B5EF4-FFF2-40B4-BE49-F238E27FC236}">
                <a16:creationId xmlns:a16="http://schemas.microsoft.com/office/drawing/2014/main" id="{5BA39F83-F1C7-FF72-9EE3-09497C1E2266}"/>
              </a:ext>
            </a:extLst>
          </p:cNvPr>
          <p:cNvSpPr txBox="1"/>
          <p:nvPr/>
        </p:nvSpPr>
        <p:spPr>
          <a:xfrm>
            <a:off x="406247" y="5312750"/>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6 neutrons</a:t>
            </a:r>
          </a:p>
        </p:txBody>
      </p:sp>
      <p:sp>
        <p:nvSpPr>
          <p:cNvPr id="13" name="TextBox 12">
            <a:extLst>
              <a:ext uri="{FF2B5EF4-FFF2-40B4-BE49-F238E27FC236}">
                <a16:creationId xmlns:a16="http://schemas.microsoft.com/office/drawing/2014/main" id="{DA00DE8B-DA8B-D6DA-355C-86BD4477DCC2}"/>
              </a:ext>
            </a:extLst>
          </p:cNvPr>
          <p:cNvSpPr txBox="1"/>
          <p:nvPr/>
        </p:nvSpPr>
        <p:spPr>
          <a:xfrm>
            <a:off x="2344588" y="5301672"/>
            <a:ext cx="1764266"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6 protons</a:t>
            </a:r>
          </a:p>
          <a:p>
            <a:r>
              <a:rPr lang="en-US" sz="2800" dirty="0">
                <a:latin typeface="Calibri" panose="020F0502020204030204" pitchFamily="34" charset="0"/>
                <a:cs typeface="Calibri" panose="020F0502020204030204" pitchFamily="34" charset="0"/>
              </a:rPr>
              <a:t>8 neutrons</a:t>
            </a:r>
          </a:p>
        </p:txBody>
      </p:sp>
      <p:sp>
        <p:nvSpPr>
          <p:cNvPr id="14" name="TextBox 13">
            <a:extLst>
              <a:ext uri="{FF2B5EF4-FFF2-40B4-BE49-F238E27FC236}">
                <a16:creationId xmlns:a16="http://schemas.microsoft.com/office/drawing/2014/main" id="{8D1E79DD-8B01-8843-5CF0-D998D0AC5D3A}"/>
              </a:ext>
            </a:extLst>
          </p:cNvPr>
          <p:cNvSpPr txBox="1"/>
          <p:nvPr/>
        </p:nvSpPr>
        <p:spPr>
          <a:xfrm>
            <a:off x="7835103" y="2283606"/>
            <a:ext cx="3902161" cy="1815882"/>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Carbon-14 is not only rare, it is also unstable, and breaks down at a constant rate.</a:t>
            </a:r>
          </a:p>
        </p:txBody>
      </p:sp>
      <p:pic>
        <p:nvPicPr>
          <p:cNvPr id="16" name="Picture 15" descr="Graph with numbers and lines&#10;&#10;Description automatically generated">
            <a:extLst>
              <a:ext uri="{FF2B5EF4-FFF2-40B4-BE49-F238E27FC236}">
                <a16:creationId xmlns:a16="http://schemas.microsoft.com/office/drawing/2014/main" id="{C3A88185-623F-FAFF-B8D3-4A0E3A25A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6891" y="2477327"/>
            <a:ext cx="3361015" cy="3612924"/>
          </a:xfrm>
          <a:prstGeom prst="rect">
            <a:avLst/>
          </a:prstGeom>
          <a:ln>
            <a:solidFill>
              <a:schemeClr val="tx1"/>
            </a:solidFill>
          </a:ln>
        </p:spPr>
      </p:pic>
      <p:sp>
        <p:nvSpPr>
          <p:cNvPr id="17" name="TextBox 16">
            <a:extLst>
              <a:ext uri="{FF2B5EF4-FFF2-40B4-BE49-F238E27FC236}">
                <a16:creationId xmlns:a16="http://schemas.microsoft.com/office/drawing/2014/main" id="{DEFA5F51-DF6A-996D-3A42-C3C4F04DE372}"/>
              </a:ext>
            </a:extLst>
          </p:cNvPr>
          <p:cNvSpPr txBox="1"/>
          <p:nvPr/>
        </p:nvSpPr>
        <p:spPr>
          <a:xfrm>
            <a:off x="7789650" y="4043170"/>
            <a:ext cx="3902161" cy="2246769"/>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This is why it is used to determine the age of ancient artifacts derived from previously living materials.</a:t>
            </a:r>
          </a:p>
        </p:txBody>
      </p:sp>
      <p:pic>
        <p:nvPicPr>
          <p:cNvPr id="19" name="Picture 18" descr="A close-up of the Dead Sea Scrolls">
            <a:extLst>
              <a:ext uri="{FF2B5EF4-FFF2-40B4-BE49-F238E27FC236}">
                <a16:creationId xmlns:a16="http://schemas.microsoft.com/office/drawing/2014/main" id="{9DD3C499-55A8-1ECB-6997-086D0BD547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4088" y="2909703"/>
            <a:ext cx="3101060" cy="2828964"/>
          </a:xfrm>
          <a:prstGeom prst="rect">
            <a:avLst/>
          </a:prstGeom>
        </p:spPr>
      </p:pic>
    </p:spTree>
    <p:extLst>
      <p:ext uri="{BB962C8B-B14F-4D97-AF65-F5344CB8AC3E}">
        <p14:creationId xmlns:p14="http://schemas.microsoft.com/office/powerpoint/2010/main" val="203165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metallic sodium">
            <a:extLst>
              <a:ext uri="{FF2B5EF4-FFF2-40B4-BE49-F238E27FC236}">
                <a16:creationId xmlns:a16="http://schemas.microsoft.com/office/drawing/2014/main" id="{83CC084F-DC79-5512-ABF6-CC851002C4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7880" y="1433452"/>
            <a:ext cx="1451355" cy="1527475"/>
          </a:xfrm>
          <a:prstGeom prst="rect">
            <a:avLst/>
          </a:prstGeom>
        </p:spPr>
      </p:pic>
      <p:pic>
        <p:nvPicPr>
          <p:cNvPr id="10" name="Picture 9" descr="A close-up of a bottle with chlorine&#10;">
            <a:extLst>
              <a:ext uri="{FF2B5EF4-FFF2-40B4-BE49-F238E27FC236}">
                <a16:creationId xmlns:a16="http://schemas.microsoft.com/office/drawing/2014/main" id="{1FAD1209-149C-9EC0-95BB-BFD7AAC4A3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9800" y="1433452"/>
            <a:ext cx="966200" cy="1489406"/>
          </a:xfrm>
          <a:prstGeom prst="rect">
            <a:avLst/>
          </a:prstGeom>
        </p:spPr>
      </p:pic>
      <p:pic>
        <p:nvPicPr>
          <p:cNvPr id="12" name="Picture 11" descr="A close-up of crystals of table salt&#10;">
            <a:extLst>
              <a:ext uri="{FF2B5EF4-FFF2-40B4-BE49-F238E27FC236}">
                <a16:creationId xmlns:a16="http://schemas.microsoft.com/office/drawing/2014/main" id="{5306444F-4C5D-72AE-DA7A-E9CB953BB4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6261" y="1542446"/>
            <a:ext cx="1718912" cy="1320730"/>
          </a:xfrm>
          <a:prstGeom prst="rect">
            <a:avLst/>
          </a:prstGeom>
        </p:spPr>
      </p:pic>
      <p:sp>
        <p:nvSpPr>
          <p:cNvPr id="13" name="Title 1">
            <a:extLst>
              <a:ext uri="{FF2B5EF4-FFF2-40B4-BE49-F238E27FC236}">
                <a16:creationId xmlns:a16="http://schemas.microsoft.com/office/drawing/2014/main" id="{ADC5D518-2BB5-1E1B-2943-5414A6ED123A}"/>
              </a:ext>
            </a:extLst>
          </p:cNvPr>
          <p:cNvSpPr>
            <a:spLocks noGrp="1"/>
          </p:cNvSpPr>
          <p:nvPr>
            <p:ph type="title"/>
          </p:nvPr>
        </p:nvSpPr>
        <p:spPr>
          <a:xfrm>
            <a:off x="346266" y="187032"/>
            <a:ext cx="11663187" cy="1143000"/>
          </a:xfrm>
        </p:spPr>
        <p:txBody>
          <a:bodyPr>
            <a:noAutofit/>
          </a:bodyPr>
          <a:lstStyle/>
          <a:p>
            <a:pPr algn="just"/>
            <a:r>
              <a:rPr lang="en-US" sz="3600" dirty="0">
                <a:latin typeface="Calibri" panose="020F0502020204030204" pitchFamily="34" charset="0"/>
                <a:cs typeface="Calibri" panose="020F0502020204030204" pitchFamily="34" charset="0"/>
              </a:rPr>
              <a:t>Many elements can chemically combine to form </a:t>
            </a:r>
            <a:r>
              <a:rPr lang="en-US" sz="3600" b="1" dirty="0">
                <a:latin typeface="Calibri" panose="020F0502020204030204" pitchFamily="34" charset="0"/>
                <a:cs typeface="Calibri" panose="020F0502020204030204" pitchFamily="34" charset="0"/>
              </a:rPr>
              <a:t>compounds.</a:t>
            </a:r>
          </a:p>
        </p:txBody>
      </p:sp>
      <p:sp>
        <p:nvSpPr>
          <p:cNvPr id="15" name="TextBox 14">
            <a:extLst>
              <a:ext uri="{FF2B5EF4-FFF2-40B4-BE49-F238E27FC236}">
                <a16:creationId xmlns:a16="http://schemas.microsoft.com/office/drawing/2014/main" id="{177AE23B-80D3-25CB-EEFC-A5FA402F10DA}"/>
              </a:ext>
            </a:extLst>
          </p:cNvPr>
          <p:cNvSpPr txBox="1"/>
          <p:nvPr/>
        </p:nvSpPr>
        <p:spPr>
          <a:xfrm>
            <a:off x="2595467" y="2882959"/>
            <a:ext cx="112723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Sodium</a:t>
            </a:r>
          </a:p>
        </p:txBody>
      </p:sp>
      <p:sp>
        <p:nvSpPr>
          <p:cNvPr id="16" name="TextBox 15">
            <a:extLst>
              <a:ext uri="{FF2B5EF4-FFF2-40B4-BE49-F238E27FC236}">
                <a16:creationId xmlns:a16="http://schemas.microsoft.com/office/drawing/2014/main" id="{5B4771A1-5DE8-2487-EE8B-EFAC3445EEB3}"/>
              </a:ext>
            </a:extLst>
          </p:cNvPr>
          <p:cNvSpPr txBox="1"/>
          <p:nvPr/>
        </p:nvSpPr>
        <p:spPr>
          <a:xfrm>
            <a:off x="5129800" y="2882959"/>
            <a:ext cx="123623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Chlorine</a:t>
            </a:r>
          </a:p>
        </p:txBody>
      </p:sp>
      <p:pic>
        <p:nvPicPr>
          <p:cNvPr id="17" name="Picture 16" descr="A close-up of lump of carbon">
            <a:extLst>
              <a:ext uri="{FF2B5EF4-FFF2-40B4-BE49-F238E27FC236}">
                <a16:creationId xmlns:a16="http://schemas.microsoft.com/office/drawing/2014/main" id="{4613D707-9755-0299-DF61-28152E95D0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467" y="4219128"/>
            <a:ext cx="1203768" cy="1314830"/>
          </a:xfrm>
          <a:prstGeom prst="rect">
            <a:avLst/>
          </a:prstGeom>
        </p:spPr>
      </p:pic>
      <p:sp>
        <p:nvSpPr>
          <p:cNvPr id="18" name="TextBox 17">
            <a:extLst>
              <a:ext uri="{FF2B5EF4-FFF2-40B4-BE49-F238E27FC236}">
                <a16:creationId xmlns:a16="http://schemas.microsoft.com/office/drawing/2014/main" id="{6A782E58-135C-162A-BFAE-F15ABEFA1232}"/>
              </a:ext>
            </a:extLst>
          </p:cNvPr>
          <p:cNvSpPr txBox="1"/>
          <p:nvPr/>
        </p:nvSpPr>
        <p:spPr>
          <a:xfrm>
            <a:off x="2595467" y="5533958"/>
            <a:ext cx="1270058"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Carbon</a:t>
            </a:r>
          </a:p>
        </p:txBody>
      </p:sp>
      <p:pic>
        <p:nvPicPr>
          <p:cNvPr id="20" name="Picture 19" descr="A tank of oxygen&#10;">
            <a:extLst>
              <a:ext uri="{FF2B5EF4-FFF2-40B4-BE49-F238E27FC236}">
                <a16:creationId xmlns:a16="http://schemas.microsoft.com/office/drawing/2014/main" id="{929FD706-01B0-F2D7-DD90-533D84EEE2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1403" y="4017145"/>
            <a:ext cx="693029" cy="1483069"/>
          </a:xfrm>
          <a:prstGeom prst="rect">
            <a:avLst/>
          </a:prstGeom>
        </p:spPr>
      </p:pic>
      <p:sp>
        <p:nvSpPr>
          <p:cNvPr id="23" name="TextBox 22">
            <a:extLst>
              <a:ext uri="{FF2B5EF4-FFF2-40B4-BE49-F238E27FC236}">
                <a16:creationId xmlns:a16="http://schemas.microsoft.com/office/drawing/2014/main" id="{9D52334E-6D12-0ED3-32AD-4E9AB9541530}"/>
              </a:ext>
            </a:extLst>
          </p:cNvPr>
          <p:cNvSpPr txBox="1"/>
          <p:nvPr/>
        </p:nvSpPr>
        <p:spPr>
          <a:xfrm>
            <a:off x="5218130" y="5533215"/>
            <a:ext cx="1270058"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Oxygen</a:t>
            </a:r>
          </a:p>
        </p:txBody>
      </p:sp>
      <p:sp>
        <p:nvSpPr>
          <p:cNvPr id="24" name="TextBox 23">
            <a:extLst>
              <a:ext uri="{FF2B5EF4-FFF2-40B4-BE49-F238E27FC236}">
                <a16:creationId xmlns:a16="http://schemas.microsoft.com/office/drawing/2014/main" id="{D0870BE0-2087-67AF-51EB-E1965534351A}"/>
              </a:ext>
            </a:extLst>
          </p:cNvPr>
          <p:cNvSpPr txBox="1"/>
          <p:nvPr/>
        </p:nvSpPr>
        <p:spPr>
          <a:xfrm>
            <a:off x="7201159" y="5514028"/>
            <a:ext cx="213941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Carbon Dioxide</a:t>
            </a:r>
          </a:p>
        </p:txBody>
      </p:sp>
      <p:sp>
        <p:nvSpPr>
          <p:cNvPr id="25" name="TextBox 24">
            <a:extLst>
              <a:ext uri="{FF2B5EF4-FFF2-40B4-BE49-F238E27FC236}">
                <a16:creationId xmlns:a16="http://schemas.microsoft.com/office/drawing/2014/main" id="{A7BAB3DD-676D-AAFF-9248-F652769C7670}"/>
              </a:ext>
            </a:extLst>
          </p:cNvPr>
          <p:cNvSpPr txBox="1"/>
          <p:nvPr/>
        </p:nvSpPr>
        <p:spPr>
          <a:xfrm>
            <a:off x="7203330" y="2863176"/>
            <a:ext cx="2256899"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Sodium Chloride</a:t>
            </a:r>
          </a:p>
        </p:txBody>
      </p:sp>
      <p:pic>
        <p:nvPicPr>
          <p:cNvPr id="28" name="Graphic 27" descr="Add with solid fill">
            <a:extLst>
              <a:ext uri="{FF2B5EF4-FFF2-40B4-BE49-F238E27FC236}">
                <a16:creationId xmlns:a16="http://schemas.microsoft.com/office/drawing/2014/main" id="{E9AAADFD-9AA5-6053-A66D-B21E11131A0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60173" y="1846052"/>
            <a:ext cx="599591" cy="599591"/>
          </a:xfrm>
          <a:prstGeom prst="rect">
            <a:avLst/>
          </a:prstGeom>
        </p:spPr>
      </p:pic>
      <p:pic>
        <p:nvPicPr>
          <p:cNvPr id="30" name="Graphic 29" descr="Arrow Right with solid fill">
            <a:extLst>
              <a:ext uri="{FF2B5EF4-FFF2-40B4-BE49-F238E27FC236}">
                <a16:creationId xmlns:a16="http://schemas.microsoft.com/office/drawing/2014/main" id="{7D8A7B5B-C966-F6C7-1A9B-5A0F3EA744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8930" y="1542446"/>
            <a:ext cx="914400" cy="1124449"/>
          </a:xfrm>
          <a:prstGeom prst="rect">
            <a:avLst/>
          </a:prstGeom>
        </p:spPr>
      </p:pic>
      <p:pic>
        <p:nvPicPr>
          <p:cNvPr id="31" name="Graphic 30" descr="Add with solid fill">
            <a:extLst>
              <a:ext uri="{FF2B5EF4-FFF2-40B4-BE49-F238E27FC236}">
                <a16:creationId xmlns:a16="http://schemas.microsoft.com/office/drawing/2014/main" id="{FC6EB253-023F-B39F-8295-C873ECD2793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49103" y="4535512"/>
            <a:ext cx="599591" cy="599591"/>
          </a:xfrm>
          <a:prstGeom prst="rect">
            <a:avLst/>
          </a:prstGeom>
        </p:spPr>
      </p:pic>
      <p:pic>
        <p:nvPicPr>
          <p:cNvPr id="32" name="Graphic 31" descr="Arrow Right with solid fill">
            <a:extLst>
              <a:ext uri="{FF2B5EF4-FFF2-40B4-BE49-F238E27FC236}">
                <a16:creationId xmlns:a16="http://schemas.microsoft.com/office/drawing/2014/main" id="{281D1285-52C5-A6F8-9834-35FD249C0C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46872" y="4231906"/>
            <a:ext cx="914400" cy="1124449"/>
          </a:xfrm>
          <a:prstGeom prst="rect">
            <a:avLst/>
          </a:prstGeom>
        </p:spPr>
      </p:pic>
      <p:pic>
        <p:nvPicPr>
          <p:cNvPr id="4" name="Picture 3" descr="Carbonated water&#10;">
            <a:extLst>
              <a:ext uri="{FF2B5EF4-FFF2-40B4-BE49-F238E27FC236}">
                <a16:creationId xmlns:a16="http://schemas.microsoft.com/office/drawing/2014/main" id="{3CFF1F4E-F10B-F2D3-C367-A68EE5E6C796}"/>
              </a:ext>
            </a:extLst>
          </p:cNvPr>
          <p:cNvPicPr>
            <a:picLocks noChangeAspect="1"/>
          </p:cNvPicPr>
          <p:nvPr/>
        </p:nvPicPr>
        <p:blipFill>
          <a:blip r:embed="rId11"/>
          <a:stretch>
            <a:fillRect/>
          </a:stretch>
        </p:blipFill>
        <p:spPr>
          <a:xfrm>
            <a:off x="7396261" y="4183906"/>
            <a:ext cx="1718912" cy="1345941"/>
          </a:xfrm>
          <a:prstGeom prst="rect">
            <a:avLst/>
          </a:prstGeom>
        </p:spPr>
      </p:pic>
    </p:spTree>
    <p:extLst>
      <p:ext uri="{BB962C8B-B14F-4D97-AF65-F5344CB8AC3E}">
        <p14:creationId xmlns:p14="http://schemas.microsoft.com/office/powerpoint/2010/main" val="13022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1395</TotalTime>
  <Words>1285</Words>
  <Application>Microsoft Macintosh PowerPoint</Application>
  <PresentationFormat>Widescreen</PresentationFormat>
  <Paragraphs>123</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Calibri</vt:lpstr>
      <vt:lpstr>Office Theme</vt:lpstr>
      <vt:lpstr>PowerPoint Presentation</vt:lpstr>
      <vt:lpstr>Matter is defined as anything that takes up space and mass.</vt:lpstr>
      <vt:lpstr>Western scholars up to the Middle Ages believed that the basic “elements” were Earth, water, wind, and fire.</vt:lpstr>
      <vt:lpstr>The atom is the smallest distinct unit of an element.</vt:lpstr>
      <vt:lpstr>Most of the known elements are metals. Note how nearly all of the nonmetals are on the upper right portion of the periodic chart</vt:lpstr>
      <vt:lpstr>In an atom that has not reacted with its surroundings, the number of electrons is equal to the number of protons.</vt:lpstr>
      <vt:lpstr>The number of protons in a given element determines its identity because it is constant, but the same element can be made up atoms with different amounts of neutrons. These different ”versions” of the same element are called isotopes.</vt:lpstr>
      <vt:lpstr>The number of protons in a given element determines its identity because it is constant, but the same element can be made up atoms with different amounts of neutrons. These different ”versions” of the same element are called isotopes.</vt:lpstr>
      <vt:lpstr>Many elements can chemically combine to form compounds.</vt:lpstr>
      <vt:lpstr>PowerPoint Presentation</vt:lpstr>
      <vt:lpstr>PowerPoint Presentation</vt:lpstr>
      <vt:lpstr>Elements form chemical bonds in order to obtain the configuration of noble gases. This can involve either the electron sharing (covalent) or electron transfer (ionic).</vt:lpstr>
      <vt:lpstr>PowerPoint Presentation</vt:lpstr>
      <vt:lpstr>PowerPoint Presentation</vt:lpstr>
      <vt:lpstr>Electron sharing can be equal</vt:lpstr>
      <vt:lpstr>Unequal sharing of electrons between oxygen and hydrogen atoms generates strong intermolecular forces called hydrogen bonds.</vt:lpstr>
      <vt:lpstr>PowerPoint Presentation</vt:lpstr>
      <vt:lpstr>PowerPoint Presentation</vt:lpstr>
      <vt:lpstr>Even pure water is never 100% H2O molecules: A small proportion of the water molecules spontaneously dissociate into hydrogen ions and hydroxide ions at a predictable concentration. The pH scale indicates which ions are higher in concentration. In pure water the pH is 7. </vt:lpstr>
      <vt:lpstr>Review Questions</vt:lpstr>
      <vt:lpstr>Review Questions</vt:lpstr>
      <vt:lpstr>Review Questions</vt:lpstr>
      <vt:lpstr>Review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Chaves, Antonio R</cp:lastModifiedBy>
  <cp:revision>98</cp:revision>
  <dcterms:created xsi:type="dcterms:W3CDTF">2024-05-22T00:31:23Z</dcterms:created>
  <dcterms:modified xsi:type="dcterms:W3CDTF">2026-02-01T13:15:20Z</dcterms:modified>
</cp:coreProperties>
</file>