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765" r:id="rId2"/>
    <p:sldId id="766" r:id="rId3"/>
    <p:sldId id="763" r:id="rId4"/>
    <p:sldId id="732" r:id="rId5"/>
    <p:sldId id="756" r:id="rId6"/>
    <p:sldId id="757" r:id="rId7"/>
    <p:sldId id="767" r:id="rId8"/>
    <p:sldId id="260" r:id="rId9"/>
    <p:sldId id="764" r:id="rId10"/>
    <p:sldId id="768" r:id="rId11"/>
    <p:sldId id="761" r:id="rId12"/>
    <p:sldId id="278" r:id="rId13"/>
    <p:sldId id="769" r:id="rId14"/>
    <p:sldId id="770" r:id="rId15"/>
    <p:sldId id="75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5200"/>
    <a:srgbClr val="0432FF"/>
    <a:srgbClr val="E57F01"/>
    <a:srgbClr val="941100"/>
    <a:srgbClr val="FF76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48" autoAdjust="0"/>
    <p:restoredTop sz="93239"/>
  </p:normalViewPr>
  <p:slideViewPr>
    <p:cSldViewPr snapToGrid="0">
      <p:cViewPr varScale="1">
        <p:scale>
          <a:sx n="89" d="100"/>
          <a:sy n="89" d="100"/>
        </p:scale>
        <p:origin x="192" y="7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9EB6AC-3C6D-7949-8B37-1C4159DA0FC0}" type="datetimeFigureOut">
              <a:rPr lang="en-US" smtClean="0"/>
              <a:t>2/1/26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FAD111-F6E0-1D44-835A-827F84B2A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87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FAD111-F6E0-1D44-835A-827F84B2ADF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976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Answer: 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80C9B-E63C-C14B-8D8B-69F3509FFE7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528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369F3-054A-0F11-5F29-0F7911792A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8D9CED-37A5-7D86-AB5E-305C1550B7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B4D40E-9539-55D4-BF79-0BC08F6EB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BE57A-DB54-974D-B88D-A41119BFC0BE}" type="datetimeFigureOut">
              <a:rPr lang="en-US" smtClean="0"/>
              <a:t>2/1/26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F9A0FC-C271-C180-60CF-96E1104AE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30953B-B7D6-FBA1-DAB3-5C7D81DD2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11DA-31D6-714E-96BC-AE5E3DE77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110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EA7ED-B285-5F79-7C61-172E675A2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B46CDA-8961-8702-0988-1B6F827CD9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5046B9-45C6-B949-784A-282625220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BE57A-DB54-974D-B88D-A41119BFC0BE}" type="datetimeFigureOut">
              <a:rPr lang="en-US" smtClean="0"/>
              <a:t>2/1/26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39E021-5B59-B96C-AE37-E7B9C9267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822011-0308-E132-005B-3B0CDE228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11DA-31D6-714E-96BC-AE5E3DE77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320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D7DE23-3EB1-72A3-B235-87E520436E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B962FA-E946-F9BB-8B23-99A6D06FB7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E376D5-A260-AD65-BEEA-C017C4D90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BE57A-DB54-974D-B88D-A41119BFC0BE}" type="datetimeFigureOut">
              <a:rPr lang="en-US" smtClean="0"/>
              <a:t>2/1/26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BBB3B1-91A4-2922-2F92-844D54D7A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E3ACE5-076B-E267-8BCA-B542C5637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11DA-31D6-714E-96BC-AE5E3DE77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407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FB26C-E5C5-177D-78B0-5BD3058ED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F9298-F8C1-41C1-372B-C3B764A2C8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A1E407-A234-4881-93CD-76BFE43A1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BE57A-DB54-974D-B88D-A41119BFC0BE}" type="datetimeFigureOut">
              <a:rPr lang="en-US" smtClean="0"/>
              <a:t>2/1/26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EC17C7-B57E-A93D-8A2F-9DCD80D71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5F7B85-5B87-6FE1-7497-5248914BD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11DA-31D6-714E-96BC-AE5E3DE77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911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24101-9E63-F62A-1A82-0A56BD623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870798-879C-DDAA-FE4B-8280F0A6A3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26E466-1C20-7BB9-A6B4-40B5AC81B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BE57A-DB54-974D-B88D-A41119BFC0BE}" type="datetimeFigureOut">
              <a:rPr lang="en-US" smtClean="0"/>
              <a:t>2/1/26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FFA4BD-362E-7F4A-C3A0-067DDC871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B7A77B-B97C-971A-8E9E-8BF524AA4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11DA-31D6-714E-96BC-AE5E3DE77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939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74FEC-C906-D0BE-FAA4-7580872E0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4F8D83-4765-488B-5F70-996DC5E357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C47421-05FF-26BC-5E75-634E8EAC94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831267-7ED3-3491-1C50-DD80382E3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BE57A-DB54-974D-B88D-A41119BFC0BE}" type="datetimeFigureOut">
              <a:rPr lang="en-US" smtClean="0"/>
              <a:t>2/1/26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5A246A-E838-3C8B-4F59-0DCD022C9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3A641A-BC5D-20FB-A5C0-9F6E68BED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11DA-31D6-714E-96BC-AE5E3DE77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472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273E3-23D7-8332-FFA0-35B8CCAF7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CA73A3-34C2-06CC-4A14-9FF6AC68D9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2CB06D-9131-8B8B-CD5E-B8B850666E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7B23D0-59D7-A682-1FEB-F8BCD54AFA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DD5DD0-4C0C-43D7-0CAB-6C8EEEE5BD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0E2661-B958-B070-F231-C29D85612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BE57A-DB54-974D-B88D-A41119BFC0BE}" type="datetimeFigureOut">
              <a:rPr lang="en-US" smtClean="0"/>
              <a:t>2/1/26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B36B97-C37E-5CE9-3802-B8DA5F066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F052A8-D371-30D5-6897-022CB20E5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11DA-31D6-714E-96BC-AE5E3DE77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710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BE1B0-6A8D-D297-631D-7ADDEEB41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7D1967-682A-FCB8-F8EE-9E125AFC2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BE57A-DB54-974D-B88D-A41119BFC0BE}" type="datetimeFigureOut">
              <a:rPr lang="en-US" smtClean="0"/>
              <a:t>2/1/26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958152-81BE-B113-9284-E078E44E5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E5F48A-23A1-F4E8-A850-C2FD86DB8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11DA-31D6-714E-96BC-AE5E3DE77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645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BBBE21-9C33-788A-1CAC-4BBC1275F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BE57A-DB54-974D-B88D-A41119BFC0BE}" type="datetimeFigureOut">
              <a:rPr lang="en-US" smtClean="0"/>
              <a:t>2/1/26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A03219-7DA6-EA3B-BEAA-4EBECE7AE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A6246F-8905-B1CF-382A-B842904A8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11DA-31D6-714E-96BC-AE5E3DE77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741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8A174-2CCC-9797-98D9-821CCD962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54D5BB-AFB9-99A2-A0D1-9B6718137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698BE6-3D9F-7786-219D-F7BAF11959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E524F8-13F8-DCC0-6D6A-A04B06622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BE57A-DB54-974D-B88D-A41119BFC0BE}" type="datetimeFigureOut">
              <a:rPr lang="en-US" smtClean="0"/>
              <a:t>2/1/26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479B19-CB58-25D4-20F0-F5889B565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DEED14-7D2A-B344-EB4F-B6C5EA022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11DA-31D6-714E-96BC-AE5E3DE77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105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DDFE6-A95F-3039-BBB1-D3FF20F5B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4286A5-9145-6640-6A19-CF20D727F9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D92EC1-9A87-366A-8441-AEEEE8931E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B73B3E-4AC2-2351-FB4B-7CE1C0C46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BE57A-DB54-974D-B88D-A41119BFC0BE}" type="datetimeFigureOut">
              <a:rPr lang="en-US" smtClean="0"/>
              <a:t>2/1/26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3A42C0-15B1-3CB7-FC2A-4DE76ABBB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789BC0-3523-D4FD-746C-9E8E91D96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11DA-31D6-714E-96BC-AE5E3DE77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682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6A18BF-FFC4-04F8-1E68-10CB084E0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9A0388-9A10-DC29-E68C-F4D1953A07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FC799D-2563-AB8E-8E5E-BE15CA170A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3BE57A-DB54-974D-B88D-A41119BFC0BE}" type="datetimeFigureOut">
              <a:rPr lang="en-US" smtClean="0"/>
              <a:t>2/1/26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49A0B6-F9A5-4D8B-07A1-2EE616C9E4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F3C3B2-D3AB-FF97-E175-B8A96BD4F0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D9E11DA-31D6-714E-96BC-AE5E3DE77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44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s://commons.wikimedia.org/wiki/Main_Pag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sbooks.bccampus.ca/environmentalissues/front-matter/introduction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10" Type="http://schemas.openxmlformats.org/officeDocument/2006/relationships/image" Target="../media/image17.svg"/><Relationship Id="rId4" Type="http://schemas.openxmlformats.org/officeDocument/2006/relationships/image" Target="../media/image11.jp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23.sv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ainting of a dessert plain with a mountain in the background">
            <a:extLst>
              <a:ext uri="{FF2B5EF4-FFF2-40B4-BE49-F238E27FC236}">
                <a16:creationId xmlns:a16="http://schemas.microsoft.com/office/drawing/2014/main" id="{96BA46AF-4191-9E5A-4BC9-D212471A06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3476" y="354533"/>
            <a:ext cx="8966919" cy="5983264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FE6F358-AB67-0D9B-CDAE-02A094CEB3A9}"/>
              </a:ext>
            </a:extLst>
          </p:cNvPr>
          <p:cNvSpPr txBox="1"/>
          <p:nvPr/>
        </p:nvSpPr>
        <p:spPr>
          <a:xfrm>
            <a:off x="2418193" y="1846780"/>
            <a:ext cx="7904674" cy="1138773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Terrestrial Biomes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8FCDF5-AD6B-87F4-1902-986235989E51}"/>
              </a:ext>
            </a:extLst>
          </p:cNvPr>
          <p:cNvSpPr txBox="1"/>
          <p:nvPr/>
        </p:nvSpPr>
        <p:spPr>
          <a:xfrm>
            <a:off x="7693572" y="6337856"/>
            <a:ext cx="3130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Pedernal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” by Georgia O’Keeffe</a:t>
            </a:r>
          </a:p>
        </p:txBody>
      </p:sp>
    </p:spTree>
    <p:extLst>
      <p:ext uri="{BB962C8B-B14F-4D97-AF65-F5344CB8AC3E}">
        <p14:creationId xmlns:p14="http://schemas.microsoft.com/office/powerpoint/2010/main" val="2623834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22CBD5EE-5FCF-75E8-67EF-4B5858D4DE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FB175-907E-3FCB-4492-01DD23399B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568" y="1122363"/>
            <a:ext cx="11553567" cy="2387600"/>
          </a:xfrm>
        </p:spPr>
        <p:txBody>
          <a:bodyPr>
            <a:normAutofit/>
          </a:bodyPr>
          <a:lstStyle/>
          <a:p>
            <a:r>
              <a:rPr lang="en-US" sz="4800" dirty="0"/>
              <a:t>Minimizing the Impact of Logging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474A66-CFB7-FBCA-492D-534A670A6E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2253" y="3639109"/>
            <a:ext cx="10536195" cy="1655762"/>
          </a:xfrm>
        </p:spPr>
        <p:txBody>
          <a:bodyPr/>
          <a:lstStyle/>
          <a:p>
            <a:r>
              <a:rPr lang="en-US" dirty="0"/>
              <a:t>Strip logging as a sustainable alternative to clear cutting</a:t>
            </a:r>
          </a:p>
        </p:txBody>
      </p:sp>
    </p:spTree>
    <p:extLst>
      <p:ext uri="{BB962C8B-B14F-4D97-AF65-F5344CB8AC3E}">
        <p14:creationId xmlns:p14="http://schemas.microsoft.com/office/powerpoint/2010/main" val="29879251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Rectangle 110"/>
          <p:cNvSpPr/>
          <p:nvPr/>
        </p:nvSpPr>
        <p:spPr>
          <a:xfrm>
            <a:off x="465513" y="542240"/>
            <a:ext cx="11111027" cy="273933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just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23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Clear-cutting</a:t>
            </a:r>
            <a:r>
              <a:rPr lang="en-US" sz="23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for lumber is the fastest and cheapest way to </a:t>
            </a:r>
            <a:r>
              <a:rPr lang="en-US" sz="2300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harvest wood</a:t>
            </a:r>
            <a:r>
              <a:rPr lang="en-US" sz="23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but it increases erosion and destroys habitats.</a:t>
            </a:r>
            <a:endParaRPr lang="en-US" sz="23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23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When clear-cutting is followed by tree-planting, the resulting even-aged “</a:t>
            </a:r>
            <a:r>
              <a:rPr lang="en-US" sz="23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plantation forest</a:t>
            </a:r>
            <a:r>
              <a:rPr lang="en-US" sz="23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” fails to provide the wide range of micro-habitats found in </a:t>
            </a:r>
            <a:r>
              <a:rPr lang="en-US" sz="23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old-growth</a:t>
            </a:r>
            <a:r>
              <a:rPr lang="en-US" sz="23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forests of different species and uneven-aged trees.</a:t>
            </a:r>
            <a:endParaRPr lang="en-US" sz="23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0000"/>
              </a:lnSpc>
              <a:buNone/>
            </a:pPr>
            <a:r>
              <a:rPr lang="en-US" sz="23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Selective cutting </a:t>
            </a:r>
            <a:r>
              <a:rPr lang="en-US" sz="23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of trees minimizes environmental impacts, but this strategy is expensive because it is time-consuming for the small amount of lumber harvested.</a:t>
            </a:r>
            <a:endParaRPr lang="en-US" sz="23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 descr="A large field of cut down trees&#10;&#10;Description automatically generated">
            <a:extLst>
              <a:ext uri="{FF2B5EF4-FFF2-40B4-BE49-F238E27FC236}">
                <a16:creationId xmlns:a16="http://schemas.microsoft.com/office/drawing/2014/main" id="{CE2F7B55-AF5A-1039-865B-92CFDE22D12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300" y="3576427"/>
            <a:ext cx="3429667" cy="237278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 descr="A uniform group of young trees in a field&#10;">
            <a:extLst>
              <a:ext uri="{FF2B5EF4-FFF2-40B4-BE49-F238E27FC236}">
                <a16:creationId xmlns:a16="http://schemas.microsoft.com/office/drawing/2014/main" id="{5403A049-CF15-BD06-E229-803281336AB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6928" y="3600666"/>
            <a:ext cx="3441294" cy="236066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 descr="A person cutting down a tree&#10;">
            <a:extLst>
              <a:ext uri="{FF2B5EF4-FFF2-40B4-BE49-F238E27FC236}">
                <a16:creationId xmlns:a16="http://schemas.microsoft.com/office/drawing/2014/main" id="{175D94DE-2C58-C1DC-DA50-C9A63CBE40F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4651" y="3588546"/>
            <a:ext cx="3541889" cy="2372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03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82C48DF-FB50-3BD4-76E3-47DD217597E2}"/>
              </a:ext>
            </a:extLst>
          </p:cNvPr>
          <p:cNvSpPr txBox="1"/>
          <p:nvPr/>
        </p:nvSpPr>
        <p:spPr>
          <a:xfrm>
            <a:off x="431800" y="508000"/>
            <a:ext cx="11099799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Strip logging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strikes a balance between the environmental expense of clearcutting and the financial expense of selective cutting.</a:t>
            </a:r>
          </a:p>
          <a:p>
            <a:pPr algn="just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Cutting in thin strips minimizes the damage of erosion while facilitating the natural process of succession.</a:t>
            </a:r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1841ED-268A-F3B3-A952-E955DE283857}"/>
              </a:ext>
            </a:extLst>
          </p:cNvPr>
          <p:cNvSpPr txBox="1"/>
          <p:nvPr/>
        </p:nvSpPr>
        <p:spPr>
          <a:xfrm>
            <a:off x="810821" y="6324899"/>
            <a:ext cx="37591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Modification of an image generated by Bing AI.</a:t>
            </a:r>
          </a:p>
        </p:txBody>
      </p:sp>
      <p:pic>
        <p:nvPicPr>
          <p:cNvPr id="10" name="Picture 9" descr="A meadow with yellow flowers">
            <a:extLst>
              <a:ext uri="{FF2B5EF4-FFF2-40B4-BE49-F238E27FC236}">
                <a16:creationId xmlns:a16="http://schemas.microsoft.com/office/drawing/2014/main" id="{F3BEAC37-9620-3FA5-61D6-2327F69A4D5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2644" y="2154605"/>
            <a:ext cx="2656464" cy="2012446"/>
          </a:xfrm>
          <a:prstGeom prst="rect">
            <a:avLst/>
          </a:prstGeom>
        </p:spPr>
      </p:pic>
      <p:pic>
        <p:nvPicPr>
          <p:cNvPr id="11" name="Picture 10" descr="A forest with fully grown trees">
            <a:extLst>
              <a:ext uri="{FF2B5EF4-FFF2-40B4-BE49-F238E27FC236}">
                <a16:creationId xmlns:a16="http://schemas.microsoft.com/office/drawing/2014/main" id="{11C5C563-0EFB-AF93-E619-B1AF8067BC1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2644" y="4411103"/>
            <a:ext cx="2670428" cy="1913796"/>
          </a:xfrm>
          <a:prstGeom prst="rect">
            <a:avLst/>
          </a:prstGeom>
        </p:spPr>
      </p:pic>
      <p:pic>
        <p:nvPicPr>
          <p:cNvPr id="3" name="Picture 2" descr="A forest of trees with a clear-cut strip">
            <a:extLst>
              <a:ext uri="{FF2B5EF4-FFF2-40B4-BE49-F238E27FC236}">
                <a16:creationId xmlns:a16="http://schemas.microsoft.com/office/drawing/2014/main" id="{55A1B6B2-389B-B4CC-483C-A29F108146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333" y="2154605"/>
            <a:ext cx="7240360" cy="4195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46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90CB8545-E80A-979A-F2B6-A3C6D84F87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83FC5-4884-7CB6-C88B-0CE19FA209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568" y="1122363"/>
            <a:ext cx="11553567" cy="2387600"/>
          </a:xfrm>
        </p:spPr>
        <p:txBody>
          <a:bodyPr>
            <a:normAutofit/>
          </a:bodyPr>
          <a:lstStyle/>
          <a:p>
            <a:r>
              <a:rPr lang="en-US" sz="4400" dirty="0"/>
              <a:t>The Relative Sizes of Terrestrial Biomes </a:t>
            </a:r>
            <a:br>
              <a:rPr lang="en-US" sz="4400" dirty="0"/>
            </a:br>
            <a:r>
              <a:rPr lang="en-US" sz="4400" dirty="0"/>
              <a:t>and Developed Regions of the US</a:t>
            </a:r>
          </a:p>
        </p:txBody>
      </p:sp>
    </p:spTree>
    <p:extLst>
      <p:ext uri="{BB962C8B-B14F-4D97-AF65-F5344CB8AC3E}">
        <p14:creationId xmlns:p14="http://schemas.microsoft.com/office/powerpoint/2010/main" val="20591315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e chart with different colored bars indicating how much land developed and how much land is still in its natural state">
            <a:extLst>
              <a:ext uri="{FF2B5EF4-FFF2-40B4-BE49-F238E27FC236}">
                <a16:creationId xmlns:a16="http://schemas.microsoft.com/office/drawing/2014/main" id="{42F9B4F6-0ED6-DDCD-2DD0-B3F21336AB0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8708" y="1719316"/>
            <a:ext cx="6940061" cy="493918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255621D-FB88-E14E-F425-1D43D1AD683A}"/>
              </a:ext>
            </a:extLst>
          </p:cNvPr>
          <p:cNvSpPr txBox="1"/>
          <p:nvPr/>
        </p:nvSpPr>
        <p:spPr>
          <a:xfrm>
            <a:off x="966513" y="838332"/>
            <a:ext cx="104230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According to the US Geological Survey, as of 2016, slightly over 28% of terrestrial biomes in the US have been developed for agriculture and other purposes.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6A48925-ADAA-48A7-868C-DBE816961274}"/>
              </a:ext>
            </a:extLst>
          </p:cNvPr>
          <p:cNvSpPr txBox="1"/>
          <p:nvPr/>
        </p:nvSpPr>
        <p:spPr>
          <a:xfrm>
            <a:off x="966513" y="378863"/>
            <a:ext cx="35259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Habitat Destruction:</a:t>
            </a:r>
          </a:p>
        </p:txBody>
      </p:sp>
    </p:spTree>
    <p:extLst>
      <p:ext uri="{BB962C8B-B14F-4D97-AF65-F5344CB8AC3E}">
        <p14:creationId xmlns:p14="http://schemas.microsoft.com/office/powerpoint/2010/main" val="41017470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FDFBA2E-B1EF-462D-A5FD-3BCFDCFD35C8}"/>
              </a:ext>
            </a:extLst>
          </p:cNvPr>
          <p:cNvSpPr txBox="1"/>
          <p:nvPr/>
        </p:nvSpPr>
        <p:spPr>
          <a:xfrm>
            <a:off x="790459" y="5582141"/>
            <a:ext cx="1016030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Unless otherwise indicated, all images in this presentation were downloaded from </a:t>
            </a: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Wikimedia Commons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https://commons.wikimedia.org/wiki/Main_Page</a:t>
            </a:r>
            <a:endParaRPr lang="en-US" sz="1600" dirty="0"/>
          </a:p>
        </p:txBody>
      </p:sp>
      <p:pic>
        <p:nvPicPr>
          <p:cNvPr id="11" name="Picture 10" descr="A blue and red logo with arrows&#10;&#10;Description automatically generated">
            <a:extLst>
              <a:ext uri="{FF2B5EF4-FFF2-40B4-BE49-F238E27FC236}">
                <a16:creationId xmlns:a16="http://schemas.microsoft.com/office/drawing/2014/main" id="{DE3CF24E-DE08-B0B4-A5E0-26567F16BB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4327" y="1089442"/>
            <a:ext cx="3441336" cy="395802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41DED42-8297-90D0-2750-BBE1A1B58495}"/>
              </a:ext>
            </a:extLst>
          </p:cNvPr>
          <p:cNvSpPr txBox="1"/>
          <p:nvPr/>
        </p:nvSpPr>
        <p:spPr>
          <a:xfrm>
            <a:off x="625206" y="399228"/>
            <a:ext cx="30734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Acknowledgement:</a:t>
            </a:r>
          </a:p>
        </p:txBody>
      </p:sp>
    </p:spTree>
    <p:extLst>
      <p:ext uri="{BB962C8B-B14F-4D97-AF65-F5344CB8AC3E}">
        <p14:creationId xmlns:p14="http://schemas.microsoft.com/office/powerpoint/2010/main" val="2799600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4E11D-A6DC-D5CC-5711-5A0652CBC0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2457" y="1122363"/>
            <a:ext cx="10363200" cy="2387600"/>
          </a:xfrm>
        </p:spPr>
        <p:txBody>
          <a:bodyPr>
            <a:normAutofit/>
          </a:bodyPr>
          <a:lstStyle/>
          <a:p>
            <a:r>
              <a:rPr lang="en-US" dirty="0"/>
              <a:t>The Main Terrestrial Biomes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AA8507-F16D-4E60-142D-27233D124C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Tropical rainforests, savannas, desserts, scrublands, prairies, deciduous forests, boreal forests, and the tundra</a:t>
            </a:r>
          </a:p>
        </p:txBody>
      </p:sp>
    </p:spTree>
    <p:extLst>
      <p:ext uri="{BB962C8B-B14F-4D97-AF65-F5344CB8AC3E}">
        <p14:creationId xmlns:p14="http://schemas.microsoft.com/office/powerpoint/2010/main" val="3345015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map of the world with different colors indicating different biomes">
            <a:extLst>
              <a:ext uri="{FF2B5EF4-FFF2-40B4-BE49-F238E27FC236}">
                <a16:creationId xmlns:a16="http://schemas.microsoft.com/office/drawing/2014/main" id="{A8A73148-C637-4849-8219-5E9E06D0A2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838" y="977495"/>
            <a:ext cx="10435591" cy="487410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77C2548-29F9-E0AD-D12D-8E446E114E47}"/>
              </a:ext>
            </a:extLst>
          </p:cNvPr>
          <p:cNvSpPr txBox="1"/>
          <p:nvPr/>
        </p:nvSpPr>
        <p:spPr>
          <a:xfrm>
            <a:off x="804837" y="5976780"/>
            <a:ext cx="104355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From “Environmental Issues” by Andrew Frank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https://pressbooks.bccampus.ca/environmentalissues/front-matter/introduction/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8A2591-B999-7DDB-6A4C-8D66AE0E79AE}"/>
              </a:ext>
            </a:extLst>
          </p:cNvPr>
          <p:cNvSpPr txBox="1"/>
          <p:nvPr/>
        </p:nvSpPr>
        <p:spPr>
          <a:xfrm>
            <a:off x="3101988" y="421431"/>
            <a:ext cx="55625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Worldwide Distribution of Terrestrial Biomes</a:t>
            </a:r>
          </a:p>
        </p:txBody>
      </p:sp>
    </p:spTree>
    <p:extLst>
      <p:ext uri="{BB962C8B-B14F-4D97-AF65-F5344CB8AC3E}">
        <p14:creationId xmlns:p14="http://schemas.microsoft.com/office/powerpoint/2010/main" val="1168313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072CCCE-61FA-4086-78B1-066132EC4195}"/>
              </a:ext>
            </a:extLst>
          </p:cNvPr>
          <p:cNvSpPr txBox="1"/>
          <p:nvPr/>
        </p:nvSpPr>
        <p:spPr>
          <a:xfrm>
            <a:off x="388580" y="233382"/>
            <a:ext cx="314833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Tropical and Subtropical</a:t>
            </a:r>
          </a:p>
        </p:txBody>
      </p:sp>
      <p:pic>
        <p:nvPicPr>
          <p:cNvPr id="2" name="Picture 1" descr="A desert with sand dunes and bushes&#10;&#10;Description automatically generated">
            <a:extLst>
              <a:ext uri="{FF2B5EF4-FFF2-40B4-BE49-F238E27FC236}">
                <a16:creationId xmlns:a16="http://schemas.microsoft.com/office/drawing/2014/main" id="{5D147778-2BB2-9359-A089-C49C9F6053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1882" y="3593805"/>
            <a:ext cx="3346359" cy="175679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Picture 2" descr="A close-up of a jungle&#10;&#10;Description automatically generated">
            <a:extLst>
              <a:ext uri="{FF2B5EF4-FFF2-40B4-BE49-F238E27FC236}">
                <a16:creationId xmlns:a16="http://schemas.microsoft.com/office/drawing/2014/main" id="{92CF30D4-A9B3-F90F-F197-D993624D93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366" y="3593805"/>
            <a:ext cx="3386364" cy="1733550"/>
          </a:xfrm>
          <a:prstGeom prst="rect">
            <a:avLst/>
          </a:prstGeom>
        </p:spPr>
      </p:pic>
      <p:pic>
        <p:nvPicPr>
          <p:cNvPr id="4" name="Picture 3" descr=" A grassland in Africa">
            <a:extLst>
              <a:ext uri="{FF2B5EF4-FFF2-40B4-BE49-F238E27FC236}">
                <a16:creationId xmlns:a16="http://schemas.microsoft.com/office/drawing/2014/main" id="{41B48615-A399-EDD6-E0AB-EB47105757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2818" y="3593805"/>
            <a:ext cx="3386363" cy="172333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F987F68-C11B-7809-8F74-668AA0D2A51F}"/>
              </a:ext>
            </a:extLst>
          </p:cNvPr>
          <p:cNvSpPr txBox="1"/>
          <p:nvPr/>
        </p:nvSpPr>
        <p:spPr>
          <a:xfrm>
            <a:off x="388580" y="5333033"/>
            <a:ext cx="35661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Broadleaf trees with spreading roots. Poor soils due to leaching of nutrients by rain. Most biodiverse of all biomes on land.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F2F973-3009-1F2C-7C6A-A990F926DD53}"/>
              </a:ext>
            </a:extLst>
          </p:cNvPr>
          <p:cNvSpPr txBox="1"/>
          <p:nvPr/>
        </p:nvSpPr>
        <p:spPr>
          <a:xfrm>
            <a:off x="4312919" y="5316313"/>
            <a:ext cx="35661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Grasses with scattered trees. Extensive root system to survive the extensive dry season and occasional fires.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5FF17D-7B3C-2060-F3A3-EF2684718BDE}"/>
              </a:ext>
            </a:extLst>
          </p:cNvPr>
          <p:cNvSpPr txBox="1"/>
          <p:nvPr/>
        </p:nvSpPr>
        <p:spPr>
          <a:xfrm>
            <a:off x="8261984" y="5314923"/>
            <a:ext cx="35661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Low diversity and low vegetation density. The few perennials have reduced foliage and the stems are adapted for water storage.</a:t>
            </a:r>
          </a:p>
        </p:txBody>
      </p:sp>
      <p:pic>
        <p:nvPicPr>
          <p:cNvPr id="10" name="Picture 9" descr="Table describing temperature range, precipitation, and distribution of tropical rainforests">
            <a:extLst>
              <a:ext uri="{FF2B5EF4-FFF2-40B4-BE49-F238E27FC236}">
                <a16:creationId xmlns:a16="http://schemas.microsoft.com/office/drawing/2014/main" id="{5A6477A2-4D3E-5AA7-204B-7803044B3C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758" y="789793"/>
            <a:ext cx="11204484" cy="1274437"/>
          </a:xfrm>
          <a:prstGeom prst="rect">
            <a:avLst/>
          </a:prstGeom>
        </p:spPr>
      </p:pic>
      <p:pic>
        <p:nvPicPr>
          <p:cNvPr id="12" name="Picture 11" descr="Table describing temperature range, precipitation, and distribution of the savanna">
            <a:extLst>
              <a:ext uri="{FF2B5EF4-FFF2-40B4-BE49-F238E27FC236}">
                <a16:creationId xmlns:a16="http://schemas.microsoft.com/office/drawing/2014/main" id="{CB13EC26-47D3-803F-0573-DD46707CC8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3758" y="2069908"/>
            <a:ext cx="11204483" cy="716112"/>
          </a:xfrm>
          <a:prstGeom prst="rect">
            <a:avLst/>
          </a:prstGeom>
        </p:spPr>
      </p:pic>
      <p:pic>
        <p:nvPicPr>
          <p:cNvPr id="14" name="Picture 13" descr="Table describing temperature range, precipitation, and distribution of subtropical desserts">
            <a:extLst>
              <a:ext uri="{FF2B5EF4-FFF2-40B4-BE49-F238E27FC236}">
                <a16:creationId xmlns:a16="http://schemas.microsoft.com/office/drawing/2014/main" id="{318E08F5-09A5-3E2D-4B6A-EDB4DC21C8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3759" y="2755602"/>
            <a:ext cx="11204482" cy="655423"/>
          </a:xfrm>
          <a:prstGeom prst="rect">
            <a:avLst/>
          </a:prstGeom>
        </p:spPr>
      </p:pic>
      <p:pic>
        <p:nvPicPr>
          <p:cNvPr id="20" name="Picture 19" descr="A black and white palm trees&#10;&#10;Description automatically generated">
            <a:extLst>
              <a:ext uri="{FF2B5EF4-FFF2-40B4-BE49-F238E27FC236}">
                <a16:creationId xmlns:a16="http://schemas.microsoft.com/office/drawing/2014/main" id="{21951829-6B82-B7C1-34B8-1A50B4EBC0D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76847" y="219830"/>
            <a:ext cx="668885" cy="4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837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072CCCE-61FA-4086-78B1-066132EC4195}"/>
              </a:ext>
            </a:extLst>
          </p:cNvPr>
          <p:cNvSpPr txBox="1"/>
          <p:nvPr/>
        </p:nvSpPr>
        <p:spPr>
          <a:xfrm>
            <a:off x="421577" y="232321"/>
            <a:ext cx="15052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Temperate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EA6DB66-A753-FA4B-FEE0-47C8E063ADB7}"/>
              </a:ext>
            </a:extLst>
          </p:cNvPr>
          <p:cNvSpPr txBox="1"/>
          <p:nvPr/>
        </p:nvSpPr>
        <p:spPr>
          <a:xfrm>
            <a:off x="421577" y="5286580"/>
            <a:ext cx="36160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Mostly shrubs, some depend on fires to release nutrients and some species have seeds that germinate only after a fire.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7E82F8-8575-AB04-DFFF-FADF60423107}"/>
              </a:ext>
            </a:extLst>
          </p:cNvPr>
          <p:cNvSpPr txBox="1"/>
          <p:nvPr/>
        </p:nvSpPr>
        <p:spPr>
          <a:xfrm>
            <a:off x="4331864" y="5286580"/>
            <a:ext cx="36160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Grasses with deep roots and deep rich soil. The lack of trees is attributed to low rainfall, grazing, and occasional fires.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249CEB-3B40-4105-7496-7D590A75DB21}"/>
              </a:ext>
            </a:extLst>
          </p:cNvPr>
          <p:cNvSpPr txBox="1"/>
          <p:nvPr/>
        </p:nvSpPr>
        <p:spPr>
          <a:xfrm>
            <a:off x="8244928" y="5267984"/>
            <a:ext cx="35661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Broadleaf deciduous trees with some conifers. Rich soil due to thick leaf litter that minimizes leaching of nutrients.</a:t>
            </a:r>
          </a:p>
        </p:txBody>
      </p:sp>
      <p:pic>
        <p:nvPicPr>
          <p:cNvPr id="7" name="Picture 6" descr="A deciduous forest with autumn colors">
            <a:extLst>
              <a:ext uri="{FF2B5EF4-FFF2-40B4-BE49-F238E27FC236}">
                <a16:creationId xmlns:a16="http://schemas.microsoft.com/office/drawing/2014/main" id="{1E703443-19A3-8383-2360-583A0C7D90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1521" y="3550059"/>
            <a:ext cx="3375835" cy="166378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Picture 7" descr="A prairie with most grass and some trees">
            <a:extLst>
              <a:ext uri="{FF2B5EF4-FFF2-40B4-BE49-F238E27FC236}">
                <a16:creationId xmlns:a16="http://schemas.microsoft.com/office/drawing/2014/main" id="{9018A0A9-033E-4BFA-0E77-CDBA7DC65B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8954" y="3550059"/>
            <a:ext cx="3356972" cy="169128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Picture 8" descr="Bushes and small conifers on a hill&#10;&#10;Description automatically generated">
            <a:extLst>
              <a:ext uri="{FF2B5EF4-FFF2-40B4-BE49-F238E27FC236}">
                <a16:creationId xmlns:a16="http://schemas.microsoft.com/office/drawing/2014/main" id="{D46426D4-E572-B5AB-8592-D886241F8F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363" y="3550059"/>
            <a:ext cx="3466375" cy="166378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Picture 10" descr="Table describing temperature range, precipitation, and distribution of a Mediterranean or scrub forest biome">
            <a:extLst>
              <a:ext uri="{FF2B5EF4-FFF2-40B4-BE49-F238E27FC236}">
                <a16:creationId xmlns:a16="http://schemas.microsoft.com/office/drawing/2014/main" id="{B5D27F79-D3A6-0729-9D4A-58B1E5EB60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8789" y="735942"/>
            <a:ext cx="11261634" cy="1253404"/>
          </a:xfrm>
          <a:prstGeom prst="rect">
            <a:avLst/>
          </a:prstGeom>
        </p:spPr>
      </p:pic>
      <p:pic>
        <p:nvPicPr>
          <p:cNvPr id="13" name="Picture 12" descr="Table describing temperature range, precipitation, and distribution of  temperate grassland">
            <a:extLst>
              <a:ext uri="{FF2B5EF4-FFF2-40B4-BE49-F238E27FC236}">
                <a16:creationId xmlns:a16="http://schemas.microsoft.com/office/drawing/2014/main" id="{30ED0018-3D59-85F0-C50C-DD59F346AC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8789" y="2003864"/>
            <a:ext cx="11261634" cy="662858"/>
          </a:xfrm>
          <a:prstGeom prst="rect">
            <a:avLst/>
          </a:prstGeom>
        </p:spPr>
      </p:pic>
      <p:pic>
        <p:nvPicPr>
          <p:cNvPr id="15" name="Picture 14" descr="Table describing temperature range, precipitation, and distribution of deciduous forest">
            <a:extLst>
              <a:ext uri="{FF2B5EF4-FFF2-40B4-BE49-F238E27FC236}">
                <a16:creationId xmlns:a16="http://schemas.microsoft.com/office/drawing/2014/main" id="{297C38AE-1FBD-D66E-FAE9-507A5795FBD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8789" y="2681240"/>
            <a:ext cx="11261634" cy="626702"/>
          </a:xfrm>
          <a:prstGeom prst="rect">
            <a:avLst/>
          </a:prstGeom>
        </p:spPr>
      </p:pic>
      <p:pic>
        <p:nvPicPr>
          <p:cNvPr id="10" name="Graphic 9" descr="Deciduous tree outline">
            <a:extLst>
              <a:ext uri="{FF2B5EF4-FFF2-40B4-BE49-F238E27FC236}">
                <a16:creationId xmlns:a16="http://schemas.microsoft.com/office/drawing/2014/main" id="{6E5AF1D2-A6FE-A3A8-C705-BC36358BD74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896539" y="155527"/>
            <a:ext cx="734365" cy="477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990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072CCCE-61FA-4086-78B1-066132EC4195}"/>
              </a:ext>
            </a:extLst>
          </p:cNvPr>
          <p:cNvSpPr txBox="1"/>
          <p:nvPr/>
        </p:nvSpPr>
        <p:spPr>
          <a:xfrm>
            <a:off x="408530" y="285467"/>
            <a:ext cx="25405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Arctic and Subarctic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C48A02A-1D6F-FE06-F68D-055F6740FB72}"/>
              </a:ext>
            </a:extLst>
          </p:cNvPr>
          <p:cNvSpPr txBox="1"/>
          <p:nvPr/>
        </p:nvSpPr>
        <p:spPr>
          <a:xfrm>
            <a:off x="408530" y="5360105"/>
            <a:ext cx="52493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Low biodiversity with mostly needle-leaf evergreens. Soils are acidic and nitrogen-poor due to slow decomposition of leaf litter.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A29055-C354-857E-ABD2-E14464AA0772}"/>
              </a:ext>
            </a:extLst>
          </p:cNvPr>
          <p:cNvSpPr txBox="1"/>
          <p:nvPr/>
        </p:nvSpPr>
        <p:spPr>
          <a:xfrm>
            <a:off x="6389370" y="5336821"/>
            <a:ext cx="54044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Low biodiversity with no trees due to permafrost layer beneath the soil. Plant growth is rapid during summer due to 24 hours of sunlight. Low precipitation and low evaporation.</a:t>
            </a:r>
          </a:p>
        </p:txBody>
      </p:sp>
      <p:pic>
        <p:nvPicPr>
          <p:cNvPr id="6" name="Picture 5" descr="A treeless landscape covered with rocks and small vegetation">
            <a:extLst>
              <a:ext uri="{FF2B5EF4-FFF2-40B4-BE49-F238E27FC236}">
                <a16:creationId xmlns:a16="http://schemas.microsoft.com/office/drawing/2014/main" id="{C6935BFC-E634-9367-81E2-76537B16D4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9380" y="3025871"/>
            <a:ext cx="5234080" cy="23109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 descr="A forest of conifer trees and rocks and course soil&#10;&#10;Description automatically generated">
            <a:extLst>
              <a:ext uri="{FF2B5EF4-FFF2-40B4-BE49-F238E27FC236}">
                <a16:creationId xmlns:a16="http://schemas.microsoft.com/office/drawing/2014/main" id="{58FFED2D-F099-90FC-F1EC-F925E800F1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540" y="3051612"/>
            <a:ext cx="5077870" cy="229216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Picture 8" descr="Table describing temperature range, precipitation, and distribution of boreal forests">
            <a:extLst>
              <a:ext uri="{FF2B5EF4-FFF2-40B4-BE49-F238E27FC236}">
                <a16:creationId xmlns:a16="http://schemas.microsoft.com/office/drawing/2014/main" id="{BB0BBC9E-F310-84B6-9EC8-324AE346E1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658" y="842949"/>
            <a:ext cx="11214919" cy="1268947"/>
          </a:xfrm>
          <a:prstGeom prst="rect">
            <a:avLst/>
          </a:prstGeom>
        </p:spPr>
      </p:pic>
      <p:pic>
        <p:nvPicPr>
          <p:cNvPr id="11" name="Picture 10" descr="Table describing temperature range, precipitation, and distribution of the tundra">
            <a:extLst>
              <a:ext uri="{FF2B5EF4-FFF2-40B4-BE49-F238E27FC236}">
                <a16:creationId xmlns:a16="http://schemas.microsoft.com/office/drawing/2014/main" id="{D348C5A2-F703-E666-B250-8E48610C10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540" y="2086917"/>
            <a:ext cx="11214919" cy="665464"/>
          </a:xfrm>
          <a:prstGeom prst="rect">
            <a:avLst/>
          </a:prstGeom>
        </p:spPr>
      </p:pic>
      <p:pic>
        <p:nvPicPr>
          <p:cNvPr id="8" name="Graphic 7" descr="Forest scene outline">
            <a:extLst>
              <a:ext uri="{FF2B5EF4-FFF2-40B4-BE49-F238E27FC236}">
                <a16:creationId xmlns:a16="http://schemas.microsoft.com/office/drawing/2014/main" id="{D2FF4DE6-4628-114C-8C79-7AEFA25942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949074" y="143061"/>
            <a:ext cx="582402" cy="582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288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4CC1B132-C6F4-7FE4-F3F6-42A06A0A7A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ED7AE-7785-234A-C8C9-0259420BD4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2457" y="1122363"/>
            <a:ext cx="10363200" cy="2387600"/>
          </a:xfrm>
        </p:spPr>
        <p:txBody>
          <a:bodyPr>
            <a:normAutofit/>
          </a:bodyPr>
          <a:lstStyle/>
          <a:p>
            <a:r>
              <a:rPr lang="en-US" sz="4400" dirty="0"/>
              <a:t>Regions of Deforestation and the Causes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04B2CD-5ED1-872E-44E9-34B5767D95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7902" y="3639109"/>
            <a:ext cx="10536195" cy="1655762"/>
          </a:xfrm>
        </p:spPr>
        <p:txBody>
          <a:bodyPr/>
          <a:lstStyle/>
          <a:p>
            <a:r>
              <a:rPr lang="en-US" dirty="0"/>
              <a:t>Cattle ranching in Latin America and oil palm plantations in Southeast Asia</a:t>
            </a:r>
          </a:p>
        </p:txBody>
      </p:sp>
    </p:spTree>
    <p:extLst>
      <p:ext uri="{BB962C8B-B14F-4D97-AF65-F5344CB8AC3E}">
        <p14:creationId xmlns:p14="http://schemas.microsoft.com/office/powerpoint/2010/main" val="1691313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Rectangle 110"/>
          <p:cNvSpPr/>
          <p:nvPr/>
        </p:nvSpPr>
        <p:spPr>
          <a:xfrm>
            <a:off x="247650" y="212480"/>
            <a:ext cx="11766550" cy="8162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just">
              <a:lnSpc>
                <a:spcPct val="100000"/>
              </a:lnSpc>
              <a:buNone/>
            </a:pPr>
            <a:r>
              <a:rPr lang="en-US" sz="22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The biggest ongoing threat to terrestrial ecosystems is </a:t>
            </a:r>
            <a:r>
              <a:rPr lang="en-US" sz="22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deforestation</a:t>
            </a:r>
            <a:r>
              <a:rPr lang="en-US" sz="22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. Even though tropical forests are most at risk, Canadian and Russian forests face ongoing pressures </a:t>
            </a:r>
            <a:r>
              <a:rPr lang="en-US" sz="2200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due to</a:t>
            </a:r>
            <a:r>
              <a:rPr lang="en-US" sz="2200" b="1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worldwide </a:t>
            </a:r>
            <a:r>
              <a:rPr lang="en-US" sz="22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lumber demand</a:t>
            </a:r>
            <a:r>
              <a:rPr lang="en-US" sz="22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.</a:t>
            </a:r>
            <a:endParaRPr lang="en-US" sz="22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 descr="A map of the world with colors indicating loss or gain in forests with Brazil and Indonesia as the regions of maximum deforestation">
            <a:extLst>
              <a:ext uri="{FF2B5EF4-FFF2-40B4-BE49-F238E27FC236}">
                <a16:creationId xmlns:a16="http://schemas.microsoft.com/office/drawing/2014/main" id="{506C01FC-E5A4-7677-89CB-459CDA398F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945" y="1028701"/>
            <a:ext cx="10024110" cy="549909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6945E6D-30D5-EF94-2522-D1536AC5D23F}"/>
              </a:ext>
            </a:extLst>
          </p:cNvPr>
          <p:cNvSpPr txBox="1"/>
          <p:nvPr/>
        </p:nvSpPr>
        <p:spPr>
          <a:xfrm>
            <a:off x="249144" y="365762"/>
            <a:ext cx="5057537" cy="1523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Most deforestation takes place in </a:t>
            </a: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Latin America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Southeast Asia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>
              <a:spcAft>
                <a:spcPts val="600"/>
              </a:spcAft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This is driven largely by the </a:t>
            </a: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beef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palm oil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production.</a:t>
            </a:r>
          </a:p>
        </p:txBody>
      </p:sp>
      <p:pic>
        <p:nvPicPr>
          <p:cNvPr id="3" name="Picture 2" descr="A graph indication the severity of deforestation in Latin America and Southeast Asia">
            <a:extLst>
              <a:ext uri="{FF2B5EF4-FFF2-40B4-BE49-F238E27FC236}">
                <a16:creationId xmlns:a16="http://schemas.microsoft.com/office/drawing/2014/main" id="{0930FE73-230E-6AFD-4452-8DF37C9035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4523" y="521834"/>
            <a:ext cx="6360094" cy="592747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 descr="Brahmin cattle in a field&#10;&#10;">
            <a:extLst>
              <a:ext uri="{FF2B5EF4-FFF2-40B4-BE49-F238E27FC236}">
                <a16:creationId xmlns:a16="http://schemas.microsoft.com/office/drawing/2014/main" id="{21B5EEDD-4466-9287-5C36-EC4766761E6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663" y="1999280"/>
            <a:ext cx="4802053" cy="2163473"/>
          </a:xfrm>
          <a:prstGeom prst="rect">
            <a:avLst/>
          </a:prstGeom>
        </p:spPr>
      </p:pic>
      <p:pic>
        <p:nvPicPr>
          <p:cNvPr id="8" name="Picture 7" descr="A close-up of a stamp from Indonesia with a picture of an oil palm">
            <a:extLst>
              <a:ext uri="{FF2B5EF4-FFF2-40B4-BE49-F238E27FC236}">
                <a16:creationId xmlns:a16="http://schemas.microsoft.com/office/drawing/2014/main" id="{DD4E5786-5FF4-FEDC-4196-644C06E889A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663" y="4272777"/>
            <a:ext cx="3114865" cy="2163473"/>
          </a:xfrm>
          <a:prstGeom prst="rect">
            <a:avLst/>
          </a:prstGeom>
        </p:spPr>
      </p:pic>
      <p:pic>
        <p:nvPicPr>
          <p:cNvPr id="10" name="Picture 9" descr="A close up of nuts on an oil palm">
            <a:extLst>
              <a:ext uri="{FF2B5EF4-FFF2-40B4-BE49-F238E27FC236}">
                <a16:creationId xmlns:a16="http://schemas.microsoft.com/office/drawing/2014/main" id="{6C30CF53-3A79-C269-52FB-09A14452360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4370" y="4272777"/>
            <a:ext cx="1559347" cy="2163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149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6429</TotalTime>
  <Words>540</Words>
  <Application>Microsoft Macintosh PowerPoint</Application>
  <PresentationFormat>Widescreen</PresentationFormat>
  <Paragraphs>38</Paragraphs>
  <Slides>15</Slides>
  <Notes>2</Notes>
  <HiddenSlides>4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Aptos</vt:lpstr>
      <vt:lpstr>Aptos Display</vt:lpstr>
      <vt:lpstr>Arial</vt:lpstr>
      <vt:lpstr>Calibri</vt:lpstr>
      <vt:lpstr>Office Theme</vt:lpstr>
      <vt:lpstr>PowerPoint Presentation</vt:lpstr>
      <vt:lpstr>The Main Terrestrial Biomes</vt:lpstr>
      <vt:lpstr>PowerPoint Presentation</vt:lpstr>
      <vt:lpstr>PowerPoint Presentation</vt:lpstr>
      <vt:lpstr>PowerPoint Presentation</vt:lpstr>
      <vt:lpstr>PowerPoint Presentation</vt:lpstr>
      <vt:lpstr>Regions of Deforestation and the Causes</vt:lpstr>
      <vt:lpstr>PowerPoint Presentation</vt:lpstr>
      <vt:lpstr>PowerPoint Presentation</vt:lpstr>
      <vt:lpstr>Minimizing the Impact of Logging</vt:lpstr>
      <vt:lpstr>PowerPoint Presentation</vt:lpstr>
      <vt:lpstr>PowerPoint Presentation</vt:lpstr>
      <vt:lpstr>The Relative Sizes of Terrestrial Biomes  and Developed Regions of the US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Antonio Chaves</dc:creator>
  <cp:lastModifiedBy>Chaves, Antonio R</cp:lastModifiedBy>
  <cp:revision>411</cp:revision>
  <dcterms:created xsi:type="dcterms:W3CDTF">2024-05-22T00:31:23Z</dcterms:created>
  <dcterms:modified xsi:type="dcterms:W3CDTF">2026-02-01T14:26:54Z</dcterms:modified>
</cp:coreProperties>
</file>