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97" r:id="rId2"/>
    <p:sldId id="425" r:id="rId3"/>
    <p:sldId id="406" r:id="rId4"/>
    <p:sldId id="420" r:id="rId5"/>
    <p:sldId id="408" r:id="rId6"/>
    <p:sldId id="421" r:id="rId7"/>
    <p:sldId id="407" r:id="rId8"/>
    <p:sldId id="756" r:id="rId9"/>
    <p:sldId id="422" r:id="rId10"/>
    <p:sldId id="410" r:id="rId11"/>
    <p:sldId id="411" r:id="rId12"/>
    <p:sldId id="414" r:id="rId13"/>
    <p:sldId id="412" r:id="rId14"/>
    <p:sldId id="423" r:id="rId15"/>
    <p:sldId id="416" r:id="rId16"/>
    <p:sldId id="419" r:id="rId17"/>
    <p:sldId id="417" r:id="rId18"/>
    <p:sldId id="415" r:id="rId19"/>
    <p:sldId id="755" r:id="rId20"/>
    <p:sldId id="413" r:id="rId21"/>
    <p:sldId id="427" r:id="rId22"/>
    <p:sldId id="424" r:id="rId23"/>
    <p:sldId id="426" r:id="rId24"/>
    <p:sldId id="428" r:id="rId25"/>
    <p:sldId id="429" r:id="rId26"/>
    <p:sldId id="430" r:id="rId27"/>
    <p:sldId id="75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1408"/>
  </p:normalViewPr>
  <p:slideViewPr>
    <p:cSldViewPr snapToGrid="0">
      <p:cViewPr varScale="1">
        <p:scale>
          <a:sx n="61" d="100"/>
          <a:sy n="61" d="100"/>
        </p:scale>
        <p:origin x="248" y="1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3</a:t>
            </a:fld>
            <a:endParaRPr lang="en-US"/>
          </a:p>
        </p:txBody>
      </p:sp>
    </p:spTree>
    <p:extLst>
      <p:ext uri="{BB962C8B-B14F-4D97-AF65-F5344CB8AC3E}">
        <p14:creationId xmlns:p14="http://schemas.microsoft.com/office/powerpoint/2010/main" val="372078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20</a:t>
            </a:fld>
            <a:endParaRPr lang="en-US"/>
          </a:p>
        </p:txBody>
      </p:sp>
    </p:spTree>
    <p:extLst>
      <p:ext uri="{BB962C8B-B14F-4D97-AF65-F5344CB8AC3E}">
        <p14:creationId xmlns:p14="http://schemas.microsoft.com/office/powerpoint/2010/main" val="387599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25</a:t>
            </a:fld>
            <a:endParaRPr lang="en-US"/>
          </a:p>
        </p:txBody>
      </p:sp>
    </p:spTree>
    <p:extLst>
      <p:ext uri="{BB962C8B-B14F-4D97-AF65-F5344CB8AC3E}">
        <p14:creationId xmlns:p14="http://schemas.microsoft.com/office/powerpoint/2010/main" val="49439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10.sv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epa.gov/hw/end-life-solar-panels-regulations-and-management" TargetMode="External"/><Relationship Id="rId11" Type="http://schemas.openxmlformats.org/officeDocument/2006/relationships/image" Target="../media/image38.jpeg"/><Relationship Id="rId5" Type="http://schemas.openxmlformats.org/officeDocument/2006/relationships/image" Target="../media/image12.svg"/><Relationship Id="rId10"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36.png"/><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hyperlink" Target="https://www.osti.gov/servlets/purl/791898" TargetMode="Externa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image" Target="../media/image10.svg"/><Relationship Id="rId7" Type="http://schemas.openxmlformats.org/officeDocument/2006/relationships/hyperlink" Target="https://www.sciencealert.com/this-solar-plant-accidentally-incinerates-up-to-6-000-birds-a-year" TargetMode="External"/><Relationship Id="rId12" Type="http://schemas.openxmlformats.org/officeDocument/2006/relationships/image" Target="../media/image49.png"/><Relationship Id="rId2" Type="http://schemas.openxmlformats.org/officeDocument/2006/relationships/image" Target="../media/image9.png"/><Relationship Id="rId16" Type="http://schemas.openxmlformats.org/officeDocument/2006/relationships/image" Target="../media/image53.svg"/><Relationship Id="rId1" Type="http://schemas.openxmlformats.org/officeDocument/2006/relationships/slideLayout" Target="../slideLayouts/slideLayout2.xml"/><Relationship Id="rId6" Type="http://schemas.openxmlformats.org/officeDocument/2006/relationships/hyperlink" Target="https://insideclimatenews.org/news/16012018/csp-concentrated-solar-molten-salt-storage-24-hour-renewable-energy-crescent-dunes-nevada/" TargetMode="External"/><Relationship Id="rId11" Type="http://schemas.openxmlformats.org/officeDocument/2006/relationships/image" Target="../media/image48.jpeg"/><Relationship Id="rId5" Type="http://schemas.openxmlformats.org/officeDocument/2006/relationships/image" Target="../media/image12.svg"/><Relationship Id="rId15" Type="http://schemas.openxmlformats.org/officeDocument/2006/relationships/image" Target="../media/image52.png"/><Relationship Id="rId10" Type="http://schemas.openxmlformats.org/officeDocument/2006/relationships/image" Target="../media/image47.jpeg"/><Relationship Id="rId4" Type="http://schemas.openxmlformats.org/officeDocument/2006/relationships/image" Target="../media/image11.png"/><Relationship Id="rId9" Type="http://schemas.openxmlformats.org/officeDocument/2006/relationships/image" Target="../media/image46.jpeg"/><Relationship Id="rId14" Type="http://schemas.openxmlformats.org/officeDocument/2006/relationships/image" Target="../media/image51.sv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hyperlink" Target="https://www.eia.gov/energyexplained/geothermal/use-of-geothermal-energy.php"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0.svg"/><Relationship Id="rId7" Type="http://schemas.openxmlformats.org/officeDocument/2006/relationships/image" Target="../media/image60.jpeg"/><Relationship Id="rId12" Type="http://schemas.openxmlformats.org/officeDocument/2006/relationships/image" Target="../media/image6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2.jpeg"/><Relationship Id="rId5" Type="http://schemas.openxmlformats.org/officeDocument/2006/relationships/image" Target="../media/image12.svg"/><Relationship Id="rId10"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ia.gov/energyexplained/biomass/" TargetMode="External"/><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hyperlink" Target="https://biomassmagazine.com/articles/helius-corde-chp-plant-opens-in-scotland-earns-ro-accreditation-889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renergon-biogas.com/en/composting-biogas-plant-in-sundern-germany/" TargetMode="External"/><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5.jpeg"/><Relationship Id="rId3" Type="http://schemas.openxmlformats.org/officeDocument/2006/relationships/image" Target="../media/image9.png"/><Relationship Id="rId7" Type="http://schemas.openxmlformats.org/officeDocument/2006/relationships/image" Target="../media/image71.jpeg"/><Relationship Id="rId12" Type="http://schemas.openxmlformats.org/officeDocument/2006/relationships/image" Target="../media/image7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37.svg"/><Relationship Id="rId5" Type="http://schemas.openxmlformats.org/officeDocument/2006/relationships/image" Target="../media/image11.png"/><Relationship Id="rId10" Type="http://schemas.openxmlformats.org/officeDocument/2006/relationships/image" Target="../media/image36.png"/><Relationship Id="rId4" Type="http://schemas.openxmlformats.org/officeDocument/2006/relationships/image" Target="../media/image10.svg"/><Relationship Id="rId9" Type="http://schemas.openxmlformats.org/officeDocument/2006/relationships/image" Target="../media/image73.jpeg"/></Relationships>
</file>

<file path=ppt/slides/_rels/slide2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s://www.mdpi.com/2071-1050/1/3/335" TargetMode="Externa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s://news.mongabay.com/2021/06/indonesias-biodiesel-program-fuels-deforestation-threat-report-warns/" TargetMode="Externa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2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jpeg"/></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hyperlink" Target="https://www.youtube.com/watch?v=fFoYPj3Ntzc" TargetMode="External"/><Relationship Id="rId7" Type="http://schemas.openxmlformats.org/officeDocument/2006/relationships/image" Target="../media/image93.jpeg"/><Relationship Id="rId2" Type="http://schemas.openxmlformats.org/officeDocument/2006/relationships/hyperlink" Target="https://www.motortrend.com/news/zinc-air-batteries-light-cheap-green-ready-cars/" TargetMode="Externa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gif"/><Relationship Id="rId4" Type="http://schemas.openxmlformats.org/officeDocument/2006/relationships/image" Target="../media/image90.jpeg"/><Relationship Id="rId9" Type="http://schemas.openxmlformats.org/officeDocument/2006/relationships/image" Target="../media/image95.svg"/></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Main_Page" TargetMode="External"/><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ourworldindata.org/grapher/share-electricity-hydro"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sv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water-alternatives.org/index.php/volume3/v3issue2/80-a3-2-3/file" TargetMode="External"/><Relationship Id="rId11" Type="http://schemas.openxmlformats.org/officeDocument/2006/relationships/image" Target="../media/image17.jpeg"/><Relationship Id="rId5" Type="http://schemas.openxmlformats.org/officeDocument/2006/relationships/image" Target="../media/image12.sv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ea-wind.org/about-iea-wind-tcp/members/denmark/" TargetMode="External"/><Relationship Id="rId2" Type="http://schemas.openxmlformats.org/officeDocument/2006/relationships/hyperlink" Target="https://www.eia.gov/kids/history-of-energy/timelines/wind.php"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9.png"/><Relationship Id="rId7" Type="http://schemas.openxmlformats.org/officeDocument/2006/relationships/image" Target="../media/image24.jpeg"/><Relationship Id="rId12"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27.jpeg"/><Relationship Id="rId5" Type="http://schemas.openxmlformats.org/officeDocument/2006/relationships/image" Target="../media/image11.png"/><Relationship Id="rId10" Type="http://schemas.openxmlformats.org/officeDocument/2006/relationships/hyperlink" Target="https://www.intelligentliving.co/what-happens-to-old-wind-turbines-the-answers-not-so-eco-friendly/" TargetMode="External"/><Relationship Id="rId4" Type="http://schemas.openxmlformats.org/officeDocument/2006/relationships/image" Target="../media/image10.sv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hyperlink" Target="https://www.walleniusmarine.com/our-services/ship-design-newbuilding/ship-design/wind-powered-vessels/"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2F133E-6C4D-43A9-5D4D-F40515891896}"/>
              </a:ext>
            </a:extLst>
          </p:cNvPr>
          <p:cNvSpPr txBox="1">
            <a:spLocks noGrp="1"/>
          </p:cNvSpPr>
          <p:nvPr>
            <p:ph type="title" idx="4294967295"/>
          </p:nvPr>
        </p:nvSpPr>
        <p:spPr>
          <a:xfrm>
            <a:off x="1793031" y="380111"/>
            <a:ext cx="8900988"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Renewable Energy</a:t>
            </a:r>
          </a:p>
        </p:txBody>
      </p:sp>
      <p:pic>
        <p:nvPicPr>
          <p:cNvPr id="3" name="Picture 2" descr="A cycle symbolizing renewable energy">
            <a:extLst>
              <a:ext uri="{FF2B5EF4-FFF2-40B4-BE49-F238E27FC236}">
                <a16:creationId xmlns:a16="http://schemas.microsoft.com/office/drawing/2014/main" id="{A001B7B6-C185-9C52-9DBA-68EC02F29B3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055917" y="1439983"/>
            <a:ext cx="6080166" cy="5135977"/>
          </a:xfrm>
          <a:prstGeom prst="rect">
            <a:avLst/>
          </a:prstGeom>
        </p:spPr>
      </p:pic>
    </p:spTree>
    <p:extLst>
      <p:ext uri="{BB962C8B-B14F-4D97-AF65-F5344CB8AC3E}">
        <p14:creationId xmlns:p14="http://schemas.microsoft.com/office/powerpoint/2010/main" val="329905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216F2-FA57-4A7B-9C05-CE40A90F82A2}"/>
              </a:ext>
            </a:extLst>
          </p:cNvPr>
          <p:cNvSpPr txBox="1">
            <a:spLocks noGrp="1"/>
          </p:cNvSpPr>
          <p:nvPr>
            <p:ph type="title" idx="4294967295"/>
          </p:nvPr>
        </p:nvSpPr>
        <p:spPr>
          <a:xfrm>
            <a:off x="519198" y="271108"/>
            <a:ext cx="2221185"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Photovoltaic </a:t>
            </a:r>
          </a:p>
        </p:txBody>
      </p:sp>
      <p:sp>
        <p:nvSpPr>
          <p:cNvPr id="4" name="TextBox 3">
            <a:extLst>
              <a:ext uri="{FF2B5EF4-FFF2-40B4-BE49-F238E27FC236}">
                <a16:creationId xmlns:a16="http://schemas.microsoft.com/office/drawing/2014/main" id="{1F44820E-591A-42EA-954A-CC0F554606D4}"/>
              </a:ext>
            </a:extLst>
          </p:cNvPr>
          <p:cNvSpPr txBox="1"/>
          <p:nvPr/>
        </p:nvSpPr>
        <p:spPr>
          <a:xfrm>
            <a:off x="519197" y="790577"/>
            <a:ext cx="7325497" cy="3293209"/>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I</a:t>
            </a:r>
            <a:r>
              <a:rPr lang="en-US" sz="2200" dirty="0">
                <a:effectLst/>
                <a:latin typeface="Calibri" panose="020F0502020204030204" pitchFamily="34" charset="0"/>
                <a:cs typeface="Calibri" panose="020F0502020204030204" pitchFamily="34" charset="0"/>
              </a:rPr>
              <a:t>n 1839 French physicist Edmond Becquerel discovered the “photovoltaic effect, whereby exposure to sunlight caused certain materials to produce a measurable voltage.</a:t>
            </a:r>
          </a:p>
          <a:p>
            <a:pPr algn="just">
              <a:spcAft>
                <a:spcPts val="600"/>
              </a:spcAft>
            </a:pPr>
            <a:r>
              <a:rPr lang="en-US" sz="2200" dirty="0">
                <a:effectLst/>
                <a:latin typeface="Calibri" panose="020F0502020204030204" pitchFamily="34" charset="0"/>
                <a:cs typeface="Calibri" panose="020F0502020204030204" pitchFamily="34" charset="0"/>
              </a:rPr>
              <a:t>During the 1950s American researchers revisited this phenomenon to develop photovoltaic cells that could power orbiting satellites indefinitely.</a:t>
            </a:r>
          </a:p>
          <a:p>
            <a:pPr algn="just"/>
            <a:r>
              <a:rPr lang="en-US" sz="2200" dirty="0">
                <a:effectLst/>
                <a:latin typeface="Calibri" panose="020F0502020204030204" pitchFamily="34" charset="0"/>
                <a:cs typeface="Calibri" panose="020F0502020204030204" pitchFamily="34" charset="0"/>
              </a:rPr>
              <a:t>Starting in the 197</a:t>
            </a:r>
            <a:r>
              <a:rPr lang="en-US" sz="2200" dirty="0">
                <a:latin typeface="Calibri" panose="020F0502020204030204" pitchFamily="34" charset="0"/>
                <a:cs typeface="Calibri" panose="020F0502020204030204" pitchFamily="34" charset="0"/>
              </a:rPr>
              <a:t>0’s, photovoltaic cells were mass produced and prices continue to decline.</a:t>
            </a:r>
            <a:endParaRPr lang="en-US" sz="2200" dirty="0">
              <a:effectLst/>
              <a:latin typeface="Calibri" panose="020F0502020204030204" pitchFamily="34" charset="0"/>
              <a:cs typeface="Calibri" panose="020F0502020204030204" pitchFamily="34" charset="0"/>
            </a:endParaRPr>
          </a:p>
          <a:p>
            <a:pPr algn="just">
              <a:spcAft>
                <a:spcPts val="1200"/>
              </a:spcAft>
            </a:pPr>
            <a:endParaRPr lang="en-US" sz="2200" dirty="0">
              <a:latin typeface="Calibri" panose="020F0502020204030204" pitchFamily="34" charset="0"/>
              <a:cs typeface="Calibri" panose="020F0502020204030204" pitchFamily="34" charset="0"/>
            </a:endParaRPr>
          </a:p>
        </p:txBody>
      </p:sp>
      <p:pic>
        <p:nvPicPr>
          <p:cNvPr id="3" name="Picture 2" descr="Diagram of solar panels and power lines">
            <a:extLst>
              <a:ext uri="{FF2B5EF4-FFF2-40B4-BE49-F238E27FC236}">
                <a16:creationId xmlns:a16="http://schemas.microsoft.com/office/drawing/2014/main" id="{68F586B1-1897-589C-7331-17D235B5F1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9197" y="790577"/>
            <a:ext cx="3646750" cy="2603894"/>
          </a:xfrm>
          <a:prstGeom prst="rect">
            <a:avLst/>
          </a:prstGeom>
        </p:spPr>
      </p:pic>
      <p:pic>
        <p:nvPicPr>
          <p:cNvPr id="7" name="Picture 6" descr="A field of photovoltaic panels">
            <a:extLst>
              <a:ext uri="{FF2B5EF4-FFF2-40B4-BE49-F238E27FC236}">
                <a16:creationId xmlns:a16="http://schemas.microsoft.com/office/drawing/2014/main" id="{0A3CBAA6-A307-5EC8-A69D-08FF45DE908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4684" y="3772929"/>
            <a:ext cx="4156760" cy="2813961"/>
          </a:xfrm>
          <a:prstGeom prst="rect">
            <a:avLst/>
          </a:prstGeom>
        </p:spPr>
      </p:pic>
      <p:pic>
        <p:nvPicPr>
          <p:cNvPr id="9" name="Picture 8" descr="A satellite covered with photovoltaic panels">
            <a:extLst>
              <a:ext uri="{FF2B5EF4-FFF2-40B4-BE49-F238E27FC236}">
                <a16:creationId xmlns:a16="http://schemas.microsoft.com/office/drawing/2014/main" id="{CBB94B04-D2B4-7D90-E6B0-FAF033AB6F08}"/>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0670" y="3772929"/>
            <a:ext cx="2703764" cy="2839706"/>
          </a:xfrm>
          <a:prstGeom prst="rect">
            <a:avLst/>
          </a:prstGeom>
        </p:spPr>
      </p:pic>
      <p:pic>
        <p:nvPicPr>
          <p:cNvPr id="6" name="Picture 5" descr="Diagram of how light causes electrons to be released from a photovoltaic panel">
            <a:extLst>
              <a:ext uri="{FF2B5EF4-FFF2-40B4-BE49-F238E27FC236}">
                <a16:creationId xmlns:a16="http://schemas.microsoft.com/office/drawing/2014/main" id="{22913A0F-E149-419F-835C-A5831D49D80B}"/>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36459" y="3772929"/>
            <a:ext cx="2813962" cy="2813962"/>
          </a:xfrm>
          <a:prstGeom prst="rect">
            <a:avLst/>
          </a:prstGeom>
          <a:ln>
            <a:solidFill>
              <a:schemeClr val="bg1"/>
            </a:solidFill>
          </a:ln>
        </p:spPr>
      </p:pic>
    </p:spTree>
    <p:extLst>
      <p:ext uri="{BB962C8B-B14F-4D97-AF65-F5344CB8AC3E}">
        <p14:creationId xmlns:p14="http://schemas.microsoft.com/office/powerpoint/2010/main" val="300245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FA5CB3-61BE-48DF-9EE0-7FF540B87739}"/>
              </a:ext>
            </a:extLst>
          </p:cNvPr>
          <p:cNvSpPr txBox="1">
            <a:spLocks noGrp="1"/>
          </p:cNvSpPr>
          <p:nvPr>
            <p:ph type="title" idx="4294967295"/>
          </p:nvPr>
        </p:nvSpPr>
        <p:spPr>
          <a:xfrm>
            <a:off x="946627" y="806445"/>
            <a:ext cx="4667632"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6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Advantages of Photovoltaic:</a:t>
            </a:r>
          </a:p>
        </p:txBody>
      </p:sp>
      <p:pic>
        <p:nvPicPr>
          <p:cNvPr id="10" name="Graphic 9" descr="Thumbs up sign outline">
            <a:extLst>
              <a:ext uri="{FF2B5EF4-FFF2-40B4-BE49-F238E27FC236}">
                <a16:creationId xmlns:a16="http://schemas.microsoft.com/office/drawing/2014/main" id="{A2182AF0-2366-4F7F-8A73-8339B8EC7DC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90974" y="665937"/>
            <a:ext cx="646203" cy="646203"/>
          </a:xfrm>
          <a:prstGeom prst="rect">
            <a:avLst/>
          </a:prstGeom>
        </p:spPr>
      </p:pic>
      <p:sp>
        <p:nvSpPr>
          <p:cNvPr id="5" name="TextBox 4">
            <a:extLst>
              <a:ext uri="{FF2B5EF4-FFF2-40B4-BE49-F238E27FC236}">
                <a16:creationId xmlns:a16="http://schemas.microsoft.com/office/drawing/2014/main" id="{2F77DD38-BE16-4295-9019-71336A9C6EB5}"/>
              </a:ext>
            </a:extLst>
          </p:cNvPr>
          <p:cNvSpPr txBox="1"/>
          <p:nvPr/>
        </p:nvSpPr>
        <p:spPr>
          <a:xfrm>
            <a:off x="608358" y="1308615"/>
            <a:ext cx="7233042" cy="1738938"/>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Does not release any emissions into the air.</a:t>
            </a:r>
          </a:p>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Fuel does not need to be added and lasts indefinitely.</a:t>
            </a:r>
          </a:p>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Minimal maintenance and no moving parts.</a:t>
            </a:r>
          </a:p>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Can be easily scaled down for households.</a:t>
            </a:r>
          </a:p>
        </p:txBody>
      </p:sp>
      <p:sp>
        <p:nvSpPr>
          <p:cNvPr id="7" name="TextBox 6">
            <a:extLst>
              <a:ext uri="{FF2B5EF4-FFF2-40B4-BE49-F238E27FC236}">
                <a16:creationId xmlns:a16="http://schemas.microsoft.com/office/drawing/2014/main" id="{7F1C7F33-19C4-4F00-8423-EDA2230ECA34}"/>
              </a:ext>
            </a:extLst>
          </p:cNvPr>
          <p:cNvSpPr txBox="1"/>
          <p:nvPr/>
        </p:nvSpPr>
        <p:spPr>
          <a:xfrm>
            <a:off x="6119041" y="3580265"/>
            <a:ext cx="5036276" cy="492443"/>
          </a:xfrm>
          <a:prstGeom prst="rect">
            <a:avLst/>
          </a:prstGeom>
          <a:noFill/>
        </p:spPr>
        <p:txBody>
          <a:bodyPr wrap="square">
            <a:spAutoFit/>
          </a:bodyPr>
          <a:lstStyle/>
          <a:p>
            <a:pPr algn="just">
              <a:spcAft>
                <a:spcPts val="1200"/>
              </a:spcAft>
            </a:pPr>
            <a:r>
              <a:rPr lang="en-US" sz="2600" b="1" dirty="0">
                <a:solidFill>
                  <a:srgbClr val="FF0000"/>
                </a:solidFill>
                <a:latin typeface="Calibri" panose="020F0502020204030204" pitchFamily="34" charset="0"/>
                <a:cs typeface="Calibri" panose="020F0502020204030204" pitchFamily="34" charset="0"/>
              </a:rPr>
              <a:t>Disadvantages of Photovoltaic:</a:t>
            </a:r>
          </a:p>
        </p:txBody>
      </p:sp>
      <p:pic>
        <p:nvPicPr>
          <p:cNvPr id="11" name="Graphic 10" descr="Thumbs Down outline">
            <a:extLst>
              <a:ext uri="{FF2B5EF4-FFF2-40B4-BE49-F238E27FC236}">
                <a16:creationId xmlns:a16="http://schemas.microsoft.com/office/drawing/2014/main" id="{8CB19242-E489-44C8-A9E9-A90DB4E7F15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46068" y="3584339"/>
            <a:ext cx="644246" cy="644246"/>
          </a:xfrm>
          <a:prstGeom prst="rect">
            <a:avLst/>
          </a:prstGeom>
        </p:spPr>
      </p:pic>
      <p:sp>
        <p:nvSpPr>
          <p:cNvPr id="4" name="TextBox 3">
            <a:extLst>
              <a:ext uri="{FF2B5EF4-FFF2-40B4-BE49-F238E27FC236}">
                <a16:creationId xmlns:a16="http://schemas.microsoft.com/office/drawing/2014/main" id="{9BBF308C-DD10-463B-8B03-9F579CF66A07}"/>
              </a:ext>
            </a:extLst>
          </p:cNvPr>
          <p:cNvSpPr txBox="1"/>
          <p:nvPr/>
        </p:nvSpPr>
        <p:spPr>
          <a:xfrm>
            <a:off x="5832947" y="4103870"/>
            <a:ext cx="5868723" cy="1938992"/>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Start-up costs are still high.</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power source is intermittent.</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manufacture and disposal is problematic because photovoltaics often contain toxic heavy metals like cadmium and lead.*</a:t>
            </a:r>
          </a:p>
        </p:txBody>
      </p:sp>
      <p:sp>
        <p:nvSpPr>
          <p:cNvPr id="3" name="TextBox 2">
            <a:extLst>
              <a:ext uri="{FF2B5EF4-FFF2-40B4-BE49-F238E27FC236}">
                <a16:creationId xmlns:a16="http://schemas.microsoft.com/office/drawing/2014/main" id="{284A9EAB-CA28-5E20-EBB4-54A091DAED02}"/>
              </a:ext>
            </a:extLst>
          </p:cNvPr>
          <p:cNvSpPr txBox="1"/>
          <p:nvPr/>
        </p:nvSpPr>
        <p:spPr>
          <a:xfrm>
            <a:off x="892572" y="5999199"/>
            <a:ext cx="7236853"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EPA: </a:t>
            </a:r>
            <a:r>
              <a:rPr lang="en-US" sz="1600" dirty="0">
                <a:latin typeface="Calibri" panose="020F0502020204030204" pitchFamily="34" charset="0"/>
                <a:cs typeface="Calibri" panose="020F0502020204030204" pitchFamily="34" charset="0"/>
                <a:hlinkClick r:id="rId6"/>
              </a:rPr>
              <a:t>https://www.epa.gov/hw/end-life-solar-panels-regulations-and-management</a:t>
            </a:r>
            <a:endParaRPr lang="en-US" sz="1600" dirty="0">
              <a:latin typeface="Calibri" panose="020F0502020204030204" pitchFamily="34" charset="0"/>
              <a:cs typeface="Calibri" panose="020F0502020204030204" pitchFamily="34" charset="0"/>
            </a:endParaRPr>
          </a:p>
        </p:txBody>
      </p:sp>
      <p:pic>
        <p:nvPicPr>
          <p:cNvPr id="8" name="Picture 7" descr="Birds flying in a clear sky">
            <a:extLst>
              <a:ext uri="{FF2B5EF4-FFF2-40B4-BE49-F238E27FC236}">
                <a16:creationId xmlns:a16="http://schemas.microsoft.com/office/drawing/2014/main" id="{8E1DE514-D9B9-42EB-AFC4-A3D34254D3BE}"/>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2427" y="369743"/>
            <a:ext cx="2116115" cy="1321890"/>
          </a:xfrm>
          <a:prstGeom prst="rect">
            <a:avLst/>
          </a:prstGeom>
          <a:ln w="3175">
            <a:solidFill>
              <a:srgbClr val="00B0F0"/>
            </a:solidFill>
          </a:ln>
        </p:spPr>
      </p:pic>
      <p:pic>
        <p:nvPicPr>
          <p:cNvPr id="2" name="Picture 1" descr="A photo of the sun">
            <a:extLst>
              <a:ext uri="{FF2B5EF4-FFF2-40B4-BE49-F238E27FC236}">
                <a16:creationId xmlns:a16="http://schemas.microsoft.com/office/drawing/2014/main" id="{07F5A1AB-6D55-6516-F9F4-4FAB460EB61D}"/>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38362" y="366165"/>
            <a:ext cx="1439970" cy="1370872"/>
          </a:xfrm>
          <a:prstGeom prst="rect">
            <a:avLst/>
          </a:prstGeom>
        </p:spPr>
      </p:pic>
      <p:pic>
        <p:nvPicPr>
          <p:cNvPr id="12" name="Graphic 11" descr="A drawing of currency">
            <a:extLst>
              <a:ext uri="{FF2B5EF4-FFF2-40B4-BE49-F238E27FC236}">
                <a16:creationId xmlns:a16="http://schemas.microsoft.com/office/drawing/2014/main" id="{49889B35-B31C-D24F-CCAE-166E736E2812}"/>
              </a:ext>
              <a:ext uri="{C183D7F6-B498-43B3-948B-1728B52AA6E4}">
                <adec:decorative xmlns:adec="http://schemas.microsoft.com/office/drawing/2017/decorative" val="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4452" y="3929860"/>
            <a:ext cx="1652798" cy="1788118"/>
          </a:xfrm>
          <a:prstGeom prst="rect">
            <a:avLst/>
          </a:prstGeom>
        </p:spPr>
      </p:pic>
      <p:pic>
        <p:nvPicPr>
          <p:cNvPr id="18" name="Picture 17" descr="A landscape at night">
            <a:extLst>
              <a:ext uri="{FF2B5EF4-FFF2-40B4-BE49-F238E27FC236}">
                <a16:creationId xmlns:a16="http://schemas.microsoft.com/office/drawing/2014/main" id="{796F48B4-A901-EEA1-45AA-5ACBF7A94A15}"/>
              </a:ext>
              <a:ext uri="{C183D7F6-B498-43B3-948B-1728B52AA6E4}">
                <adec:decorative xmlns:adec="http://schemas.microsoft.com/office/drawing/2017/decorative" val="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70066" y="3953124"/>
            <a:ext cx="1697490" cy="1764854"/>
          </a:xfrm>
          <a:prstGeom prst="rect">
            <a:avLst/>
          </a:prstGeom>
        </p:spPr>
      </p:pic>
      <p:pic>
        <p:nvPicPr>
          <p:cNvPr id="22" name="Picture 21" descr="A symbol with a dead tree and fish representing a toxic landscape">
            <a:extLst>
              <a:ext uri="{FF2B5EF4-FFF2-40B4-BE49-F238E27FC236}">
                <a16:creationId xmlns:a16="http://schemas.microsoft.com/office/drawing/2014/main" id="{A6A12DE3-2BFF-549B-FD16-BB6E7D3A4748}"/>
              </a:ext>
              <a:ext uri="{C183D7F6-B498-43B3-948B-1728B52AA6E4}">
                <adec:decorative xmlns:adec="http://schemas.microsoft.com/office/drawing/2017/decorative" val="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007294" y="3943725"/>
            <a:ext cx="1697490" cy="1788118"/>
          </a:xfrm>
          <a:prstGeom prst="rect">
            <a:avLst/>
          </a:prstGeom>
        </p:spPr>
      </p:pic>
      <p:pic>
        <p:nvPicPr>
          <p:cNvPr id="26" name="Picture 25" descr="A small photovoltaic panel">
            <a:extLst>
              <a:ext uri="{FF2B5EF4-FFF2-40B4-BE49-F238E27FC236}">
                <a16:creationId xmlns:a16="http://schemas.microsoft.com/office/drawing/2014/main" id="{98BDA7AC-546B-9510-C7AD-B4503420A503}"/>
              </a:ext>
              <a:ext uri="{C183D7F6-B498-43B3-948B-1728B52AA6E4}">
                <adec:decorative xmlns:adec="http://schemas.microsoft.com/office/drawing/2017/decorative" val="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025461" y="1874490"/>
            <a:ext cx="1452871" cy="1480862"/>
          </a:xfrm>
          <a:prstGeom prst="rect">
            <a:avLst/>
          </a:prstGeom>
        </p:spPr>
      </p:pic>
      <p:pic>
        <p:nvPicPr>
          <p:cNvPr id="27" name="Picture 26" descr="Heavy machinery with an X crossing it out">
            <a:extLst>
              <a:ext uri="{FF2B5EF4-FFF2-40B4-BE49-F238E27FC236}">
                <a16:creationId xmlns:a16="http://schemas.microsoft.com/office/drawing/2014/main" id="{0E817EEC-48BF-2184-04E4-44B9952F02C3}"/>
              </a:ext>
              <a:ext uri="{C183D7F6-B498-43B3-948B-1728B52AA6E4}">
                <adec:decorative xmlns:adec="http://schemas.microsoft.com/office/drawing/2017/decorative" val="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754080" y="1823437"/>
            <a:ext cx="2172807" cy="1559113"/>
          </a:xfrm>
          <a:prstGeom prst="rect">
            <a:avLst/>
          </a:prstGeom>
        </p:spPr>
      </p:pic>
      <p:cxnSp>
        <p:nvCxnSpPr>
          <p:cNvPr id="32" name="Straight Connector 31">
            <a:extLst>
              <a:ext uri="{FF2B5EF4-FFF2-40B4-BE49-F238E27FC236}">
                <a16:creationId xmlns:a16="http://schemas.microsoft.com/office/drawing/2014/main" id="{44D9105A-C467-B803-B784-8301B762EB0F}"/>
              </a:ext>
              <a:ext uri="{C183D7F6-B498-43B3-948B-1728B52AA6E4}">
                <adec:decorative xmlns:adec="http://schemas.microsoft.com/office/drawing/2017/decorative" val="1"/>
              </a:ext>
            </a:extLst>
          </p:cNvPr>
          <p:cNvCxnSpPr>
            <a:cxnSpLocks/>
          </p:cNvCxnSpPr>
          <p:nvPr/>
        </p:nvCxnSpPr>
        <p:spPr>
          <a:xfrm flipH="1" flipV="1">
            <a:off x="7797941" y="1874490"/>
            <a:ext cx="2117863" cy="1436853"/>
          </a:xfrm>
          <a:prstGeom prst="line">
            <a:avLst/>
          </a:prstGeom>
          <a:ln w="82550">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4584AD7-2294-39F5-8021-1B52A9E78EBD}"/>
              </a:ext>
              <a:ext uri="{C183D7F6-B498-43B3-948B-1728B52AA6E4}">
                <adec:decorative xmlns:adec="http://schemas.microsoft.com/office/drawing/2017/decorative" val="1"/>
              </a:ext>
            </a:extLst>
          </p:cNvPr>
          <p:cNvCxnSpPr>
            <a:cxnSpLocks/>
          </p:cNvCxnSpPr>
          <p:nvPr/>
        </p:nvCxnSpPr>
        <p:spPr>
          <a:xfrm flipV="1">
            <a:off x="7835881" y="1881241"/>
            <a:ext cx="2042909" cy="1430954"/>
          </a:xfrm>
          <a:prstGeom prst="line">
            <a:avLst/>
          </a:prstGeom>
          <a:ln w="82550">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69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0E4A4F-0E72-4800-BA74-A48C2E6286E1}"/>
              </a:ext>
            </a:extLst>
          </p:cNvPr>
          <p:cNvSpPr txBox="1"/>
          <p:nvPr/>
        </p:nvSpPr>
        <p:spPr>
          <a:xfrm>
            <a:off x="588887" y="873351"/>
            <a:ext cx="10799549" cy="2277547"/>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Solar thermal generates electricity by collecting concentrated solar heat that is later used to boil water for propelling a steam-driven turbine.</a:t>
            </a:r>
          </a:p>
          <a:p>
            <a:pPr algn="just">
              <a:spcAft>
                <a:spcPts val="1200"/>
              </a:spcAft>
            </a:pPr>
            <a:r>
              <a:rPr lang="en-US" sz="2200" dirty="0">
                <a:latin typeface="Calibri" panose="020F0502020204030204" pitchFamily="34" charset="0"/>
                <a:cs typeface="Calibri" panose="020F0502020204030204" pitchFamily="34" charset="0"/>
              </a:rPr>
              <a:t>This is accomplished with an array of mirrors that focus the sun’s energy to a “power tower” containing molten sodium and potassium nitrate salts. After the salt is heated to temperatures exceeding 500</a:t>
            </a:r>
            <a:r>
              <a:rPr lang="en-US" sz="2200" baseline="30000" dirty="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 C it is piped to a thermal energy storage tank where this heat is used to boil water.*</a:t>
            </a:r>
          </a:p>
        </p:txBody>
      </p:sp>
      <p:sp>
        <p:nvSpPr>
          <p:cNvPr id="5" name="Title 4">
            <a:extLst>
              <a:ext uri="{FF2B5EF4-FFF2-40B4-BE49-F238E27FC236}">
                <a16:creationId xmlns:a16="http://schemas.microsoft.com/office/drawing/2014/main" id="{F2A0444A-516A-4E3D-9151-62A43985E9AF}"/>
              </a:ext>
            </a:extLst>
          </p:cNvPr>
          <p:cNvSpPr txBox="1">
            <a:spLocks noGrp="1"/>
          </p:cNvSpPr>
          <p:nvPr>
            <p:ph type="title" idx="4294967295"/>
          </p:nvPr>
        </p:nvSpPr>
        <p:spPr>
          <a:xfrm>
            <a:off x="588887" y="307993"/>
            <a:ext cx="3972562"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Solar Thermal Electricity</a:t>
            </a:r>
          </a:p>
        </p:txBody>
      </p:sp>
      <p:pic>
        <p:nvPicPr>
          <p:cNvPr id="3" name="Picture 2" descr="Diagram of a solar thermal power plant">
            <a:extLst>
              <a:ext uri="{FF2B5EF4-FFF2-40B4-BE49-F238E27FC236}">
                <a16:creationId xmlns:a16="http://schemas.microsoft.com/office/drawing/2014/main" id="{DF30ECAF-2018-D1C9-947F-780879FA4A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327" y="3162094"/>
            <a:ext cx="3529616" cy="2822556"/>
          </a:xfrm>
          <a:prstGeom prst="rect">
            <a:avLst/>
          </a:prstGeom>
          <a:ln>
            <a:solidFill>
              <a:schemeClr val="accent1"/>
            </a:solidFill>
          </a:ln>
        </p:spPr>
      </p:pic>
      <p:pic>
        <p:nvPicPr>
          <p:cNvPr id="9" name="Picture 8" descr="A tower containing hot molten salt">
            <a:extLst>
              <a:ext uri="{FF2B5EF4-FFF2-40B4-BE49-F238E27FC236}">
                <a16:creationId xmlns:a16="http://schemas.microsoft.com/office/drawing/2014/main" id="{5AC44AC7-C714-CF4A-CFF7-598C355229A9}"/>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7684" y="3162092"/>
            <a:ext cx="2487075" cy="2819491"/>
          </a:xfrm>
          <a:prstGeom prst="rect">
            <a:avLst/>
          </a:prstGeom>
        </p:spPr>
      </p:pic>
      <p:pic>
        <p:nvPicPr>
          <p:cNvPr id="11" name="Picture 10" descr="An array of mirrors in a dessert">
            <a:extLst>
              <a:ext uri="{FF2B5EF4-FFF2-40B4-BE49-F238E27FC236}">
                <a16:creationId xmlns:a16="http://schemas.microsoft.com/office/drawing/2014/main" id="{CF126081-D9C6-7B0A-3741-5312832118C5}"/>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4209" y="3165158"/>
            <a:ext cx="4529210" cy="2819491"/>
          </a:xfrm>
          <a:prstGeom prst="rect">
            <a:avLst/>
          </a:prstGeom>
          <a:ln>
            <a:solidFill>
              <a:schemeClr val="accent1"/>
            </a:solidFill>
          </a:ln>
        </p:spPr>
      </p:pic>
      <p:sp>
        <p:nvSpPr>
          <p:cNvPr id="12" name="TextBox 11">
            <a:extLst>
              <a:ext uri="{FF2B5EF4-FFF2-40B4-BE49-F238E27FC236}">
                <a16:creationId xmlns:a16="http://schemas.microsoft.com/office/drawing/2014/main" id="{BBD9762B-357A-B7E3-7D2A-D211070CADD0}"/>
              </a:ext>
            </a:extLst>
          </p:cNvPr>
          <p:cNvSpPr txBox="1"/>
          <p:nvPr/>
        </p:nvSpPr>
        <p:spPr>
          <a:xfrm>
            <a:off x="680327" y="6074549"/>
            <a:ext cx="6213239"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 US Department of Energy: </a:t>
            </a:r>
            <a:r>
              <a:rPr lang="en-US" sz="1600" dirty="0">
                <a:latin typeface="Calibri" panose="020F0502020204030204" pitchFamily="34" charset="0"/>
                <a:cs typeface="Calibri" panose="020F0502020204030204" pitchFamily="34" charset="0"/>
                <a:hlinkClick r:id="rId5"/>
              </a:rPr>
              <a:t>https://www.osti.gov/servlets/purl/791898</a:t>
            </a:r>
            <a:r>
              <a:rPr lang="en-US"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869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2E4F6D-4E96-4817-9E3B-8CAE8815758B}"/>
              </a:ext>
            </a:extLst>
          </p:cNvPr>
          <p:cNvSpPr txBox="1">
            <a:spLocks noGrp="1"/>
          </p:cNvSpPr>
          <p:nvPr>
            <p:ph type="title" idx="4294967295"/>
          </p:nvPr>
        </p:nvSpPr>
        <p:spPr>
          <a:xfrm>
            <a:off x="870249" y="443425"/>
            <a:ext cx="4667632"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6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Advantages of Solar Thermal:</a:t>
            </a:r>
          </a:p>
        </p:txBody>
      </p:sp>
      <p:pic>
        <p:nvPicPr>
          <p:cNvPr id="10" name="Graphic 9" descr="Thumbs up sign outline">
            <a:extLst>
              <a:ext uri="{FF2B5EF4-FFF2-40B4-BE49-F238E27FC236}">
                <a16:creationId xmlns:a16="http://schemas.microsoft.com/office/drawing/2014/main" id="{BB1BFC03-EA0D-47D1-B94C-1B00EFC2894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30909" y="307953"/>
            <a:ext cx="646203" cy="646203"/>
          </a:xfrm>
          <a:prstGeom prst="rect">
            <a:avLst/>
          </a:prstGeom>
        </p:spPr>
      </p:pic>
      <p:sp>
        <p:nvSpPr>
          <p:cNvPr id="5" name="TextBox 4">
            <a:extLst>
              <a:ext uri="{FF2B5EF4-FFF2-40B4-BE49-F238E27FC236}">
                <a16:creationId xmlns:a16="http://schemas.microsoft.com/office/drawing/2014/main" id="{7050D58B-7D9D-4F40-A035-40287C797759}"/>
              </a:ext>
            </a:extLst>
          </p:cNvPr>
          <p:cNvSpPr txBox="1"/>
          <p:nvPr/>
        </p:nvSpPr>
        <p:spPr>
          <a:xfrm>
            <a:off x="548640" y="934079"/>
            <a:ext cx="7357233" cy="2015936"/>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Does not release any emissions into the air.</a:t>
            </a:r>
          </a:p>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Fuel does not need to be added and lasts indefinitely.</a:t>
            </a:r>
          </a:p>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Molten salt can store enough heat to continue generating electricity for 10 hours.*</a:t>
            </a:r>
          </a:p>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Cost of operation are competitive with coal-fired power.*</a:t>
            </a:r>
          </a:p>
        </p:txBody>
      </p:sp>
      <p:sp>
        <p:nvSpPr>
          <p:cNvPr id="7" name="TextBox 6">
            <a:extLst>
              <a:ext uri="{FF2B5EF4-FFF2-40B4-BE49-F238E27FC236}">
                <a16:creationId xmlns:a16="http://schemas.microsoft.com/office/drawing/2014/main" id="{CE889930-95F5-47BD-A96F-A85840D0CE7A}"/>
              </a:ext>
            </a:extLst>
          </p:cNvPr>
          <p:cNvSpPr txBox="1"/>
          <p:nvPr/>
        </p:nvSpPr>
        <p:spPr>
          <a:xfrm>
            <a:off x="6096000" y="3243694"/>
            <a:ext cx="5036276" cy="492443"/>
          </a:xfrm>
          <a:prstGeom prst="rect">
            <a:avLst/>
          </a:prstGeom>
          <a:noFill/>
        </p:spPr>
        <p:txBody>
          <a:bodyPr wrap="square">
            <a:spAutoFit/>
          </a:bodyPr>
          <a:lstStyle/>
          <a:p>
            <a:pPr algn="just">
              <a:spcAft>
                <a:spcPts val="1200"/>
              </a:spcAft>
            </a:pPr>
            <a:r>
              <a:rPr lang="en-US" sz="2600" b="1" dirty="0">
                <a:solidFill>
                  <a:srgbClr val="FF0000"/>
                </a:solidFill>
                <a:latin typeface="Calibri" panose="020F0502020204030204" pitchFamily="34" charset="0"/>
                <a:cs typeface="Calibri" panose="020F0502020204030204" pitchFamily="34" charset="0"/>
              </a:rPr>
              <a:t>Disadvantages of Solar Thermal:</a:t>
            </a:r>
          </a:p>
        </p:txBody>
      </p:sp>
      <p:pic>
        <p:nvPicPr>
          <p:cNvPr id="11" name="Graphic 10" descr="Thumbs Down outline">
            <a:extLst>
              <a:ext uri="{FF2B5EF4-FFF2-40B4-BE49-F238E27FC236}">
                <a16:creationId xmlns:a16="http://schemas.microsoft.com/office/drawing/2014/main" id="{CB06F9BB-2F23-45EA-B92A-31AB745E7C3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76877" y="3243694"/>
            <a:ext cx="644246" cy="644246"/>
          </a:xfrm>
          <a:prstGeom prst="rect">
            <a:avLst/>
          </a:prstGeom>
        </p:spPr>
      </p:pic>
      <p:sp>
        <p:nvSpPr>
          <p:cNvPr id="4" name="TextBox 3">
            <a:extLst>
              <a:ext uri="{FF2B5EF4-FFF2-40B4-BE49-F238E27FC236}">
                <a16:creationId xmlns:a16="http://schemas.microsoft.com/office/drawing/2014/main" id="{22DBC395-D2F6-4788-851B-819D8B0B1718}"/>
              </a:ext>
            </a:extLst>
          </p:cNvPr>
          <p:cNvSpPr txBox="1"/>
          <p:nvPr/>
        </p:nvSpPr>
        <p:spPr>
          <a:xfrm>
            <a:off x="5706100" y="3770073"/>
            <a:ext cx="5931192" cy="1600438"/>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mirror array takes up a great deal of space.</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power source is less effective in the winter.</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concentrated sunlight incinerates birds that fly to the mirrors.**</a:t>
            </a:r>
          </a:p>
        </p:txBody>
      </p:sp>
      <p:sp>
        <p:nvSpPr>
          <p:cNvPr id="3" name="TextBox 2">
            <a:extLst>
              <a:ext uri="{FF2B5EF4-FFF2-40B4-BE49-F238E27FC236}">
                <a16:creationId xmlns:a16="http://schemas.microsoft.com/office/drawing/2014/main" id="{43E0D2F5-1E75-2F7F-B98E-46290B7EFD93}"/>
              </a:ext>
            </a:extLst>
          </p:cNvPr>
          <p:cNvSpPr txBox="1"/>
          <p:nvPr/>
        </p:nvSpPr>
        <p:spPr>
          <a:xfrm>
            <a:off x="548640" y="5633973"/>
            <a:ext cx="11163833" cy="954107"/>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Inside Climate News: </a:t>
            </a:r>
            <a:r>
              <a:rPr lang="en-US" sz="1600" dirty="0">
                <a:latin typeface="Calibri" panose="020F0502020204030204" pitchFamily="34" charset="0"/>
                <a:cs typeface="Calibri" panose="020F0502020204030204" pitchFamily="34" charset="0"/>
                <a:hlinkClick r:id="rId6"/>
              </a:rPr>
              <a:t>https://insideclimatenews.org/news/16012018/csp-concentrated-solar-molten-salt-storage-24-hour-renewable-energy-crescent-dunes-nevada/</a:t>
            </a:r>
            <a:endParaRPr lang="en-US" sz="16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Science Alert: </a:t>
            </a:r>
            <a:r>
              <a:rPr lang="en-US" sz="1600" dirty="0">
                <a:latin typeface="Calibri" panose="020F0502020204030204" pitchFamily="34" charset="0"/>
                <a:cs typeface="Calibri" panose="020F0502020204030204" pitchFamily="34" charset="0"/>
                <a:hlinkClick r:id="rId7"/>
              </a:rPr>
              <a:t>https://www.sciencealert.com/this-solar-plant-accidentally-incinerates-up-to-6-000-birds-a-year</a:t>
            </a:r>
            <a:endParaRPr lang="en-US" sz="1600" dirty="0">
              <a:latin typeface="Calibri" panose="020F0502020204030204" pitchFamily="34" charset="0"/>
              <a:cs typeface="Calibri" panose="020F0502020204030204" pitchFamily="34" charset="0"/>
            </a:endParaRPr>
          </a:p>
        </p:txBody>
      </p:sp>
      <p:pic>
        <p:nvPicPr>
          <p:cNvPr id="8" name="Picture 7" descr="Birds flying in a clear sky">
            <a:extLst>
              <a:ext uri="{FF2B5EF4-FFF2-40B4-BE49-F238E27FC236}">
                <a16:creationId xmlns:a16="http://schemas.microsoft.com/office/drawing/2014/main" id="{868EED0E-F3FA-4E17-8CB9-F3588BA64A47}"/>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62532" y="319683"/>
            <a:ext cx="1586877" cy="1152006"/>
          </a:xfrm>
          <a:prstGeom prst="rect">
            <a:avLst/>
          </a:prstGeom>
          <a:ln w="3175">
            <a:solidFill>
              <a:srgbClr val="00B0F0"/>
            </a:solidFill>
          </a:ln>
        </p:spPr>
      </p:pic>
      <p:pic>
        <p:nvPicPr>
          <p:cNvPr id="15" name="Picture 14">
            <a:extLst>
              <a:ext uri="{FF2B5EF4-FFF2-40B4-BE49-F238E27FC236}">
                <a16:creationId xmlns:a16="http://schemas.microsoft.com/office/drawing/2014/main" id="{633C4D19-9E9F-B350-D6A3-1827CEC038D2}"/>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800000" flipH="1" flipV="1">
            <a:off x="4067174" y="4357631"/>
            <a:ext cx="1488558" cy="1106581"/>
          </a:xfrm>
          <a:prstGeom prst="rect">
            <a:avLst/>
          </a:prstGeom>
        </p:spPr>
      </p:pic>
      <p:pic>
        <p:nvPicPr>
          <p:cNvPr id="9" name="Picture 8" descr="Photo of the sun">
            <a:extLst>
              <a:ext uri="{FF2B5EF4-FFF2-40B4-BE49-F238E27FC236}">
                <a16:creationId xmlns:a16="http://schemas.microsoft.com/office/drawing/2014/main" id="{EC45F266-BEAF-AE82-50F8-74492D8086DC}"/>
              </a:ext>
              <a:ext uri="{C183D7F6-B498-43B3-948B-1728B52AA6E4}">
                <adec:decorative xmlns:adec="http://schemas.microsoft.com/office/drawing/2017/decorative" val="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34523" y="319684"/>
            <a:ext cx="1206684" cy="1152006"/>
          </a:xfrm>
          <a:prstGeom prst="rect">
            <a:avLst/>
          </a:prstGeom>
        </p:spPr>
      </p:pic>
      <p:pic>
        <p:nvPicPr>
          <p:cNvPr id="28" name="Picture 27">
            <a:extLst>
              <a:ext uri="{FF2B5EF4-FFF2-40B4-BE49-F238E27FC236}">
                <a16:creationId xmlns:a16="http://schemas.microsoft.com/office/drawing/2014/main" id="{15C3E818-516C-9355-E9AB-23EEA8459482}"/>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97589" y="3153815"/>
            <a:ext cx="1427529" cy="1106581"/>
          </a:xfrm>
          <a:prstGeom prst="rect">
            <a:avLst/>
          </a:prstGeom>
          <a:ln>
            <a:solidFill>
              <a:schemeClr val="tx1"/>
            </a:solidFill>
          </a:ln>
        </p:spPr>
      </p:pic>
      <p:pic>
        <p:nvPicPr>
          <p:cNvPr id="35" name="Picture 34" descr="Cartoon of an hour glass">
            <a:extLst>
              <a:ext uri="{FF2B5EF4-FFF2-40B4-BE49-F238E27FC236}">
                <a16:creationId xmlns:a16="http://schemas.microsoft.com/office/drawing/2014/main" id="{6C64AEA8-3B61-9E7F-EF3E-BADF686068F3}"/>
              </a:ext>
              <a:ext uri="{C183D7F6-B498-43B3-948B-1728B52AA6E4}">
                <adec:decorative xmlns:adec="http://schemas.microsoft.com/office/drawing/2017/decorative" val="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51117" y="1732638"/>
            <a:ext cx="1009706" cy="1261884"/>
          </a:xfrm>
          <a:prstGeom prst="rect">
            <a:avLst/>
          </a:prstGeom>
          <a:ln w="3175">
            <a:noFill/>
          </a:ln>
        </p:spPr>
      </p:pic>
      <p:pic>
        <p:nvPicPr>
          <p:cNvPr id="39" name="Graphic 38" descr="Cartoon of a piggy bank">
            <a:extLst>
              <a:ext uri="{FF2B5EF4-FFF2-40B4-BE49-F238E27FC236}">
                <a16:creationId xmlns:a16="http://schemas.microsoft.com/office/drawing/2014/main" id="{668F99DD-2143-BCCC-D54D-C3B0E9E32243}"/>
              </a:ext>
              <a:ext uri="{C183D7F6-B498-43B3-948B-1728B52AA6E4}">
                <adec:decorative xmlns:adec="http://schemas.microsoft.com/office/drawing/2017/decorative" val="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81863" y="1698385"/>
            <a:ext cx="1355428" cy="1233019"/>
          </a:xfrm>
          <a:prstGeom prst="rect">
            <a:avLst/>
          </a:prstGeom>
        </p:spPr>
      </p:pic>
      <p:pic>
        <p:nvPicPr>
          <p:cNvPr id="12" name="Graphic 11" descr="Cartoon of an elephant">
            <a:extLst>
              <a:ext uri="{FF2B5EF4-FFF2-40B4-BE49-F238E27FC236}">
                <a16:creationId xmlns:a16="http://schemas.microsoft.com/office/drawing/2014/main" id="{1710C473-114D-40C8-3D84-5A4473F286D9}"/>
              </a:ext>
              <a:ext uri="{C183D7F6-B498-43B3-948B-1728B52AA6E4}">
                <adec:decorative xmlns:adec="http://schemas.microsoft.com/office/drawing/2017/decorative" val="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9526" y="2400300"/>
            <a:ext cx="3434260" cy="3793156"/>
          </a:xfrm>
          <a:prstGeom prst="rect">
            <a:avLst/>
          </a:prstGeom>
        </p:spPr>
      </p:pic>
    </p:spTree>
    <p:extLst>
      <p:ext uri="{BB962C8B-B14F-4D97-AF65-F5344CB8AC3E}">
        <p14:creationId xmlns:p14="http://schemas.microsoft.com/office/powerpoint/2010/main" val="98805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DBEEAF-AC19-2EAA-3C6A-FACE4A41C475}"/>
              </a:ext>
            </a:extLst>
          </p:cNvPr>
          <p:cNvSpPr txBox="1">
            <a:spLocks noGrp="1"/>
          </p:cNvSpPr>
          <p:nvPr>
            <p:ph type="title" idx="4294967295"/>
          </p:nvPr>
        </p:nvSpPr>
        <p:spPr>
          <a:xfrm>
            <a:off x="654281" y="681985"/>
            <a:ext cx="5948680"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Other Applications of Solar Thermal: </a:t>
            </a:r>
          </a:p>
        </p:txBody>
      </p:sp>
      <p:sp>
        <p:nvSpPr>
          <p:cNvPr id="5" name="TextBox 4">
            <a:extLst>
              <a:ext uri="{FF2B5EF4-FFF2-40B4-BE49-F238E27FC236}">
                <a16:creationId xmlns:a16="http://schemas.microsoft.com/office/drawing/2014/main" id="{C252DFAC-B079-53F9-82E8-1EB75B97776C}"/>
              </a:ext>
            </a:extLst>
          </p:cNvPr>
          <p:cNvSpPr txBox="1"/>
          <p:nvPr/>
        </p:nvSpPr>
        <p:spPr>
          <a:xfrm>
            <a:off x="654281" y="1358527"/>
            <a:ext cx="10219320" cy="984885"/>
          </a:xfrm>
          <a:prstGeom prst="rect">
            <a:avLst/>
          </a:prstGeom>
          <a:noFill/>
        </p:spPr>
        <p:txBody>
          <a:bodyPr wrap="square">
            <a:spAutoFit/>
          </a:bodyPr>
          <a:lstStyle/>
          <a:p>
            <a:pPr algn="just">
              <a:spcAft>
                <a:spcPts val="1200"/>
              </a:spcAft>
            </a:pPr>
            <a:r>
              <a:rPr lang="en-US" sz="2400" dirty="0">
                <a:latin typeface="Calibri" panose="020F0502020204030204" pitchFamily="34" charset="0"/>
                <a:cs typeface="Calibri" panose="020F0502020204030204" pitchFamily="34" charset="0"/>
              </a:rPr>
              <a:t>Solar collectors are commonly used in China to heat water.</a:t>
            </a:r>
          </a:p>
          <a:p>
            <a:pPr algn="just">
              <a:spcAft>
                <a:spcPts val="1200"/>
              </a:spcAft>
            </a:pPr>
            <a:r>
              <a:rPr lang="en-US" sz="2400" dirty="0">
                <a:latin typeface="Calibri" panose="020F0502020204030204" pitchFamily="34" charset="0"/>
                <a:cs typeface="Calibri" panose="020F0502020204030204" pitchFamily="34" charset="0"/>
              </a:rPr>
              <a:t>Concentrated solar power can also be used on a smaller scale for cooking.</a:t>
            </a:r>
          </a:p>
        </p:txBody>
      </p:sp>
      <p:pic>
        <p:nvPicPr>
          <p:cNvPr id="7" name="Picture 6" descr="Drawing of a solar shower">
            <a:extLst>
              <a:ext uri="{FF2B5EF4-FFF2-40B4-BE49-F238E27FC236}">
                <a16:creationId xmlns:a16="http://schemas.microsoft.com/office/drawing/2014/main" id="{2572E76C-E69B-FED1-B1B7-91DFFD3365B2}"/>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888" y="2609345"/>
            <a:ext cx="4032237" cy="3026571"/>
          </a:xfrm>
          <a:prstGeom prst="rect">
            <a:avLst/>
          </a:prstGeom>
        </p:spPr>
      </p:pic>
      <p:pic>
        <p:nvPicPr>
          <p:cNvPr id="9" name="Picture 8" descr="Photo of a solar oven cooking food">
            <a:extLst>
              <a:ext uri="{FF2B5EF4-FFF2-40B4-BE49-F238E27FC236}">
                <a16:creationId xmlns:a16="http://schemas.microsoft.com/office/drawing/2014/main" id="{79FC5FF6-4BFC-98E1-2246-8F7A65527F2B}"/>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1402" y="2752734"/>
            <a:ext cx="3077892" cy="2739789"/>
          </a:xfrm>
          <a:prstGeom prst="rect">
            <a:avLst/>
          </a:prstGeom>
        </p:spPr>
      </p:pic>
      <p:pic>
        <p:nvPicPr>
          <p:cNvPr id="11" name="Picture 10" descr="Photo of rooftop solar panels for heating water">
            <a:extLst>
              <a:ext uri="{FF2B5EF4-FFF2-40B4-BE49-F238E27FC236}">
                <a16:creationId xmlns:a16="http://schemas.microsoft.com/office/drawing/2014/main" id="{56374A0A-AB80-5251-1846-FFD654CD8D8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1854" y="2752735"/>
            <a:ext cx="3258819" cy="2739790"/>
          </a:xfrm>
          <a:prstGeom prst="rect">
            <a:avLst/>
          </a:prstGeom>
        </p:spPr>
      </p:pic>
    </p:spTree>
    <p:extLst>
      <p:ext uri="{BB962C8B-B14F-4D97-AF65-F5344CB8AC3E}">
        <p14:creationId xmlns:p14="http://schemas.microsoft.com/office/powerpoint/2010/main" val="20268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923A34-EEF8-489E-9E1A-CC5529A5883E}"/>
              </a:ext>
            </a:extLst>
          </p:cNvPr>
          <p:cNvSpPr txBox="1">
            <a:spLocks noGrp="1"/>
          </p:cNvSpPr>
          <p:nvPr>
            <p:ph type="title" idx="4294967295"/>
          </p:nvPr>
        </p:nvSpPr>
        <p:spPr>
          <a:xfrm>
            <a:off x="588888" y="430941"/>
            <a:ext cx="3762568"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Geothermal Electricity </a:t>
            </a:r>
          </a:p>
        </p:txBody>
      </p:sp>
      <p:sp>
        <p:nvSpPr>
          <p:cNvPr id="4" name="TextBox 3">
            <a:extLst>
              <a:ext uri="{FF2B5EF4-FFF2-40B4-BE49-F238E27FC236}">
                <a16:creationId xmlns:a16="http://schemas.microsoft.com/office/drawing/2014/main" id="{B0896F08-A7B1-43D8-A74E-73051CBD03F4}"/>
              </a:ext>
            </a:extLst>
          </p:cNvPr>
          <p:cNvSpPr txBox="1"/>
          <p:nvPr/>
        </p:nvSpPr>
        <p:spPr>
          <a:xfrm>
            <a:off x="588889" y="975901"/>
            <a:ext cx="11014224" cy="1508105"/>
          </a:xfrm>
          <a:prstGeom prst="rect">
            <a:avLst/>
          </a:prstGeom>
          <a:noFill/>
        </p:spPr>
        <p:txBody>
          <a:bodyPr wrap="square">
            <a:spAutoFit/>
          </a:bodyPr>
          <a:lstStyle/>
          <a:p>
            <a:pPr algn="just">
              <a:spcAft>
                <a:spcPts val="1200"/>
              </a:spcAft>
            </a:pPr>
            <a:r>
              <a:rPr lang="en-US" sz="2300" dirty="0">
                <a:latin typeface="Calibri" panose="020F0502020204030204" pitchFamily="34" charset="0"/>
                <a:cs typeface="Calibri" panose="020F0502020204030204" pitchFamily="34" charset="0"/>
              </a:rPr>
              <a:t>Superheated water from deep underground is piped to the surface to produce steam to propel a turbine coupled with a generator. In the US, geothermal electricity is generated almost entirely in Western states, with Nevada obtaining about 10% of total electricity from geothermal.* </a:t>
            </a:r>
          </a:p>
        </p:txBody>
      </p:sp>
      <p:pic>
        <p:nvPicPr>
          <p:cNvPr id="2" name="Picture 1" descr="A diagram of a geothermal power plant">
            <a:extLst>
              <a:ext uri="{FF2B5EF4-FFF2-40B4-BE49-F238E27FC236}">
                <a16:creationId xmlns:a16="http://schemas.microsoft.com/office/drawing/2014/main" id="{8BB4C0C3-F621-7E0C-2491-D15991E917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499" y="2562874"/>
            <a:ext cx="5811750" cy="3305973"/>
          </a:xfrm>
          <a:prstGeom prst="rect">
            <a:avLst/>
          </a:prstGeom>
        </p:spPr>
      </p:pic>
      <p:pic>
        <p:nvPicPr>
          <p:cNvPr id="6" name="Picture 5" descr="Pipes for transporting water in a geothermal power plant">
            <a:extLst>
              <a:ext uri="{FF2B5EF4-FFF2-40B4-BE49-F238E27FC236}">
                <a16:creationId xmlns:a16="http://schemas.microsoft.com/office/drawing/2014/main" id="{75773351-7FC4-065E-4419-E30CDBEB851F}"/>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3807" y="2562874"/>
            <a:ext cx="4708694" cy="3305973"/>
          </a:xfrm>
          <a:prstGeom prst="rect">
            <a:avLst/>
          </a:prstGeom>
        </p:spPr>
      </p:pic>
      <p:sp>
        <p:nvSpPr>
          <p:cNvPr id="7" name="TextBox 6">
            <a:extLst>
              <a:ext uri="{FF2B5EF4-FFF2-40B4-BE49-F238E27FC236}">
                <a16:creationId xmlns:a16="http://schemas.microsoft.com/office/drawing/2014/main" id="{3CADBFEC-2023-136C-E736-8B5163C9D0FE}"/>
              </a:ext>
            </a:extLst>
          </p:cNvPr>
          <p:cNvSpPr txBox="1"/>
          <p:nvPr/>
        </p:nvSpPr>
        <p:spPr>
          <a:xfrm>
            <a:off x="488630" y="5908603"/>
            <a:ext cx="9404498"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US Department of Energy: </a:t>
            </a:r>
            <a:r>
              <a:rPr lang="en-US" sz="1600" dirty="0">
                <a:latin typeface="Calibri" panose="020F0502020204030204" pitchFamily="34" charset="0"/>
                <a:cs typeface="Calibri" panose="020F0502020204030204" pitchFamily="34" charset="0"/>
                <a:hlinkClick r:id="rId4"/>
              </a:rPr>
              <a:t>https://www.eia.gov/energyexplained/geothermal/use-of-geothermal-energy.php</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325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9D79B0-BA17-4518-B1F1-ADFB39B05CE9}"/>
              </a:ext>
            </a:extLst>
          </p:cNvPr>
          <p:cNvSpPr txBox="1">
            <a:spLocks noGrp="1"/>
          </p:cNvSpPr>
          <p:nvPr>
            <p:ph type="title" idx="4294967295"/>
          </p:nvPr>
        </p:nvSpPr>
        <p:spPr>
          <a:xfrm>
            <a:off x="690549" y="493902"/>
            <a:ext cx="4667632"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6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Advantages of Geothermal:</a:t>
            </a:r>
          </a:p>
        </p:txBody>
      </p:sp>
      <p:pic>
        <p:nvPicPr>
          <p:cNvPr id="10" name="Graphic 9" descr="Thumbs up sign outline">
            <a:extLst>
              <a:ext uri="{FF2B5EF4-FFF2-40B4-BE49-F238E27FC236}">
                <a16:creationId xmlns:a16="http://schemas.microsoft.com/office/drawing/2014/main" id="{FD57899D-668B-48A9-997D-798E4A88DD1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98726" y="336696"/>
            <a:ext cx="646203" cy="646203"/>
          </a:xfrm>
          <a:prstGeom prst="rect">
            <a:avLst/>
          </a:prstGeom>
        </p:spPr>
      </p:pic>
      <p:sp>
        <p:nvSpPr>
          <p:cNvPr id="5" name="TextBox 4">
            <a:extLst>
              <a:ext uri="{FF2B5EF4-FFF2-40B4-BE49-F238E27FC236}">
                <a16:creationId xmlns:a16="http://schemas.microsoft.com/office/drawing/2014/main" id="{F20A30E2-3766-4FD1-A6F6-CD6694C4ECDB}"/>
              </a:ext>
            </a:extLst>
          </p:cNvPr>
          <p:cNvSpPr txBox="1"/>
          <p:nvPr/>
        </p:nvSpPr>
        <p:spPr>
          <a:xfrm>
            <a:off x="460924" y="1081370"/>
            <a:ext cx="7410867" cy="907941"/>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400" dirty="0">
                <a:solidFill>
                  <a:srgbClr val="0432FF"/>
                </a:solidFill>
                <a:latin typeface="Calibri" panose="020F0502020204030204" pitchFamily="34" charset="0"/>
                <a:cs typeface="Calibri" panose="020F0502020204030204" pitchFamily="34" charset="0"/>
              </a:rPr>
              <a:t>Fuel does not need to be added and lasts indefinitely.</a:t>
            </a:r>
          </a:p>
          <a:p>
            <a:pPr marL="342900" indent="-342900" algn="just">
              <a:spcAft>
                <a:spcPts val="600"/>
              </a:spcAft>
              <a:buFont typeface="Arial" panose="020B0604020202020204" pitchFamily="34" charset="0"/>
              <a:buChar char="•"/>
            </a:pPr>
            <a:r>
              <a:rPr lang="en-US" sz="2400" dirty="0">
                <a:solidFill>
                  <a:srgbClr val="0432FF"/>
                </a:solidFill>
                <a:latin typeface="Calibri" panose="020F0502020204030204" pitchFamily="34" charset="0"/>
                <a:cs typeface="Calibri" panose="020F0502020204030204" pitchFamily="34" charset="0"/>
              </a:rPr>
              <a:t>Under normal conditions the power supply is constant.</a:t>
            </a:r>
          </a:p>
        </p:txBody>
      </p:sp>
      <p:sp>
        <p:nvSpPr>
          <p:cNvPr id="7" name="TextBox 6">
            <a:extLst>
              <a:ext uri="{FF2B5EF4-FFF2-40B4-BE49-F238E27FC236}">
                <a16:creationId xmlns:a16="http://schemas.microsoft.com/office/drawing/2014/main" id="{A7FEBB25-72E7-41A6-8245-3691CAB734B6}"/>
              </a:ext>
            </a:extLst>
          </p:cNvPr>
          <p:cNvSpPr txBox="1"/>
          <p:nvPr/>
        </p:nvSpPr>
        <p:spPr>
          <a:xfrm>
            <a:off x="6321643" y="3122085"/>
            <a:ext cx="5036276" cy="492443"/>
          </a:xfrm>
          <a:prstGeom prst="rect">
            <a:avLst/>
          </a:prstGeom>
          <a:noFill/>
        </p:spPr>
        <p:txBody>
          <a:bodyPr wrap="square">
            <a:spAutoFit/>
          </a:bodyPr>
          <a:lstStyle/>
          <a:p>
            <a:pPr algn="just">
              <a:spcAft>
                <a:spcPts val="1200"/>
              </a:spcAft>
            </a:pPr>
            <a:r>
              <a:rPr lang="en-US" sz="2600" b="1" dirty="0">
                <a:solidFill>
                  <a:srgbClr val="FF0000"/>
                </a:solidFill>
                <a:latin typeface="Calibri" panose="020F0502020204030204" pitchFamily="34" charset="0"/>
                <a:cs typeface="Calibri" panose="020F0502020204030204" pitchFamily="34" charset="0"/>
              </a:rPr>
              <a:t>Disadvantages of Geothermal:</a:t>
            </a:r>
          </a:p>
        </p:txBody>
      </p:sp>
      <p:pic>
        <p:nvPicPr>
          <p:cNvPr id="11" name="Graphic 10" descr="Thumbs Down outline">
            <a:extLst>
              <a:ext uri="{FF2B5EF4-FFF2-40B4-BE49-F238E27FC236}">
                <a16:creationId xmlns:a16="http://schemas.microsoft.com/office/drawing/2014/main" id="{37A2C017-E224-45B5-9353-D0F05B1DBFE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81120" y="3122085"/>
            <a:ext cx="644246" cy="644246"/>
          </a:xfrm>
          <a:prstGeom prst="rect">
            <a:avLst/>
          </a:prstGeom>
        </p:spPr>
      </p:pic>
      <p:sp>
        <p:nvSpPr>
          <p:cNvPr id="4" name="TextBox 3">
            <a:extLst>
              <a:ext uri="{FF2B5EF4-FFF2-40B4-BE49-F238E27FC236}">
                <a16:creationId xmlns:a16="http://schemas.microsoft.com/office/drawing/2014/main" id="{FE067784-3CE9-4A48-9C19-3FEFB9CB1599}"/>
              </a:ext>
            </a:extLst>
          </p:cNvPr>
          <p:cNvSpPr txBox="1"/>
          <p:nvPr/>
        </p:nvSpPr>
        <p:spPr>
          <a:xfrm>
            <a:off x="6064763" y="3694339"/>
            <a:ext cx="5322070" cy="2169825"/>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400" dirty="0">
                <a:solidFill>
                  <a:srgbClr val="FF0000"/>
                </a:solidFill>
                <a:latin typeface="Calibri" panose="020F0502020204030204" pitchFamily="34" charset="0"/>
                <a:cs typeface="Calibri" panose="020F0502020204030204" pitchFamily="34" charset="0"/>
              </a:rPr>
              <a:t>High upfront costs.</a:t>
            </a:r>
          </a:p>
          <a:p>
            <a:pPr marL="342900" indent="-342900" algn="just">
              <a:spcAft>
                <a:spcPts val="600"/>
              </a:spcAft>
              <a:buFont typeface="Arial" panose="020B0604020202020204" pitchFamily="34" charset="0"/>
              <a:buChar char="•"/>
            </a:pPr>
            <a:r>
              <a:rPr lang="en-US" sz="2400" dirty="0">
                <a:solidFill>
                  <a:srgbClr val="FF0000"/>
                </a:solidFill>
                <a:latin typeface="Calibri" panose="020F0502020204030204" pitchFamily="34" charset="0"/>
                <a:cs typeface="Calibri" panose="020F0502020204030204" pitchFamily="34" charset="0"/>
              </a:rPr>
              <a:t>Can emit toxic gases and metals.</a:t>
            </a:r>
          </a:p>
          <a:p>
            <a:pPr marL="342900" indent="-342900" algn="just">
              <a:spcAft>
                <a:spcPts val="600"/>
              </a:spcAft>
              <a:buFont typeface="Arial" panose="020B0604020202020204" pitchFamily="34" charset="0"/>
              <a:buChar char="•"/>
            </a:pPr>
            <a:r>
              <a:rPr lang="en-US" sz="2400" dirty="0">
                <a:solidFill>
                  <a:srgbClr val="FF0000"/>
                </a:solidFill>
                <a:latin typeface="Calibri" panose="020F0502020204030204" pitchFamily="34" charset="0"/>
                <a:cs typeface="Calibri" panose="020F0502020204030204" pitchFamily="34" charset="0"/>
              </a:rPr>
              <a:t>Can cause tremors land subsidence.</a:t>
            </a:r>
          </a:p>
          <a:p>
            <a:pPr marL="342900" indent="-342900" algn="just">
              <a:spcAft>
                <a:spcPts val="600"/>
              </a:spcAft>
              <a:buFont typeface="Arial" panose="020B0604020202020204" pitchFamily="34" charset="0"/>
              <a:buChar char="•"/>
            </a:pPr>
            <a:r>
              <a:rPr lang="en-US" sz="2400" dirty="0">
                <a:solidFill>
                  <a:srgbClr val="FF0000"/>
                </a:solidFill>
                <a:latin typeface="Calibri" panose="020F0502020204030204" pitchFamily="34" charset="0"/>
                <a:cs typeface="Calibri" panose="020F0502020204030204" pitchFamily="34" charset="0"/>
              </a:rPr>
              <a:t>The locations where this can be done are limited by geology.</a:t>
            </a:r>
          </a:p>
        </p:txBody>
      </p:sp>
      <p:pic>
        <p:nvPicPr>
          <p:cNvPr id="15" name="Picture 14" descr="A map of the United States of America depicting underground maximal temperatures that are accessible via geothermal power generation">
            <a:extLst>
              <a:ext uri="{FF2B5EF4-FFF2-40B4-BE49-F238E27FC236}">
                <a16:creationId xmlns:a16="http://schemas.microsoft.com/office/drawing/2014/main" id="{00A3EFB9-2AE6-4777-4A6E-A1660509A3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844" y="3861473"/>
            <a:ext cx="5275145" cy="2611133"/>
          </a:xfrm>
          <a:prstGeom prst="rect">
            <a:avLst/>
          </a:prstGeom>
        </p:spPr>
      </p:pic>
      <p:pic>
        <p:nvPicPr>
          <p:cNvPr id="3" name="Picture 2" descr="A geyser of steaming hot water">
            <a:extLst>
              <a:ext uri="{FF2B5EF4-FFF2-40B4-BE49-F238E27FC236}">
                <a16:creationId xmlns:a16="http://schemas.microsoft.com/office/drawing/2014/main" id="{2FA50F3C-2716-6B76-0FDD-5845B6C110F2}"/>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66358" y="433597"/>
            <a:ext cx="2364718" cy="1491533"/>
          </a:xfrm>
          <a:prstGeom prst="rect">
            <a:avLst/>
          </a:prstGeom>
          <a:ln>
            <a:solidFill>
              <a:schemeClr val="tx1"/>
            </a:solidFill>
          </a:ln>
        </p:spPr>
      </p:pic>
      <p:pic>
        <p:nvPicPr>
          <p:cNvPr id="13" name="Picture 12">
            <a:extLst>
              <a:ext uri="{FF2B5EF4-FFF2-40B4-BE49-F238E27FC236}">
                <a16:creationId xmlns:a16="http://schemas.microsoft.com/office/drawing/2014/main" id="{ADA09AB1-3502-4875-259B-7A6374D7F3B2}"/>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71791" y="581010"/>
            <a:ext cx="1254616" cy="1254616"/>
          </a:xfrm>
          <a:prstGeom prst="rect">
            <a:avLst/>
          </a:prstGeom>
        </p:spPr>
      </p:pic>
      <p:pic>
        <p:nvPicPr>
          <p:cNvPr id="16" name="Graphic 15" descr="A drawing of currency">
            <a:extLst>
              <a:ext uri="{FF2B5EF4-FFF2-40B4-BE49-F238E27FC236}">
                <a16:creationId xmlns:a16="http://schemas.microsoft.com/office/drawing/2014/main" id="{74937093-2DDC-B430-9BEF-8D5CEF437326}"/>
              </a:ext>
              <a:ext uri="{C183D7F6-B498-43B3-948B-1728B52AA6E4}">
                <adec:decorative xmlns:adec="http://schemas.microsoft.com/office/drawing/2017/decorative" val="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9586" y="2361530"/>
            <a:ext cx="1431971" cy="1499943"/>
          </a:xfrm>
          <a:prstGeom prst="rect">
            <a:avLst/>
          </a:prstGeom>
        </p:spPr>
      </p:pic>
      <p:pic>
        <p:nvPicPr>
          <p:cNvPr id="18" name="Picture 17">
            <a:extLst>
              <a:ext uri="{FF2B5EF4-FFF2-40B4-BE49-F238E27FC236}">
                <a16:creationId xmlns:a16="http://schemas.microsoft.com/office/drawing/2014/main" id="{99EDBC46-DF1A-47FA-2F7B-7D6763E83557}"/>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85052" y="2367564"/>
            <a:ext cx="1584728" cy="1325997"/>
          </a:xfrm>
          <a:prstGeom prst="rect">
            <a:avLst/>
          </a:prstGeom>
          <a:ln>
            <a:solidFill>
              <a:schemeClr val="tx1"/>
            </a:solidFill>
          </a:ln>
        </p:spPr>
      </p:pic>
      <p:pic>
        <p:nvPicPr>
          <p:cNvPr id="22" name="Picture 21">
            <a:extLst>
              <a:ext uri="{FF2B5EF4-FFF2-40B4-BE49-F238E27FC236}">
                <a16:creationId xmlns:a16="http://schemas.microsoft.com/office/drawing/2014/main" id="{5A4AB0C3-D2FA-1054-E779-480F8835571B}"/>
              </a:ext>
              <a:ext uri="{C183D7F6-B498-43B3-948B-1728B52AA6E4}">
                <adec:decorative xmlns:adec="http://schemas.microsoft.com/office/drawing/2017/decorative" val="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83018" y="2367564"/>
            <a:ext cx="1431971" cy="1321631"/>
          </a:xfrm>
          <a:prstGeom prst="rect">
            <a:avLst/>
          </a:prstGeom>
          <a:ln>
            <a:solidFill>
              <a:schemeClr val="tx1"/>
            </a:solidFill>
          </a:ln>
        </p:spPr>
      </p:pic>
    </p:spTree>
    <p:extLst>
      <p:ext uri="{BB962C8B-B14F-4D97-AF65-F5344CB8AC3E}">
        <p14:creationId xmlns:p14="http://schemas.microsoft.com/office/powerpoint/2010/main" val="7361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CA96-F839-E2E0-C0C5-EB91E255B343}"/>
              </a:ext>
            </a:extLst>
          </p:cNvPr>
          <p:cNvSpPr txBox="1">
            <a:spLocks noGrp="1"/>
          </p:cNvSpPr>
          <p:nvPr>
            <p:ph type="title" idx="4294967295"/>
          </p:nvPr>
        </p:nvSpPr>
        <p:spPr>
          <a:xfrm>
            <a:off x="443875" y="430941"/>
            <a:ext cx="5652125"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Other Applications of Geothermal: </a:t>
            </a:r>
          </a:p>
        </p:txBody>
      </p:sp>
      <p:sp>
        <p:nvSpPr>
          <p:cNvPr id="2" name="TextBox 1">
            <a:extLst>
              <a:ext uri="{FF2B5EF4-FFF2-40B4-BE49-F238E27FC236}">
                <a16:creationId xmlns:a16="http://schemas.microsoft.com/office/drawing/2014/main" id="{2DF9D98E-F69C-6B8B-25D7-FE71C33A2703}"/>
              </a:ext>
            </a:extLst>
          </p:cNvPr>
          <p:cNvSpPr txBox="1"/>
          <p:nvPr/>
        </p:nvSpPr>
        <p:spPr>
          <a:xfrm>
            <a:off x="450574" y="984939"/>
            <a:ext cx="11171583" cy="1600438"/>
          </a:xfrm>
          <a:prstGeom prst="rect">
            <a:avLst/>
          </a:prstGeom>
          <a:noFill/>
        </p:spPr>
        <p:txBody>
          <a:bodyPr wrap="square">
            <a:spAutoFit/>
          </a:bodyPr>
          <a:lstStyle/>
          <a:p>
            <a:pPr algn="just">
              <a:spcAft>
                <a:spcPts val="1200"/>
              </a:spcAft>
            </a:pPr>
            <a:r>
              <a:rPr lang="en-US" sz="2200" dirty="0">
                <a:latin typeface="Calibri" panose="020F0502020204030204" pitchFamily="34" charset="0"/>
                <a:cs typeface="Calibri" panose="020F0502020204030204" pitchFamily="34" charset="0"/>
              </a:rPr>
              <a:t>Geothermal heat pumps utilize constant underground temperatures to heat houses in the winter and cool them in the summer.</a:t>
            </a:r>
          </a:p>
          <a:p>
            <a:pPr algn="just">
              <a:spcAft>
                <a:spcPts val="1200"/>
              </a:spcAft>
            </a:pPr>
            <a:r>
              <a:rPr lang="en-US" sz="2200" dirty="0">
                <a:latin typeface="Calibri" panose="020F0502020204030204" pitchFamily="34" charset="0"/>
                <a:cs typeface="Calibri" panose="020F0502020204030204" pitchFamily="34" charset="0"/>
              </a:rPr>
              <a:t>Heat pumps do not require access to hot springs because they do not generate electricity. They only require space for installation of the underground tubing. </a:t>
            </a:r>
          </a:p>
        </p:txBody>
      </p:sp>
      <p:pic>
        <p:nvPicPr>
          <p:cNvPr id="5" name="Picture 4" descr="A diagram of how heat pumps operate in summer versus winter">
            <a:extLst>
              <a:ext uri="{FF2B5EF4-FFF2-40B4-BE49-F238E27FC236}">
                <a16:creationId xmlns:a16="http://schemas.microsoft.com/office/drawing/2014/main" id="{2F210E61-512B-5615-1F1D-1CB08CC16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032" y="2787700"/>
            <a:ext cx="5502968" cy="3639359"/>
          </a:xfrm>
          <a:prstGeom prst="rect">
            <a:avLst/>
          </a:prstGeom>
        </p:spPr>
      </p:pic>
      <p:pic>
        <p:nvPicPr>
          <p:cNvPr id="6" name="Picture 5" descr="A deep trench containing geothermal heat pump tubing ready for burial">
            <a:extLst>
              <a:ext uri="{FF2B5EF4-FFF2-40B4-BE49-F238E27FC236}">
                <a16:creationId xmlns:a16="http://schemas.microsoft.com/office/drawing/2014/main" id="{52E14E31-34F1-43B8-15D9-9973397DF82C}"/>
              </a:ext>
            </a:extLst>
          </p:cNvPr>
          <p:cNvPicPr>
            <a:picLocks noChangeAspect="1"/>
          </p:cNvPicPr>
          <p:nvPr/>
        </p:nvPicPr>
        <p:blipFill>
          <a:blip r:embed="rId3"/>
          <a:stretch>
            <a:fillRect/>
          </a:stretch>
        </p:blipFill>
        <p:spPr>
          <a:xfrm>
            <a:off x="6502910" y="2787700"/>
            <a:ext cx="4990041" cy="3085361"/>
          </a:xfrm>
          <a:prstGeom prst="rect">
            <a:avLst/>
          </a:prstGeom>
          <a:ln>
            <a:solidFill>
              <a:schemeClr val="tx1"/>
            </a:solidFill>
          </a:ln>
        </p:spPr>
      </p:pic>
      <p:sp>
        <p:nvSpPr>
          <p:cNvPr id="7" name="TextBox 6">
            <a:extLst>
              <a:ext uri="{FF2B5EF4-FFF2-40B4-BE49-F238E27FC236}">
                <a16:creationId xmlns:a16="http://schemas.microsoft.com/office/drawing/2014/main" id="{9C2A7E70-CF0F-2960-AF88-6A9F3E017ACA}"/>
              </a:ext>
              <a:ext uri="{C183D7F6-B498-43B3-948B-1728B52AA6E4}">
                <adec:decorative xmlns:adec="http://schemas.microsoft.com/office/drawing/2017/decorative" val="0"/>
              </a:ext>
            </a:extLst>
          </p:cNvPr>
          <p:cNvSpPr txBox="1"/>
          <p:nvPr/>
        </p:nvSpPr>
        <p:spPr>
          <a:xfrm>
            <a:off x="6382774" y="5873061"/>
            <a:ext cx="5189690" cy="353943"/>
          </a:xfrm>
          <a:prstGeom prst="rect">
            <a:avLst/>
          </a:prstGeom>
          <a:noFill/>
        </p:spPr>
        <p:txBody>
          <a:bodyPr wrap="none" rtlCol="0">
            <a:spAutoFit/>
          </a:bodyPr>
          <a:lstStyle/>
          <a:p>
            <a:r>
              <a:rPr lang="en-US" sz="1700" dirty="0">
                <a:latin typeface="Calibri" panose="020F0502020204030204" pitchFamily="34" charset="0"/>
                <a:cs typeface="Calibri" panose="020F0502020204030204" pitchFamily="34" charset="0"/>
              </a:rPr>
              <a:t>Geothermal heat pump tubing being prepared for burial.</a:t>
            </a:r>
          </a:p>
        </p:txBody>
      </p:sp>
    </p:spTree>
    <p:extLst>
      <p:ext uri="{BB962C8B-B14F-4D97-AF65-F5344CB8AC3E}">
        <p14:creationId xmlns:p14="http://schemas.microsoft.com/office/powerpoint/2010/main" val="4377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2159B8-D57B-4E7D-8A83-F5E766A86F9D}"/>
              </a:ext>
            </a:extLst>
          </p:cNvPr>
          <p:cNvSpPr txBox="1">
            <a:spLocks noGrp="1"/>
          </p:cNvSpPr>
          <p:nvPr>
            <p:ph type="title" idx="4294967295"/>
          </p:nvPr>
        </p:nvSpPr>
        <p:spPr>
          <a:xfrm>
            <a:off x="588888" y="514004"/>
            <a:ext cx="3185487"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Biomass Electricity </a:t>
            </a:r>
          </a:p>
        </p:txBody>
      </p:sp>
      <p:sp>
        <p:nvSpPr>
          <p:cNvPr id="4" name="TextBox 3">
            <a:extLst>
              <a:ext uri="{FF2B5EF4-FFF2-40B4-BE49-F238E27FC236}">
                <a16:creationId xmlns:a16="http://schemas.microsoft.com/office/drawing/2014/main" id="{E3415E9D-2433-4864-B273-3941FD2D0385}"/>
              </a:ext>
            </a:extLst>
          </p:cNvPr>
          <p:cNvSpPr txBox="1"/>
          <p:nvPr/>
        </p:nvSpPr>
        <p:spPr>
          <a:xfrm>
            <a:off x="588888" y="1140302"/>
            <a:ext cx="7205623" cy="2246769"/>
          </a:xfrm>
          <a:prstGeom prst="rect">
            <a:avLst/>
          </a:prstGeom>
          <a:noFill/>
        </p:spPr>
        <p:txBody>
          <a:bodyPr wrap="square">
            <a:spAutoFit/>
          </a:bodyPr>
          <a:lstStyle/>
          <a:p>
            <a:pPr algn="just">
              <a:spcAft>
                <a:spcPts val="1200"/>
              </a:spcAft>
            </a:pPr>
            <a:r>
              <a:rPr lang="en-US" sz="2200" dirty="0">
                <a:latin typeface="Calibri" panose="020F0502020204030204" pitchFamily="34" charset="0"/>
                <a:cs typeface="Calibri" panose="020F0502020204030204" pitchFamily="34" charset="0"/>
              </a:rPr>
              <a:t>Only 8% of biomass energy in the US is used for electricity.*</a:t>
            </a:r>
          </a:p>
          <a:p>
            <a:pPr algn="just">
              <a:spcAft>
                <a:spcPts val="1200"/>
              </a:spcAft>
            </a:pPr>
            <a:r>
              <a:rPr lang="en-US" sz="2200" dirty="0">
                <a:latin typeface="Calibri" panose="020F0502020204030204" pitchFamily="34" charset="0"/>
                <a:cs typeface="Calibri" panose="020F0502020204030204" pitchFamily="34" charset="0"/>
              </a:rPr>
              <a:t>The rest is used for transportation, heating and industry.*</a:t>
            </a:r>
          </a:p>
          <a:p>
            <a:pPr algn="just">
              <a:spcAft>
                <a:spcPts val="1200"/>
              </a:spcAft>
            </a:pPr>
            <a:r>
              <a:rPr lang="en-US" sz="2200" dirty="0">
                <a:latin typeface="Calibri" panose="020F0502020204030204" pitchFamily="34" charset="0"/>
                <a:cs typeface="Calibri" panose="020F0502020204030204" pitchFamily="34" charset="0"/>
              </a:rPr>
              <a:t>The Helius Biomass Plant in Scotland burns wastes from nearby malt whisky distilleries to generate electricity.**</a:t>
            </a:r>
          </a:p>
          <a:p>
            <a:pPr algn="just">
              <a:spcAft>
                <a:spcPts val="1200"/>
              </a:spcAft>
            </a:pPr>
            <a:endParaRPr lang="en-US" sz="2200" dirty="0">
              <a:latin typeface="Calibri" panose="020F0502020204030204" pitchFamily="34" charset="0"/>
              <a:cs typeface="Calibri" panose="020F0502020204030204" pitchFamily="34" charset="0"/>
            </a:endParaRPr>
          </a:p>
        </p:txBody>
      </p:sp>
      <p:pic>
        <p:nvPicPr>
          <p:cNvPr id="8" name="Picture 7" descr="A diagram of types of biomass used for energy">
            <a:extLst>
              <a:ext uri="{FF2B5EF4-FFF2-40B4-BE49-F238E27FC236}">
                <a16:creationId xmlns:a16="http://schemas.microsoft.com/office/drawing/2014/main" id="{0AE6D7C4-C691-70FD-443C-6392CD2B12FF}"/>
              </a:ext>
            </a:extLst>
          </p:cNvPr>
          <p:cNvPicPr>
            <a:picLocks noChangeAspect="1"/>
          </p:cNvPicPr>
          <p:nvPr/>
        </p:nvPicPr>
        <p:blipFill>
          <a:blip r:embed="rId2"/>
          <a:stretch>
            <a:fillRect/>
          </a:stretch>
        </p:blipFill>
        <p:spPr>
          <a:xfrm>
            <a:off x="7794511" y="323460"/>
            <a:ext cx="4100012" cy="5224449"/>
          </a:xfrm>
          <a:prstGeom prst="rect">
            <a:avLst/>
          </a:prstGeom>
        </p:spPr>
      </p:pic>
      <p:sp>
        <p:nvSpPr>
          <p:cNvPr id="6" name="TextBox 5">
            <a:extLst>
              <a:ext uri="{FF2B5EF4-FFF2-40B4-BE49-F238E27FC236}">
                <a16:creationId xmlns:a16="http://schemas.microsoft.com/office/drawing/2014/main" id="{0448473D-8E6D-68E8-50E5-CEF5D3355042}"/>
              </a:ext>
            </a:extLst>
          </p:cNvPr>
          <p:cNvSpPr txBox="1"/>
          <p:nvPr/>
        </p:nvSpPr>
        <p:spPr>
          <a:xfrm>
            <a:off x="588888" y="5408678"/>
            <a:ext cx="11305635" cy="954107"/>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US Department of Energy: </a:t>
            </a:r>
            <a:r>
              <a:rPr lang="en-US" sz="1600" dirty="0">
                <a:latin typeface="Calibri" panose="020F0502020204030204" pitchFamily="34" charset="0"/>
                <a:cs typeface="Calibri" panose="020F0502020204030204" pitchFamily="34" charset="0"/>
                <a:hlinkClick r:id="rId3"/>
              </a:rPr>
              <a:t>https://www.eia.gov/energyexplained/biomass/</a:t>
            </a:r>
            <a:endParaRPr lang="en-US" sz="16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Biomass Magazine: </a:t>
            </a:r>
            <a:r>
              <a:rPr lang="en-US" sz="1600" dirty="0">
                <a:latin typeface="Calibri" panose="020F0502020204030204" pitchFamily="34" charset="0"/>
                <a:cs typeface="Calibri" panose="020F0502020204030204" pitchFamily="34" charset="0"/>
                <a:hlinkClick r:id="rId4"/>
              </a:rPr>
              <a:t>https://biomassmagazine.com/articles/helius-corde-chp-plant-opens-in-scotland-earns-ro-accreditation-8896</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C4F94BD-57ED-E540-FE2D-C72EAA742C9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7731" y="3067031"/>
            <a:ext cx="2693720" cy="2269346"/>
          </a:xfrm>
          <a:prstGeom prst="rect">
            <a:avLst/>
          </a:prstGeom>
        </p:spPr>
      </p:pic>
      <p:pic>
        <p:nvPicPr>
          <p:cNvPr id="11" name="Picture 10" descr="A car that runs on ethanol">
            <a:extLst>
              <a:ext uri="{FF2B5EF4-FFF2-40B4-BE49-F238E27FC236}">
                <a16:creationId xmlns:a16="http://schemas.microsoft.com/office/drawing/2014/main" id="{4B169B9D-2F6F-3586-9873-3E4DD9866017}"/>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368" y="3067031"/>
            <a:ext cx="3597599" cy="2269347"/>
          </a:xfrm>
          <a:prstGeom prst="rect">
            <a:avLst/>
          </a:prstGeom>
        </p:spPr>
      </p:pic>
    </p:spTree>
    <p:extLst>
      <p:ext uri="{BB962C8B-B14F-4D97-AF65-F5344CB8AC3E}">
        <p14:creationId xmlns:p14="http://schemas.microsoft.com/office/powerpoint/2010/main" val="32223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231673-6DBC-9B66-51A3-E8E4F353FDA1}"/>
              </a:ext>
            </a:extLst>
          </p:cNvPr>
          <p:cNvSpPr txBox="1">
            <a:spLocks noGrp="1"/>
          </p:cNvSpPr>
          <p:nvPr>
            <p:ph type="title" idx="4294967295"/>
          </p:nvPr>
        </p:nvSpPr>
        <p:spPr>
          <a:xfrm>
            <a:off x="300128" y="598564"/>
            <a:ext cx="1384610"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Biogas: </a:t>
            </a:r>
          </a:p>
        </p:txBody>
      </p:sp>
      <p:sp>
        <p:nvSpPr>
          <p:cNvPr id="5" name="TextBox 4">
            <a:extLst>
              <a:ext uri="{FF2B5EF4-FFF2-40B4-BE49-F238E27FC236}">
                <a16:creationId xmlns:a16="http://schemas.microsoft.com/office/drawing/2014/main" id="{6A929A2B-8161-9596-16CC-792F6440D9C9}"/>
              </a:ext>
            </a:extLst>
          </p:cNvPr>
          <p:cNvSpPr txBox="1"/>
          <p:nvPr/>
        </p:nvSpPr>
        <p:spPr>
          <a:xfrm>
            <a:off x="300128" y="1055841"/>
            <a:ext cx="11311027" cy="830997"/>
          </a:xfrm>
          <a:prstGeom prst="rect">
            <a:avLst/>
          </a:prstGeom>
          <a:noFill/>
        </p:spPr>
        <p:txBody>
          <a:bodyPr wrap="square">
            <a:spAutoFit/>
          </a:bodyPr>
          <a:lstStyle/>
          <a:p>
            <a:pPr algn="just">
              <a:spcAft>
                <a:spcPts val="1200"/>
              </a:spcAft>
            </a:pPr>
            <a:r>
              <a:rPr lang="en-US" sz="2400" dirty="0">
                <a:latin typeface="Calibri" panose="020F0502020204030204" pitchFamily="34" charset="0"/>
                <a:cs typeface="Calibri" panose="020F0502020204030204" pitchFamily="34" charset="0"/>
              </a:rPr>
              <a:t>Methane generated from the anaerobic breakdown of sewage and landfill wastes can be used to for cooking and electricity.</a:t>
            </a:r>
            <a:endParaRPr lang="en-US" sz="2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E83288A-1782-1F6A-CD9F-126786F79087}"/>
              </a:ext>
            </a:extLst>
          </p:cNvPr>
          <p:cNvSpPr txBox="1"/>
          <p:nvPr/>
        </p:nvSpPr>
        <p:spPr>
          <a:xfrm>
            <a:off x="295139" y="1886838"/>
            <a:ext cx="11464385" cy="461665"/>
          </a:xfrm>
          <a:prstGeom prst="rect">
            <a:avLst/>
          </a:prstGeom>
          <a:noFill/>
        </p:spPr>
        <p:txBody>
          <a:bodyPr wrap="square">
            <a:spAutoFit/>
          </a:bodyPr>
          <a:lstStyle/>
          <a:p>
            <a:pPr algn="just">
              <a:spcAft>
                <a:spcPts val="1200"/>
              </a:spcAft>
            </a:pPr>
            <a:r>
              <a:rPr lang="en-US" sz="2400" dirty="0">
                <a:latin typeface="Calibri" panose="020F0502020204030204" pitchFamily="34" charset="0"/>
                <a:cs typeface="Calibri" panose="020F0502020204030204" pitchFamily="34" charset="0"/>
              </a:rPr>
              <a:t>This composter in Germany provides enough biogas electricity to supply 1100 households.*</a:t>
            </a:r>
          </a:p>
        </p:txBody>
      </p:sp>
      <p:pic>
        <p:nvPicPr>
          <p:cNvPr id="8" name="Picture 7" descr="An industrial composting facility in Germany">
            <a:extLst>
              <a:ext uri="{FF2B5EF4-FFF2-40B4-BE49-F238E27FC236}">
                <a16:creationId xmlns:a16="http://schemas.microsoft.com/office/drawing/2014/main" id="{198769FB-2E1B-3147-5742-D8F700A4E57D}"/>
              </a:ext>
            </a:extLst>
          </p:cNvPr>
          <p:cNvPicPr>
            <a:picLocks noChangeAspect="1"/>
          </p:cNvPicPr>
          <p:nvPr/>
        </p:nvPicPr>
        <p:blipFill>
          <a:blip r:embed="rId2"/>
          <a:stretch>
            <a:fillRect/>
          </a:stretch>
        </p:blipFill>
        <p:spPr>
          <a:xfrm>
            <a:off x="5459719" y="2430689"/>
            <a:ext cx="6396058" cy="3597783"/>
          </a:xfrm>
          <a:prstGeom prst="rect">
            <a:avLst/>
          </a:prstGeom>
          <a:ln>
            <a:solidFill>
              <a:schemeClr val="accent1"/>
            </a:solidFill>
          </a:ln>
        </p:spPr>
      </p:pic>
      <p:sp>
        <p:nvSpPr>
          <p:cNvPr id="10" name="TextBox 9">
            <a:extLst>
              <a:ext uri="{FF2B5EF4-FFF2-40B4-BE49-F238E27FC236}">
                <a16:creationId xmlns:a16="http://schemas.microsoft.com/office/drawing/2014/main" id="{CC55390B-8BAA-0CBA-DD99-58314C05B960}"/>
              </a:ext>
            </a:extLst>
          </p:cNvPr>
          <p:cNvSpPr txBox="1"/>
          <p:nvPr/>
        </p:nvSpPr>
        <p:spPr>
          <a:xfrm>
            <a:off x="372318" y="6090159"/>
            <a:ext cx="11089375" cy="338554"/>
          </a:xfrm>
          <a:prstGeom prst="rect">
            <a:avLst/>
          </a:prstGeom>
          <a:noFill/>
        </p:spPr>
        <p:txBody>
          <a:bodyPr wrap="square">
            <a:spAutoFit/>
          </a:bodyPr>
          <a:lstStyle/>
          <a:p>
            <a:pPr algn="just">
              <a:spcAft>
                <a:spcPts val="1200"/>
              </a:spcAft>
            </a:pP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3"/>
              </a:rPr>
              <a:t>https://www.renergon-biogas.com/en/composting-biogas-plant-in-sundern-germany/</a:t>
            </a:r>
            <a:endParaRPr lang="en-US" sz="1600" dirty="0">
              <a:latin typeface="Calibri" panose="020F0502020204030204" pitchFamily="34" charset="0"/>
              <a:cs typeface="Calibri" panose="020F0502020204030204" pitchFamily="34" charset="0"/>
            </a:endParaRPr>
          </a:p>
        </p:txBody>
      </p:sp>
      <p:pic>
        <p:nvPicPr>
          <p:cNvPr id="4" name="Picture 3" descr="A diagram of how biogas can be harvested from sewage sludge">
            <a:extLst>
              <a:ext uri="{FF2B5EF4-FFF2-40B4-BE49-F238E27FC236}">
                <a16:creationId xmlns:a16="http://schemas.microsoft.com/office/drawing/2014/main" id="{80651A44-9DB3-56DA-BE13-FBA473FCA99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32476" y="2439011"/>
            <a:ext cx="4873450" cy="3589462"/>
          </a:xfrm>
          <a:prstGeom prst="rect">
            <a:avLst/>
          </a:prstGeom>
          <a:ln>
            <a:solidFill>
              <a:schemeClr val="accent1"/>
            </a:solidFill>
          </a:ln>
        </p:spPr>
      </p:pic>
    </p:spTree>
    <p:extLst>
      <p:ext uri="{BB962C8B-B14F-4D97-AF65-F5344CB8AC3E}">
        <p14:creationId xmlns:p14="http://schemas.microsoft.com/office/powerpoint/2010/main" val="329779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6ED64-9DFA-822D-0913-71A3901196AD}"/>
              </a:ext>
            </a:extLst>
          </p:cNvPr>
          <p:cNvSpPr txBox="1">
            <a:spLocks noGrp="1"/>
          </p:cNvSpPr>
          <p:nvPr>
            <p:ph type="title" idx="4294967295"/>
          </p:nvPr>
        </p:nvSpPr>
        <p:spPr>
          <a:xfrm>
            <a:off x="3321341" y="457200"/>
            <a:ext cx="5549317"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Electricity</a:t>
            </a:r>
          </a:p>
        </p:txBody>
      </p:sp>
      <p:pic>
        <p:nvPicPr>
          <p:cNvPr id="8" name="Picture 7" descr="Power lines">
            <a:extLst>
              <a:ext uri="{FF2B5EF4-FFF2-40B4-BE49-F238E27FC236}">
                <a16:creationId xmlns:a16="http://schemas.microsoft.com/office/drawing/2014/main" id="{D4EBBBFE-AE7C-F397-3AF8-D25131F8280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230189" y="2005289"/>
            <a:ext cx="7298574" cy="3892914"/>
          </a:xfrm>
          <a:prstGeom prst="rect">
            <a:avLst/>
          </a:prstGeom>
        </p:spPr>
      </p:pic>
    </p:spTree>
    <p:extLst>
      <p:ext uri="{BB962C8B-B14F-4D97-AF65-F5344CB8AC3E}">
        <p14:creationId xmlns:p14="http://schemas.microsoft.com/office/powerpoint/2010/main" val="448009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DD58D2-3DA9-43B6-A0BF-6B1D551E3CCC}"/>
              </a:ext>
            </a:extLst>
          </p:cNvPr>
          <p:cNvSpPr txBox="1">
            <a:spLocks noGrp="1"/>
          </p:cNvSpPr>
          <p:nvPr>
            <p:ph type="title" idx="4294967295"/>
          </p:nvPr>
        </p:nvSpPr>
        <p:spPr>
          <a:xfrm>
            <a:off x="613616" y="710958"/>
            <a:ext cx="548238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Advantages of Biomass Electricity:</a:t>
            </a:r>
          </a:p>
        </p:txBody>
      </p:sp>
      <p:pic>
        <p:nvPicPr>
          <p:cNvPr id="10" name="Graphic 9" descr="Thumbs up sign outline">
            <a:extLst>
              <a:ext uri="{FF2B5EF4-FFF2-40B4-BE49-F238E27FC236}">
                <a16:creationId xmlns:a16="http://schemas.microsoft.com/office/drawing/2014/main" id="{62315CE2-6825-43C4-AA74-F0CA2454D53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66220" y="572662"/>
            <a:ext cx="646203" cy="646203"/>
          </a:xfrm>
          <a:prstGeom prst="rect">
            <a:avLst/>
          </a:prstGeom>
        </p:spPr>
      </p:pic>
      <p:sp>
        <p:nvSpPr>
          <p:cNvPr id="5" name="TextBox 4">
            <a:extLst>
              <a:ext uri="{FF2B5EF4-FFF2-40B4-BE49-F238E27FC236}">
                <a16:creationId xmlns:a16="http://schemas.microsoft.com/office/drawing/2014/main" id="{ECEB802B-6A0D-4243-BE15-0D7D3D38AB01}"/>
              </a:ext>
            </a:extLst>
          </p:cNvPr>
          <p:cNvSpPr txBox="1"/>
          <p:nvPr/>
        </p:nvSpPr>
        <p:spPr>
          <a:xfrm>
            <a:off x="337846" y="1159601"/>
            <a:ext cx="6479911" cy="846386"/>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Reduces combustible wastes in landfills.</a:t>
            </a:r>
          </a:p>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Carbon neutral if relying only on wastes.</a:t>
            </a:r>
          </a:p>
        </p:txBody>
      </p:sp>
      <p:sp>
        <p:nvSpPr>
          <p:cNvPr id="7" name="TextBox 6">
            <a:extLst>
              <a:ext uri="{FF2B5EF4-FFF2-40B4-BE49-F238E27FC236}">
                <a16:creationId xmlns:a16="http://schemas.microsoft.com/office/drawing/2014/main" id="{1DA3D043-63AB-41AE-9BDE-2F8EDCFFED71}"/>
              </a:ext>
            </a:extLst>
          </p:cNvPr>
          <p:cNvSpPr txBox="1"/>
          <p:nvPr/>
        </p:nvSpPr>
        <p:spPr>
          <a:xfrm>
            <a:off x="6184673" y="3241031"/>
            <a:ext cx="5442693" cy="461665"/>
          </a:xfrm>
          <a:prstGeom prst="rect">
            <a:avLst/>
          </a:prstGeom>
          <a:noFill/>
        </p:spPr>
        <p:txBody>
          <a:bodyPr wrap="square">
            <a:spAutoFit/>
          </a:bodyPr>
          <a:lstStyle/>
          <a:p>
            <a:pPr algn="just">
              <a:spcAft>
                <a:spcPts val="1200"/>
              </a:spcAft>
            </a:pPr>
            <a:r>
              <a:rPr lang="en-US" sz="2400" b="1" dirty="0">
                <a:solidFill>
                  <a:srgbClr val="FF0000"/>
                </a:solidFill>
                <a:latin typeface="Calibri" panose="020F0502020204030204" pitchFamily="34" charset="0"/>
                <a:cs typeface="Calibri" panose="020F0502020204030204" pitchFamily="34" charset="0"/>
              </a:rPr>
              <a:t>Disadvantages of Biomass Electricity:</a:t>
            </a:r>
          </a:p>
        </p:txBody>
      </p:sp>
      <p:pic>
        <p:nvPicPr>
          <p:cNvPr id="11" name="Graphic 10" descr="Thumbs Down outline">
            <a:extLst>
              <a:ext uri="{FF2B5EF4-FFF2-40B4-BE49-F238E27FC236}">
                <a16:creationId xmlns:a16="http://schemas.microsoft.com/office/drawing/2014/main" id="{52723CCF-D377-4CB2-A96E-1046F548DE8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04340" y="3246365"/>
            <a:ext cx="603898" cy="644246"/>
          </a:xfrm>
          <a:prstGeom prst="rect">
            <a:avLst/>
          </a:prstGeom>
        </p:spPr>
      </p:pic>
      <p:sp>
        <p:nvSpPr>
          <p:cNvPr id="4" name="TextBox 3">
            <a:extLst>
              <a:ext uri="{FF2B5EF4-FFF2-40B4-BE49-F238E27FC236}">
                <a16:creationId xmlns:a16="http://schemas.microsoft.com/office/drawing/2014/main" id="{3913AA1E-F6C8-4502-AA30-5A4C18B9DB96}"/>
              </a:ext>
            </a:extLst>
          </p:cNvPr>
          <p:cNvSpPr txBox="1"/>
          <p:nvPr/>
        </p:nvSpPr>
        <p:spPr>
          <a:xfrm>
            <a:off x="5838039" y="3769194"/>
            <a:ext cx="5903199" cy="2693045"/>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Burning trash pollutes the air.</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Storage, transportation, and extraction of some waste materials can be expensive.</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fuel requires a lot of storage space due to its low energy density.</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Biofuels can result in high food prices and deforestation when land is set aside to grow it.</a:t>
            </a:r>
          </a:p>
        </p:txBody>
      </p:sp>
      <p:pic>
        <p:nvPicPr>
          <p:cNvPr id="13" name="Picture 12" descr="Photo of a tractor at a landfill">
            <a:extLst>
              <a:ext uri="{FF2B5EF4-FFF2-40B4-BE49-F238E27FC236}">
                <a16:creationId xmlns:a16="http://schemas.microsoft.com/office/drawing/2014/main" id="{EA8ADE18-A771-3B5E-5C12-F57A6E4BEC0E}"/>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8998" y="395762"/>
            <a:ext cx="3163942" cy="2192350"/>
          </a:xfrm>
          <a:prstGeom prst="rect">
            <a:avLst/>
          </a:prstGeom>
        </p:spPr>
      </p:pic>
      <p:pic>
        <p:nvPicPr>
          <p:cNvPr id="15" name="Picture 14">
            <a:extLst>
              <a:ext uri="{FF2B5EF4-FFF2-40B4-BE49-F238E27FC236}">
                <a16:creationId xmlns:a16="http://schemas.microsoft.com/office/drawing/2014/main" id="{9A0E916F-0D3B-5C0C-E532-FECBE1F0977E}"/>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09558" y="395761"/>
            <a:ext cx="1980926" cy="1980926"/>
          </a:xfrm>
          <a:prstGeom prst="rect">
            <a:avLst/>
          </a:prstGeom>
        </p:spPr>
      </p:pic>
      <p:pic>
        <p:nvPicPr>
          <p:cNvPr id="18" name="Picture 17" descr="Photo of a dumpster fire">
            <a:extLst>
              <a:ext uri="{FF2B5EF4-FFF2-40B4-BE49-F238E27FC236}">
                <a16:creationId xmlns:a16="http://schemas.microsoft.com/office/drawing/2014/main" id="{6E4402F5-3DA7-60F2-1128-C252574C77C1}"/>
              </a:ext>
              <a:ext uri="{C183D7F6-B498-43B3-948B-1728B52AA6E4}">
                <adec:decorative xmlns:adec="http://schemas.microsoft.com/office/drawing/2017/decorative" val="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3618" y="2441232"/>
            <a:ext cx="2197777" cy="2070437"/>
          </a:xfrm>
          <a:prstGeom prst="rect">
            <a:avLst/>
          </a:prstGeom>
        </p:spPr>
      </p:pic>
      <p:pic>
        <p:nvPicPr>
          <p:cNvPr id="19" name="Graphic 18" descr="A drawing of currency">
            <a:extLst>
              <a:ext uri="{FF2B5EF4-FFF2-40B4-BE49-F238E27FC236}">
                <a16:creationId xmlns:a16="http://schemas.microsoft.com/office/drawing/2014/main" id="{6727E9EC-B0A1-38D9-20C8-F3875DAACCCF}"/>
              </a:ext>
              <a:ext uri="{C183D7F6-B498-43B3-948B-1728B52AA6E4}">
                <adec:decorative xmlns:adec="http://schemas.microsoft.com/office/drawing/2017/decorative" val="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34145" y="1964748"/>
            <a:ext cx="1870645" cy="1959440"/>
          </a:xfrm>
          <a:prstGeom prst="rect">
            <a:avLst/>
          </a:prstGeom>
        </p:spPr>
      </p:pic>
      <p:pic>
        <p:nvPicPr>
          <p:cNvPr id="21" name="Picture 20">
            <a:extLst>
              <a:ext uri="{FF2B5EF4-FFF2-40B4-BE49-F238E27FC236}">
                <a16:creationId xmlns:a16="http://schemas.microsoft.com/office/drawing/2014/main" id="{08209A02-EE48-0D42-C1B5-EFD10EE11EF3}"/>
              </a:ext>
              <a:ext uri="{C183D7F6-B498-43B3-948B-1728B52AA6E4}">
                <adec:decorative xmlns:adec="http://schemas.microsoft.com/office/drawing/2017/decorative" val="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7846" y="4668097"/>
            <a:ext cx="2223549" cy="1865684"/>
          </a:xfrm>
          <a:prstGeom prst="rect">
            <a:avLst/>
          </a:prstGeom>
        </p:spPr>
      </p:pic>
      <p:pic>
        <p:nvPicPr>
          <p:cNvPr id="23" name="Picture 22" descr="Photo of deforestation">
            <a:extLst>
              <a:ext uri="{FF2B5EF4-FFF2-40B4-BE49-F238E27FC236}">
                <a16:creationId xmlns:a16="http://schemas.microsoft.com/office/drawing/2014/main" id="{10BF8751-6797-B7A8-A836-45D949540346}"/>
              </a:ext>
              <a:ext uri="{C183D7F6-B498-43B3-948B-1728B52AA6E4}">
                <adec:decorative xmlns:adec="http://schemas.microsoft.com/office/drawing/2017/decorative" val="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687010" y="3840736"/>
            <a:ext cx="3025414" cy="2693045"/>
          </a:xfrm>
          <a:prstGeom prst="rect">
            <a:avLst/>
          </a:prstGeom>
        </p:spPr>
      </p:pic>
    </p:spTree>
    <p:extLst>
      <p:ext uri="{BB962C8B-B14F-4D97-AF65-F5344CB8AC3E}">
        <p14:creationId xmlns:p14="http://schemas.microsoft.com/office/powerpoint/2010/main" val="34394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6ED64-9DFA-822D-0913-71A3901196AD}"/>
              </a:ext>
            </a:extLst>
          </p:cNvPr>
          <p:cNvSpPr txBox="1">
            <a:spLocks noGrp="1"/>
          </p:cNvSpPr>
          <p:nvPr>
            <p:ph type="title" idx="4294967295"/>
          </p:nvPr>
        </p:nvSpPr>
        <p:spPr>
          <a:xfrm>
            <a:off x="1176110" y="267488"/>
            <a:ext cx="1011227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Personal Transportation</a:t>
            </a:r>
          </a:p>
        </p:txBody>
      </p:sp>
      <p:pic>
        <p:nvPicPr>
          <p:cNvPr id="6" name="Picture 5" descr="Aerial view of a highway">
            <a:extLst>
              <a:ext uri="{FF2B5EF4-FFF2-40B4-BE49-F238E27FC236}">
                <a16:creationId xmlns:a16="http://schemas.microsoft.com/office/drawing/2014/main" id="{46253571-4599-A9E3-A033-61E6A80CAA4E}"/>
              </a:ext>
            </a:extLst>
          </p:cNvPr>
          <p:cNvPicPr>
            <a:picLocks noChangeAspect="1"/>
          </p:cNvPicPr>
          <p:nvPr/>
        </p:nvPicPr>
        <p:blipFill>
          <a:blip r:embed="rId2"/>
          <a:stretch>
            <a:fillRect/>
          </a:stretch>
        </p:blipFill>
        <p:spPr>
          <a:xfrm>
            <a:off x="1223162" y="1569198"/>
            <a:ext cx="9934601" cy="4493721"/>
          </a:xfrm>
          <a:prstGeom prst="rect">
            <a:avLst/>
          </a:prstGeom>
        </p:spPr>
      </p:pic>
      <p:sp>
        <p:nvSpPr>
          <p:cNvPr id="5" name="TextBox 4">
            <a:extLst>
              <a:ext uri="{FF2B5EF4-FFF2-40B4-BE49-F238E27FC236}">
                <a16:creationId xmlns:a16="http://schemas.microsoft.com/office/drawing/2014/main" id="{DAB46E20-74DB-08A8-DE21-18E706ABAEC2}"/>
              </a:ext>
            </a:extLst>
          </p:cNvPr>
          <p:cNvSpPr txBox="1"/>
          <p:nvPr/>
        </p:nvSpPr>
        <p:spPr>
          <a:xfrm>
            <a:off x="6955662" y="6039169"/>
            <a:ext cx="4392100"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Google satellite view of an expressway in Houston.</a:t>
            </a:r>
          </a:p>
        </p:txBody>
      </p:sp>
    </p:spTree>
    <p:extLst>
      <p:ext uri="{BB962C8B-B14F-4D97-AF65-F5344CB8AC3E}">
        <p14:creationId xmlns:p14="http://schemas.microsoft.com/office/powerpoint/2010/main" val="872271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D9379-EE7D-18C8-815D-A03F79F9E28C}"/>
              </a:ext>
            </a:extLst>
          </p:cNvPr>
          <p:cNvSpPr txBox="1">
            <a:spLocks noGrp="1"/>
          </p:cNvSpPr>
          <p:nvPr>
            <p:ph type="title" idx="4294967295"/>
          </p:nvPr>
        </p:nvSpPr>
        <p:spPr>
          <a:xfrm>
            <a:off x="480447" y="436769"/>
            <a:ext cx="11174278" cy="32008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Ethanol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is currently promoted as a renewable alternative to gasoline in the US but there are two problems:</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Most ethanol in the US comes from corn, and US agriculture is heavily fossil fuel-dependent. Consequently, corn ethanol would not significantly reduce fossil fuel consumption.</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Cellulose ethanol from switchgrass is regarded as the environmentally friendlier alternative to corn, but there is still the problem of setting aside land for biofuels: Even if this does reduce gasoline consumption, the amount of land for switchgrass ethanol to replace our current gasoline needs in the US exceeds the size of Texas and Montana combined.*</a:t>
            </a:r>
          </a:p>
        </p:txBody>
      </p:sp>
      <p:sp>
        <p:nvSpPr>
          <p:cNvPr id="6" name="TextBox 5">
            <a:extLst>
              <a:ext uri="{FF2B5EF4-FFF2-40B4-BE49-F238E27FC236}">
                <a16:creationId xmlns:a16="http://schemas.microsoft.com/office/drawing/2014/main" id="{12287DA7-089E-8189-FED3-2A5421D203A0}"/>
              </a:ext>
            </a:extLst>
          </p:cNvPr>
          <p:cNvSpPr txBox="1"/>
          <p:nvPr/>
        </p:nvSpPr>
        <p:spPr>
          <a:xfrm>
            <a:off x="586513" y="6220877"/>
            <a:ext cx="6308330"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Sustainability (4/27/2009): </a:t>
            </a:r>
            <a:r>
              <a:rPr lang="en-US" sz="1600" dirty="0">
                <a:latin typeface="Calibri" panose="020F0502020204030204" pitchFamily="34" charset="0"/>
                <a:cs typeface="Calibri" panose="020F0502020204030204" pitchFamily="34" charset="0"/>
                <a:hlinkClick r:id="rId2"/>
              </a:rPr>
              <a:t>https://www.mdpi.com/2071-1050/1/3/335</a:t>
            </a:r>
            <a:endParaRPr lang="en-US" sz="1600" dirty="0">
              <a:latin typeface="Calibri" panose="020F0502020204030204" pitchFamily="34" charset="0"/>
              <a:cs typeface="Calibri" panose="020F0502020204030204" pitchFamily="34" charset="0"/>
            </a:endParaRPr>
          </a:p>
        </p:txBody>
      </p:sp>
      <p:pic>
        <p:nvPicPr>
          <p:cNvPr id="9" name="Picture 8" descr="Two men in a field of switch grass">
            <a:extLst>
              <a:ext uri="{FF2B5EF4-FFF2-40B4-BE49-F238E27FC236}">
                <a16:creationId xmlns:a16="http://schemas.microsoft.com/office/drawing/2014/main" id="{BA885405-D452-974E-ED32-A74F0CF349C9}"/>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8530" y="3735093"/>
            <a:ext cx="1797804" cy="2465828"/>
          </a:xfrm>
          <a:prstGeom prst="rect">
            <a:avLst/>
          </a:prstGeom>
        </p:spPr>
      </p:pic>
      <p:pic>
        <p:nvPicPr>
          <p:cNvPr id="10" name="Picture 9" descr="A map of the US with Texas and Montana shaded in">
            <a:extLst>
              <a:ext uri="{FF2B5EF4-FFF2-40B4-BE49-F238E27FC236}">
                <a16:creationId xmlns:a16="http://schemas.microsoft.com/office/drawing/2014/main" id="{B38A80C1-B1E8-5742-9EC4-3943FA9E9C6E}"/>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8761" y="3653143"/>
            <a:ext cx="4351776" cy="2808241"/>
          </a:xfrm>
          <a:prstGeom prst="rect">
            <a:avLst/>
          </a:prstGeom>
        </p:spPr>
      </p:pic>
      <p:pic>
        <p:nvPicPr>
          <p:cNvPr id="13" name="Picture 12" descr="A corn plant">
            <a:extLst>
              <a:ext uri="{FF2B5EF4-FFF2-40B4-BE49-F238E27FC236}">
                <a16:creationId xmlns:a16="http://schemas.microsoft.com/office/drawing/2014/main" id="{29FF6FD5-2282-63F0-74DA-4FA5ACA1B69D}"/>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3486" y="3735093"/>
            <a:ext cx="2112617" cy="2465828"/>
          </a:xfrm>
          <a:prstGeom prst="rect">
            <a:avLst/>
          </a:prstGeom>
        </p:spPr>
      </p:pic>
      <p:pic>
        <p:nvPicPr>
          <p:cNvPr id="17" name="Picture 16" descr="A gas station with a sign indicating the availability of ethanol fuel">
            <a:extLst>
              <a:ext uri="{FF2B5EF4-FFF2-40B4-BE49-F238E27FC236}">
                <a16:creationId xmlns:a16="http://schemas.microsoft.com/office/drawing/2014/main" id="{C5271EB2-6B03-F551-7A51-19A1B7597B32}"/>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758" y="3735091"/>
            <a:ext cx="2463458" cy="2465829"/>
          </a:xfrm>
          <a:prstGeom prst="rect">
            <a:avLst/>
          </a:prstGeom>
          <a:ln>
            <a:solidFill>
              <a:schemeClr val="accent1"/>
            </a:solidFill>
          </a:ln>
        </p:spPr>
      </p:pic>
    </p:spTree>
    <p:extLst>
      <p:ext uri="{BB962C8B-B14F-4D97-AF65-F5344CB8AC3E}">
        <p14:creationId xmlns:p14="http://schemas.microsoft.com/office/powerpoint/2010/main" val="3671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0CB51-8C74-9485-BAC5-BF7E2234F1C0}"/>
              </a:ext>
            </a:extLst>
          </p:cNvPr>
          <p:cNvSpPr txBox="1">
            <a:spLocks noGrp="1"/>
          </p:cNvSpPr>
          <p:nvPr>
            <p:ph type="title" idx="4294967295"/>
          </p:nvPr>
        </p:nvSpPr>
        <p:spPr>
          <a:xfrm>
            <a:off x="553496" y="394723"/>
            <a:ext cx="10965569"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Biodiesel</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from plant oils has been proposed as a renewable alternative to petroleum-derived diesel, but there is a serious problem:</a:t>
            </a:r>
          </a:p>
          <a:p>
            <a:pPr marL="457200" marR="0" lvl="1" indent="0" algn="just"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Indonesia’s biodiesel program has boosted demand for palm oil to the extent that palm oil plantations are now becoming Indonesia’s biggest driver of deforestation.*</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US, biodiesel is made from used cooking oil. This process is carbon neutral because it utilizes a waste product. Unfortunately, the small amount of oil waste generated by restaurants cannot make a significant dent in petroleum-derived diesel consumption.</a:t>
            </a:r>
          </a:p>
        </p:txBody>
      </p:sp>
      <p:sp>
        <p:nvSpPr>
          <p:cNvPr id="5" name="TextBox 4">
            <a:extLst>
              <a:ext uri="{FF2B5EF4-FFF2-40B4-BE49-F238E27FC236}">
                <a16:creationId xmlns:a16="http://schemas.microsoft.com/office/drawing/2014/main" id="{AB00BB36-849C-30FD-D2A2-10035AAB3BC4}"/>
              </a:ext>
            </a:extLst>
          </p:cNvPr>
          <p:cNvSpPr txBox="1"/>
          <p:nvPr/>
        </p:nvSpPr>
        <p:spPr>
          <a:xfrm>
            <a:off x="365042" y="5979758"/>
            <a:ext cx="11461915"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Mongabay (6/9/2021): </a:t>
            </a:r>
            <a:r>
              <a:rPr lang="en-US" sz="1600" dirty="0">
                <a:latin typeface="Calibri" panose="020F0502020204030204" pitchFamily="34" charset="0"/>
                <a:cs typeface="Calibri" panose="020F0502020204030204" pitchFamily="34" charset="0"/>
                <a:hlinkClick r:id="rId2"/>
              </a:rPr>
              <a:t>https://news.mongabay.com/2021/06/indonesias-biodiesel-program-fuels-deforestation-threat-report-warns/</a:t>
            </a:r>
            <a:endParaRPr lang="en-US" sz="1600" dirty="0">
              <a:latin typeface="Calibri" panose="020F0502020204030204" pitchFamily="34" charset="0"/>
              <a:cs typeface="Calibri" panose="020F0502020204030204" pitchFamily="34" charset="0"/>
            </a:endParaRPr>
          </a:p>
        </p:txBody>
      </p:sp>
      <p:pic>
        <p:nvPicPr>
          <p:cNvPr id="6" name="Picture 5" descr="Land eroded as the result of deforestation">
            <a:extLst>
              <a:ext uri="{FF2B5EF4-FFF2-40B4-BE49-F238E27FC236}">
                <a16:creationId xmlns:a16="http://schemas.microsoft.com/office/drawing/2014/main" id="{5811374B-5377-6985-0721-275CC77ED88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1521" y="3368436"/>
            <a:ext cx="2888956" cy="2499931"/>
          </a:xfrm>
          <a:prstGeom prst="rect">
            <a:avLst/>
          </a:prstGeom>
        </p:spPr>
      </p:pic>
      <p:pic>
        <p:nvPicPr>
          <p:cNvPr id="8" name="Picture 7" descr="A skillet of boing oil for purposes of deep frying">
            <a:extLst>
              <a:ext uri="{FF2B5EF4-FFF2-40B4-BE49-F238E27FC236}">
                <a16:creationId xmlns:a16="http://schemas.microsoft.com/office/drawing/2014/main" id="{DE8FC44D-0027-79A4-F3E4-DDB6FFF9E9E6}"/>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2646" y="3368436"/>
            <a:ext cx="3333241" cy="2499931"/>
          </a:xfrm>
          <a:prstGeom prst="rect">
            <a:avLst/>
          </a:prstGeom>
        </p:spPr>
      </p:pic>
      <p:pic>
        <p:nvPicPr>
          <p:cNvPr id="10" name="Picture 9" descr="A diesel car">
            <a:extLst>
              <a:ext uri="{FF2B5EF4-FFF2-40B4-BE49-F238E27FC236}">
                <a16:creationId xmlns:a16="http://schemas.microsoft.com/office/drawing/2014/main" id="{FE959417-7C49-82C2-D9B2-65F675207691}"/>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2985" y="3368437"/>
            <a:ext cx="3333241" cy="2499931"/>
          </a:xfrm>
          <a:prstGeom prst="rect">
            <a:avLst/>
          </a:prstGeom>
        </p:spPr>
      </p:pic>
    </p:spTree>
    <p:extLst>
      <p:ext uri="{BB962C8B-B14F-4D97-AF65-F5344CB8AC3E}">
        <p14:creationId xmlns:p14="http://schemas.microsoft.com/office/powerpoint/2010/main" val="32348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C4F35A-A9FD-1202-CABE-CEA8911ECC1E}"/>
              </a:ext>
            </a:extLst>
          </p:cNvPr>
          <p:cNvSpPr txBox="1">
            <a:spLocks noGrp="1"/>
          </p:cNvSpPr>
          <p:nvPr>
            <p:ph type="title" idx="4294967295"/>
          </p:nvPr>
        </p:nvSpPr>
        <p:spPr>
          <a:xfrm>
            <a:off x="318655" y="496306"/>
            <a:ext cx="11513127" cy="2523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Electric Cars</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are the ultimate “flex-fuel” vehicle due to the many ways electricity can be generated, but there are serious problems:</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Electric cars are expensive because lithium is a rare metal which requires a great deal of soil to be excavated for its extraction.</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Lithium batteries are also not very safe: Lithium battery fires are so hazardous that firefighters are often instructed to let them burn out on their own.</a:t>
            </a:r>
          </a:p>
        </p:txBody>
      </p:sp>
      <p:pic>
        <p:nvPicPr>
          <p:cNvPr id="5" name="Picture 4" descr="Photo of an electric car getting charged">
            <a:extLst>
              <a:ext uri="{FF2B5EF4-FFF2-40B4-BE49-F238E27FC236}">
                <a16:creationId xmlns:a16="http://schemas.microsoft.com/office/drawing/2014/main" id="{A8E11C64-2AED-D976-6918-B030AD4F3B27}"/>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311" y="3144458"/>
            <a:ext cx="4336553" cy="2915641"/>
          </a:xfrm>
          <a:prstGeom prst="rect">
            <a:avLst/>
          </a:prstGeom>
        </p:spPr>
      </p:pic>
      <p:pic>
        <p:nvPicPr>
          <p:cNvPr id="3" name="Picture 2" descr="Photo of a lithium mine">
            <a:extLst>
              <a:ext uri="{FF2B5EF4-FFF2-40B4-BE49-F238E27FC236}">
                <a16:creationId xmlns:a16="http://schemas.microsoft.com/office/drawing/2014/main" id="{248A1276-0975-4693-AFD7-9C6F920C27C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08747" y="3144458"/>
            <a:ext cx="4121397" cy="2915641"/>
          </a:xfrm>
          <a:prstGeom prst="rect">
            <a:avLst/>
          </a:prstGeom>
        </p:spPr>
      </p:pic>
      <p:pic>
        <p:nvPicPr>
          <p:cNvPr id="9" name="Picture 8" descr="Hazard symbol of a battery in flames">
            <a:extLst>
              <a:ext uri="{FF2B5EF4-FFF2-40B4-BE49-F238E27FC236}">
                <a16:creationId xmlns:a16="http://schemas.microsoft.com/office/drawing/2014/main" id="{A2923E74-ABC9-4888-881E-C2BEECA7F2D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480579" y="3429000"/>
            <a:ext cx="2440928" cy="2286263"/>
          </a:xfrm>
          <a:prstGeom prst="rect">
            <a:avLst/>
          </a:prstGeom>
        </p:spPr>
      </p:pic>
    </p:spTree>
    <p:extLst>
      <p:ext uri="{BB962C8B-B14F-4D97-AF65-F5344CB8AC3E}">
        <p14:creationId xmlns:p14="http://schemas.microsoft.com/office/powerpoint/2010/main" val="23771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C4F35A-A9FD-1202-CABE-CEA8911ECC1E}"/>
              </a:ext>
            </a:extLst>
          </p:cNvPr>
          <p:cNvSpPr txBox="1">
            <a:spLocks noGrp="1"/>
          </p:cNvSpPr>
          <p:nvPr>
            <p:ph type="title" idx="4294967295"/>
          </p:nvPr>
        </p:nvSpPr>
        <p:spPr>
          <a:xfrm>
            <a:off x="414153" y="227564"/>
            <a:ext cx="10926782" cy="31547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Hydrogen Fuel Cells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use a proton-exchange membrane to harness energy from the oxidation of hydrogen for the purpose of generating electricity:</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2H</a:t>
            </a:r>
            <a:r>
              <a:rPr kumimoji="0" lang="en-US" sz="28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 O</a:t>
            </a:r>
            <a:r>
              <a:rPr kumimoji="0" lang="en-US" sz="28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 2H</a:t>
            </a:r>
            <a:r>
              <a:rPr kumimoji="0" lang="en-US" sz="28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 + energy</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This electric current can then be used to power an electric motor. The overall process has three times the efficiency of the internal combustion engine, but there is a serious problem:</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amount of energy needed to extract hydrogen from water and compress it for storage and distribution far exceeds the energy return on the fuel cell.</a:t>
            </a:r>
          </a:p>
        </p:txBody>
      </p:sp>
      <p:pic>
        <p:nvPicPr>
          <p:cNvPr id="9" name="Picture 8" descr="Diagram of a hydrogen fuel cell">
            <a:extLst>
              <a:ext uri="{FF2B5EF4-FFF2-40B4-BE49-F238E27FC236}">
                <a16:creationId xmlns:a16="http://schemas.microsoft.com/office/drawing/2014/main" id="{F175A9F1-D53E-4EC9-09E2-158DEF467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645" y="3354556"/>
            <a:ext cx="2960942" cy="3321807"/>
          </a:xfrm>
          <a:prstGeom prst="rect">
            <a:avLst/>
          </a:prstGeom>
        </p:spPr>
      </p:pic>
      <p:pic>
        <p:nvPicPr>
          <p:cNvPr id="3" name="Picture 2" descr="Photo of a hydrogen car">
            <a:extLst>
              <a:ext uri="{FF2B5EF4-FFF2-40B4-BE49-F238E27FC236}">
                <a16:creationId xmlns:a16="http://schemas.microsoft.com/office/drawing/2014/main" id="{1CA799B3-B42E-9DFA-C479-72B593565FF2}"/>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7731" y="3834786"/>
            <a:ext cx="3536538" cy="2359534"/>
          </a:xfrm>
          <a:prstGeom prst="rect">
            <a:avLst/>
          </a:prstGeom>
          <a:ln>
            <a:solidFill>
              <a:schemeClr val="accent1"/>
            </a:solidFill>
          </a:ln>
        </p:spPr>
      </p:pic>
      <p:pic>
        <p:nvPicPr>
          <p:cNvPr id="4" name="Picture 3" descr="Photo of a hydrogen storage tank">
            <a:extLst>
              <a:ext uri="{FF2B5EF4-FFF2-40B4-BE49-F238E27FC236}">
                <a16:creationId xmlns:a16="http://schemas.microsoft.com/office/drawing/2014/main" id="{CC6F3561-4470-3D73-95E4-DE518B5264F5}"/>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1250" y="3849551"/>
            <a:ext cx="2722540" cy="2359534"/>
          </a:xfrm>
          <a:prstGeom prst="rect">
            <a:avLst/>
          </a:prstGeom>
          <a:ln>
            <a:solidFill>
              <a:schemeClr val="accent1"/>
            </a:solidFill>
          </a:ln>
        </p:spPr>
      </p:pic>
    </p:spTree>
    <p:extLst>
      <p:ext uri="{BB962C8B-B14F-4D97-AF65-F5344CB8AC3E}">
        <p14:creationId xmlns:p14="http://schemas.microsoft.com/office/powerpoint/2010/main" val="4231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C9DB05-CA53-4B46-4D07-297C657D2099}"/>
              </a:ext>
            </a:extLst>
          </p:cNvPr>
          <p:cNvSpPr txBox="1">
            <a:spLocks noGrp="1"/>
          </p:cNvSpPr>
          <p:nvPr>
            <p:ph type="title" idx="4294967295"/>
          </p:nvPr>
        </p:nvSpPr>
        <p:spPr>
          <a:xfrm>
            <a:off x="512197" y="315400"/>
            <a:ext cx="3742948"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Tentative Alternatives?</a:t>
            </a:r>
          </a:p>
        </p:txBody>
      </p:sp>
      <p:sp>
        <p:nvSpPr>
          <p:cNvPr id="5" name="TextBox 4">
            <a:extLst>
              <a:ext uri="{FF2B5EF4-FFF2-40B4-BE49-F238E27FC236}">
                <a16:creationId xmlns:a16="http://schemas.microsoft.com/office/drawing/2014/main" id="{1B504B49-F020-2AD8-420B-F641C841E137}"/>
              </a:ext>
            </a:extLst>
          </p:cNvPr>
          <p:cNvSpPr txBox="1"/>
          <p:nvPr/>
        </p:nvSpPr>
        <p:spPr>
          <a:xfrm>
            <a:off x="512197" y="952000"/>
            <a:ext cx="10967992" cy="3046988"/>
          </a:xfrm>
          <a:prstGeom prst="rect">
            <a:avLst/>
          </a:prstGeom>
          <a:noFill/>
        </p:spPr>
        <p:txBody>
          <a:bodyPr wrap="square">
            <a:spAutoFit/>
          </a:bodyPr>
          <a:lstStyle/>
          <a:p>
            <a:pPr algn="just">
              <a:spcAft>
                <a:spcPts val="1200"/>
              </a:spcAft>
            </a:pPr>
            <a:r>
              <a:rPr lang="en-US" sz="2800" b="1" dirty="0">
                <a:latin typeface="Calibri" panose="020F0502020204030204" pitchFamily="34" charset="0"/>
                <a:cs typeface="Calibri" panose="020F0502020204030204" pitchFamily="34" charset="0"/>
              </a:rPr>
              <a:t>Methanol Fuel Cells </a:t>
            </a:r>
            <a:r>
              <a:rPr lang="en-US" sz="2200" dirty="0">
                <a:latin typeface="Calibri" panose="020F0502020204030204" pitchFamily="34" charset="0"/>
                <a:cs typeface="Calibri" panose="020F0502020204030204" pitchFamily="34" charset="0"/>
              </a:rPr>
              <a:t>use an alcohol that can be easily manufactured from methane. Methanol can also be generated by chemically combining carbon monoxide and hydrogen. Since it is a liquid, the storage and distribution of this fuel is less problematic.</a:t>
            </a:r>
          </a:p>
          <a:p>
            <a:pPr algn="just">
              <a:spcAft>
                <a:spcPts val="1200"/>
              </a:spcAft>
            </a:pPr>
            <a:r>
              <a:rPr lang="en-US" sz="2800" b="1" dirty="0">
                <a:latin typeface="Calibri" panose="020F0502020204030204" pitchFamily="34" charset="0"/>
                <a:cs typeface="Calibri" panose="020F0502020204030204" pitchFamily="34" charset="0"/>
              </a:rPr>
              <a:t>Zinc-Air Batteries </a:t>
            </a:r>
            <a:r>
              <a:rPr lang="en-US" sz="2200" dirty="0">
                <a:latin typeface="Calibri" panose="020F0502020204030204" pitchFamily="34" charset="0"/>
                <a:cs typeface="Calibri" panose="020F0502020204030204" pitchFamily="34" charset="0"/>
              </a:rPr>
              <a:t>are cheaper, lighter, non-flammable, and environmentally friendlier than lithium batteries. The ongoing challenge is to make them rechargeable for use in cars.*</a:t>
            </a:r>
          </a:p>
          <a:p>
            <a:pPr algn="just">
              <a:spcAft>
                <a:spcPts val="1200"/>
              </a:spcAft>
            </a:pPr>
            <a:r>
              <a:rPr lang="en-US" sz="2800" b="1" dirty="0">
                <a:latin typeface="Calibri" panose="020F0502020204030204" pitchFamily="34" charset="0"/>
                <a:cs typeface="Calibri" panose="020F0502020204030204" pitchFamily="34" charset="0"/>
              </a:rPr>
              <a:t>Compressed Air Cars </a:t>
            </a:r>
            <a:r>
              <a:rPr lang="en-US" sz="2200" dirty="0">
                <a:latin typeface="Calibri" panose="020F0502020204030204" pitchFamily="34" charset="0"/>
                <a:cs typeface="Calibri" panose="020F0502020204030204" pitchFamily="34" charset="0"/>
              </a:rPr>
              <a:t>do not require combustible fuels or toxic metals, and many sources of energy can be used to compress the air that powers the motor.**</a:t>
            </a:r>
            <a:endParaRPr lang="en-US" sz="2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89C4691-4199-D493-28BE-68D27E094B02}"/>
              </a:ext>
            </a:extLst>
          </p:cNvPr>
          <p:cNvSpPr txBox="1"/>
          <p:nvPr/>
        </p:nvSpPr>
        <p:spPr>
          <a:xfrm>
            <a:off x="570073" y="5864687"/>
            <a:ext cx="8479950" cy="707886"/>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Motortrend</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https://www.motortrend.com/news/zinc-air-batteries-light-cheap-green-ready-cars/</a:t>
            </a:r>
            <a:endParaRPr lang="en-US" sz="16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Brilliant: </a:t>
            </a:r>
            <a:r>
              <a:rPr lang="en-US" sz="1600" dirty="0">
                <a:latin typeface="Calibri" panose="020F0502020204030204" pitchFamily="34" charset="0"/>
                <a:cs typeface="Calibri" panose="020F0502020204030204" pitchFamily="34" charset="0"/>
                <a:hlinkClick r:id="rId3"/>
              </a:rPr>
              <a:t>https://www.youtube.com/watch?v=fFoYPj3Ntzc</a:t>
            </a:r>
            <a:endParaRPr lang="en-US" sz="1600" dirty="0">
              <a:latin typeface="Calibri" panose="020F0502020204030204" pitchFamily="34" charset="0"/>
              <a:cs typeface="Calibri" panose="020F0502020204030204" pitchFamily="34" charset="0"/>
            </a:endParaRPr>
          </a:p>
        </p:txBody>
      </p:sp>
      <p:pic>
        <p:nvPicPr>
          <p:cNvPr id="10" name="Picture 9" descr="A methanol fuel cell">
            <a:extLst>
              <a:ext uri="{FF2B5EF4-FFF2-40B4-BE49-F238E27FC236}">
                <a16:creationId xmlns:a16="http://schemas.microsoft.com/office/drawing/2014/main" id="{CBDE795F-7990-7ACA-3FA5-01E47359028B}"/>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084" y="4124016"/>
            <a:ext cx="1583883" cy="1740670"/>
          </a:xfrm>
          <a:prstGeom prst="rect">
            <a:avLst/>
          </a:prstGeom>
          <a:ln>
            <a:solidFill>
              <a:schemeClr val="accent1"/>
            </a:solidFill>
          </a:ln>
        </p:spPr>
      </p:pic>
      <p:pic>
        <p:nvPicPr>
          <p:cNvPr id="12" name="Picture 11" descr="A set of zinc air batteries">
            <a:extLst>
              <a:ext uri="{FF2B5EF4-FFF2-40B4-BE49-F238E27FC236}">
                <a16:creationId xmlns:a16="http://schemas.microsoft.com/office/drawing/2014/main" id="{0F014ED3-9C10-A21A-2427-56B1EBA3920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796807" y="4081064"/>
            <a:ext cx="2497760" cy="1529015"/>
          </a:xfrm>
          <a:prstGeom prst="rect">
            <a:avLst/>
          </a:prstGeom>
        </p:spPr>
      </p:pic>
      <p:pic>
        <p:nvPicPr>
          <p:cNvPr id="14" name="Picture 13" descr="A miniature car powered by compressed air">
            <a:extLst>
              <a:ext uri="{FF2B5EF4-FFF2-40B4-BE49-F238E27FC236}">
                <a16:creationId xmlns:a16="http://schemas.microsoft.com/office/drawing/2014/main" id="{4CE26DB0-5EA2-653D-E880-89DDF9BCBDDC}"/>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4032743"/>
            <a:ext cx="2171507" cy="1831944"/>
          </a:xfrm>
          <a:prstGeom prst="rect">
            <a:avLst/>
          </a:prstGeom>
        </p:spPr>
      </p:pic>
      <p:sp>
        <p:nvSpPr>
          <p:cNvPr id="2" name="TextBox 1">
            <a:extLst>
              <a:ext uri="{FF2B5EF4-FFF2-40B4-BE49-F238E27FC236}">
                <a16:creationId xmlns:a16="http://schemas.microsoft.com/office/drawing/2014/main" id="{11F46210-88A9-AD4D-1926-4D6E59FB410D}"/>
              </a:ext>
              <a:ext uri="{C183D7F6-B498-43B3-948B-1728B52AA6E4}">
                <adec:decorative xmlns:adec="http://schemas.microsoft.com/office/drawing/2017/decorative" val="0"/>
              </a:ext>
            </a:extLst>
          </p:cNvPr>
          <p:cNvSpPr txBox="1"/>
          <p:nvPr/>
        </p:nvSpPr>
        <p:spPr>
          <a:xfrm>
            <a:off x="2570703" y="5574454"/>
            <a:ext cx="335803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Zinc-Air batteries used in hearing aids.</a:t>
            </a:r>
          </a:p>
        </p:txBody>
      </p:sp>
      <p:pic>
        <p:nvPicPr>
          <p:cNvPr id="9" name="Picture 8" descr="A compact car powered by compressed air">
            <a:extLst>
              <a:ext uri="{FF2B5EF4-FFF2-40B4-BE49-F238E27FC236}">
                <a16:creationId xmlns:a16="http://schemas.microsoft.com/office/drawing/2014/main" id="{B10C8231-57D7-A7FF-9CE0-12CDB0FD5226}"/>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84851" y="4035049"/>
            <a:ext cx="2787207" cy="1818400"/>
          </a:xfrm>
          <a:prstGeom prst="rect">
            <a:avLst/>
          </a:prstGeom>
        </p:spPr>
      </p:pic>
      <p:pic>
        <p:nvPicPr>
          <p:cNvPr id="16" name="Graphic 15">
            <a:extLst>
              <a:ext uri="{FF2B5EF4-FFF2-40B4-BE49-F238E27FC236}">
                <a16:creationId xmlns:a16="http://schemas.microsoft.com/office/drawing/2014/main" id="{DDBD55F0-8148-CAE6-5301-7B6526935F9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93187" y="244035"/>
            <a:ext cx="696727" cy="696727"/>
          </a:xfrm>
          <a:prstGeom prst="rect">
            <a:avLst/>
          </a:prstGeom>
        </p:spPr>
      </p:pic>
    </p:spTree>
    <p:extLst>
      <p:ext uri="{BB962C8B-B14F-4D97-AF65-F5344CB8AC3E}">
        <p14:creationId xmlns:p14="http://schemas.microsoft.com/office/powerpoint/2010/main" val="383425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41DED42-8297-90D0-2750-BBE1A1B58495}"/>
              </a:ext>
            </a:extLst>
          </p:cNvPr>
          <p:cNvSpPr txBox="1">
            <a:spLocks noGrp="1"/>
          </p:cNvSpPr>
          <p:nvPr>
            <p:ph type="title" idx="4294967295"/>
          </p:nvPr>
        </p:nvSpPr>
        <p:spPr>
          <a:xfrm>
            <a:off x="625206" y="399228"/>
            <a:ext cx="307340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Acknowledgement:</a:t>
            </a:r>
          </a:p>
        </p:txBody>
      </p:sp>
      <p:pic>
        <p:nvPicPr>
          <p:cNvPr id="11" name="Picture 10" descr="The Wikimedia Commons logo.">
            <a:extLst>
              <a:ext uri="{FF2B5EF4-FFF2-40B4-BE49-F238E27FC236}">
                <a16:creationId xmlns:a16="http://schemas.microsoft.com/office/drawing/2014/main" id="{DE3CF24E-DE08-B0B4-A5E0-26567F16BB07}"/>
              </a:ext>
            </a:extLst>
          </p:cNvPr>
          <p:cNvPicPr>
            <a:picLocks noChangeAspect="1"/>
          </p:cNvPicPr>
          <p:nvPr/>
        </p:nvPicPr>
        <p:blipFill>
          <a:blip r:embed="rId2"/>
          <a:stretch>
            <a:fillRect/>
          </a:stretch>
        </p:blipFill>
        <p:spPr>
          <a:xfrm>
            <a:off x="3944327" y="1089442"/>
            <a:ext cx="3441336" cy="3958024"/>
          </a:xfrm>
          <a:prstGeom prst="rect">
            <a:avLst/>
          </a:prstGeom>
        </p:spPr>
      </p:pic>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3"/>
              </a:rPr>
              <a:t>https://commons.wikimedia.org/wiki/Main_Page</a:t>
            </a:r>
            <a:endParaRPr lang="en-US" sz="1600" dirty="0"/>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72C19-058C-BBEB-09CE-92C66B4387B3}"/>
              </a:ext>
            </a:extLst>
          </p:cNvPr>
          <p:cNvSpPr txBox="1">
            <a:spLocks noGrp="1"/>
          </p:cNvSpPr>
          <p:nvPr>
            <p:ph type="title" idx="4294967295"/>
          </p:nvPr>
        </p:nvSpPr>
        <p:spPr>
          <a:xfrm>
            <a:off x="588888" y="320101"/>
            <a:ext cx="2360454"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Hydroelectric </a:t>
            </a:r>
          </a:p>
        </p:txBody>
      </p:sp>
      <p:sp>
        <p:nvSpPr>
          <p:cNvPr id="4" name="TextBox 3">
            <a:extLst>
              <a:ext uri="{FF2B5EF4-FFF2-40B4-BE49-F238E27FC236}">
                <a16:creationId xmlns:a16="http://schemas.microsoft.com/office/drawing/2014/main" id="{2C5F94AF-C658-94CB-E2D9-DC3CC0CD27FD}"/>
              </a:ext>
            </a:extLst>
          </p:cNvPr>
          <p:cNvSpPr txBox="1"/>
          <p:nvPr/>
        </p:nvSpPr>
        <p:spPr>
          <a:xfrm>
            <a:off x="588887" y="865061"/>
            <a:ext cx="9062257" cy="3447098"/>
          </a:xfrm>
          <a:prstGeom prst="rect">
            <a:avLst/>
          </a:prstGeom>
          <a:noFill/>
        </p:spPr>
        <p:txBody>
          <a:bodyPr wrap="square">
            <a:spAutoFit/>
          </a:bodyPr>
          <a:lstStyle/>
          <a:p>
            <a:pPr algn="just">
              <a:spcAft>
                <a:spcPts val="1200"/>
              </a:spcAft>
            </a:pPr>
            <a:r>
              <a:rPr lang="en-US" sz="2200" dirty="0">
                <a:latin typeface="Calibri" panose="020F0502020204030204" pitchFamily="34" charset="0"/>
                <a:cs typeface="Calibri" panose="020F0502020204030204" pitchFamily="34" charset="0"/>
              </a:rPr>
              <a:t>The power of moving water has been put to work since ancient times, then by the 1890’s innovators started to utilize this constant flow of free energy to generate electricity.</a:t>
            </a:r>
          </a:p>
          <a:p>
            <a:pPr algn="just">
              <a:spcAft>
                <a:spcPts val="1200"/>
              </a:spcAft>
            </a:pPr>
            <a:r>
              <a:rPr lang="en-US" sz="2200" dirty="0">
                <a:latin typeface="Calibri" panose="020F0502020204030204" pitchFamily="34" charset="0"/>
                <a:cs typeface="Calibri" panose="020F0502020204030204" pitchFamily="34" charset="0"/>
              </a:rPr>
              <a:t>Most renewable electricity generated worldwide is hydroelectric, and in the US it makes up about 6% of total electricity generated.* The historic Hoover Dam has 17 turbines that generate enough electricity to serve over a million homes. </a:t>
            </a:r>
          </a:p>
          <a:p>
            <a:pPr algn="just">
              <a:spcAft>
                <a:spcPts val="600"/>
              </a:spcAft>
            </a:pPr>
            <a:r>
              <a:rPr lang="en-US" sz="2200" dirty="0">
                <a:latin typeface="Calibri" panose="020F0502020204030204" pitchFamily="34" charset="0"/>
                <a:cs typeface="Calibri" panose="020F0502020204030204" pitchFamily="34" charset="0"/>
              </a:rPr>
              <a:t>In Norway, hydroelectric makes up a whopping 90% of total electricity.* Norway uses much of this cheap electricity to smelt aluminum for export.</a:t>
            </a:r>
          </a:p>
        </p:txBody>
      </p:sp>
      <p:sp>
        <p:nvSpPr>
          <p:cNvPr id="9" name="TextBox 8">
            <a:extLst>
              <a:ext uri="{FF2B5EF4-FFF2-40B4-BE49-F238E27FC236}">
                <a16:creationId xmlns:a16="http://schemas.microsoft.com/office/drawing/2014/main" id="{3187000F-B46B-37D7-21A4-23AD24D5CAE7}"/>
              </a:ext>
            </a:extLst>
          </p:cNvPr>
          <p:cNvSpPr txBox="1"/>
          <p:nvPr/>
        </p:nvSpPr>
        <p:spPr>
          <a:xfrm>
            <a:off x="635623" y="6160849"/>
            <a:ext cx="8390630"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Information from Our World in Data: </a:t>
            </a:r>
            <a:r>
              <a:rPr lang="en-US" sz="1600" dirty="0">
                <a:latin typeface="Calibri" panose="020F0502020204030204" pitchFamily="34" charset="0"/>
                <a:cs typeface="Calibri" panose="020F0502020204030204" pitchFamily="34" charset="0"/>
                <a:hlinkClick r:id="rId3"/>
              </a:rPr>
              <a:t>https://ourworldindata.org/grapher/share-electricity-hydro</a:t>
            </a:r>
            <a:endParaRPr lang="en-US" sz="1600" dirty="0">
              <a:latin typeface="Calibri" panose="020F0502020204030204" pitchFamily="34" charset="0"/>
              <a:cs typeface="Calibri" panose="020F0502020204030204" pitchFamily="34" charset="0"/>
            </a:endParaRPr>
          </a:p>
        </p:txBody>
      </p:sp>
      <p:pic>
        <p:nvPicPr>
          <p:cNvPr id="3" name="Picture 2" descr="An antique water-powered mill">
            <a:extLst>
              <a:ext uri="{FF2B5EF4-FFF2-40B4-BE49-F238E27FC236}">
                <a16:creationId xmlns:a16="http://schemas.microsoft.com/office/drawing/2014/main" id="{4929C3F6-8677-DC51-6B10-034CA5BC43EE}"/>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81486" y="312234"/>
            <a:ext cx="2108748" cy="2185639"/>
          </a:xfrm>
          <a:prstGeom prst="rect">
            <a:avLst/>
          </a:prstGeom>
        </p:spPr>
      </p:pic>
      <p:pic>
        <p:nvPicPr>
          <p:cNvPr id="6" name="Picture 5" descr="Close-up of the Hoover damn">
            <a:extLst>
              <a:ext uri="{FF2B5EF4-FFF2-40B4-BE49-F238E27FC236}">
                <a16:creationId xmlns:a16="http://schemas.microsoft.com/office/drawing/2014/main" id="{3EC160EE-595F-1B01-8EEE-8CDE2FF2D53E}"/>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60495" y="2693565"/>
            <a:ext cx="2184477" cy="3467284"/>
          </a:xfrm>
          <a:prstGeom prst="rect">
            <a:avLst/>
          </a:prstGeom>
        </p:spPr>
      </p:pic>
      <p:pic>
        <p:nvPicPr>
          <p:cNvPr id="8" name="Picture 7" descr="Turbines in the Hoover dam">
            <a:extLst>
              <a:ext uri="{FF2B5EF4-FFF2-40B4-BE49-F238E27FC236}">
                <a16:creationId xmlns:a16="http://schemas.microsoft.com/office/drawing/2014/main" id="{F1998134-72DD-C6DD-CDA7-212DCE08158C}"/>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4426" y="4331581"/>
            <a:ext cx="2601242" cy="1793576"/>
          </a:xfrm>
          <a:prstGeom prst="rect">
            <a:avLst/>
          </a:prstGeom>
        </p:spPr>
      </p:pic>
      <p:pic>
        <p:nvPicPr>
          <p:cNvPr id="13" name="Picture 12" descr="Aluminum smelting">
            <a:extLst>
              <a:ext uri="{FF2B5EF4-FFF2-40B4-BE49-F238E27FC236}">
                <a16:creationId xmlns:a16="http://schemas.microsoft.com/office/drawing/2014/main" id="{AE416EF3-D569-E19D-F1C9-BD3E78FD5899}"/>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6521" y="4327698"/>
            <a:ext cx="3441978" cy="1793576"/>
          </a:xfrm>
          <a:prstGeom prst="rect">
            <a:avLst/>
          </a:prstGeom>
        </p:spPr>
      </p:pic>
      <p:pic>
        <p:nvPicPr>
          <p:cNvPr id="16" name="Picture 15" descr="A brick of aluminum">
            <a:extLst>
              <a:ext uri="{FF2B5EF4-FFF2-40B4-BE49-F238E27FC236}">
                <a16:creationId xmlns:a16="http://schemas.microsoft.com/office/drawing/2014/main" id="{659A678C-14E4-5ADD-226D-BB0D0E16C2C7}"/>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9958961">
            <a:off x="4365619" y="4729515"/>
            <a:ext cx="2162049" cy="1038730"/>
          </a:xfrm>
          <a:prstGeom prst="rect">
            <a:avLst/>
          </a:prstGeom>
        </p:spPr>
      </p:pic>
    </p:spTree>
    <p:extLst>
      <p:ext uri="{BB962C8B-B14F-4D97-AF65-F5344CB8AC3E}">
        <p14:creationId xmlns:p14="http://schemas.microsoft.com/office/powerpoint/2010/main" val="162866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98CF-E440-6502-413B-427B8F1ABB46}"/>
              </a:ext>
            </a:extLst>
          </p:cNvPr>
          <p:cNvSpPr txBox="1">
            <a:spLocks noGrp="1"/>
          </p:cNvSpPr>
          <p:nvPr>
            <p:ph type="title" idx="4294967295"/>
          </p:nvPr>
        </p:nvSpPr>
        <p:spPr>
          <a:xfrm>
            <a:off x="780256" y="610752"/>
            <a:ext cx="10383044"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Hydroelectric power involves the building of dam to concentrate the energy of moving water to propel a turbine that in turn, powers the generator.</a:t>
            </a:r>
          </a:p>
        </p:txBody>
      </p:sp>
      <p:pic>
        <p:nvPicPr>
          <p:cNvPr id="5" name="Picture 4" descr="A diagram of a hydroelectric dam">
            <a:extLst>
              <a:ext uri="{FF2B5EF4-FFF2-40B4-BE49-F238E27FC236}">
                <a16:creationId xmlns:a16="http://schemas.microsoft.com/office/drawing/2014/main" id="{0088D493-6540-ADF1-CFB4-3CBE56019104}"/>
              </a:ext>
            </a:extLst>
          </p:cNvPr>
          <p:cNvPicPr>
            <a:picLocks noChangeAspect="1"/>
          </p:cNvPicPr>
          <p:nvPr/>
        </p:nvPicPr>
        <p:blipFill>
          <a:blip r:embed="rId2"/>
          <a:stretch>
            <a:fillRect/>
          </a:stretch>
        </p:blipFill>
        <p:spPr>
          <a:xfrm>
            <a:off x="2347720" y="1845748"/>
            <a:ext cx="6967731" cy="4511997"/>
          </a:xfrm>
          <a:prstGeom prst="rect">
            <a:avLst/>
          </a:prstGeom>
        </p:spPr>
      </p:pic>
    </p:spTree>
    <p:extLst>
      <p:ext uri="{BB962C8B-B14F-4D97-AF65-F5344CB8AC3E}">
        <p14:creationId xmlns:p14="http://schemas.microsoft.com/office/powerpoint/2010/main" val="303408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298C4E-9BE2-3814-3B44-6558143C9D90}"/>
              </a:ext>
            </a:extLst>
          </p:cNvPr>
          <p:cNvSpPr txBox="1">
            <a:spLocks noGrp="1"/>
          </p:cNvSpPr>
          <p:nvPr>
            <p:ph type="title" idx="4294967295"/>
          </p:nvPr>
        </p:nvSpPr>
        <p:spPr>
          <a:xfrm>
            <a:off x="838283" y="444526"/>
            <a:ext cx="4667632"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6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Advantages of Hydroelectric:</a:t>
            </a:r>
          </a:p>
        </p:txBody>
      </p:sp>
      <p:pic>
        <p:nvPicPr>
          <p:cNvPr id="50" name="Graphic 49" descr="Thumbs up sign outline">
            <a:extLst>
              <a:ext uri="{FF2B5EF4-FFF2-40B4-BE49-F238E27FC236}">
                <a16:creationId xmlns:a16="http://schemas.microsoft.com/office/drawing/2014/main" id="{2DB7AA28-4CD5-5748-DFFC-E577D6A7779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15689" y="362921"/>
            <a:ext cx="578782" cy="578782"/>
          </a:xfrm>
          <a:prstGeom prst="rect">
            <a:avLst/>
          </a:prstGeom>
        </p:spPr>
      </p:pic>
      <p:sp>
        <p:nvSpPr>
          <p:cNvPr id="6" name="TextBox 5">
            <a:extLst>
              <a:ext uri="{FF2B5EF4-FFF2-40B4-BE49-F238E27FC236}">
                <a16:creationId xmlns:a16="http://schemas.microsoft.com/office/drawing/2014/main" id="{BF1EC869-7082-F2C3-DBB6-26AA69D1AD44}"/>
              </a:ext>
            </a:extLst>
          </p:cNvPr>
          <p:cNvSpPr txBox="1"/>
          <p:nvPr/>
        </p:nvSpPr>
        <p:spPr>
          <a:xfrm>
            <a:off x="525854" y="919845"/>
            <a:ext cx="6768142" cy="846386"/>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Does not release any emissions into the air.</a:t>
            </a:r>
          </a:p>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Fuel does not need to be added and lasts indefinitely.</a:t>
            </a:r>
          </a:p>
        </p:txBody>
      </p:sp>
      <p:sp>
        <p:nvSpPr>
          <p:cNvPr id="9" name="TextBox 8">
            <a:extLst>
              <a:ext uri="{FF2B5EF4-FFF2-40B4-BE49-F238E27FC236}">
                <a16:creationId xmlns:a16="http://schemas.microsoft.com/office/drawing/2014/main" id="{1F6782C5-1A09-D92D-D44D-EF4E74AEB78F}"/>
              </a:ext>
            </a:extLst>
          </p:cNvPr>
          <p:cNvSpPr txBox="1"/>
          <p:nvPr/>
        </p:nvSpPr>
        <p:spPr>
          <a:xfrm>
            <a:off x="5993941" y="2577781"/>
            <a:ext cx="5036276" cy="492443"/>
          </a:xfrm>
          <a:prstGeom prst="rect">
            <a:avLst/>
          </a:prstGeom>
          <a:noFill/>
        </p:spPr>
        <p:txBody>
          <a:bodyPr wrap="square">
            <a:spAutoFit/>
          </a:bodyPr>
          <a:lstStyle/>
          <a:p>
            <a:pPr algn="just">
              <a:spcAft>
                <a:spcPts val="1200"/>
              </a:spcAft>
            </a:pPr>
            <a:r>
              <a:rPr lang="en-US" sz="2600" b="1" dirty="0">
                <a:solidFill>
                  <a:srgbClr val="FF0000"/>
                </a:solidFill>
                <a:latin typeface="Calibri" panose="020F0502020204030204" pitchFamily="34" charset="0"/>
                <a:cs typeface="Calibri" panose="020F0502020204030204" pitchFamily="34" charset="0"/>
              </a:rPr>
              <a:t>Disadvantages of Hydroelectric:</a:t>
            </a:r>
          </a:p>
        </p:txBody>
      </p:sp>
      <p:pic>
        <p:nvPicPr>
          <p:cNvPr id="52" name="Graphic 51" descr="Thumbs Down outline">
            <a:extLst>
              <a:ext uri="{FF2B5EF4-FFF2-40B4-BE49-F238E27FC236}">
                <a16:creationId xmlns:a16="http://schemas.microsoft.com/office/drawing/2014/main" id="{65784E01-610E-41CA-A90F-6CA1D31B24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15735" y="2606357"/>
            <a:ext cx="539602" cy="596508"/>
          </a:xfrm>
          <a:prstGeom prst="rect">
            <a:avLst/>
          </a:prstGeom>
        </p:spPr>
      </p:pic>
      <p:sp>
        <p:nvSpPr>
          <p:cNvPr id="5" name="TextBox 4">
            <a:extLst>
              <a:ext uri="{FF2B5EF4-FFF2-40B4-BE49-F238E27FC236}">
                <a16:creationId xmlns:a16="http://schemas.microsoft.com/office/drawing/2014/main" id="{EA3FACE8-C720-6EF4-6BE3-F3CC638C47E3}"/>
              </a:ext>
            </a:extLst>
          </p:cNvPr>
          <p:cNvSpPr txBox="1"/>
          <p:nvPr/>
        </p:nvSpPr>
        <p:spPr>
          <a:xfrm>
            <a:off x="5687731" y="3132831"/>
            <a:ext cx="5797989" cy="3370153"/>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Disrupts the reproduction of </a:t>
            </a:r>
            <a:r>
              <a:rPr lang="en-US" sz="2200" b="1" dirty="0">
                <a:solidFill>
                  <a:srgbClr val="FF0000"/>
                </a:solidFill>
                <a:latin typeface="Calibri" panose="020F0502020204030204" pitchFamily="34" charset="0"/>
                <a:cs typeface="Calibri" panose="020F0502020204030204" pitchFamily="34" charset="0"/>
              </a:rPr>
              <a:t>migratory fish</a:t>
            </a:r>
            <a:r>
              <a:rPr lang="en-US" sz="2200" dirty="0">
                <a:solidFill>
                  <a:srgbClr val="FF0000"/>
                </a:solidFill>
                <a:latin typeface="Calibri" panose="020F0502020204030204" pitchFamily="34" charset="0"/>
                <a:cs typeface="Calibri" panose="020F0502020204030204" pitchFamily="34" charset="0"/>
              </a:rPr>
              <a:t>.</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Disrupts ecosystems downstream by depriving flood-plain ecosystems of normal water flow and nutrient-rich silt deposits.*</a:t>
            </a:r>
          </a:p>
          <a:p>
            <a:pPr marL="342900" indent="-342900" algn="just">
              <a:spcAft>
                <a:spcPts val="600"/>
              </a:spcAft>
              <a:buFont typeface="Arial" panose="020B0604020202020204" pitchFamily="34" charset="0"/>
              <a:buChar char="•"/>
            </a:pPr>
            <a:r>
              <a:rPr lang="en-US" sz="2200" b="1" dirty="0">
                <a:solidFill>
                  <a:srgbClr val="FF0000"/>
                </a:solidFill>
                <a:latin typeface="Calibri" panose="020F0502020204030204" pitchFamily="34" charset="0"/>
                <a:cs typeface="Calibri" panose="020F0502020204030204" pitchFamily="34" charset="0"/>
              </a:rPr>
              <a:t>Inundation of natural habits and villages</a:t>
            </a:r>
            <a:r>
              <a:rPr lang="en-US" sz="2200" dirty="0">
                <a:solidFill>
                  <a:srgbClr val="FF0000"/>
                </a:solidFill>
                <a:latin typeface="Calibri" panose="020F0502020204030204" pitchFamily="34" charset="0"/>
                <a:cs typeface="Calibri" panose="020F0502020204030204" pitchFamily="34" charset="0"/>
              </a:rPr>
              <a:t>: The World Commission on Dams estimates that 40-80 million people have been displaced by dams after their lands were submerged.*</a:t>
            </a:r>
          </a:p>
          <a:p>
            <a:pPr marL="342900" indent="-342900" algn="just">
              <a:spcAft>
                <a:spcPts val="600"/>
              </a:spcAft>
              <a:buFont typeface="Arial" panose="020B0604020202020204" pitchFamily="34" charset="0"/>
              <a:buChar char="•"/>
            </a:pPr>
            <a:endParaRPr lang="en-US" sz="2200" dirty="0">
              <a:solidFill>
                <a:srgbClr val="FF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0BBC8A3-0770-4921-A09F-29A6815186F1}"/>
              </a:ext>
            </a:extLst>
          </p:cNvPr>
          <p:cNvSpPr txBox="1"/>
          <p:nvPr/>
        </p:nvSpPr>
        <p:spPr>
          <a:xfrm>
            <a:off x="329119" y="6096429"/>
            <a:ext cx="11222624" cy="430887"/>
          </a:xfrm>
          <a:prstGeom prst="rect">
            <a:avLst/>
          </a:prstGeom>
          <a:noFill/>
        </p:spPr>
        <p:txBody>
          <a:bodyPr wrap="none" rtlCol="0">
            <a:spAutoFit/>
          </a:bodyPr>
          <a:lstStyle/>
          <a:p>
            <a:r>
              <a:rPr lang="en-US" sz="22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Information from the World Commission on Dams: </a:t>
            </a:r>
            <a:r>
              <a:rPr lang="en-US" sz="1600" dirty="0">
                <a:latin typeface="Calibri" panose="020F0502020204030204" pitchFamily="34" charset="0"/>
                <a:cs typeface="Calibri" panose="020F0502020204030204" pitchFamily="34" charset="0"/>
                <a:hlinkClick r:id="rId6"/>
              </a:rPr>
              <a:t>https://www.water-alternatives.org/index.php/volume3/v3issue2/80-a3-2-3/file</a:t>
            </a:r>
            <a:endParaRPr lang="en-US" sz="1600" dirty="0">
              <a:latin typeface="Calibri" panose="020F0502020204030204" pitchFamily="34" charset="0"/>
              <a:cs typeface="Calibri" panose="020F0502020204030204" pitchFamily="34" charset="0"/>
            </a:endParaRPr>
          </a:p>
        </p:txBody>
      </p:sp>
      <p:pic>
        <p:nvPicPr>
          <p:cNvPr id="19" name="Picture 18" descr="A photo of protestors who are against a proposed dam that will submerge Xingu territory">
            <a:extLst>
              <a:ext uri="{FF2B5EF4-FFF2-40B4-BE49-F238E27FC236}">
                <a16:creationId xmlns:a16="http://schemas.microsoft.com/office/drawing/2014/main" id="{831A959E-C9C2-D104-0A76-E63D137338AD}"/>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64538" y="3741660"/>
            <a:ext cx="3096421" cy="2020668"/>
          </a:xfrm>
          <a:prstGeom prst="rect">
            <a:avLst/>
          </a:prstGeom>
        </p:spPr>
      </p:pic>
      <p:sp>
        <p:nvSpPr>
          <p:cNvPr id="3" name="TextBox 2">
            <a:extLst>
              <a:ext uri="{FF2B5EF4-FFF2-40B4-BE49-F238E27FC236}">
                <a16:creationId xmlns:a16="http://schemas.microsoft.com/office/drawing/2014/main" id="{E79F1F4F-82BB-8B10-34C5-6372D9A99A75}"/>
              </a:ext>
            </a:extLst>
          </p:cNvPr>
          <p:cNvSpPr txBox="1"/>
          <p:nvPr/>
        </p:nvSpPr>
        <p:spPr>
          <a:xfrm>
            <a:off x="248755" y="5751320"/>
            <a:ext cx="5374869" cy="323165"/>
          </a:xfrm>
          <a:prstGeom prst="rect">
            <a:avLst/>
          </a:prstGeom>
          <a:noFill/>
        </p:spPr>
        <p:txBody>
          <a:bodyPr wrap="none" rtlCol="0">
            <a:spAutoFit/>
          </a:bodyPr>
          <a:lstStyle/>
          <a:p>
            <a:r>
              <a:rPr lang="en-US" sz="1500" dirty="0">
                <a:latin typeface="Calibri" panose="020F0502020204030204" pitchFamily="34" charset="0"/>
                <a:cs typeface="Calibri" panose="020F0502020204030204" pitchFamily="34" charset="0"/>
              </a:rPr>
              <a:t>Protests against plans for a dam that will submerge Xingu territory.</a:t>
            </a:r>
          </a:p>
        </p:txBody>
      </p:sp>
      <p:pic>
        <p:nvPicPr>
          <p:cNvPr id="21" name="Picture 20" descr="Birds flying in a clear sky">
            <a:extLst>
              <a:ext uri="{FF2B5EF4-FFF2-40B4-BE49-F238E27FC236}">
                <a16:creationId xmlns:a16="http://schemas.microsoft.com/office/drawing/2014/main" id="{F68887E3-7EAE-B9A5-C9FC-0BE3D74F8E61}"/>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93996" y="336183"/>
            <a:ext cx="2051190" cy="1766279"/>
          </a:xfrm>
          <a:prstGeom prst="rect">
            <a:avLst/>
          </a:prstGeom>
          <a:ln w="3175">
            <a:solidFill>
              <a:srgbClr val="00B0F0"/>
            </a:solidFill>
          </a:ln>
        </p:spPr>
      </p:pic>
      <p:pic>
        <p:nvPicPr>
          <p:cNvPr id="4" name="Picture 3" descr="A waterfall in the jungle">
            <a:extLst>
              <a:ext uri="{FF2B5EF4-FFF2-40B4-BE49-F238E27FC236}">
                <a16:creationId xmlns:a16="http://schemas.microsoft.com/office/drawing/2014/main" id="{795EF227-C49E-89D4-8AED-2FE0344D6071}"/>
              </a:ext>
              <a:ext uri="{C183D7F6-B498-43B3-948B-1728B52AA6E4}">
                <adec:decorative xmlns:adec="http://schemas.microsoft.com/office/drawing/2017/decorative" val="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65719" y="336183"/>
            <a:ext cx="1787998" cy="1755460"/>
          </a:xfrm>
          <a:prstGeom prst="rect">
            <a:avLst/>
          </a:prstGeom>
        </p:spPr>
      </p:pic>
      <p:pic>
        <p:nvPicPr>
          <p:cNvPr id="15" name="Picture 14" descr="A poster in Brazing protesting planed construction of a hydroelectric power point">
            <a:extLst>
              <a:ext uri="{FF2B5EF4-FFF2-40B4-BE49-F238E27FC236}">
                <a16:creationId xmlns:a16="http://schemas.microsoft.com/office/drawing/2014/main" id="{DA00B933-9D16-EE80-41C2-2BD383A6694C}"/>
              </a:ext>
              <a:ext uri="{C183D7F6-B498-43B3-948B-1728B52AA6E4}">
                <adec:decorative xmlns:adec="http://schemas.microsoft.com/office/drawing/2017/decorative" val="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9119" y="3756384"/>
            <a:ext cx="1872753" cy="2030106"/>
          </a:xfrm>
          <a:prstGeom prst="rect">
            <a:avLst/>
          </a:prstGeom>
        </p:spPr>
      </p:pic>
      <p:pic>
        <p:nvPicPr>
          <p:cNvPr id="12" name="Picture 11" descr="Migrating salmon">
            <a:extLst>
              <a:ext uri="{FF2B5EF4-FFF2-40B4-BE49-F238E27FC236}">
                <a16:creationId xmlns:a16="http://schemas.microsoft.com/office/drawing/2014/main" id="{8BFDBF66-D623-51F1-13C5-4A3B466F54A3}"/>
              </a:ext>
              <a:ext uri="{C183D7F6-B498-43B3-948B-1728B52AA6E4}">
                <adec:decorative xmlns:adec="http://schemas.microsoft.com/office/drawing/2017/decorative" val="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19" y="2058786"/>
            <a:ext cx="2374727" cy="1591797"/>
          </a:xfrm>
          <a:prstGeom prst="rect">
            <a:avLst/>
          </a:prstGeom>
          <a:ln>
            <a:solidFill>
              <a:schemeClr val="tx1"/>
            </a:solidFill>
          </a:ln>
        </p:spPr>
      </p:pic>
      <p:pic>
        <p:nvPicPr>
          <p:cNvPr id="13" name="Picture 12" descr="A contour map that shows a watershed">
            <a:extLst>
              <a:ext uri="{FF2B5EF4-FFF2-40B4-BE49-F238E27FC236}">
                <a16:creationId xmlns:a16="http://schemas.microsoft.com/office/drawing/2014/main" id="{19EC5599-FE6B-BB76-0A55-1CC7CB8473D3}"/>
              </a:ext>
              <a:ext uri="{C183D7F6-B498-43B3-948B-1728B52AA6E4}">
                <adec:decorative xmlns:adec="http://schemas.microsoft.com/office/drawing/2017/decorative" val="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82143" y="2058786"/>
            <a:ext cx="2578816" cy="1591797"/>
          </a:xfrm>
          <a:prstGeom prst="rect">
            <a:avLst/>
          </a:prstGeom>
          <a:ln>
            <a:solidFill>
              <a:schemeClr val="tx1"/>
            </a:solidFill>
          </a:ln>
        </p:spPr>
      </p:pic>
    </p:spTree>
    <p:extLst>
      <p:ext uri="{BB962C8B-B14F-4D97-AF65-F5344CB8AC3E}">
        <p14:creationId xmlns:p14="http://schemas.microsoft.com/office/powerpoint/2010/main" val="16657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B467-1FBE-59E1-152D-9755A9C08F53}"/>
              </a:ext>
            </a:extLst>
          </p:cNvPr>
          <p:cNvSpPr txBox="1">
            <a:spLocks noGrp="1"/>
          </p:cNvSpPr>
          <p:nvPr>
            <p:ph type="title" idx="4294967295"/>
          </p:nvPr>
        </p:nvSpPr>
        <p:spPr>
          <a:xfrm>
            <a:off x="849086" y="430664"/>
            <a:ext cx="10314951" cy="1600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problem of salmon migration can be mitigated with “fish ladders” that go around the dam.</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 strategy for minimizing the overall impact of hydroelectric is doing away with the dam altogether and using only a portion of the river current for energy.</a:t>
            </a:r>
          </a:p>
        </p:txBody>
      </p:sp>
      <p:pic>
        <p:nvPicPr>
          <p:cNvPr id="9" name="Picture 8" descr="A photo of &quot;fish ladders&quot; going around a dam.">
            <a:extLst>
              <a:ext uri="{FF2B5EF4-FFF2-40B4-BE49-F238E27FC236}">
                <a16:creationId xmlns:a16="http://schemas.microsoft.com/office/drawing/2014/main" id="{F30AFDC6-371A-3EEE-94B8-600E62AE3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2371" y="2215118"/>
            <a:ext cx="3777406" cy="4188786"/>
          </a:xfrm>
          <a:prstGeom prst="rect">
            <a:avLst/>
          </a:prstGeom>
        </p:spPr>
      </p:pic>
      <p:pic>
        <p:nvPicPr>
          <p:cNvPr id="7" name="Picture 6" descr="A paddle wheel being propelled by a flowing river">
            <a:extLst>
              <a:ext uri="{FF2B5EF4-FFF2-40B4-BE49-F238E27FC236}">
                <a16:creationId xmlns:a16="http://schemas.microsoft.com/office/drawing/2014/main" id="{037262B6-0548-3AD3-1DFF-47ABB973FE74}"/>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4848" y="2215117"/>
            <a:ext cx="5619189" cy="4138469"/>
          </a:xfrm>
          <a:prstGeom prst="rect">
            <a:avLst/>
          </a:prstGeom>
          <a:ln>
            <a:solidFill>
              <a:schemeClr val="tx1"/>
            </a:solidFill>
          </a:ln>
        </p:spPr>
      </p:pic>
    </p:spTree>
    <p:extLst>
      <p:ext uri="{BB962C8B-B14F-4D97-AF65-F5344CB8AC3E}">
        <p14:creationId xmlns:p14="http://schemas.microsoft.com/office/powerpoint/2010/main" val="41502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01EEF-23F2-4BD3-A5CD-9D52C124464E}"/>
              </a:ext>
            </a:extLst>
          </p:cNvPr>
          <p:cNvSpPr txBox="1">
            <a:spLocks noGrp="1"/>
          </p:cNvSpPr>
          <p:nvPr>
            <p:ph type="title" idx="4294967295"/>
          </p:nvPr>
        </p:nvSpPr>
        <p:spPr>
          <a:xfrm>
            <a:off x="696225" y="352428"/>
            <a:ext cx="2526846"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Wind Turbines </a:t>
            </a:r>
          </a:p>
        </p:txBody>
      </p:sp>
      <p:sp>
        <p:nvSpPr>
          <p:cNvPr id="4" name="TextBox 3">
            <a:extLst>
              <a:ext uri="{FF2B5EF4-FFF2-40B4-BE49-F238E27FC236}">
                <a16:creationId xmlns:a16="http://schemas.microsoft.com/office/drawing/2014/main" id="{9C8768FC-3790-4685-A604-9F088437C614}"/>
              </a:ext>
            </a:extLst>
          </p:cNvPr>
          <p:cNvSpPr txBox="1"/>
          <p:nvPr/>
        </p:nvSpPr>
        <p:spPr>
          <a:xfrm>
            <a:off x="696226" y="906426"/>
            <a:ext cx="10662338" cy="2092881"/>
          </a:xfrm>
          <a:prstGeom prst="rect">
            <a:avLst/>
          </a:prstGeom>
          <a:noFill/>
        </p:spPr>
        <p:txBody>
          <a:bodyPr wrap="square">
            <a:spAutoFit/>
          </a:bodyPr>
          <a:lstStyle/>
          <a:p>
            <a:pPr algn="just">
              <a:spcAft>
                <a:spcPts val="1200"/>
              </a:spcAft>
            </a:pPr>
            <a:r>
              <a:rPr lang="en-US" sz="2200" dirty="0">
                <a:latin typeface="Calibri" panose="020F0502020204030204" pitchFamily="34" charset="0"/>
                <a:cs typeface="Calibri" panose="020F0502020204030204" pitchFamily="34" charset="0"/>
              </a:rPr>
              <a:t>Windmills have been used in Europe since the Middle Ages, but the first wind turbine used to generate electricity was built in Cleveland Ohio in 1888.*</a:t>
            </a:r>
          </a:p>
          <a:p>
            <a:pPr algn="just">
              <a:spcAft>
                <a:spcPts val="1200"/>
              </a:spcAft>
            </a:pPr>
            <a:r>
              <a:rPr lang="en-US" sz="2200" dirty="0">
                <a:latin typeface="Calibri" panose="020F0502020204030204" pitchFamily="34" charset="0"/>
                <a:cs typeface="Calibri" panose="020F0502020204030204" pitchFamily="34" charset="0"/>
              </a:rPr>
              <a:t>In 2007, wind power made up only 5% of the renewable energy used in the US,* but In Denmark wind energy accounted for a whopping 53% of </a:t>
            </a:r>
            <a:r>
              <a:rPr lang="en-US" sz="2200" i="1" dirty="0">
                <a:latin typeface="Calibri" panose="020F0502020204030204" pitchFamily="34" charset="0"/>
                <a:cs typeface="Calibri" panose="020F0502020204030204" pitchFamily="34" charset="0"/>
              </a:rPr>
              <a:t>total </a:t>
            </a:r>
            <a:r>
              <a:rPr lang="en-US" sz="2200" dirty="0">
                <a:latin typeface="Calibri" panose="020F0502020204030204" pitchFamily="34" charset="0"/>
                <a:cs typeface="Calibri" panose="020F0502020204030204" pitchFamily="34" charset="0"/>
              </a:rPr>
              <a:t>power demand in 2022.**</a:t>
            </a:r>
          </a:p>
          <a:p>
            <a:pPr algn="just">
              <a:spcAft>
                <a:spcPts val="1200"/>
              </a:spcAft>
            </a:pPr>
            <a:r>
              <a:rPr lang="en-US" sz="2200" dirty="0">
                <a:latin typeface="Calibri" panose="020F0502020204030204" pitchFamily="34" charset="0"/>
                <a:cs typeface="Calibri" panose="020F0502020204030204" pitchFamily="34" charset="0"/>
              </a:rPr>
              <a:t>Most wind energy in Denmark is generated offshore.</a:t>
            </a:r>
          </a:p>
        </p:txBody>
      </p:sp>
      <p:sp>
        <p:nvSpPr>
          <p:cNvPr id="6" name="TextBox 5">
            <a:extLst>
              <a:ext uri="{FF2B5EF4-FFF2-40B4-BE49-F238E27FC236}">
                <a16:creationId xmlns:a16="http://schemas.microsoft.com/office/drawing/2014/main" id="{60139E7D-06D0-4808-8D59-30EA838D5478}"/>
              </a:ext>
            </a:extLst>
          </p:cNvPr>
          <p:cNvSpPr txBox="1"/>
          <p:nvPr/>
        </p:nvSpPr>
        <p:spPr>
          <a:xfrm>
            <a:off x="1105555" y="5683716"/>
            <a:ext cx="9683100" cy="707886"/>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Information from the US Department of Energy: </a:t>
            </a:r>
            <a:r>
              <a:rPr lang="en-US" sz="1600" dirty="0">
                <a:latin typeface="Calibri" panose="020F0502020204030204" pitchFamily="34" charset="0"/>
                <a:cs typeface="Calibri" panose="020F0502020204030204" pitchFamily="34" charset="0"/>
                <a:hlinkClick r:id="rId2"/>
              </a:rPr>
              <a:t>https://www.eia.gov/kids/history-of-energy/timelines/wind.php</a:t>
            </a:r>
            <a:endParaRPr lang="en-US" sz="16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Information from the US Department of Energy: </a:t>
            </a:r>
            <a:r>
              <a:rPr lang="en-US" sz="1600" dirty="0">
                <a:latin typeface="Calibri" panose="020F0502020204030204" pitchFamily="34" charset="0"/>
                <a:cs typeface="Calibri" panose="020F0502020204030204" pitchFamily="34" charset="0"/>
                <a:hlinkClick r:id="rId3"/>
              </a:rPr>
              <a:t>https://iea-wind.org/about-iea-wind-tcp/members/denmark/</a:t>
            </a:r>
            <a:endParaRPr lang="en-US" sz="1600" dirty="0">
              <a:latin typeface="Calibri" panose="020F0502020204030204" pitchFamily="34" charset="0"/>
              <a:cs typeface="Calibri" panose="020F0502020204030204" pitchFamily="34" charset="0"/>
            </a:endParaRPr>
          </a:p>
        </p:txBody>
      </p:sp>
      <p:pic>
        <p:nvPicPr>
          <p:cNvPr id="8" name="Picture 7" descr="A painting of a traditional windmill">
            <a:extLst>
              <a:ext uri="{FF2B5EF4-FFF2-40B4-BE49-F238E27FC236}">
                <a16:creationId xmlns:a16="http://schemas.microsoft.com/office/drawing/2014/main" id="{F373CD2A-0FCF-C0D0-DCD8-04FA7F8155AA}"/>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5847" y="3241231"/>
            <a:ext cx="2526846" cy="2391608"/>
          </a:xfrm>
          <a:prstGeom prst="rect">
            <a:avLst/>
          </a:prstGeom>
        </p:spPr>
      </p:pic>
      <p:pic>
        <p:nvPicPr>
          <p:cNvPr id="10" name="Picture 9" descr="A set of wind turbines">
            <a:extLst>
              <a:ext uri="{FF2B5EF4-FFF2-40B4-BE49-F238E27FC236}">
                <a16:creationId xmlns:a16="http://schemas.microsoft.com/office/drawing/2014/main" id="{42A6FF3D-9E4A-6CBF-B45F-614FF800CB59}"/>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9288" y="3212913"/>
            <a:ext cx="2349759" cy="2419925"/>
          </a:xfrm>
          <a:prstGeom prst="rect">
            <a:avLst/>
          </a:prstGeom>
        </p:spPr>
      </p:pic>
      <p:pic>
        <p:nvPicPr>
          <p:cNvPr id="12" name="Picture 11" descr="A set of wind turbines in the sea">
            <a:extLst>
              <a:ext uri="{FF2B5EF4-FFF2-40B4-BE49-F238E27FC236}">
                <a16:creationId xmlns:a16="http://schemas.microsoft.com/office/drawing/2014/main" id="{217986C0-51C3-C570-9BC9-3E905A5625A8}"/>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9499" y="3242143"/>
            <a:ext cx="2953289" cy="2390696"/>
          </a:xfrm>
          <a:prstGeom prst="rect">
            <a:avLst/>
          </a:prstGeom>
        </p:spPr>
      </p:pic>
    </p:spTree>
    <p:extLst>
      <p:ext uri="{BB962C8B-B14F-4D97-AF65-F5344CB8AC3E}">
        <p14:creationId xmlns:p14="http://schemas.microsoft.com/office/powerpoint/2010/main" val="22144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CD0DC7-B345-4B34-8CA7-0352368FD944}"/>
              </a:ext>
            </a:extLst>
          </p:cNvPr>
          <p:cNvSpPr txBox="1"/>
          <p:nvPr/>
        </p:nvSpPr>
        <p:spPr>
          <a:xfrm>
            <a:off x="4777500" y="3535744"/>
            <a:ext cx="7025712" cy="2015936"/>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C00000"/>
                </a:solidFill>
                <a:latin typeface="Calibri" panose="020F0502020204030204" pitchFamily="34" charset="0"/>
                <a:cs typeface="Calibri" panose="020F0502020204030204" pitchFamily="34" charset="0"/>
              </a:rPr>
              <a:t>Blades kill birds and bats.</a:t>
            </a:r>
          </a:p>
          <a:p>
            <a:pPr marL="342900" indent="-342900" algn="just">
              <a:spcAft>
                <a:spcPts val="600"/>
              </a:spcAft>
              <a:buFont typeface="Arial" panose="020B0604020202020204" pitchFamily="34" charset="0"/>
              <a:buChar char="•"/>
            </a:pPr>
            <a:r>
              <a:rPr lang="en-US" sz="2200" dirty="0">
                <a:solidFill>
                  <a:srgbClr val="C00000"/>
                </a:solidFill>
                <a:latin typeface="Calibri" panose="020F0502020204030204" pitchFamily="34" charset="0"/>
                <a:cs typeface="Calibri" panose="020F0502020204030204" pitchFamily="34" charset="0"/>
              </a:rPr>
              <a:t>Wind turbines require a large amount of space.</a:t>
            </a:r>
          </a:p>
          <a:p>
            <a:pPr marL="342900" indent="-342900" algn="just">
              <a:spcAft>
                <a:spcPts val="600"/>
              </a:spcAft>
              <a:buFont typeface="Arial" panose="020B0604020202020204" pitchFamily="34" charset="0"/>
              <a:buChar char="•"/>
            </a:pPr>
            <a:r>
              <a:rPr lang="en-US" sz="2200" dirty="0">
                <a:solidFill>
                  <a:srgbClr val="C00000"/>
                </a:solidFill>
                <a:latin typeface="Calibri" panose="020F0502020204030204" pitchFamily="34" charset="0"/>
                <a:cs typeface="Calibri" panose="020F0502020204030204" pitchFamily="34" charset="0"/>
              </a:rPr>
              <a:t>The power source is intermittent.</a:t>
            </a:r>
          </a:p>
          <a:p>
            <a:pPr marL="342900" indent="-342900" algn="just">
              <a:spcAft>
                <a:spcPts val="600"/>
              </a:spcAft>
              <a:buFont typeface="Arial" panose="020B0604020202020204" pitchFamily="34" charset="0"/>
              <a:buChar char="•"/>
            </a:pPr>
            <a:r>
              <a:rPr lang="en-US" sz="2200" dirty="0">
                <a:solidFill>
                  <a:srgbClr val="C00000"/>
                </a:solidFill>
                <a:latin typeface="Calibri" panose="020F0502020204030204" pitchFamily="34" charset="0"/>
                <a:cs typeface="Calibri" panose="020F0502020204030204" pitchFamily="34" charset="0"/>
              </a:rPr>
              <a:t>Wind turbine blades last only 20-25 years and usually end up in landfills because they are difficult to recycle.*</a:t>
            </a:r>
          </a:p>
        </p:txBody>
      </p:sp>
      <p:sp>
        <p:nvSpPr>
          <p:cNvPr id="5" name="TextBox 4">
            <a:extLst>
              <a:ext uri="{FF2B5EF4-FFF2-40B4-BE49-F238E27FC236}">
                <a16:creationId xmlns:a16="http://schemas.microsoft.com/office/drawing/2014/main" id="{7740D038-50A5-459B-B838-8452500246BF}"/>
              </a:ext>
            </a:extLst>
          </p:cNvPr>
          <p:cNvSpPr txBox="1"/>
          <p:nvPr/>
        </p:nvSpPr>
        <p:spPr>
          <a:xfrm>
            <a:off x="336525" y="1046179"/>
            <a:ext cx="6833709" cy="846386"/>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Does not release any emissions into the air.</a:t>
            </a:r>
          </a:p>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Fuel does not need to be added and lasts indefinitely.</a:t>
            </a:r>
          </a:p>
        </p:txBody>
      </p:sp>
      <p:sp>
        <p:nvSpPr>
          <p:cNvPr id="6" name="TextBox 5">
            <a:extLst>
              <a:ext uri="{FF2B5EF4-FFF2-40B4-BE49-F238E27FC236}">
                <a16:creationId xmlns:a16="http://schemas.microsoft.com/office/drawing/2014/main" id="{AAFE9D5D-7F3D-4B34-81C0-5D6B56868D39}"/>
              </a:ext>
            </a:extLst>
          </p:cNvPr>
          <p:cNvSpPr txBox="1"/>
          <p:nvPr/>
        </p:nvSpPr>
        <p:spPr>
          <a:xfrm>
            <a:off x="705657" y="553736"/>
            <a:ext cx="4667632" cy="492443"/>
          </a:xfrm>
          <a:prstGeom prst="rect">
            <a:avLst/>
          </a:prstGeom>
          <a:noFill/>
        </p:spPr>
        <p:txBody>
          <a:bodyPr wrap="square">
            <a:spAutoFit/>
          </a:bodyPr>
          <a:lstStyle/>
          <a:p>
            <a:pPr algn="just">
              <a:spcAft>
                <a:spcPts val="1200"/>
              </a:spcAft>
            </a:pPr>
            <a:r>
              <a:rPr lang="en-US" sz="2600" b="1" dirty="0">
                <a:solidFill>
                  <a:srgbClr val="0432FF"/>
                </a:solidFill>
                <a:latin typeface="Calibri" panose="020F0502020204030204" pitchFamily="34" charset="0"/>
                <a:cs typeface="Calibri" panose="020F0502020204030204" pitchFamily="34" charset="0"/>
              </a:rPr>
              <a:t>Advantages of Wind Turbines:</a:t>
            </a:r>
          </a:p>
        </p:txBody>
      </p:sp>
      <p:sp>
        <p:nvSpPr>
          <p:cNvPr id="7" name="TextBox 6">
            <a:extLst>
              <a:ext uri="{FF2B5EF4-FFF2-40B4-BE49-F238E27FC236}">
                <a16:creationId xmlns:a16="http://schemas.microsoft.com/office/drawing/2014/main" id="{FF9CEC2A-3536-4561-AAEA-9DA8E4E846ED}"/>
              </a:ext>
            </a:extLst>
          </p:cNvPr>
          <p:cNvSpPr txBox="1"/>
          <p:nvPr/>
        </p:nvSpPr>
        <p:spPr>
          <a:xfrm>
            <a:off x="5120559" y="3089798"/>
            <a:ext cx="5036276" cy="492443"/>
          </a:xfrm>
          <a:prstGeom prst="rect">
            <a:avLst/>
          </a:prstGeom>
          <a:noFill/>
        </p:spPr>
        <p:txBody>
          <a:bodyPr wrap="square">
            <a:spAutoFit/>
          </a:bodyPr>
          <a:lstStyle/>
          <a:p>
            <a:pPr algn="just">
              <a:spcAft>
                <a:spcPts val="1200"/>
              </a:spcAft>
            </a:pPr>
            <a:r>
              <a:rPr lang="en-US" sz="2600" b="1" dirty="0">
                <a:solidFill>
                  <a:srgbClr val="C00000"/>
                </a:solidFill>
                <a:latin typeface="Calibri" panose="020F0502020204030204" pitchFamily="34" charset="0"/>
                <a:cs typeface="Calibri" panose="020F0502020204030204" pitchFamily="34" charset="0"/>
              </a:rPr>
              <a:t>Disadvantages of Wind Turbines:</a:t>
            </a:r>
          </a:p>
        </p:txBody>
      </p:sp>
      <p:pic>
        <p:nvPicPr>
          <p:cNvPr id="8" name="Picture 7" descr="Birds flying on a clear blue sky">
            <a:extLst>
              <a:ext uri="{FF2B5EF4-FFF2-40B4-BE49-F238E27FC236}">
                <a16:creationId xmlns:a16="http://schemas.microsoft.com/office/drawing/2014/main" id="{871E6B9F-5EC8-4F0C-96B3-75503E7B55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6957" y="416187"/>
            <a:ext cx="2801497" cy="2092264"/>
          </a:xfrm>
          <a:prstGeom prst="rect">
            <a:avLst/>
          </a:prstGeom>
          <a:ln w="3175">
            <a:solidFill>
              <a:srgbClr val="00B0F0"/>
            </a:solidFill>
          </a:ln>
        </p:spPr>
      </p:pic>
      <p:pic>
        <p:nvPicPr>
          <p:cNvPr id="10" name="Graphic 9" descr="Thumbs up sign outline">
            <a:extLst>
              <a:ext uri="{FF2B5EF4-FFF2-40B4-BE49-F238E27FC236}">
                <a16:creationId xmlns:a16="http://schemas.microsoft.com/office/drawing/2014/main" id="{C35895EE-7372-4839-A9B4-6137EC214CC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69502" y="428404"/>
            <a:ext cx="646203" cy="646203"/>
          </a:xfrm>
          <a:prstGeom prst="rect">
            <a:avLst/>
          </a:prstGeom>
        </p:spPr>
      </p:pic>
      <p:pic>
        <p:nvPicPr>
          <p:cNvPr id="11" name="Graphic 10" descr="Thumbs Down outline">
            <a:extLst>
              <a:ext uri="{FF2B5EF4-FFF2-40B4-BE49-F238E27FC236}">
                <a16:creationId xmlns:a16="http://schemas.microsoft.com/office/drawing/2014/main" id="{5471DBB5-9652-455D-A549-AE960A4391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88454" y="3113416"/>
            <a:ext cx="644246" cy="644246"/>
          </a:xfrm>
          <a:prstGeom prst="rect">
            <a:avLst/>
          </a:prstGeom>
        </p:spPr>
      </p:pic>
      <p:pic>
        <p:nvPicPr>
          <p:cNvPr id="15" name="Picture 14" descr="A tractor trailer hauling a turbine blade">
            <a:extLst>
              <a:ext uri="{FF2B5EF4-FFF2-40B4-BE49-F238E27FC236}">
                <a16:creationId xmlns:a16="http://schemas.microsoft.com/office/drawing/2014/main" id="{D27A3596-437B-887C-9D95-87C8B5BAA7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525" y="3223399"/>
            <a:ext cx="1957942" cy="1306314"/>
          </a:xfrm>
          <a:prstGeom prst="rect">
            <a:avLst/>
          </a:prstGeom>
          <a:ln>
            <a:solidFill>
              <a:schemeClr val="tx1"/>
            </a:solidFill>
          </a:ln>
        </p:spPr>
      </p:pic>
      <p:pic>
        <p:nvPicPr>
          <p:cNvPr id="18" name="Picture 17" descr="A wind sock sagging due to lack of wind">
            <a:extLst>
              <a:ext uri="{FF2B5EF4-FFF2-40B4-BE49-F238E27FC236}">
                <a16:creationId xmlns:a16="http://schemas.microsoft.com/office/drawing/2014/main" id="{4AF1E606-1B2A-F815-19F3-EE7B8AD76A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03546" y="2070579"/>
            <a:ext cx="2098089" cy="2459134"/>
          </a:xfrm>
          <a:prstGeom prst="rect">
            <a:avLst/>
          </a:prstGeom>
        </p:spPr>
      </p:pic>
      <p:pic>
        <p:nvPicPr>
          <p:cNvPr id="22" name="Picture 21" descr="A wind sock blowing in the wind">
            <a:extLst>
              <a:ext uri="{FF2B5EF4-FFF2-40B4-BE49-F238E27FC236}">
                <a16:creationId xmlns:a16="http://schemas.microsoft.com/office/drawing/2014/main" id="{DBD0970F-D697-7570-3983-6A48D6E9C8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33223" y="397898"/>
            <a:ext cx="1869988" cy="2123546"/>
          </a:xfrm>
          <a:prstGeom prst="rect">
            <a:avLst/>
          </a:prstGeom>
        </p:spPr>
      </p:pic>
      <p:sp>
        <p:nvSpPr>
          <p:cNvPr id="23" name="TextBox 22">
            <a:extLst>
              <a:ext uri="{FF2B5EF4-FFF2-40B4-BE49-F238E27FC236}">
                <a16:creationId xmlns:a16="http://schemas.microsoft.com/office/drawing/2014/main" id="{0682A403-D057-BC29-D5E7-45693AEE6371}"/>
              </a:ext>
            </a:extLst>
          </p:cNvPr>
          <p:cNvSpPr txBox="1"/>
          <p:nvPr/>
        </p:nvSpPr>
        <p:spPr>
          <a:xfrm>
            <a:off x="197249" y="6174868"/>
            <a:ext cx="10302820"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 Intelligent Living: </a:t>
            </a:r>
            <a:r>
              <a:rPr lang="en-US" sz="1600" dirty="0">
                <a:latin typeface="Calibri" panose="020F0502020204030204" pitchFamily="34" charset="0"/>
                <a:cs typeface="Calibri" panose="020F0502020204030204" pitchFamily="34" charset="0"/>
                <a:hlinkClick r:id="rId10"/>
              </a:rPr>
              <a:t>https://www.intelligentliving.co/what-happens-to-old-wind-turbines-the-answers-not-so-eco-friendly/</a:t>
            </a:r>
            <a:endParaRPr lang="en-US" sz="1600" dirty="0">
              <a:latin typeface="Calibri" panose="020F0502020204030204" pitchFamily="34" charset="0"/>
              <a:cs typeface="Calibri" panose="020F0502020204030204" pitchFamily="34" charset="0"/>
            </a:endParaRPr>
          </a:p>
        </p:txBody>
      </p:sp>
      <p:pic>
        <p:nvPicPr>
          <p:cNvPr id="25" name="Picture 24" descr="A pile of discarded turbine blades in a landfill">
            <a:extLst>
              <a:ext uri="{FF2B5EF4-FFF2-40B4-BE49-F238E27FC236}">
                <a16:creationId xmlns:a16="http://schemas.microsoft.com/office/drawing/2014/main" id="{63197AD3-EAAF-BEBC-3C54-526EAC2D773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6526" y="4612888"/>
            <a:ext cx="4165110" cy="1464906"/>
          </a:xfrm>
          <a:prstGeom prst="rect">
            <a:avLst/>
          </a:prstGeom>
          <a:ln>
            <a:solidFill>
              <a:schemeClr val="tx1"/>
            </a:solidFill>
          </a:ln>
        </p:spPr>
      </p:pic>
      <p:pic>
        <p:nvPicPr>
          <p:cNvPr id="27" name="Picture 26" descr="Close-up of a bird flying into a wind turbine">
            <a:extLst>
              <a:ext uri="{FF2B5EF4-FFF2-40B4-BE49-F238E27FC236}">
                <a16:creationId xmlns:a16="http://schemas.microsoft.com/office/drawing/2014/main" id="{F922C28C-1AF8-0DCD-59B9-DB7989F2C8B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4071" y="2070579"/>
            <a:ext cx="1957942" cy="1069645"/>
          </a:xfrm>
          <a:prstGeom prst="rect">
            <a:avLst/>
          </a:prstGeom>
        </p:spPr>
      </p:pic>
    </p:spTree>
    <p:extLst>
      <p:ext uri="{BB962C8B-B14F-4D97-AF65-F5344CB8AC3E}">
        <p14:creationId xmlns:p14="http://schemas.microsoft.com/office/powerpoint/2010/main" val="200144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2764F-811B-8C60-3ACA-0BCC7C9801B2}"/>
              </a:ext>
            </a:extLst>
          </p:cNvPr>
          <p:cNvSpPr txBox="1">
            <a:spLocks noGrp="1"/>
          </p:cNvSpPr>
          <p:nvPr>
            <p:ph type="title" idx="4294967295"/>
          </p:nvPr>
        </p:nvSpPr>
        <p:spPr>
          <a:xfrm>
            <a:off x="588887" y="468015"/>
            <a:ext cx="5767092"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Other Applications of Wind Energy: </a:t>
            </a:r>
          </a:p>
        </p:txBody>
      </p:sp>
      <p:sp>
        <p:nvSpPr>
          <p:cNvPr id="2" name="TextBox 1">
            <a:extLst>
              <a:ext uri="{FF2B5EF4-FFF2-40B4-BE49-F238E27FC236}">
                <a16:creationId xmlns:a16="http://schemas.microsoft.com/office/drawing/2014/main" id="{60C272B8-CB37-32AB-46F8-1245BA966337}"/>
              </a:ext>
            </a:extLst>
          </p:cNvPr>
          <p:cNvSpPr txBox="1"/>
          <p:nvPr/>
        </p:nvSpPr>
        <p:spPr>
          <a:xfrm>
            <a:off x="588887" y="1022013"/>
            <a:ext cx="11089375" cy="1323439"/>
          </a:xfrm>
          <a:prstGeom prst="rect">
            <a:avLst/>
          </a:prstGeom>
          <a:noFill/>
        </p:spPr>
        <p:txBody>
          <a:bodyPr wrap="square">
            <a:spAutoFit/>
          </a:bodyPr>
          <a:lstStyle/>
          <a:p>
            <a:pPr algn="just">
              <a:spcAft>
                <a:spcPts val="1200"/>
              </a:spcAft>
            </a:pPr>
            <a:r>
              <a:rPr lang="en-US" sz="2400" dirty="0">
                <a:latin typeface="Calibri" panose="020F0502020204030204" pitchFamily="34" charset="0"/>
                <a:cs typeface="Calibri" panose="020F0502020204030204" pitchFamily="34" charset="0"/>
              </a:rPr>
              <a:t>The </a:t>
            </a:r>
            <a:r>
              <a:rPr lang="en-US" sz="2400" dirty="0" err="1">
                <a:latin typeface="Calibri" panose="020F0502020204030204" pitchFamily="34" charset="0"/>
                <a:cs typeface="Calibri" panose="020F0502020204030204" pitchFamily="34" charset="0"/>
              </a:rPr>
              <a:t>Wallenius</a:t>
            </a:r>
            <a:r>
              <a:rPr lang="en-US" sz="2400" dirty="0">
                <a:latin typeface="Calibri" panose="020F0502020204030204" pitchFamily="34" charset="0"/>
                <a:cs typeface="Calibri" panose="020F0502020204030204" pitchFamily="34" charset="0"/>
              </a:rPr>
              <a:t> Marine company made plans for a cargo ship that will use state-of-the-art sail technology that may reduce fossil fuel emissions by as much as 90%.*</a:t>
            </a:r>
          </a:p>
          <a:p>
            <a:pPr algn="just">
              <a:spcAft>
                <a:spcPts val="1200"/>
              </a:spcAft>
            </a:pPr>
            <a:endParaRPr lang="en-US" sz="2200" dirty="0">
              <a:latin typeface="Calibri" panose="020F0502020204030204" pitchFamily="34" charset="0"/>
              <a:cs typeface="Calibri" panose="020F0502020204030204" pitchFamily="34" charset="0"/>
            </a:endParaRPr>
          </a:p>
        </p:txBody>
      </p:sp>
      <p:pic>
        <p:nvPicPr>
          <p:cNvPr id="7" name="Picture 6" descr="An image of a proposed cargo ship with state-of-the-art sail technology">
            <a:extLst>
              <a:ext uri="{FF2B5EF4-FFF2-40B4-BE49-F238E27FC236}">
                <a16:creationId xmlns:a16="http://schemas.microsoft.com/office/drawing/2014/main" id="{3EFBE6F6-341A-33C3-5D8F-9026D1AE3907}"/>
              </a:ext>
            </a:extLst>
          </p:cNvPr>
          <p:cNvPicPr>
            <a:picLocks noChangeAspect="1"/>
          </p:cNvPicPr>
          <p:nvPr/>
        </p:nvPicPr>
        <p:blipFill>
          <a:blip r:embed="rId2"/>
          <a:stretch>
            <a:fillRect/>
          </a:stretch>
        </p:blipFill>
        <p:spPr>
          <a:xfrm>
            <a:off x="3050416" y="1993972"/>
            <a:ext cx="5799959" cy="3739792"/>
          </a:xfrm>
          <a:prstGeom prst="rect">
            <a:avLst/>
          </a:prstGeom>
        </p:spPr>
      </p:pic>
      <p:sp>
        <p:nvSpPr>
          <p:cNvPr id="8" name="TextBox 7">
            <a:extLst>
              <a:ext uri="{FF2B5EF4-FFF2-40B4-BE49-F238E27FC236}">
                <a16:creationId xmlns:a16="http://schemas.microsoft.com/office/drawing/2014/main" id="{19DEE680-ABF3-3AC4-35B5-5C63B385B6E8}"/>
              </a:ext>
            </a:extLst>
          </p:cNvPr>
          <p:cNvSpPr txBox="1"/>
          <p:nvPr/>
        </p:nvSpPr>
        <p:spPr>
          <a:xfrm>
            <a:off x="588887" y="5797647"/>
            <a:ext cx="11408227"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Wallenius</a:t>
            </a:r>
            <a:r>
              <a:rPr lang="en-US" dirty="0">
                <a:latin typeface="Calibri" panose="020F0502020204030204" pitchFamily="34" charset="0"/>
                <a:cs typeface="Calibri" panose="020F0502020204030204" pitchFamily="34" charset="0"/>
              </a:rPr>
              <a:t> Marine: </a:t>
            </a:r>
            <a:r>
              <a:rPr lang="en-US" dirty="0">
                <a:latin typeface="Calibri" panose="020F0502020204030204" pitchFamily="34" charset="0"/>
                <a:cs typeface="Calibri" panose="020F0502020204030204" pitchFamily="34" charset="0"/>
                <a:hlinkClick r:id="rId3"/>
              </a:rPr>
              <a:t>https://www.walleniusmarine.com/our-services/ship-design-newbuilding/ship-design/wind-powered-vessels/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421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5611</TotalTime>
  <Words>1945</Words>
  <Application>Microsoft Macintosh PowerPoint</Application>
  <PresentationFormat>Widescreen</PresentationFormat>
  <Paragraphs>131</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Calibri</vt:lpstr>
      <vt:lpstr>Office Theme</vt:lpstr>
      <vt:lpstr>Renewable Energy</vt:lpstr>
      <vt:lpstr>Electricity</vt:lpstr>
      <vt:lpstr>Hydroelectric </vt:lpstr>
      <vt:lpstr>Hydroelectric power involves the building of dam to concentrate the energy of moving water to propel a turbine that in turn, powers the generator.</vt:lpstr>
      <vt:lpstr>Advantages of Hydroelectric:</vt:lpstr>
      <vt:lpstr>The problem of salmon migration can be mitigated with “fish ladders” that go around the dam. A strategy for minimizing the overall impact of hydroelectric is doing away with the dam altogether and using only a portion of the river current for energy.</vt:lpstr>
      <vt:lpstr>Wind Turbines </vt:lpstr>
      <vt:lpstr>PowerPoint Presentation</vt:lpstr>
      <vt:lpstr>Other Applications of Wind Energy: </vt:lpstr>
      <vt:lpstr>Photovoltaic </vt:lpstr>
      <vt:lpstr>Advantages of Photovoltaic:</vt:lpstr>
      <vt:lpstr>Solar Thermal Electricity</vt:lpstr>
      <vt:lpstr>Advantages of Solar Thermal:</vt:lpstr>
      <vt:lpstr>Other Applications of Solar Thermal: </vt:lpstr>
      <vt:lpstr>Geothermal Electricity </vt:lpstr>
      <vt:lpstr>Advantages of Geothermal:</vt:lpstr>
      <vt:lpstr>Other Applications of Geothermal: </vt:lpstr>
      <vt:lpstr>Biomass Electricity </vt:lpstr>
      <vt:lpstr>Biogas: </vt:lpstr>
      <vt:lpstr>Advantages of Biomass Electricity:</vt:lpstr>
      <vt:lpstr>Personal Transportation</vt:lpstr>
      <vt:lpstr>Ethanol is currently promoted as a renewable alternative to gasoline in the US but there are two problems: Most ethanol in the US comes from corn, and US agriculture is heavily fossil fuel-dependent. Consequently, corn ethanol would not significantly reduce fossil fuel consumption. Cellulose ethanol from switchgrass is regarded as the environmentally friendlier alternative to corn, but there is still the problem of setting aside land for biofuels: Even if this does reduce gasoline consumption, the amount of land for switchgrass ethanol to replace our current gasoline needs in the US exceeds the size of Texas and Montana combined.*</vt:lpstr>
      <vt:lpstr>Biodiesel from plant oils has been proposed as a renewable alternative to petroleum-derived diesel, but there is a serious problem: Indonesia’s biodiesel program has boosted demand for palm oil to the extent that palm oil plantations are now becoming Indonesia’s biggest driver of deforestation.* In the US, biodiesel is made from used cooking oil. This process is carbon neutral because it utilizes a waste product. Unfortunately, the small amount of oil waste generated by restaurants cannot make a significant dent in petroleum-derived diesel consumption.</vt:lpstr>
      <vt:lpstr>Electric Cars are the ultimate “flex-fuel” vehicle due to the many ways electricity can be generated, but there are serious problems: Electric cars are expensive because lithium is a rare metal which requires a great deal of soil to be excavated for its extraction. Lithium batteries are also not very safe: Lithium battery fires are so hazardous that firefighters are often instructed to let them burn out on their own.</vt:lpstr>
      <vt:lpstr>Hydrogen Fuel Cells use a proton-exchange membrane to harness energy from the oxidation of hydrogen for the purpose of generating electricity:    2H2 + O2 ---⊳ 2H2O + energy This electric current can then be used to power an electric motor. The overall process has three times the efficiency of the internal combustion engine, but there is a serious problem: The amount of energy needed to extract hydrogen from water and compress it for storage and distribution far exceeds the energy return on the fuel cell.</vt:lpstr>
      <vt:lpstr>Tentative Alternatives?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253</cp:revision>
  <dcterms:created xsi:type="dcterms:W3CDTF">2024-05-22T00:31:23Z</dcterms:created>
  <dcterms:modified xsi:type="dcterms:W3CDTF">2026-02-01T14:59:12Z</dcterms:modified>
</cp:coreProperties>
</file>