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773" r:id="rId2"/>
    <p:sldId id="774" r:id="rId3"/>
    <p:sldId id="781" r:id="rId4"/>
    <p:sldId id="788" r:id="rId5"/>
    <p:sldId id="779" r:id="rId6"/>
    <p:sldId id="780" r:id="rId7"/>
    <p:sldId id="778" r:id="rId8"/>
    <p:sldId id="784" r:id="rId9"/>
    <p:sldId id="775" r:id="rId10"/>
    <p:sldId id="776" r:id="rId11"/>
    <p:sldId id="777" r:id="rId12"/>
    <p:sldId id="786" r:id="rId13"/>
    <p:sldId id="785" r:id="rId14"/>
    <p:sldId id="789" r:id="rId15"/>
    <p:sldId id="765" r:id="rId16"/>
    <p:sldId id="7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03" autoAdjust="0"/>
    <p:restoredTop sz="91690"/>
  </p:normalViewPr>
  <p:slideViewPr>
    <p:cSldViewPr snapToGrid="0">
      <p:cViewPr varScale="1">
        <p:scale>
          <a:sx n="79" d="100"/>
          <a:sy n="79" d="100"/>
        </p:scale>
        <p:origin x="240" y="92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a:t>
            </a:fld>
            <a:endParaRPr lang="en-US"/>
          </a:p>
        </p:txBody>
      </p:sp>
    </p:spTree>
    <p:extLst>
      <p:ext uri="{BB962C8B-B14F-4D97-AF65-F5344CB8AC3E}">
        <p14:creationId xmlns:p14="http://schemas.microsoft.com/office/powerpoint/2010/main" val="406420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3</a:t>
            </a:fld>
            <a:endParaRPr lang="en-US"/>
          </a:p>
        </p:txBody>
      </p:sp>
    </p:spTree>
    <p:extLst>
      <p:ext uri="{BB962C8B-B14F-4D97-AF65-F5344CB8AC3E}">
        <p14:creationId xmlns:p14="http://schemas.microsoft.com/office/powerpoint/2010/main" val="133348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5</a:t>
            </a:fld>
            <a:endParaRPr lang="en-US"/>
          </a:p>
        </p:txBody>
      </p:sp>
    </p:spTree>
    <p:extLst>
      <p:ext uri="{BB962C8B-B14F-4D97-AF65-F5344CB8AC3E}">
        <p14:creationId xmlns:p14="http://schemas.microsoft.com/office/powerpoint/2010/main" val="227301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8</a:t>
            </a:fld>
            <a:endParaRPr lang="en-US"/>
          </a:p>
        </p:txBody>
      </p:sp>
    </p:spTree>
    <p:extLst>
      <p:ext uri="{BB962C8B-B14F-4D97-AF65-F5344CB8AC3E}">
        <p14:creationId xmlns:p14="http://schemas.microsoft.com/office/powerpoint/2010/main" val="272702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12</a:t>
            </a:fld>
            <a:endParaRPr lang="en-US"/>
          </a:p>
        </p:txBody>
      </p:sp>
    </p:spTree>
    <p:extLst>
      <p:ext uri="{BB962C8B-B14F-4D97-AF65-F5344CB8AC3E}">
        <p14:creationId xmlns:p14="http://schemas.microsoft.com/office/powerpoint/2010/main" val="152599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13</a:t>
            </a:fld>
            <a:endParaRPr lang="en-US"/>
          </a:p>
        </p:txBody>
      </p:sp>
    </p:spTree>
    <p:extLst>
      <p:ext uri="{BB962C8B-B14F-4D97-AF65-F5344CB8AC3E}">
        <p14:creationId xmlns:p14="http://schemas.microsoft.com/office/powerpoint/2010/main" val="371858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14</a:t>
            </a:fld>
            <a:endParaRPr lang="en-US"/>
          </a:p>
        </p:txBody>
      </p:sp>
    </p:spTree>
    <p:extLst>
      <p:ext uri="{BB962C8B-B14F-4D97-AF65-F5344CB8AC3E}">
        <p14:creationId xmlns:p14="http://schemas.microsoft.com/office/powerpoint/2010/main" val="42306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AnimateData" TargetMode="External"/><Relationship Id="rId5" Type="http://schemas.openxmlformats.org/officeDocument/2006/relationships/image" Target="../media/image50.jpg"/><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8.sv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2022-wpds.prb.org/"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of a large crowd of people">
            <a:extLst>
              <a:ext uri="{FF2B5EF4-FFF2-40B4-BE49-F238E27FC236}">
                <a16:creationId xmlns:a16="http://schemas.microsoft.com/office/drawing/2014/main" id="{2BCDFAB0-ED01-1D72-F289-06DC8A61FED0}"/>
              </a:ext>
              <a:ext uri="{C183D7F6-B498-43B3-948B-1728B52AA6E4}">
                <adec:decorative xmlns:adec="http://schemas.microsoft.com/office/drawing/2017/decorative" val="0"/>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5" name="Title 4">
            <a:extLst>
              <a:ext uri="{FF2B5EF4-FFF2-40B4-BE49-F238E27FC236}">
                <a16:creationId xmlns:a16="http://schemas.microsoft.com/office/drawing/2014/main" id="{CA59B089-C9C9-F125-2830-7AD6C65009B7}"/>
              </a:ext>
            </a:extLst>
          </p:cNvPr>
          <p:cNvSpPr txBox="1">
            <a:spLocks noGrp="1"/>
          </p:cNvSpPr>
          <p:nvPr>
            <p:ph type="title" idx="4294967295"/>
          </p:nvPr>
        </p:nvSpPr>
        <p:spPr>
          <a:xfrm>
            <a:off x="1524000" y="1949824"/>
            <a:ext cx="9144000" cy="20730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0" normalizeH="0" baseline="0" noProof="0" dirty="0">
                <a:ln>
                  <a:noFill/>
                </a:ln>
                <a:solidFill>
                  <a:srgbClr val="FFFFFF"/>
                </a:solidFill>
                <a:effectLst>
                  <a:outerShdw blurRad="50800" dist="38100" dir="10800000" algn="r" rotWithShape="0">
                    <a:prstClr val="black">
                      <a:alpha val="40000"/>
                    </a:prstClr>
                  </a:outerShdw>
                </a:effectLst>
                <a:uLnTx/>
                <a:uFillTx/>
                <a:latin typeface="+mj-lt"/>
                <a:ea typeface="+mj-ea"/>
                <a:cs typeface="+mj-cs"/>
              </a:rPr>
              <a:t>Human Population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0" normalizeH="0" baseline="0" noProof="0" dirty="0">
                <a:ln>
                  <a:noFill/>
                </a:ln>
                <a:solidFill>
                  <a:srgbClr val="FFFFFF"/>
                </a:solidFill>
                <a:effectLst>
                  <a:outerShdw blurRad="50800" dist="38100" dir="10800000" algn="r" rotWithShape="0">
                    <a:prstClr val="black">
                      <a:alpha val="40000"/>
                    </a:prstClr>
                  </a:outerShdw>
                </a:effectLst>
                <a:uLnTx/>
                <a:uFillTx/>
                <a:latin typeface="+mj-lt"/>
                <a:ea typeface="+mj-ea"/>
                <a:cs typeface="+mj-cs"/>
              </a:rPr>
              <a:t>&amp; Ecological </a:t>
            </a:r>
            <a:r>
              <a:rPr kumimoji="0" lang="en-US" sz="7200" b="1" i="0" u="none" strike="noStrike" kern="1200" cap="none" spc="0" normalizeH="0" baseline="0" noProof="0" dirty="0">
                <a:ln>
                  <a:noFill/>
                </a:ln>
                <a:solidFill>
                  <a:schemeClr val="tx1"/>
                </a:solidFill>
                <a:effectLst>
                  <a:outerShdw blurRad="50800" dist="38100" dir="10800000" algn="r" rotWithShape="0">
                    <a:prstClr val="black">
                      <a:alpha val="40000"/>
                    </a:prstClr>
                  </a:outerShdw>
                </a:effectLst>
                <a:uLnTx/>
                <a:uFillTx/>
                <a:latin typeface="+mj-lt"/>
                <a:ea typeface="+mj-ea"/>
                <a:cs typeface="+mj-cs"/>
              </a:rPr>
              <a:t>Footprint</a:t>
            </a:r>
          </a:p>
        </p:txBody>
      </p:sp>
    </p:spTree>
    <p:extLst>
      <p:ext uri="{BB962C8B-B14F-4D97-AF65-F5344CB8AC3E}">
        <p14:creationId xmlns:p14="http://schemas.microsoft.com/office/powerpoint/2010/main" val="33201130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429F483-33C5-EA23-F209-B9B4AB317D3B}"/>
              </a:ext>
            </a:extLst>
          </p:cNvPr>
          <p:cNvSpPr txBox="1">
            <a:spLocks noGrp="1"/>
          </p:cNvSpPr>
          <p:nvPr>
            <p:ph type="title" idx="4294967295"/>
          </p:nvPr>
        </p:nvSpPr>
        <p:spPr>
          <a:xfrm>
            <a:off x="476187" y="623067"/>
            <a:ext cx="10946780" cy="9079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Unsurprisingly, most nations with less gender equality also have a lower per capita GDP.</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These nations (</a:t>
            </a:r>
            <a:r>
              <a:rPr kumimoji="0" lang="en-US" sz="2300" b="0"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in blue</a:t>
            </a: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are outliers because nearly all their wealth comes from oil exports.</a:t>
            </a:r>
          </a:p>
        </p:txBody>
      </p:sp>
      <p:pic>
        <p:nvPicPr>
          <p:cNvPr id="10" name="Picture 9" descr="A graph of gender inequality and gdp per capita; each data point represents a nation.">
            <a:extLst>
              <a:ext uri="{FF2B5EF4-FFF2-40B4-BE49-F238E27FC236}">
                <a16:creationId xmlns:a16="http://schemas.microsoft.com/office/drawing/2014/main" id="{3ACB08D5-EEE8-A0B0-0BBC-FE6E88D23180}"/>
              </a:ext>
            </a:extLst>
          </p:cNvPr>
          <p:cNvPicPr>
            <a:picLocks noChangeAspect="1"/>
          </p:cNvPicPr>
          <p:nvPr/>
        </p:nvPicPr>
        <p:blipFill>
          <a:blip r:embed="rId2"/>
          <a:stretch>
            <a:fillRect/>
          </a:stretch>
        </p:blipFill>
        <p:spPr>
          <a:xfrm>
            <a:off x="562181" y="1670050"/>
            <a:ext cx="7611148" cy="3735668"/>
          </a:xfrm>
          <a:prstGeom prst="rect">
            <a:avLst/>
          </a:prstGeom>
          <a:ln>
            <a:solidFill>
              <a:schemeClr val="accent1"/>
            </a:solidFill>
          </a:ln>
        </p:spPr>
      </p:pic>
      <p:sp>
        <p:nvSpPr>
          <p:cNvPr id="12" name="TextBox 11">
            <a:extLst>
              <a:ext uri="{FF2B5EF4-FFF2-40B4-BE49-F238E27FC236}">
                <a16:creationId xmlns:a16="http://schemas.microsoft.com/office/drawing/2014/main" id="{615BE9E5-D1E4-4CAF-C662-8BF222353D89}"/>
              </a:ext>
            </a:extLst>
          </p:cNvPr>
          <p:cNvSpPr txBox="1"/>
          <p:nvPr/>
        </p:nvSpPr>
        <p:spPr>
          <a:xfrm>
            <a:off x="3636083" y="3235178"/>
            <a:ext cx="41069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US</a:t>
            </a:r>
          </a:p>
        </p:txBody>
      </p:sp>
      <p:sp>
        <p:nvSpPr>
          <p:cNvPr id="6" name="TextBox 5">
            <a:extLst>
              <a:ext uri="{FF2B5EF4-FFF2-40B4-BE49-F238E27FC236}">
                <a16:creationId xmlns:a16="http://schemas.microsoft.com/office/drawing/2014/main" id="{3A8A3A19-007F-BD0A-BAD8-59E0E6CAC5F9}"/>
              </a:ext>
            </a:extLst>
          </p:cNvPr>
          <p:cNvSpPr txBox="1"/>
          <p:nvPr/>
        </p:nvSpPr>
        <p:spPr>
          <a:xfrm>
            <a:off x="3689423" y="3373975"/>
            <a:ext cx="332962"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9C016D06-12DC-BA19-8DB1-974FFCC50471}"/>
              </a:ext>
            </a:extLst>
          </p:cNvPr>
          <p:cNvSpPr txBox="1"/>
          <p:nvPr/>
        </p:nvSpPr>
        <p:spPr>
          <a:xfrm>
            <a:off x="5684719" y="2212177"/>
            <a:ext cx="654731" cy="338554"/>
          </a:xfrm>
          <a:prstGeom prst="rect">
            <a:avLst/>
          </a:prstGeom>
          <a:noFill/>
        </p:spPr>
        <p:txBody>
          <a:bodyPr wrap="none" rtlCol="0">
            <a:spAutoFit/>
          </a:bodyPr>
          <a:lstStyle/>
          <a:p>
            <a:r>
              <a:rPr lang="en-US" sz="1600" dirty="0">
                <a:solidFill>
                  <a:srgbClr val="0432FF"/>
                </a:solidFill>
                <a:latin typeface="Calibri" panose="020F0502020204030204" pitchFamily="34" charset="0"/>
                <a:cs typeface="Calibri" panose="020F0502020204030204" pitchFamily="34" charset="0"/>
              </a:rPr>
              <a:t>Qatar</a:t>
            </a:r>
          </a:p>
        </p:txBody>
      </p:sp>
      <p:sp>
        <p:nvSpPr>
          <p:cNvPr id="5" name="TextBox 4">
            <a:extLst>
              <a:ext uri="{FF2B5EF4-FFF2-40B4-BE49-F238E27FC236}">
                <a16:creationId xmlns:a16="http://schemas.microsoft.com/office/drawing/2014/main" id="{78C7036C-CD1C-8198-F496-18DB82CE6BE1}"/>
              </a:ext>
            </a:extLst>
          </p:cNvPr>
          <p:cNvSpPr txBox="1"/>
          <p:nvPr/>
        </p:nvSpPr>
        <p:spPr>
          <a:xfrm>
            <a:off x="5875003" y="2366214"/>
            <a:ext cx="332962" cy="400110"/>
          </a:xfrm>
          <a:prstGeom prst="rect">
            <a:avLst/>
          </a:prstGeom>
          <a:noFill/>
        </p:spPr>
        <p:txBody>
          <a:bodyPr wrap="square" rtlCol="0">
            <a:spAutoFit/>
          </a:bodyPr>
          <a:lstStyle/>
          <a:p>
            <a:r>
              <a:rPr lang="en-US" sz="2000" dirty="0">
                <a:solidFill>
                  <a:srgbClr val="0432FF"/>
                </a:solidFill>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859C9F34-A8E5-C0A0-D7F0-481E9C097388}"/>
              </a:ext>
            </a:extLst>
          </p:cNvPr>
          <p:cNvSpPr txBox="1"/>
          <p:nvPr/>
        </p:nvSpPr>
        <p:spPr>
          <a:xfrm>
            <a:off x="6458097" y="3630750"/>
            <a:ext cx="1220783" cy="338554"/>
          </a:xfrm>
          <a:prstGeom prst="rect">
            <a:avLst/>
          </a:prstGeom>
          <a:noFill/>
        </p:spPr>
        <p:txBody>
          <a:bodyPr wrap="none" rtlCol="0">
            <a:spAutoFit/>
          </a:bodyPr>
          <a:lstStyle/>
          <a:p>
            <a:r>
              <a:rPr lang="en-US" sz="1600" dirty="0">
                <a:solidFill>
                  <a:srgbClr val="0432FF"/>
                </a:solidFill>
                <a:latin typeface="Calibri" panose="020F0502020204030204" pitchFamily="34" charset="0"/>
                <a:cs typeface="Calibri" panose="020F0502020204030204" pitchFamily="34" charset="0"/>
              </a:rPr>
              <a:t>Saudi Arabia</a:t>
            </a:r>
          </a:p>
        </p:txBody>
      </p:sp>
      <p:sp>
        <p:nvSpPr>
          <p:cNvPr id="3" name="TextBox 2">
            <a:extLst>
              <a:ext uri="{FF2B5EF4-FFF2-40B4-BE49-F238E27FC236}">
                <a16:creationId xmlns:a16="http://schemas.microsoft.com/office/drawing/2014/main" id="{18AB6A77-F3E7-B546-FDE6-95DFC8B9C855}"/>
              </a:ext>
            </a:extLst>
          </p:cNvPr>
          <p:cNvSpPr txBox="1"/>
          <p:nvPr/>
        </p:nvSpPr>
        <p:spPr>
          <a:xfrm>
            <a:off x="6894515" y="3807796"/>
            <a:ext cx="332962" cy="400110"/>
          </a:xfrm>
          <a:prstGeom prst="rect">
            <a:avLst/>
          </a:prstGeom>
          <a:noFill/>
        </p:spPr>
        <p:txBody>
          <a:bodyPr wrap="square" rtlCol="0">
            <a:spAutoFit/>
          </a:bodyPr>
          <a:lstStyle/>
          <a:p>
            <a:r>
              <a:rPr lang="en-US" sz="2000" dirty="0">
                <a:solidFill>
                  <a:srgbClr val="0432FF"/>
                </a:solidFill>
                <a:latin typeface="Calibri" panose="020F0502020204030204" pitchFamily="34" charset="0"/>
                <a:cs typeface="Calibri" panose="020F0502020204030204" pitchFamily="34" charset="0"/>
              </a:rPr>
              <a:t>•</a:t>
            </a:r>
          </a:p>
        </p:txBody>
      </p:sp>
      <p:pic>
        <p:nvPicPr>
          <p:cNvPr id="15" name="Picture 14" descr="An oil rig">
            <a:extLst>
              <a:ext uri="{FF2B5EF4-FFF2-40B4-BE49-F238E27FC236}">
                <a16:creationId xmlns:a16="http://schemas.microsoft.com/office/drawing/2014/main" id="{397E7C8C-92D6-1EAB-849D-985FFFC22BC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3228" y="2236669"/>
            <a:ext cx="1211753" cy="1281440"/>
          </a:xfrm>
          <a:prstGeom prst="rect">
            <a:avLst/>
          </a:prstGeom>
          <a:ln>
            <a:solidFill>
              <a:schemeClr val="accent1"/>
            </a:solidFill>
          </a:ln>
        </p:spPr>
      </p:pic>
      <p:pic>
        <p:nvPicPr>
          <p:cNvPr id="21" name="Picture 20" descr="A woman with a black gown that covers her hair, face, and body">
            <a:extLst>
              <a:ext uri="{FF2B5EF4-FFF2-40B4-BE49-F238E27FC236}">
                <a16:creationId xmlns:a16="http://schemas.microsoft.com/office/drawing/2014/main" id="{824100BD-B7D8-F7E9-BE2F-70F68A8AE165}"/>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9630" y="1682591"/>
            <a:ext cx="2735134" cy="3735668"/>
          </a:xfrm>
          <a:prstGeom prst="rect">
            <a:avLst/>
          </a:prstGeom>
          <a:ln>
            <a:solidFill>
              <a:schemeClr val="accent1"/>
            </a:solidFill>
          </a:ln>
        </p:spPr>
      </p:pic>
      <p:sp>
        <p:nvSpPr>
          <p:cNvPr id="4" name="Title 1">
            <a:extLst>
              <a:ext uri="{FF2B5EF4-FFF2-40B4-BE49-F238E27FC236}">
                <a16:creationId xmlns:a16="http://schemas.microsoft.com/office/drawing/2014/main" id="{166BE7F7-0C83-5419-0E34-C6CC6F81E7CD}"/>
              </a:ext>
            </a:extLst>
          </p:cNvPr>
          <p:cNvSpPr txBox="1">
            <a:spLocks/>
          </p:cNvSpPr>
          <p:nvPr/>
        </p:nvSpPr>
        <p:spPr>
          <a:xfrm>
            <a:off x="506471" y="5315685"/>
            <a:ext cx="10698294"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600" dirty="0">
                <a:latin typeface="Calibri" panose="020F0502020204030204" pitchFamily="34" charset="0"/>
                <a:cs typeface="Calibri" panose="020F0502020204030204" pitchFamily="34" charset="0"/>
              </a:rPr>
              <a:t>Sources: CIA Factbook (data from 2012-2015) and UN Human Development </a:t>
            </a:r>
            <a:r>
              <a:rPr lang="en-US" sz="1600" dirty="0" err="1">
                <a:latin typeface="Calibri" panose="020F0502020204030204" pitchFamily="34" charset="0"/>
                <a:cs typeface="Calibri" panose="020F0502020204030204" pitchFamily="34" charset="0"/>
              </a:rPr>
              <a:t>Programme</a:t>
            </a:r>
            <a:r>
              <a:rPr lang="en-US" sz="1600" dirty="0">
                <a:latin typeface="Calibri" panose="020F0502020204030204" pitchFamily="34" charset="0"/>
                <a:cs typeface="Calibri" panose="020F0502020204030204" pitchFamily="34" charset="0"/>
              </a:rPr>
              <a:t> Reports (2012). Each point represents a nation.</a:t>
            </a:r>
          </a:p>
        </p:txBody>
      </p:sp>
    </p:spTree>
    <p:extLst>
      <p:ext uri="{BB962C8B-B14F-4D97-AF65-F5344CB8AC3E}">
        <p14:creationId xmlns:p14="http://schemas.microsoft.com/office/powerpoint/2010/main" val="30254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5A886D4-128E-33E9-EC29-336DECC9480C}"/>
              </a:ext>
              <a:ext uri="{C183D7F6-B498-43B3-948B-1728B52AA6E4}">
                <adec:decorative xmlns:adec="http://schemas.microsoft.com/office/drawing/2017/decorative" val="0"/>
              </a:ext>
            </a:extLst>
          </p:cNvPr>
          <p:cNvSpPr txBox="1"/>
          <p:nvPr/>
        </p:nvSpPr>
        <p:spPr>
          <a:xfrm>
            <a:off x="1428589" y="835384"/>
            <a:ext cx="10107745" cy="907941"/>
          </a:xfrm>
          <a:prstGeom prst="rect">
            <a:avLst/>
          </a:prstGeom>
          <a:noFill/>
        </p:spPr>
        <p:txBody>
          <a:bodyPr wrap="square" rtlCol="0">
            <a:spAutoFit/>
          </a:bodyPr>
          <a:lstStyle/>
          <a:p>
            <a:pPr>
              <a:spcAft>
                <a:spcPts val="600"/>
              </a:spcAft>
            </a:pPr>
            <a:r>
              <a:rPr lang="en-US" sz="2400" dirty="0">
                <a:latin typeface="Calibri" panose="020F0502020204030204" pitchFamily="34" charset="0"/>
                <a:cs typeface="Calibri" panose="020F0502020204030204" pitchFamily="34" charset="0"/>
              </a:rPr>
              <a:t>Population growth is not the only driver of growing environmental pressures.</a:t>
            </a:r>
          </a:p>
          <a:p>
            <a:pPr>
              <a:spcAft>
                <a:spcPts val="600"/>
              </a:spcAft>
            </a:pPr>
            <a:r>
              <a:rPr lang="en-US" sz="2400" dirty="0">
                <a:latin typeface="Calibri" panose="020F0502020204030204" pitchFamily="34" charset="0"/>
                <a:cs typeface="Calibri" panose="020F0502020204030204" pitchFamily="34" charset="0"/>
              </a:rPr>
              <a:t>Affluent nations usually consume more fossil fuels per capita…</a:t>
            </a:r>
          </a:p>
        </p:txBody>
      </p:sp>
      <p:pic>
        <p:nvPicPr>
          <p:cNvPr id="17" name="Picture 16" descr="A graph showing the relationship between oil consumption (annual barrels per capita) and annual per capita income">
            <a:extLst>
              <a:ext uri="{FF2B5EF4-FFF2-40B4-BE49-F238E27FC236}">
                <a16:creationId xmlns:a16="http://schemas.microsoft.com/office/drawing/2014/main" id="{156D34F5-9590-E8A4-7AA7-D7D055D349F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070066" y="1886697"/>
            <a:ext cx="6023292" cy="3866036"/>
          </a:xfrm>
          <a:prstGeom prst="rect">
            <a:avLst/>
          </a:prstGeom>
          <a:ln>
            <a:solidFill>
              <a:schemeClr val="accent1"/>
            </a:solidFill>
          </a:ln>
        </p:spPr>
      </p:pic>
      <p:pic>
        <p:nvPicPr>
          <p:cNvPr id="7" name="Picture 6">
            <a:extLst>
              <a:ext uri="{FF2B5EF4-FFF2-40B4-BE49-F238E27FC236}">
                <a16:creationId xmlns:a16="http://schemas.microsoft.com/office/drawing/2014/main" id="{ED8DBF85-37D7-34C8-B372-7EF324F9A65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418" y="1886697"/>
            <a:ext cx="2406462" cy="1848912"/>
          </a:xfrm>
          <a:prstGeom prst="rect">
            <a:avLst/>
          </a:prstGeom>
          <a:ln>
            <a:solidFill>
              <a:schemeClr val="accent1"/>
            </a:solidFill>
          </a:ln>
        </p:spPr>
      </p:pic>
      <p:pic>
        <p:nvPicPr>
          <p:cNvPr id="5" name="Picture 4">
            <a:extLst>
              <a:ext uri="{FF2B5EF4-FFF2-40B4-BE49-F238E27FC236}">
                <a16:creationId xmlns:a16="http://schemas.microsoft.com/office/drawing/2014/main" id="{8BCAC6ED-43BB-C52B-314A-D8444298DE2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18" y="3854637"/>
            <a:ext cx="2406463" cy="1903188"/>
          </a:xfrm>
          <a:prstGeom prst="rect">
            <a:avLst/>
          </a:prstGeom>
          <a:ln>
            <a:solidFill>
              <a:schemeClr val="accent1"/>
            </a:solidFill>
          </a:ln>
        </p:spPr>
      </p:pic>
      <p:sp>
        <p:nvSpPr>
          <p:cNvPr id="2" name="TextBox 1">
            <a:extLst>
              <a:ext uri="{FF2B5EF4-FFF2-40B4-BE49-F238E27FC236}">
                <a16:creationId xmlns:a16="http://schemas.microsoft.com/office/drawing/2014/main" id="{D36AFE98-7163-1D6C-349D-3989C69A63AA}"/>
              </a:ext>
              <a:ext uri="{C183D7F6-B498-43B3-948B-1728B52AA6E4}">
                <adec:decorative xmlns:adec="http://schemas.microsoft.com/office/drawing/2017/decorative" val="0"/>
              </a:ext>
            </a:extLst>
          </p:cNvPr>
          <p:cNvSpPr txBox="1"/>
          <p:nvPr/>
        </p:nvSpPr>
        <p:spPr>
          <a:xfrm flipH="1">
            <a:off x="5994119" y="3738280"/>
            <a:ext cx="43960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a:t>
            </a:r>
          </a:p>
        </p:txBody>
      </p:sp>
      <p:sp>
        <p:nvSpPr>
          <p:cNvPr id="3" name="TextBox 2">
            <a:extLst>
              <a:ext uri="{FF2B5EF4-FFF2-40B4-BE49-F238E27FC236}">
                <a16:creationId xmlns:a16="http://schemas.microsoft.com/office/drawing/2014/main" id="{CB1D7FFA-F3A5-E534-8F51-17AE8D88B9F4}"/>
              </a:ext>
              <a:ext uri="{C183D7F6-B498-43B3-948B-1728B52AA6E4}">
                <adec:decorative xmlns:adec="http://schemas.microsoft.com/office/drawing/2017/decorative" val="0"/>
              </a:ext>
            </a:extLst>
          </p:cNvPr>
          <p:cNvSpPr txBox="1"/>
          <p:nvPr/>
        </p:nvSpPr>
        <p:spPr>
          <a:xfrm>
            <a:off x="5860863" y="3764184"/>
            <a:ext cx="332962"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3C9B09B-70F0-ED21-FEC2-2468F6FF05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92607" y="1890433"/>
            <a:ext cx="2343727" cy="1845176"/>
          </a:xfrm>
          <a:prstGeom prst="rect">
            <a:avLst/>
          </a:prstGeom>
          <a:ln>
            <a:solidFill>
              <a:schemeClr val="accent1"/>
            </a:solidFill>
          </a:ln>
        </p:spPr>
      </p:pic>
      <p:pic>
        <p:nvPicPr>
          <p:cNvPr id="15" name="Picture 14">
            <a:extLst>
              <a:ext uri="{FF2B5EF4-FFF2-40B4-BE49-F238E27FC236}">
                <a16:creationId xmlns:a16="http://schemas.microsoft.com/office/drawing/2014/main" id="{5E071CEC-712C-7A93-5FC0-C87437F9EB7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92607" y="3878981"/>
            <a:ext cx="2362013" cy="1845176"/>
          </a:xfrm>
          <a:prstGeom prst="rect">
            <a:avLst/>
          </a:prstGeom>
          <a:ln>
            <a:solidFill>
              <a:schemeClr val="accent1"/>
            </a:solidFill>
          </a:ln>
        </p:spPr>
      </p:pic>
      <p:sp>
        <p:nvSpPr>
          <p:cNvPr id="13" name="Title 1">
            <a:extLst>
              <a:ext uri="{FF2B5EF4-FFF2-40B4-BE49-F238E27FC236}">
                <a16:creationId xmlns:a16="http://schemas.microsoft.com/office/drawing/2014/main" id="{B4F9D6E7-82C5-9B91-39BC-46617CBC998B}"/>
              </a:ext>
              <a:ext uri="{C183D7F6-B498-43B3-948B-1728B52AA6E4}">
                <adec:decorative xmlns:adec="http://schemas.microsoft.com/office/drawing/2017/decorative" val="0"/>
              </a:ext>
            </a:extLst>
          </p:cNvPr>
          <p:cNvSpPr>
            <a:spLocks noGrp="1"/>
          </p:cNvSpPr>
          <p:nvPr>
            <p:ph type="title"/>
          </p:nvPr>
        </p:nvSpPr>
        <p:spPr>
          <a:xfrm>
            <a:off x="1125274" y="5690741"/>
            <a:ext cx="10514308" cy="838200"/>
          </a:xfrm>
        </p:spPr>
        <p:txBody>
          <a:bodyPr>
            <a:normAutofit/>
          </a:bodyPr>
          <a:lstStyle/>
          <a:p>
            <a:r>
              <a:rPr lang="en-US" sz="1600" dirty="0">
                <a:latin typeface="Calibri" panose="020F0502020204030204" pitchFamily="34" charset="0"/>
                <a:cs typeface="Calibri" panose="020F0502020204030204" pitchFamily="34" charset="0"/>
              </a:rPr>
              <a:t>Source: CIA Factbook (data from 2012-2015). Each point represents a nation. To minimize statistical artifact, this graph excluded five nations that serve as fueling depots for passing ships.</a:t>
            </a:r>
          </a:p>
        </p:txBody>
      </p:sp>
    </p:spTree>
    <p:extLst>
      <p:ext uri="{BB962C8B-B14F-4D97-AF65-F5344CB8AC3E}">
        <p14:creationId xmlns:p14="http://schemas.microsoft.com/office/powerpoint/2010/main" val="2546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04AA-61FE-4E5C-45F5-F4B535278CFF}"/>
              </a:ext>
            </a:extLst>
          </p:cNvPr>
          <p:cNvSpPr txBox="1">
            <a:spLocks noGrp="1"/>
          </p:cNvSpPr>
          <p:nvPr>
            <p:ph type="title" idx="4294967295"/>
          </p:nvPr>
        </p:nvSpPr>
        <p:spPr>
          <a:xfrm>
            <a:off x="436155" y="320496"/>
            <a:ext cx="11431974" cy="1523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Americans use significantly more resources than Western Europeans with comparable standards of living.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Further strains on the environment are anticipated as heavily populated nations like China and India grow their economies.</a:t>
            </a:r>
          </a:p>
        </p:txBody>
      </p:sp>
      <p:pic>
        <p:nvPicPr>
          <p:cNvPr id="7" name="Picture 6" descr="A graph depicting fossil fuel consumption per capita, in 2001, by nation. Ten nations are represented in the graph, in the following order (going from highest consumption to lowest): United States, Canada, Australia, United Kingdom, Japan, France, Switzerland, Mexico, China, and India.">
            <a:extLst>
              <a:ext uri="{FF2B5EF4-FFF2-40B4-BE49-F238E27FC236}">
                <a16:creationId xmlns:a16="http://schemas.microsoft.com/office/drawing/2014/main" id="{EDA0B0AF-14F5-9004-B78B-CFFE19E616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751" y="1868558"/>
            <a:ext cx="5381321" cy="4605225"/>
          </a:xfrm>
          <a:prstGeom prst="rect">
            <a:avLst/>
          </a:prstGeom>
          <a:ln>
            <a:solidFill>
              <a:schemeClr val="accent1"/>
            </a:solidFill>
          </a:ln>
        </p:spPr>
      </p:pic>
      <p:cxnSp>
        <p:nvCxnSpPr>
          <p:cNvPr id="18" name="Straight Arrow Connector 17" descr="An arrow pointing to China on the graph.">
            <a:extLst>
              <a:ext uri="{FF2B5EF4-FFF2-40B4-BE49-F238E27FC236}">
                <a16:creationId xmlns:a16="http://schemas.microsoft.com/office/drawing/2014/main" id="{79CEB104-B05B-AF57-3AE3-8AABCBD4AD87}"/>
              </a:ext>
            </a:extLst>
          </p:cNvPr>
          <p:cNvCxnSpPr>
            <a:cxnSpLocks/>
          </p:cNvCxnSpPr>
          <p:nvPr/>
        </p:nvCxnSpPr>
        <p:spPr>
          <a:xfrm>
            <a:off x="653143" y="5054809"/>
            <a:ext cx="33739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descr="An arrow pointing to India on the graph.">
            <a:extLst>
              <a:ext uri="{FF2B5EF4-FFF2-40B4-BE49-F238E27FC236}">
                <a16:creationId xmlns:a16="http://schemas.microsoft.com/office/drawing/2014/main" id="{30832FB5-65F7-E371-9EE3-BDFF3BF31C12}"/>
              </a:ext>
            </a:extLst>
          </p:cNvPr>
          <p:cNvCxnSpPr>
            <a:cxnSpLocks/>
          </p:cNvCxnSpPr>
          <p:nvPr/>
        </p:nvCxnSpPr>
        <p:spPr>
          <a:xfrm>
            <a:off x="653143" y="5342874"/>
            <a:ext cx="337389"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A graphic depicting how many Earths we would need if the world's population lived like the average individual in a specific country">
            <a:extLst>
              <a:ext uri="{FF2B5EF4-FFF2-40B4-BE49-F238E27FC236}">
                <a16:creationId xmlns:a16="http://schemas.microsoft.com/office/drawing/2014/main" id="{5C6E596F-061C-87FA-CB80-AD9485A356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7678" y="1868558"/>
            <a:ext cx="2861864" cy="4606194"/>
          </a:xfrm>
          <a:prstGeom prst="rect">
            <a:avLst/>
          </a:prstGeom>
          <a:ln>
            <a:solidFill>
              <a:schemeClr val="accent1"/>
            </a:solidFill>
          </a:ln>
        </p:spPr>
      </p:pic>
      <p:cxnSp>
        <p:nvCxnSpPr>
          <p:cNvPr id="13" name="Straight Arrow Connector 12" descr="An arrow pointing to China on the graph.">
            <a:extLst>
              <a:ext uri="{FF2B5EF4-FFF2-40B4-BE49-F238E27FC236}">
                <a16:creationId xmlns:a16="http://schemas.microsoft.com/office/drawing/2014/main" id="{A9438F0E-6E94-74B4-43F3-868FBB13AA06}"/>
              </a:ext>
            </a:extLst>
          </p:cNvPr>
          <p:cNvCxnSpPr>
            <a:cxnSpLocks/>
          </p:cNvCxnSpPr>
          <p:nvPr/>
        </p:nvCxnSpPr>
        <p:spPr>
          <a:xfrm>
            <a:off x="6145481" y="5221711"/>
            <a:ext cx="295367"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descr="An arrow pointing to India on the graph.">
            <a:extLst>
              <a:ext uri="{FF2B5EF4-FFF2-40B4-BE49-F238E27FC236}">
                <a16:creationId xmlns:a16="http://schemas.microsoft.com/office/drawing/2014/main" id="{AE4722B8-3C1D-CD39-05F8-B895A31C68F6}"/>
              </a:ext>
            </a:extLst>
          </p:cNvPr>
          <p:cNvCxnSpPr>
            <a:cxnSpLocks/>
          </p:cNvCxnSpPr>
          <p:nvPr/>
        </p:nvCxnSpPr>
        <p:spPr>
          <a:xfrm>
            <a:off x="6145481" y="5700557"/>
            <a:ext cx="295367"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descr="A street science from China">
            <a:extLst>
              <a:ext uri="{FF2B5EF4-FFF2-40B4-BE49-F238E27FC236}">
                <a16:creationId xmlns:a16="http://schemas.microsoft.com/office/drawing/2014/main" id="{2400EB64-C4BD-9268-6F31-F83AEADB882D}"/>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9769" y="1868557"/>
            <a:ext cx="2471856" cy="2292625"/>
          </a:xfrm>
          <a:prstGeom prst="rect">
            <a:avLst/>
          </a:prstGeom>
          <a:ln>
            <a:solidFill>
              <a:schemeClr val="accent1"/>
            </a:solidFill>
          </a:ln>
        </p:spPr>
      </p:pic>
      <p:pic>
        <p:nvPicPr>
          <p:cNvPr id="11" name="Picture 10" descr="A street science from Inda">
            <a:extLst>
              <a:ext uri="{FF2B5EF4-FFF2-40B4-BE49-F238E27FC236}">
                <a16:creationId xmlns:a16="http://schemas.microsoft.com/office/drawing/2014/main" id="{5AAC5E84-7A09-E34D-5EEF-16F5AF80F113}"/>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69769" y="4412974"/>
            <a:ext cx="2471856" cy="2062959"/>
          </a:xfrm>
          <a:prstGeom prst="rect">
            <a:avLst/>
          </a:prstGeom>
          <a:ln>
            <a:solidFill>
              <a:schemeClr val="accent1"/>
            </a:solidFill>
          </a:ln>
        </p:spPr>
      </p:pic>
    </p:spTree>
    <p:extLst>
      <p:ext uri="{BB962C8B-B14F-4D97-AF65-F5344CB8AC3E}">
        <p14:creationId xmlns:p14="http://schemas.microsoft.com/office/powerpoint/2010/main" val="23659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1AD6B-4E4C-1912-B3CB-1F3B00C2B533}"/>
              </a:ext>
            </a:extLst>
          </p:cNvPr>
          <p:cNvSpPr txBox="1">
            <a:spLocks noGrp="1"/>
          </p:cNvSpPr>
          <p:nvPr>
            <p:ph type="title" idx="4294967295"/>
          </p:nvPr>
        </p:nvSpPr>
        <p:spPr>
          <a:xfrm>
            <a:off x="297228" y="360311"/>
            <a:ext cx="11529391"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Declining population may ease pressures on the environment, but it can incur economic hardships: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Nations with falling birth rates struggle to finance the increasing number of retirees that outlive their contributions to social security programs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Longer life spans and declining fertility are now the main drivers of the debt crisis in Japan and Italy</a:t>
            </a:r>
          </a:p>
        </p:txBody>
      </p:sp>
      <p:pic>
        <p:nvPicPr>
          <p:cNvPr id="8" name="Picture 7" descr="A graphic showing two opposite population pyramids--one with a larger young population and the other with a larger elderly population">
            <a:extLst>
              <a:ext uri="{FF2B5EF4-FFF2-40B4-BE49-F238E27FC236}">
                <a16:creationId xmlns:a16="http://schemas.microsoft.com/office/drawing/2014/main" id="{AB025AC8-F920-F188-FA5D-3FCC392AA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490" y="2311798"/>
            <a:ext cx="2999073" cy="1300888"/>
          </a:xfrm>
          <a:prstGeom prst="rect">
            <a:avLst/>
          </a:prstGeom>
        </p:spPr>
      </p:pic>
      <p:sp>
        <p:nvSpPr>
          <p:cNvPr id="3" name="Frame 2" descr="A rectangle outlining the part of the population pyramid that represents individuals 65+ years of age from the pyramid with a larger elderly population.">
            <a:extLst>
              <a:ext uri="{FF2B5EF4-FFF2-40B4-BE49-F238E27FC236}">
                <a16:creationId xmlns:a16="http://schemas.microsoft.com/office/drawing/2014/main" id="{23A4FE9E-1E05-985A-9261-6A7EBC825C57}"/>
              </a:ext>
            </a:extLst>
          </p:cNvPr>
          <p:cNvSpPr/>
          <p:nvPr/>
        </p:nvSpPr>
        <p:spPr>
          <a:xfrm>
            <a:off x="2727171" y="2365425"/>
            <a:ext cx="1255458" cy="402869"/>
          </a:xfrm>
          <a:prstGeom prst="frame">
            <a:avLst>
              <a:gd name="adj1" fmla="val 0"/>
            </a:avLst>
          </a:prstGeom>
          <a:ln w="5715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group of elderly Japanese women dancing in the street">
            <a:extLst>
              <a:ext uri="{FF2B5EF4-FFF2-40B4-BE49-F238E27FC236}">
                <a16:creationId xmlns:a16="http://schemas.microsoft.com/office/drawing/2014/main" id="{93ACD5B0-34D8-3017-8FA8-D4580AB7810A}"/>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171" y="3758224"/>
            <a:ext cx="4228356" cy="2812611"/>
          </a:xfrm>
          <a:prstGeom prst="rect">
            <a:avLst/>
          </a:prstGeom>
          <a:ln>
            <a:solidFill>
              <a:schemeClr val="accent1"/>
            </a:solidFill>
          </a:ln>
        </p:spPr>
      </p:pic>
      <p:pic>
        <p:nvPicPr>
          <p:cNvPr id="24" name="Picture 23" descr="A population pyramid of Rome, Italy, showing a smaller young population and a growing elderly population">
            <a:extLst>
              <a:ext uri="{FF2B5EF4-FFF2-40B4-BE49-F238E27FC236}">
                <a16:creationId xmlns:a16="http://schemas.microsoft.com/office/drawing/2014/main" id="{3A2CC894-B95D-F7DE-719B-DD1576F13F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1288" y="2311798"/>
            <a:ext cx="1727526" cy="1903015"/>
          </a:xfrm>
          <a:prstGeom prst="rect">
            <a:avLst/>
          </a:prstGeom>
        </p:spPr>
      </p:pic>
      <p:pic>
        <p:nvPicPr>
          <p:cNvPr id="26" name="Picture 25" descr="A population pyramid of Tokyo, Japan, showing a smaller young population and a growing elderly population">
            <a:extLst>
              <a:ext uri="{FF2B5EF4-FFF2-40B4-BE49-F238E27FC236}">
                <a16:creationId xmlns:a16="http://schemas.microsoft.com/office/drawing/2014/main" id="{B1399791-BDAD-B318-6E01-0BE68691F2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68794" y="4661452"/>
            <a:ext cx="1780020" cy="1836237"/>
          </a:xfrm>
          <a:prstGeom prst="rect">
            <a:avLst/>
          </a:prstGeom>
        </p:spPr>
      </p:pic>
      <p:pic>
        <p:nvPicPr>
          <p:cNvPr id="28" name="Picture 27" descr="An infographic titled &quot;Next Stop: Debt Crisis?&quot; and showing general government debt as a percentage of GDP in 2018 for selected countries. The selected countries are listed from highest percentage to lowest and are: Japan, Italy, United States, France, Spain, United Kingdom, Germany, and China.">
            <a:extLst>
              <a:ext uri="{FF2B5EF4-FFF2-40B4-BE49-F238E27FC236}">
                <a16:creationId xmlns:a16="http://schemas.microsoft.com/office/drawing/2014/main" id="{3A53A49D-DFF2-22EF-AFB4-C26B12C459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85914" y="2251122"/>
            <a:ext cx="4640705" cy="4414196"/>
          </a:xfrm>
          <a:prstGeom prst="rect">
            <a:avLst/>
          </a:prstGeom>
          <a:ln>
            <a:solidFill>
              <a:schemeClr val="accent1"/>
            </a:solidFill>
          </a:ln>
        </p:spPr>
      </p:pic>
    </p:spTree>
    <p:extLst>
      <p:ext uri="{BB962C8B-B14F-4D97-AF65-F5344CB8AC3E}">
        <p14:creationId xmlns:p14="http://schemas.microsoft.com/office/powerpoint/2010/main" val="37455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B8766FB-0C6D-5880-9039-9D2A090BC330}"/>
              </a:ext>
            </a:extLst>
          </p:cNvPr>
          <p:cNvSpPr txBox="1">
            <a:spLocks noGrp="1"/>
          </p:cNvSpPr>
          <p:nvPr>
            <p:ph type="title" idx="4294967295"/>
          </p:nvPr>
        </p:nvSpPr>
        <p:spPr>
          <a:xfrm>
            <a:off x="153606" y="160387"/>
            <a:ext cx="11737694"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term “boomer” refers to Americans born during the “baby boom” that happened after the end of World War II (1946 to 1964).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budget surplus of 1998-2001 was largely driven by a critical mass of working Americans contributing record amounts of tax revenue. This is when these boomers were in their prime.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Ironically the same boomers that helped balance the budget may end up bankrupting social security after large numbers of them retire.</a:t>
            </a:r>
          </a:p>
        </p:txBody>
      </p:sp>
      <p:pic>
        <p:nvPicPr>
          <p:cNvPr id="9" name="Picture 8" descr="A population pyramid showing the USA in 1960 and labeled the &quot;Boomer Generation.&quot; The shape of this pyramid has a wider base and narrow top, indicating that there are more young people than elderly">
            <a:extLst>
              <a:ext uri="{FF2B5EF4-FFF2-40B4-BE49-F238E27FC236}">
                <a16:creationId xmlns:a16="http://schemas.microsoft.com/office/drawing/2014/main" id="{B368B217-B8C3-8AFB-093F-C90E8D277FED}"/>
              </a:ext>
            </a:extLst>
          </p:cNvPr>
          <p:cNvPicPr>
            <a:picLocks noChangeAspect="1"/>
          </p:cNvPicPr>
          <p:nvPr/>
        </p:nvPicPr>
        <p:blipFill>
          <a:blip r:embed="rId3"/>
          <a:stretch>
            <a:fillRect/>
          </a:stretch>
        </p:blipFill>
        <p:spPr>
          <a:xfrm>
            <a:off x="153606" y="3298156"/>
            <a:ext cx="3866666" cy="2923439"/>
          </a:xfrm>
          <a:prstGeom prst="rect">
            <a:avLst/>
          </a:prstGeom>
          <a:ln>
            <a:solidFill>
              <a:schemeClr val="tx1"/>
            </a:solidFill>
          </a:ln>
        </p:spPr>
      </p:pic>
      <p:pic>
        <p:nvPicPr>
          <p:cNvPr id="6" name="Picture 5" descr="A population pyramid showing the USA in 2000 and labeled &quot;Budget Surplus 1998-2001.&quot; The shape of this pyramid has a wider base and midsection, but still a somewhat narrow top, indicating that there are more young and middle aged people than elderly">
            <a:extLst>
              <a:ext uri="{FF2B5EF4-FFF2-40B4-BE49-F238E27FC236}">
                <a16:creationId xmlns:a16="http://schemas.microsoft.com/office/drawing/2014/main" id="{82698916-F76B-CE4D-C541-E58BEB9489FE}"/>
              </a:ext>
            </a:extLst>
          </p:cNvPr>
          <p:cNvPicPr>
            <a:picLocks noChangeAspect="1"/>
          </p:cNvPicPr>
          <p:nvPr/>
        </p:nvPicPr>
        <p:blipFill>
          <a:blip r:embed="rId4"/>
          <a:stretch>
            <a:fillRect/>
          </a:stretch>
        </p:blipFill>
        <p:spPr>
          <a:xfrm>
            <a:off x="4174340" y="3374511"/>
            <a:ext cx="3889284" cy="2923439"/>
          </a:xfrm>
          <a:prstGeom prst="rect">
            <a:avLst/>
          </a:prstGeom>
          <a:ln>
            <a:solidFill>
              <a:schemeClr val="tx1"/>
            </a:solidFill>
          </a:ln>
        </p:spPr>
      </p:pic>
      <p:pic>
        <p:nvPicPr>
          <p:cNvPr id="12" name="Picture 11" descr="A population pyramid predicting the USA in 2035 and labeled &quot;Projected Insolvency of Social Security.&quot; The shape of this pyramid is pretty consistent all the way until the very top, which it is narrower, indicating that there are roughly an equal number of young, middle-aged, and elderly people">
            <a:extLst>
              <a:ext uri="{FF2B5EF4-FFF2-40B4-BE49-F238E27FC236}">
                <a16:creationId xmlns:a16="http://schemas.microsoft.com/office/drawing/2014/main" id="{E7F18270-8B21-4513-D973-011A1F4EAC85}"/>
              </a:ext>
            </a:extLst>
          </p:cNvPr>
          <p:cNvPicPr>
            <a:picLocks noChangeAspect="1"/>
          </p:cNvPicPr>
          <p:nvPr/>
        </p:nvPicPr>
        <p:blipFill>
          <a:blip r:embed="rId5"/>
          <a:stretch>
            <a:fillRect/>
          </a:stretch>
        </p:blipFill>
        <p:spPr>
          <a:xfrm>
            <a:off x="8217692" y="3298158"/>
            <a:ext cx="3841850" cy="2923437"/>
          </a:xfrm>
          <a:prstGeom prst="rect">
            <a:avLst/>
          </a:prstGeom>
          <a:ln>
            <a:solidFill>
              <a:schemeClr val="tx1"/>
            </a:solidFill>
          </a:ln>
        </p:spPr>
      </p:pic>
      <p:sp>
        <p:nvSpPr>
          <p:cNvPr id="14" name="TextBox 13">
            <a:extLst>
              <a:ext uri="{FF2B5EF4-FFF2-40B4-BE49-F238E27FC236}">
                <a16:creationId xmlns:a16="http://schemas.microsoft.com/office/drawing/2014/main" id="{74988E61-0FA7-7EEA-FDCD-30C1296F9D51}"/>
              </a:ext>
            </a:extLst>
          </p:cNvPr>
          <p:cNvSpPr txBox="1"/>
          <p:nvPr/>
        </p:nvSpPr>
        <p:spPr>
          <a:xfrm>
            <a:off x="2422591" y="6388731"/>
            <a:ext cx="6623160" cy="338554"/>
          </a:xfrm>
          <a:prstGeom prst="rect">
            <a:avLst/>
          </a:prstGeom>
          <a:noFill/>
        </p:spPr>
        <p:txBody>
          <a:bodyPr wrap="none" rtlCol="0">
            <a:spAutoFit/>
          </a:bodyPr>
          <a:lstStyle/>
          <a:p>
            <a:r>
              <a:rPr lang="en-US" sz="1600" dirty="0"/>
              <a:t>Video stills from </a:t>
            </a:r>
            <a:r>
              <a:rPr lang="en-US" sz="1600" dirty="0" err="1"/>
              <a:t>AnimateData</a:t>
            </a:r>
            <a:r>
              <a:rPr lang="en-US" sz="1600" dirty="0"/>
              <a:t>: </a:t>
            </a:r>
            <a:r>
              <a:rPr lang="en-US" sz="1600" dirty="0">
                <a:hlinkClick r:id="rId6"/>
              </a:rPr>
              <a:t>https://www.youtube.com/@AnimateData</a:t>
            </a:r>
            <a:endParaRPr lang="en-US" sz="1600" dirty="0"/>
          </a:p>
        </p:txBody>
      </p:sp>
    </p:spTree>
    <p:extLst>
      <p:ext uri="{BB962C8B-B14F-4D97-AF65-F5344CB8AC3E}">
        <p14:creationId xmlns:p14="http://schemas.microsoft.com/office/powerpoint/2010/main" val="39904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A579-5AC3-A875-362B-1C3FAA1881B4}"/>
              </a:ext>
            </a:extLst>
          </p:cNvPr>
          <p:cNvSpPr txBox="1">
            <a:spLocks noGrp="1"/>
          </p:cNvSpPr>
          <p:nvPr>
            <p:ph type="title" idx="4294967295"/>
          </p:nvPr>
        </p:nvSpPr>
        <p:spPr>
          <a:xfrm>
            <a:off x="368903" y="659011"/>
            <a:ext cx="11412280" cy="27699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Tentative Solutions for Addressing Ongoing Challenges of Human Population:</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Empower women in less affluent nations.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Minimize environmental impact in affluent nations through green technologies and best practices.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Implement a retirement age that takes longer life expectancies into account.</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Facilitate the preservation of extended families to minimize societal costs of aging populations.</a:t>
            </a:r>
          </a:p>
        </p:txBody>
      </p:sp>
      <p:pic>
        <p:nvPicPr>
          <p:cNvPr id="4" name="Picture 3" descr="A female doctor in Pakistan ">
            <a:extLst>
              <a:ext uri="{FF2B5EF4-FFF2-40B4-BE49-F238E27FC236}">
                <a16:creationId xmlns:a16="http://schemas.microsoft.com/office/drawing/2014/main" id="{921935AF-BCD6-BAA6-038E-C9CB0D209FB4}"/>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51" y="3679033"/>
            <a:ext cx="3992570" cy="2679698"/>
          </a:xfrm>
          <a:prstGeom prst="rect">
            <a:avLst/>
          </a:prstGeom>
          <a:ln>
            <a:solidFill>
              <a:schemeClr val="tx1"/>
            </a:solidFill>
          </a:ln>
        </p:spPr>
      </p:pic>
      <p:pic>
        <p:nvPicPr>
          <p:cNvPr id="6" name="Picture 5">
            <a:extLst>
              <a:ext uri="{FF2B5EF4-FFF2-40B4-BE49-F238E27FC236}">
                <a16:creationId xmlns:a16="http://schemas.microsoft.com/office/drawing/2014/main" id="{12E8546F-E49D-CB3F-3842-9949AF1296A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9821" y="3601940"/>
            <a:ext cx="2041676" cy="2769988"/>
          </a:xfrm>
          <a:prstGeom prst="rect">
            <a:avLst/>
          </a:prstGeom>
        </p:spPr>
      </p:pic>
      <p:pic>
        <p:nvPicPr>
          <p:cNvPr id="10" name="Picture 9" descr="An old man in a gym">
            <a:extLst>
              <a:ext uri="{FF2B5EF4-FFF2-40B4-BE49-F238E27FC236}">
                <a16:creationId xmlns:a16="http://schemas.microsoft.com/office/drawing/2014/main" id="{9FA7DDA2-E395-48D5-01F0-7F95980E4DB8}"/>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1728" y="3679034"/>
            <a:ext cx="2665701" cy="2679698"/>
          </a:xfrm>
          <a:prstGeom prst="rect">
            <a:avLst/>
          </a:prstGeom>
          <a:ln>
            <a:solidFill>
              <a:schemeClr val="tx1"/>
            </a:solidFill>
          </a:ln>
        </p:spPr>
      </p:pic>
      <p:pic>
        <p:nvPicPr>
          <p:cNvPr id="12" name="Picture 11" descr="A grandmother, mother, and grandchild celebrating graduation">
            <a:extLst>
              <a:ext uri="{FF2B5EF4-FFF2-40B4-BE49-F238E27FC236}">
                <a16:creationId xmlns:a16="http://schemas.microsoft.com/office/drawing/2014/main" id="{EB8EE5FC-F040-B4AD-B6F6-8785E779256D}"/>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50300" y="3694148"/>
            <a:ext cx="2110468" cy="2664584"/>
          </a:xfrm>
          <a:prstGeom prst="rect">
            <a:avLst/>
          </a:prstGeom>
          <a:ln>
            <a:solidFill>
              <a:schemeClr val="tx1"/>
            </a:solidFill>
          </a:ln>
        </p:spPr>
      </p:pic>
      <p:pic>
        <p:nvPicPr>
          <p:cNvPr id="15" name="Graphic 14" descr="Group of people outline">
            <a:extLst>
              <a:ext uri="{FF2B5EF4-FFF2-40B4-BE49-F238E27FC236}">
                <a16:creationId xmlns:a16="http://schemas.microsoft.com/office/drawing/2014/main" id="{355411AD-7377-8838-2EBF-1BA9106924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9135" y="369279"/>
            <a:ext cx="1094028" cy="1094028"/>
          </a:xfrm>
          <a:prstGeom prst="rect">
            <a:avLst/>
          </a:prstGeom>
        </p:spPr>
      </p:pic>
    </p:spTree>
    <p:extLst>
      <p:ext uri="{BB962C8B-B14F-4D97-AF65-F5344CB8AC3E}">
        <p14:creationId xmlns:p14="http://schemas.microsoft.com/office/powerpoint/2010/main" val="7009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1DED42-8297-90D0-2750-BBE1A1B58495}"/>
              </a:ext>
            </a:extLst>
          </p:cNvPr>
          <p:cNvSpPr txBox="1">
            <a:spLocks noGrp="1"/>
          </p:cNvSpPr>
          <p:nvPr>
            <p:ph type="title" idx="4294967295"/>
          </p:nvPr>
        </p:nvSpPr>
        <p:spPr>
          <a:xfrm>
            <a:off x="625206" y="399228"/>
            <a:ext cx="307340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Acknowledgement:</a:t>
            </a:r>
          </a:p>
        </p:txBody>
      </p:sp>
      <p:pic>
        <p:nvPicPr>
          <p:cNvPr id="11" name="Picture 10" descr="The logo for Wikimedia Commons.">
            <a:extLst>
              <a:ext uri="{FF2B5EF4-FFF2-40B4-BE49-F238E27FC236}">
                <a16:creationId xmlns:a16="http://schemas.microsoft.com/office/drawing/2014/main" id="{DE3CF24E-DE08-B0B4-A5E0-26567F16BB07}"/>
              </a:ext>
            </a:extLst>
          </p:cNvPr>
          <p:cNvPicPr>
            <a:picLocks noChangeAspect="1"/>
          </p:cNvPicPr>
          <p:nvPr/>
        </p:nvPicPr>
        <p:blipFill>
          <a:blip r:embed="rId2"/>
          <a:stretch>
            <a:fillRect/>
          </a:stretch>
        </p:blipFill>
        <p:spPr>
          <a:xfrm>
            <a:off x="3944327" y="1089442"/>
            <a:ext cx="3441336" cy="3958024"/>
          </a:xfrm>
          <a:prstGeom prst="rect">
            <a:avLst/>
          </a:prstGeom>
        </p:spPr>
      </p:pic>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https://commons.wikimedia.org/wiki/Main_Page</a:t>
            </a:r>
            <a:endParaRPr lang="en-US" sz="1600" dirty="0"/>
          </a:p>
        </p:txBody>
      </p:sp>
    </p:spTree>
    <p:extLst>
      <p:ext uri="{BB962C8B-B14F-4D97-AF65-F5344CB8AC3E}">
        <p14:creationId xmlns:p14="http://schemas.microsoft.com/office/powerpoint/2010/main" val="167574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665E-3A00-DFA7-436F-B6BCC34097A5}"/>
              </a:ext>
            </a:extLst>
          </p:cNvPr>
          <p:cNvSpPr txBox="1">
            <a:spLocks noGrp="1"/>
          </p:cNvSpPr>
          <p:nvPr>
            <p:ph type="title" idx="4294967295"/>
          </p:nvPr>
        </p:nvSpPr>
        <p:spPr>
          <a:xfrm>
            <a:off x="647218" y="276999"/>
            <a:ext cx="10897564" cy="846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Industrial Revolution technological advances - exponential rise in the human population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What is the Earth’s carrying capacity for sustaining our quality of life?</a:t>
            </a:r>
          </a:p>
        </p:txBody>
      </p:sp>
      <p:sp>
        <p:nvSpPr>
          <p:cNvPr id="4" name="TextBox 3">
            <a:extLst>
              <a:ext uri="{FF2B5EF4-FFF2-40B4-BE49-F238E27FC236}">
                <a16:creationId xmlns:a16="http://schemas.microsoft.com/office/drawing/2014/main" id="{982DA0D0-9D6F-8227-805E-EDCF892127EE}"/>
              </a:ext>
            </a:extLst>
          </p:cNvPr>
          <p:cNvSpPr txBox="1"/>
          <p:nvPr/>
        </p:nvSpPr>
        <p:spPr>
          <a:xfrm>
            <a:off x="647218" y="6025007"/>
            <a:ext cx="8652075" cy="646331"/>
          </a:xfrm>
          <a:prstGeom prst="rect">
            <a:avLst/>
          </a:prstGeom>
          <a:noFill/>
        </p:spPr>
        <p:txBody>
          <a:bodyPr wrap="square" rtlCol="0">
            <a:spAutoFit/>
          </a:bodyPr>
          <a:lstStyle/>
          <a:p>
            <a:r>
              <a:rPr lang="en-US" dirty="0"/>
              <a:t>From “Environmental Issues” by Andrew Frank </a:t>
            </a:r>
            <a:r>
              <a:rPr lang="en-US" dirty="0">
                <a:hlinkClick r:id="rId2"/>
              </a:rPr>
              <a:t>https://pressbooks.bccampus.ca/environmentalissues/front-matter/introduction/</a:t>
            </a:r>
            <a:endParaRPr lang="en-US" dirty="0"/>
          </a:p>
        </p:txBody>
      </p:sp>
      <p:pic>
        <p:nvPicPr>
          <p:cNvPr id="3" name="Picture 2" descr="A graph titled &quot;Population of the World from 1000 AD to the Present Day.&quot; The y-axis is labled as &quot;Estimated population (in thousands)&quot; and the x-axis is labeled as &quot;Year.&quot; The graph shows that world population increased very slowly from the year 1000 to the year 1800. After that, the rate of population growth became exponential.">
            <a:extLst>
              <a:ext uri="{FF2B5EF4-FFF2-40B4-BE49-F238E27FC236}">
                <a16:creationId xmlns:a16="http://schemas.microsoft.com/office/drawing/2014/main" id="{964161E4-3B50-3021-C037-B4ED69DAA2A8}"/>
              </a:ext>
            </a:extLst>
          </p:cNvPr>
          <p:cNvPicPr>
            <a:picLocks noChangeAspect="1"/>
          </p:cNvPicPr>
          <p:nvPr/>
        </p:nvPicPr>
        <p:blipFill>
          <a:blip r:embed="rId3"/>
          <a:stretch>
            <a:fillRect/>
          </a:stretch>
        </p:blipFill>
        <p:spPr>
          <a:xfrm>
            <a:off x="753608" y="1585732"/>
            <a:ext cx="5918550" cy="4439274"/>
          </a:xfrm>
          <a:prstGeom prst="rect">
            <a:avLst/>
          </a:prstGeom>
        </p:spPr>
      </p:pic>
      <p:pic>
        <p:nvPicPr>
          <p:cNvPr id="8" name="Picture 7" descr="A large and heavily stocked food store">
            <a:extLst>
              <a:ext uri="{FF2B5EF4-FFF2-40B4-BE49-F238E27FC236}">
                <a16:creationId xmlns:a16="http://schemas.microsoft.com/office/drawing/2014/main" id="{C9946FCB-0DCE-640B-D931-DD5364D00E4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778548" y="1585732"/>
            <a:ext cx="4659844" cy="4439274"/>
          </a:xfrm>
          <a:prstGeom prst="rect">
            <a:avLst/>
          </a:prstGeom>
        </p:spPr>
      </p:pic>
    </p:spTree>
    <p:extLst>
      <p:ext uri="{BB962C8B-B14F-4D97-AF65-F5344CB8AC3E}">
        <p14:creationId xmlns:p14="http://schemas.microsoft.com/office/powerpoint/2010/main" val="10945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24C397-B530-1B8F-9E27-8F71FD788E61}"/>
              </a:ext>
            </a:extLst>
          </p:cNvPr>
          <p:cNvSpPr txBox="1">
            <a:spLocks noGrp="1"/>
          </p:cNvSpPr>
          <p:nvPr>
            <p:ph type="title" idx="4294967295"/>
          </p:nvPr>
        </p:nvSpPr>
        <p:spPr>
          <a:xfrm>
            <a:off x="347600" y="802666"/>
            <a:ext cx="11338877" cy="23544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Today, growth rates differ by nation: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Papua New Guinea - population growing rapidly; children make up the largest portion of demographic pyramid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United States - population growing slowly; number of children is roughly equivalent to that of reproductive-aged adults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Japan - population declining; number of reproductive-aged adults far exceeds children </a:t>
            </a:r>
          </a:p>
        </p:txBody>
      </p:sp>
      <p:pic>
        <p:nvPicPr>
          <p:cNvPr id="5" name="Picture 4" descr="A population pyramid for Papua New Guinea in 2016. The base of the pyramid is much wider than the middle or top, indicating that the majority of the population is young.">
            <a:extLst>
              <a:ext uri="{FF2B5EF4-FFF2-40B4-BE49-F238E27FC236}">
                <a16:creationId xmlns:a16="http://schemas.microsoft.com/office/drawing/2014/main" id="{B1090E80-C23E-71FB-C0FC-F15F66EF65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957" y="3618436"/>
            <a:ext cx="3449599" cy="2946199"/>
          </a:xfrm>
          <a:prstGeom prst="rect">
            <a:avLst/>
          </a:prstGeom>
        </p:spPr>
      </p:pic>
      <p:pic>
        <p:nvPicPr>
          <p:cNvPr id="9" name="Picture 8" descr="A population pyramid for the United States of America in 2018. The base of the pyramid is approximately equal to the middle and the top, indicating an equal proportion of the population is young, middle-aged, and elderly.">
            <a:extLst>
              <a:ext uri="{FF2B5EF4-FFF2-40B4-BE49-F238E27FC236}">
                <a16:creationId xmlns:a16="http://schemas.microsoft.com/office/drawing/2014/main" id="{9296AFAD-B0FB-1CD0-873C-AD56B3D65E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4561" y="3604891"/>
            <a:ext cx="3600206" cy="2981902"/>
          </a:xfrm>
          <a:prstGeom prst="rect">
            <a:avLst/>
          </a:prstGeom>
        </p:spPr>
      </p:pic>
      <p:pic>
        <p:nvPicPr>
          <p:cNvPr id="7" name="Picture 6" descr="A population pyramid for Japan in 2018. The base of the pyramid is narrower than the middle, indicating that the majority of the population is middle-aged or elderly.">
            <a:extLst>
              <a:ext uri="{FF2B5EF4-FFF2-40B4-BE49-F238E27FC236}">
                <a16:creationId xmlns:a16="http://schemas.microsoft.com/office/drawing/2014/main" id="{4B297F1A-EABB-454D-F5EE-A0F3F2208F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29772" y="3569187"/>
            <a:ext cx="3356705" cy="3017605"/>
          </a:xfrm>
          <a:prstGeom prst="rect">
            <a:avLst/>
          </a:prstGeom>
        </p:spPr>
      </p:pic>
      <p:pic>
        <p:nvPicPr>
          <p:cNvPr id="2" name="Graphic 1" descr="Group of people outline">
            <a:extLst>
              <a:ext uri="{FF2B5EF4-FFF2-40B4-BE49-F238E27FC236}">
                <a16:creationId xmlns:a16="http://schemas.microsoft.com/office/drawing/2014/main" id="{C2D25165-2720-1B74-9DD5-0B69B75504D5}"/>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0888" y="242163"/>
            <a:ext cx="1225111" cy="921371"/>
          </a:xfrm>
          <a:prstGeom prst="rect">
            <a:avLst/>
          </a:prstGeom>
        </p:spPr>
      </p:pic>
      <p:pic>
        <p:nvPicPr>
          <p:cNvPr id="4" name="Picture 3">
            <a:extLst>
              <a:ext uri="{FF2B5EF4-FFF2-40B4-BE49-F238E27FC236}">
                <a16:creationId xmlns:a16="http://schemas.microsoft.com/office/drawing/2014/main" id="{680764C9-7871-F3B2-113F-8E23C416215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787338" y="378460"/>
            <a:ext cx="832707" cy="705253"/>
          </a:xfrm>
          <a:prstGeom prst="rect">
            <a:avLst/>
          </a:prstGeom>
        </p:spPr>
      </p:pic>
      <p:pic>
        <p:nvPicPr>
          <p:cNvPr id="16" name="Picture 15" descr="A black outline map of Papua New Guinea">
            <a:extLst>
              <a:ext uri="{FF2B5EF4-FFF2-40B4-BE49-F238E27FC236}">
                <a16:creationId xmlns:a16="http://schemas.microsoft.com/office/drawing/2014/main" id="{32E73399-90AA-1F04-A691-CC0BE6C1C307}"/>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6790066" y="361991"/>
            <a:ext cx="829979" cy="702941"/>
          </a:xfrm>
          <a:prstGeom prst="rect">
            <a:avLst/>
          </a:prstGeom>
        </p:spPr>
      </p:pic>
      <p:pic>
        <p:nvPicPr>
          <p:cNvPr id="14" name="Picture 13">
            <a:extLst>
              <a:ext uri="{FF2B5EF4-FFF2-40B4-BE49-F238E27FC236}">
                <a16:creationId xmlns:a16="http://schemas.microsoft.com/office/drawing/2014/main" id="{2570095D-A4C9-5501-4672-7844A345EC8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311384" y="251829"/>
            <a:ext cx="1473542" cy="923266"/>
          </a:xfrm>
          <a:prstGeom prst="rect">
            <a:avLst/>
          </a:prstGeom>
        </p:spPr>
      </p:pic>
      <p:pic>
        <p:nvPicPr>
          <p:cNvPr id="12" name="Picture 11">
            <a:extLst>
              <a:ext uri="{FF2B5EF4-FFF2-40B4-BE49-F238E27FC236}">
                <a16:creationId xmlns:a16="http://schemas.microsoft.com/office/drawing/2014/main" id="{A7CEDFF2-8059-E92B-C0FE-68E83BE693F5}"/>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412514" y="255097"/>
            <a:ext cx="668214" cy="853017"/>
          </a:xfrm>
          <a:prstGeom prst="rect">
            <a:avLst/>
          </a:prstGeom>
        </p:spPr>
      </p:pic>
      <p:pic>
        <p:nvPicPr>
          <p:cNvPr id="18" name="Picture 17" descr="A black outline  map of the united states&#10;">
            <a:extLst>
              <a:ext uri="{FF2B5EF4-FFF2-40B4-BE49-F238E27FC236}">
                <a16:creationId xmlns:a16="http://schemas.microsoft.com/office/drawing/2014/main" id="{C0B66455-C1DB-E4B9-8011-9B5BE4A7FCFD}"/>
              </a:ext>
              <a:ext uri="{C183D7F6-B498-43B3-948B-1728B52AA6E4}">
                <adec:decorative xmlns:adec="http://schemas.microsoft.com/office/drawing/2017/decorative" val="0"/>
              </a:ext>
            </a:extLst>
          </p:cNvPr>
          <p:cNvPicPr>
            <a:picLocks noChangeAspect="1"/>
          </p:cNvPicPr>
          <p:nvPr/>
        </p:nvPicPr>
        <p:blipFill>
          <a:blip r:embed="rId12"/>
          <a:stretch>
            <a:fillRect/>
          </a:stretch>
        </p:blipFill>
        <p:spPr>
          <a:xfrm>
            <a:off x="8311384" y="239177"/>
            <a:ext cx="1570182" cy="983817"/>
          </a:xfrm>
          <a:prstGeom prst="rect">
            <a:avLst/>
          </a:prstGeom>
        </p:spPr>
      </p:pic>
      <p:pic>
        <p:nvPicPr>
          <p:cNvPr id="20" name="Picture 19" descr="A black outline map of Japan">
            <a:extLst>
              <a:ext uri="{FF2B5EF4-FFF2-40B4-BE49-F238E27FC236}">
                <a16:creationId xmlns:a16="http://schemas.microsoft.com/office/drawing/2014/main" id="{29DF887A-5057-096D-905C-5600ED106B6F}"/>
              </a:ext>
              <a:ext uri="{C183D7F6-B498-43B3-948B-1728B52AA6E4}">
                <adec:decorative xmlns:adec="http://schemas.microsoft.com/office/drawing/2017/decorative" val="0"/>
              </a:ext>
            </a:extLst>
          </p:cNvPr>
          <p:cNvPicPr>
            <a:picLocks noChangeAspect="1"/>
          </p:cNvPicPr>
          <p:nvPr/>
        </p:nvPicPr>
        <p:blipFill>
          <a:blip r:embed="rId13"/>
          <a:stretch>
            <a:fillRect/>
          </a:stretch>
        </p:blipFill>
        <p:spPr>
          <a:xfrm>
            <a:off x="10419082" y="229266"/>
            <a:ext cx="669334" cy="854447"/>
          </a:xfrm>
          <a:prstGeom prst="rect">
            <a:avLst/>
          </a:prstGeom>
        </p:spPr>
      </p:pic>
    </p:spTree>
    <p:extLst>
      <p:ext uri="{BB962C8B-B14F-4D97-AF65-F5344CB8AC3E}">
        <p14:creationId xmlns:p14="http://schemas.microsoft.com/office/powerpoint/2010/main" val="9550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D78486-5B8F-A767-D6F1-8F71221896BE}"/>
              </a:ext>
            </a:extLst>
          </p:cNvPr>
          <p:cNvSpPr txBox="1">
            <a:spLocks noGrp="1"/>
          </p:cNvSpPr>
          <p:nvPr>
            <p:ph type="title" idx="4294967295"/>
          </p:nvPr>
        </p:nvSpPr>
        <p:spPr>
          <a:xfrm>
            <a:off x="269702" y="751489"/>
            <a:ext cx="11292110" cy="9079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Population growth is fastest in Africa and portions of Central Asia,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but about a third of the world’s population lives in China and India.</a:t>
            </a:r>
          </a:p>
        </p:txBody>
      </p:sp>
      <p:sp>
        <p:nvSpPr>
          <p:cNvPr id="6" name="TextBox 5">
            <a:extLst>
              <a:ext uri="{FF2B5EF4-FFF2-40B4-BE49-F238E27FC236}">
                <a16:creationId xmlns:a16="http://schemas.microsoft.com/office/drawing/2014/main" id="{8BE1D6F0-DF2A-3DEC-C28B-FB13525FB454}"/>
              </a:ext>
            </a:extLst>
          </p:cNvPr>
          <p:cNvSpPr txBox="1"/>
          <p:nvPr/>
        </p:nvSpPr>
        <p:spPr>
          <a:xfrm>
            <a:off x="216693" y="5811634"/>
            <a:ext cx="680859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Map provided by the Population Reference Bureau: </a:t>
            </a:r>
            <a:r>
              <a:rPr lang="en-US" sz="1600" dirty="0">
                <a:latin typeface="Calibri" panose="020F0502020204030204" pitchFamily="34" charset="0"/>
                <a:cs typeface="Calibri" panose="020F0502020204030204" pitchFamily="34" charset="0"/>
                <a:hlinkClick r:id="rId2"/>
              </a:rPr>
              <a:t>https://2022-wpds.prb.org/</a:t>
            </a:r>
            <a:endParaRPr lang="en-US" sz="1600" dirty="0">
              <a:latin typeface="Calibri" panose="020F0502020204030204" pitchFamily="34" charset="0"/>
              <a:cs typeface="Calibri" panose="020F0502020204030204" pitchFamily="34" charset="0"/>
            </a:endParaRPr>
          </a:p>
        </p:txBody>
      </p:sp>
      <p:pic>
        <p:nvPicPr>
          <p:cNvPr id="8" name="Picture 7" descr="A map of the world that is color-coded to show the different rates of population growth. The majority of rapidly growing populations are countries in subsaharan Africa.">
            <a:extLst>
              <a:ext uri="{FF2B5EF4-FFF2-40B4-BE49-F238E27FC236}">
                <a16:creationId xmlns:a16="http://schemas.microsoft.com/office/drawing/2014/main" id="{BE705027-1876-1D38-9AC0-7A3BF026F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02" y="1778699"/>
            <a:ext cx="7429811" cy="4029344"/>
          </a:xfrm>
          <a:prstGeom prst="rect">
            <a:avLst/>
          </a:prstGeom>
          <a:ln>
            <a:solidFill>
              <a:schemeClr val="accent1"/>
            </a:solidFill>
          </a:ln>
        </p:spPr>
      </p:pic>
      <p:pic>
        <p:nvPicPr>
          <p:cNvPr id="2" name="Picture 1" descr="A pie chart with different countries/regions that shows what percentage of the world population each country contributes">
            <a:extLst>
              <a:ext uri="{FF2B5EF4-FFF2-40B4-BE49-F238E27FC236}">
                <a16:creationId xmlns:a16="http://schemas.microsoft.com/office/drawing/2014/main" id="{70FF9EF5-2ABE-43B4-040A-3D90EF5740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7241" y="1790701"/>
            <a:ext cx="3744672" cy="4136611"/>
          </a:xfrm>
          <a:prstGeom prst="rect">
            <a:avLst/>
          </a:prstGeom>
        </p:spPr>
      </p:pic>
    </p:spTree>
    <p:extLst>
      <p:ext uri="{BB962C8B-B14F-4D97-AF65-F5344CB8AC3E}">
        <p14:creationId xmlns:p14="http://schemas.microsoft.com/office/powerpoint/2010/main" val="18278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1F2277-2CED-C0C6-363D-30BC7785C75D}"/>
              </a:ext>
            </a:extLst>
          </p:cNvPr>
          <p:cNvSpPr txBox="1">
            <a:spLocks noGrp="1"/>
          </p:cNvSpPr>
          <p:nvPr>
            <p:ph type="title" idx="4294967295"/>
          </p:nvPr>
        </p:nvSpPr>
        <p:spPr>
          <a:xfrm>
            <a:off x="306658" y="408365"/>
            <a:ext cx="11853747"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Demographic transition model shows how human population growth goes through five stages:</a:t>
            </a:r>
          </a:p>
        </p:txBody>
      </p:sp>
      <p:pic>
        <p:nvPicPr>
          <p:cNvPr id="13" name="Picture 12" descr="A graph with time on the x-axis and no label for the y-axis. It is showing three different trendlines (birth rate, death rate, and total population) as time passes and populations progress through five stages of the demographic transition model.">
            <a:extLst>
              <a:ext uri="{FF2B5EF4-FFF2-40B4-BE49-F238E27FC236}">
                <a16:creationId xmlns:a16="http://schemas.microsoft.com/office/drawing/2014/main" id="{5A278A48-442F-D79C-1A71-2338B9F12CA3}"/>
              </a:ext>
            </a:extLst>
          </p:cNvPr>
          <p:cNvPicPr>
            <a:picLocks noChangeAspect="1"/>
          </p:cNvPicPr>
          <p:nvPr/>
        </p:nvPicPr>
        <p:blipFill>
          <a:blip r:embed="rId3"/>
          <a:stretch>
            <a:fillRect/>
          </a:stretch>
        </p:blipFill>
        <p:spPr>
          <a:xfrm>
            <a:off x="-154983" y="987411"/>
            <a:ext cx="6522329" cy="5630366"/>
          </a:xfrm>
          <a:prstGeom prst="rect">
            <a:avLst/>
          </a:prstGeom>
        </p:spPr>
      </p:pic>
      <p:sp>
        <p:nvSpPr>
          <p:cNvPr id="2" name="TextBox 1">
            <a:extLst>
              <a:ext uri="{FF2B5EF4-FFF2-40B4-BE49-F238E27FC236}">
                <a16:creationId xmlns:a16="http://schemas.microsoft.com/office/drawing/2014/main" id="{F01FA5CD-1740-CD2A-2ECF-FE526E6BE043}"/>
              </a:ext>
            </a:extLst>
          </p:cNvPr>
          <p:cNvSpPr txBox="1"/>
          <p:nvPr/>
        </p:nvSpPr>
        <p:spPr>
          <a:xfrm>
            <a:off x="894268" y="1116281"/>
            <a:ext cx="377026" cy="523220"/>
          </a:xfrm>
          <a:prstGeom prst="rect">
            <a:avLst/>
          </a:prstGeom>
          <a:noFill/>
        </p:spPr>
        <p:txBody>
          <a:bodyPr wrap="none" rtlCol="0">
            <a:spAutoFit/>
          </a:bodyPr>
          <a:lstStyle/>
          <a:p>
            <a:r>
              <a:rPr lang="en-US" sz="2800" b="1" dirty="0"/>
              <a:t>1</a:t>
            </a:r>
          </a:p>
        </p:txBody>
      </p:sp>
      <p:sp>
        <p:nvSpPr>
          <p:cNvPr id="5" name="TextBox 4">
            <a:extLst>
              <a:ext uri="{FF2B5EF4-FFF2-40B4-BE49-F238E27FC236}">
                <a16:creationId xmlns:a16="http://schemas.microsoft.com/office/drawing/2014/main" id="{780192D9-8580-B65D-8C04-685D9705D3A7}"/>
              </a:ext>
            </a:extLst>
          </p:cNvPr>
          <p:cNvSpPr txBox="1"/>
          <p:nvPr/>
        </p:nvSpPr>
        <p:spPr>
          <a:xfrm>
            <a:off x="2132032" y="1116281"/>
            <a:ext cx="377026" cy="523220"/>
          </a:xfrm>
          <a:prstGeom prst="rect">
            <a:avLst/>
          </a:prstGeom>
          <a:noFill/>
        </p:spPr>
        <p:txBody>
          <a:bodyPr wrap="none" rtlCol="0">
            <a:spAutoFit/>
          </a:bodyPr>
          <a:lstStyle/>
          <a:p>
            <a:r>
              <a:rPr lang="en-US" sz="2800" b="1" dirty="0"/>
              <a:t>2</a:t>
            </a:r>
          </a:p>
        </p:txBody>
      </p:sp>
      <p:sp>
        <p:nvSpPr>
          <p:cNvPr id="3" name="TextBox 2">
            <a:extLst>
              <a:ext uri="{FF2B5EF4-FFF2-40B4-BE49-F238E27FC236}">
                <a16:creationId xmlns:a16="http://schemas.microsoft.com/office/drawing/2014/main" id="{7EC40569-C028-E49A-821F-BFB1CCC7326F}"/>
              </a:ext>
            </a:extLst>
          </p:cNvPr>
          <p:cNvSpPr txBox="1"/>
          <p:nvPr/>
        </p:nvSpPr>
        <p:spPr>
          <a:xfrm>
            <a:off x="3411500" y="1124594"/>
            <a:ext cx="377026" cy="523220"/>
          </a:xfrm>
          <a:prstGeom prst="rect">
            <a:avLst/>
          </a:prstGeom>
          <a:noFill/>
        </p:spPr>
        <p:txBody>
          <a:bodyPr wrap="none" rtlCol="0">
            <a:spAutoFit/>
          </a:bodyPr>
          <a:lstStyle/>
          <a:p>
            <a:r>
              <a:rPr lang="en-US" sz="2800" b="1" dirty="0"/>
              <a:t>3</a:t>
            </a:r>
          </a:p>
        </p:txBody>
      </p:sp>
      <p:sp>
        <p:nvSpPr>
          <p:cNvPr id="4" name="TextBox 3">
            <a:extLst>
              <a:ext uri="{FF2B5EF4-FFF2-40B4-BE49-F238E27FC236}">
                <a16:creationId xmlns:a16="http://schemas.microsoft.com/office/drawing/2014/main" id="{5036FDBC-1B07-36DA-A95B-E70FA9DBD9B2}"/>
              </a:ext>
            </a:extLst>
          </p:cNvPr>
          <p:cNvSpPr txBox="1"/>
          <p:nvPr/>
        </p:nvSpPr>
        <p:spPr>
          <a:xfrm>
            <a:off x="4614609" y="1099655"/>
            <a:ext cx="377026" cy="523220"/>
          </a:xfrm>
          <a:prstGeom prst="rect">
            <a:avLst/>
          </a:prstGeom>
          <a:noFill/>
        </p:spPr>
        <p:txBody>
          <a:bodyPr wrap="none" rtlCol="0">
            <a:spAutoFit/>
          </a:bodyPr>
          <a:lstStyle/>
          <a:p>
            <a:r>
              <a:rPr lang="en-US" sz="2800" b="1" dirty="0"/>
              <a:t>4</a:t>
            </a:r>
          </a:p>
        </p:txBody>
      </p:sp>
      <p:sp>
        <p:nvSpPr>
          <p:cNvPr id="6" name="TextBox 5">
            <a:extLst>
              <a:ext uri="{FF2B5EF4-FFF2-40B4-BE49-F238E27FC236}">
                <a16:creationId xmlns:a16="http://schemas.microsoft.com/office/drawing/2014/main" id="{90C6D536-E946-5E0F-EFEF-6421A8BA7B2F}"/>
              </a:ext>
            </a:extLst>
          </p:cNvPr>
          <p:cNvSpPr txBox="1"/>
          <p:nvPr/>
        </p:nvSpPr>
        <p:spPr>
          <a:xfrm>
            <a:off x="5483660" y="1116281"/>
            <a:ext cx="377026" cy="523220"/>
          </a:xfrm>
          <a:prstGeom prst="rect">
            <a:avLst/>
          </a:prstGeom>
          <a:noFill/>
        </p:spPr>
        <p:txBody>
          <a:bodyPr wrap="none" rtlCol="0">
            <a:spAutoFit/>
          </a:bodyPr>
          <a:lstStyle/>
          <a:p>
            <a:r>
              <a:rPr lang="en-US" sz="2800" b="1" dirty="0"/>
              <a:t>5</a:t>
            </a:r>
          </a:p>
        </p:txBody>
      </p:sp>
      <p:sp>
        <p:nvSpPr>
          <p:cNvPr id="9" name="TextBox 8">
            <a:extLst>
              <a:ext uri="{FF2B5EF4-FFF2-40B4-BE49-F238E27FC236}">
                <a16:creationId xmlns:a16="http://schemas.microsoft.com/office/drawing/2014/main" id="{BD5C594D-1C1F-8613-F8F9-AFA0E40808CC}"/>
              </a:ext>
            </a:extLst>
          </p:cNvPr>
          <p:cNvSpPr txBox="1"/>
          <p:nvPr/>
        </p:nvSpPr>
        <p:spPr>
          <a:xfrm>
            <a:off x="6233532" y="923712"/>
            <a:ext cx="5766790" cy="4462760"/>
          </a:xfrm>
          <a:prstGeom prst="rect">
            <a:avLst/>
          </a:prstGeom>
          <a:noFill/>
        </p:spPr>
        <p:txBody>
          <a:bodyPr wrap="square" rtlCol="0">
            <a:spAutoFit/>
          </a:bodyPr>
          <a:lstStyle/>
          <a:p>
            <a:pPr>
              <a:spcAft>
                <a:spcPts val="600"/>
              </a:spcAft>
            </a:pPr>
            <a:r>
              <a:rPr lang="en-US" sz="2200" b="1" dirty="0">
                <a:latin typeface="Calibri" panose="020F0502020204030204" pitchFamily="34" charset="0"/>
                <a:cs typeface="Calibri" panose="020F0502020204030204" pitchFamily="34" charset="0"/>
              </a:rPr>
              <a:t>Stage 1: </a:t>
            </a:r>
            <a:r>
              <a:rPr lang="en-US" sz="2200" dirty="0">
                <a:latin typeface="Calibri" panose="020F0502020204030204" pitchFamily="34" charset="0"/>
                <a:cs typeface="Calibri" panose="020F0502020204030204" pitchFamily="34" charset="0"/>
              </a:rPr>
              <a:t>Both birth and death rates are high, and there is no net growth. This was the main pattern during pre-industrial times.</a:t>
            </a:r>
          </a:p>
          <a:p>
            <a:pPr>
              <a:spcAft>
                <a:spcPts val="600"/>
              </a:spcAft>
            </a:pPr>
            <a:r>
              <a:rPr lang="en-US" sz="2200" b="1" dirty="0">
                <a:latin typeface="Calibri" panose="020F0502020204030204" pitchFamily="34" charset="0"/>
                <a:cs typeface="Calibri" panose="020F0502020204030204" pitchFamily="34" charset="0"/>
              </a:rPr>
              <a:t>Stage 2: </a:t>
            </a:r>
            <a:r>
              <a:rPr lang="en-US" sz="2200" dirty="0">
                <a:latin typeface="Calibri" panose="020F0502020204030204" pitchFamily="34" charset="0"/>
                <a:cs typeface="Calibri" panose="020F0502020204030204" pitchFamily="34" charset="0"/>
              </a:rPr>
              <a:t>The population is growing at its fastest rate due to rapidly declining death rates.</a:t>
            </a:r>
          </a:p>
          <a:p>
            <a:pPr>
              <a:spcAft>
                <a:spcPts val="600"/>
              </a:spcAft>
            </a:pPr>
            <a:r>
              <a:rPr lang="en-US" sz="2200" b="1" dirty="0">
                <a:latin typeface="Calibri" panose="020F0502020204030204" pitchFamily="34" charset="0"/>
                <a:cs typeface="Calibri" panose="020F0502020204030204" pitchFamily="34" charset="0"/>
              </a:rPr>
              <a:t>Stage 3: </a:t>
            </a:r>
            <a:r>
              <a:rPr lang="en-US" sz="2200" dirty="0">
                <a:latin typeface="Calibri" panose="020F0502020204030204" pitchFamily="34" charset="0"/>
                <a:cs typeface="Calibri" panose="020F0502020204030204" pitchFamily="34" charset="0"/>
              </a:rPr>
              <a:t>Both birth and death rates are declining, but the population continues to grow because birth rates continue to exceed death rates.</a:t>
            </a:r>
          </a:p>
          <a:p>
            <a:pPr>
              <a:spcAft>
                <a:spcPts val="600"/>
              </a:spcAft>
            </a:pPr>
            <a:r>
              <a:rPr lang="en-US" sz="2200" b="1" dirty="0">
                <a:latin typeface="Calibri" panose="020F0502020204030204" pitchFamily="34" charset="0"/>
                <a:cs typeface="Calibri" panose="020F0502020204030204" pitchFamily="34" charset="0"/>
              </a:rPr>
              <a:t>State 4: </a:t>
            </a:r>
            <a:r>
              <a:rPr lang="en-US" sz="2200" dirty="0">
                <a:latin typeface="Calibri" panose="020F0502020204030204" pitchFamily="34" charset="0"/>
                <a:cs typeface="Calibri" panose="020F0502020204030204" pitchFamily="34" charset="0"/>
              </a:rPr>
              <a:t>Population growth slows down as birth rates decline to the same level as death rates.</a:t>
            </a:r>
          </a:p>
          <a:p>
            <a:pPr>
              <a:spcAft>
                <a:spcPts val="600"/>
              </a:spcAft>
            </a:pPr>
            <a:r>
              <a:rPr lang="en-US" sz="2200" b="1" dirty="0">
                <a:latin typeface="Calibri" panose="020F0502020204030204" pitchFamily="34" charset="0"/>
                <a:cs typeface="Calibri" panose="020F0502020204030204" pitchFamily="34" charset="0"/>
              </a:rPr>
              <a:t>Stage 5: </a:t>
            </a:r>
            <a:r>
              <a:rPr lang="en-US" sz="2200" dirty="0">
                <a:latin typeface="Calibri" panose="020F0502020204030204" pitchFamily="34" charset="0"/>
                <a:cs typeface="Calibri" panose="020F0502020204030204" pitchFamily="34" charset="0"/>
              </a:rPr>
              <a:t>Population levels start to decline as birth rates decline below death rates.</a:t>
            </a:r>
          </a:p>
        </p:txBody>
      </p:sp>
    </p:spTree>
    <p:extLst>
      <p:ext uri="{BB962C8B-B14F-4D97-AF65-F5344CB8AC3E}">
        <p14:creationId xmlns:p14="http://schemas.microsoft.com/office/powerpoint/2010/main" val="146526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1F2277-2CED-C0C6-363D-30BC7785C75D}"/>
              </a:ext>
            </a:extLst>
          </p:cNvPr>
          <p:cNvSpPr txBox="1">
            <a:spLocks noGrp="1"/>
          </p:cNvSpPr>
          <p:nvPr>
            <p:ph type="title" idx="4294967295"/>
          </p:nvPr>
        </p:nvSpPr>
        <p:spPr>
          <a:xfrm>
            <a:off x="513248" y="488016"/>
            <a:ext cx="11321623"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These demographic pyramids correspond to portions 2-5 of the demographic transition model.</a:t>
            </a:r>
          </a:p>
        </p:txBody>
      </p:sp>
      <p:pic>
        <p:nvPicPr>
          <p:cNvPr id="15" name="Picture 14" descr="A graph with time on the x-axis and no label for the y-axis. It is showing three different trendlines (birth rate, death rate, and total population) as time passes and populations progress through five stages of the demographic transition model. Also included are demographic pyramids that correspond to stages 2-5.">
            <a:extLst>
              <a:ext uri="{FF2B5EF4-FFF2-40B4-BE49-F238E27FC236}">
                <a16:creationId xmlns:a16="http://schemas.microsoft.com/office/drawing/2014/main" id="{31A5138C-7C0E-E33C-8817-7BA2FACE5869}"/>
              </a:ext>
            </a:extLst>
          </p:cNvPr>
          <p:cNvPicPr>
            <a:picLocks noChangeAspect="1"/>
          </p:cNvPicPr>
          <p:nvPr/>
        </p:nvPicPr>
        <p:blipFill>
          <a:blip r:embed="rId2"/>
          <a:stretch>
            <a:fillRect/>
          </a:stretch>
        </p:blipFill>
        <p:spPr>
          <a:xfrm>
            <a:off x="1649248" y="2184079"/>
            <a:ext cx="8291592" cy="4257872"/>
          </a:xfrm>
          <a:prstGeom prst="rect">
            <a:avLst/>
          </a:prstGeom>
        </p:spPr>
      </p:pic>
      <p:pic>
        <p:nvPicPr>
          <p:cNvPr id="3" name="Picture 2" descr="A population pyramid with a wide base and a narrow top.">
            <a:extLst>
              <a:ext uri="{FF2B5EF4-FFF2-40B4-BE49-F238E27FC236}">
                <a16:creationId xmlns:a16="http://schemas.microsoft.com/office/drawing/2014/main" id="{54D57C07-852F-F125-57A7-6596B0C99E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4161" y="1216093"/>
            <a:ext cx="1511530" cy="1086630"/>
          </a:xfrm>
          <a:prstGeom prst="rect">
            <a:avLst/>
          </a:prstGeom>
        </p:spPr>
      </p:pic>
      <p:pic>
        <p:nvPicPr>
          <p:cNvPr id="14" name="Picture 13" descr="A population pyramid with a slightly less wide base and a slightly less narrow top than the previous example.">
            <a:extLst>
              <a:ext uri="{FF2B5EF4-FFF2-40B4-BE49-F238E27FC236}">
                <a16:creationId xmlns:a16="http://schemas.microsoft.com/office/drawing/2014/main" id="{FFE0F589-DDA9-9196-47D6-DCB64EE3FA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4442" y="1196999"/>
            <a:ext cx="1059470" cy="1138750"/>
          </a:xfrm>
          <a:prstGeom prst="rect">
            <a:avLst/>
          </a:prstGeom>
        </p:spPr>
      </p:pic>
      <p:pic>
        <p:nvPicPr>
          <p:cNvPr id="10" name="Picture 9" descr="A population pyramid with a base and middle area that are approximately equally wide, with a top that is slightly narrower.">
            <a:extLst>
              <a:ext uri="{FF2B5EF4-FFF2-40B4-BE49-F238E27FC236}">
                <a16:creationId xmlns:a16="http://schemas.microsoft.com/office/drawing/2014/main" id="{F91BD228-39C6-3B00-A890-930602CD1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3816" y="1231590"/>
            <a:ext cx="950829" cy="1086630"/>
          </a:xfrm>
          <a:prstGeom prst="rect">
            <a:avLst/>
          </a:prstGeom>
        </p:spPr>
      </p:pic>
      <p:pic>
        <p:nvPicPr>
          <p:cNvPr id="12" name="Picture 11" descr="A population pyramid with a narrow base, that is slightly wider in the center and upward until you get to the very top where it narrows a bit.">
            <a:extLst>
              <a:ext uri="{FF2B5EF4-FFF2-40B4-BE49-F238E27FC236}">
                <a16:creationId xmlns:a16="http://schemas.microsoft.com/office/drawing/2014/main" id="{4A296CA9-0FD9-97EB-B547-A5F2B05DF4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7704" y="1269835"/>
            <a:ext cx="765386" cy="1048385"/>
          </a:xfrm>
          <a:prstGeom prst="rect">
            <a:avLst/>
          </a:prstGeom>
        </p:spPr>
      </p:pic>
    </p:spTree>
    <p:extLst>
      <p:ext uri="{BB962C8B-B14F-4D97-AF65-F5344CB8AC3E}">
        <p14:creationId xmlns:p14="http://schemas.microsoft.com/office/powerpoint/2010/main" val="344361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714814-B86E-EA6D-395B-83ABC9CCE51A}"/>
              </a:ext>
            </a:extLst>
          </p:cNvPr>
          <p:cNvSpPr txBox="1">
            <a:spLocks noGrp="1"/>
          </p:cNvSpPr>
          <p:nvPr>
            <p:ph type="title" idx="4294967295"/>
          </p:nvPr>
        </p:nvSpPr>
        <p:spPr>
          <a:xfrm>
            <a:off x="907124" y="990995"/>
            <a:ext cx="10772685" cy="846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pyramids are also indicators of societal changes that accompany development.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This is why lower GDP nations that rely more on agriculture have faster growing populations.</a:t>
            </a:r>
          </a:p>
        </p:txBody>
      </p:sp>
      <p:pic>
        <p:nvPicPr>
          <p:cNvPr id="12" name="Picture 11" descr="A graph showing GDP Per Capita &amp; Birth Rate; on the x-axis is the Annual $ per Capita and on the y-axis is the Births per 1000. The general trend is that as the annual $ per capita increases, the birth rate decreases exponentially.">
            <a:extLst>
              <a:ext uri="{FF2B5EF4-FFF2-40B4-BE49-F238E27FC236}">
                <a16:creationId xmlns:a16="http://schemas.microsoft.com/office/drawing/2014/main" id="{7626952F-4A27-7285-A2E2-38D7135DDB36}"/>
              </a:ext>
            </a:extLst>
          </p:cNvPr>
          <p:cNvPicPr>
            <a:picLocks noChangeAspect="1"/>
          </p:cNvPicPr>
          <p:nvPr/>
        </p:nvPicPr>
        <p:blipFill>
          <a:blip r:embed="rId2"/>
          <a:stretch>
            <a:fillRect/>
          </a:stretch>
        </p:blipFill>
        <p:spPr>
          <a:xfrm>
            <a:off x="1005605" y="2015509"/>
            <a:ext cx="7363405" cy="4049215"/>
          </a:xfrm>
          <a:prstGeom prst="rect">
            <a:avLst/>
          </a:prstGeom>
          <a:ln>
            <a:solidFill>
              <a:schemeClr val="accent1"/>
            </a:solidFill>
          </a:ln>
        </p:spPr>
      </p:pic>
      <p:pic>
        <p:nvPicPr>
          <p:cNvPr id="7" name="Picture 6" descr="A population pyramid with a wide base and narrow top.">
            <a:extLst>
              <a:ext uri="{FF2B5EF4-FFF2-40B4-BE49-F238E27FC236}">
                <a16:creationId xmlns:a16="http://schemas.microsoft.com/office/drawing/2014/main" id="{920C6B23-EB95-0C56-14F4-94822F1C46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1766" y="2185622"/>
            <a:ext cx="787179" cy="770780"/>
          </a:xfrm>
          <a:prstGeom prst="rect">
            <a:avLst/>
          </a:prstGeom>
        </p:spPr>
      </p:pic>
      <p:pic>
        <p:nvPicPr>
          <p:cNvPr id="13" name="Picture 12" descr="A population pyramid with a wide base, slightly wider middle, and narrow top.">
            <a:extLst>
              <a:ext uri="{FF2B5EF4-FFF2-40B4-BE49-F238E27FC236}">
                <a16:creationId xmlns:a16="http://schemas.microsoft.com/office/drawing/2014/main" id="{2D7C18EE-4082-3290-810E-E4A9E2D8D6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5312" y="3205888"/>
            <a:ext cx="689612" cy="643943"/>
          </a:xfrm>
          <a:prstGeom prst="rect">
            <a:avLst/>
          </a:prstGeom>
        </p:spPr>
      </p:pic>
      <p:pic>
        <p:nvPicPr>
          <p:cNvPr id="15" name="Picture 14" descr="A population pyramid with a wide base, wide middle, and wide top.">
            <a:extLst>
              <a:ext uri="{FF2B5EF4-FFF2-40B4-BE49-F238E27FC236}">
                <a16:creationId xmlns:a16="http://schemas.microsoft.com/office/drawing/2014/main" id="{8A71B9D6-8286-7456-DEC2-E9CDA94FBE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3725" y="3929671"/>
            <a:ext cx="629055" cy="596377"/>
          </a:xfrm>
          <a:prstGeom prst="rect">
            <a:avLst/>
          </a:prstGeom>
        </p:spPr>
      </p:pic>
      <p:pic>
        <p:nvPicPr>
          <p:cNvPr id="17" name="Picture 16" descr="A population pyramid with a slightly narrower base, wide middle, and slightly narrower top.">
            <a:extLst>
              <a:ext uri="{FF2B5EF4-FFF2-40B4-BE49-F238E27FC236}">
                <a16:creationId xmlns:a16="http://schemas.microsoft.com/office/drawing/2014/main" id="{577D682E-4B04-079A-69CE-D31637EDBB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01879" y="4356869"/>
            <a:ext cx="524857" cy="587840"/>
          </a:xfrm>
          <a:prstGeom prst="rect">
            <a:avLst/>
          </a:prstGeom>
        </p:spPr>
      </p:pic>
      <p:sp>
        <p:nvSpPr>
          <p:cNvPr id="4" name="TextBox 3">
            <a:extLst>
              <a:ext uri="{FF2B5EF4-FFF2-40B4-BE49-F238E27FC236}">
                <a16:creationId xmlns:a16="http://schemas.microsoft.com/office/drawing/2014/main" id="{7CFC5BCB-8BED-F942-E825-931E0017CC3D}"/>
              </a:ext>
            </a:extLst>
          </p:cNvPr>
          <p:cNvSpPr txBox="1"/>
          <p:nvPr/>
        </p:nvSpPr>
        <p:spPr>
          <a:xfrm>
            <a:off x="4406072" y="4526048"/>
            <a:ext cx="839696"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US</a:t>
            </a:r>
            <a:endParaRPr lang="en-US" sz="20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6FA5829-3EE6-BDDF-5FAC-F297627C8AF6}"/>
              </a:ext>
            </a:extLst>
          </p:cNvPr>
          <p:cNvSpPr txBox="1"/>
          <p:nvPr/>
        </p:nvSpPr>
        <p:spPr>
          <a:xfrm>
            <a:off x="907125" y="6073709"/>
            <a:ext cx="6718893" cy="338554"/>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Source: CIA Factbook (data from 2012-2015). Each point represents a nation. </a:t>
            </a:r>
          </a:p>
        </p:txBody>
      </p:sp>
    </p:spTree>
    <p:extLst>
      <p:ext uri="{BB962C8B-B14F-4D97-AF65-F5344CB8AC3E}">
        <p14:creationId xmlns:p14="http://schemas.microsoft.com/office/powerpoint/2010/main" val="34403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714814-B86E-EA6D-395B-83ABC9CCE51A}"/>
              </a:ext>
            </a:extLst>
          </p:cNvPr>
          <p:cNvSpPr txBox="1">
            <a:spLocks noGrp="1"/>
          </p:cNvSpPr>
          <p:nvPr>
            <p:ph type="title" idx="4294967295"/>
          </p:nvPr>
        </p:nvSpPr>
        <p:spPr>
          <a:xfrm>
            <a:off x="904567" y="322543"/>
            <a:ext cx="10428453" cy="1523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These nations (</a:t>
            </a:r>
            <a:r>
              <a:rPr kumimoji="0" lang="en-US" sz="2200" b="0"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in blue</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are outliers because nearly all their wealth is from recently discovered oil deposits.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Their birth rates are still high because despite high GDP, they did not experience the cultural transitions that normally occur during industrialization.</a:t>
            </a:r>
          </a:p>
        </p:txBody>
      </p:sp>
      <p:pic>
        <p:nvPicPr>
          <p:cNvPr id="12" name="Picture 11" descr="A graph showing GDP Per Capita &amp; Birth Rate; on the x-axis is the Annual $ per Capita and on the y-axis is the Births per 1000. The general trend is that as the annual $ per capita increases, the birth rate decreases exponentially.">
            <a:extLst>
              <a:ext uri="{FF2B5EF4-FFF2-40B4-BE49-F238E27FC236}">
                <a16:creationId xmlns:a16="http://schemas.microsoft.com/office/drawing/2014/main" id="{7626952F-4A27-7285-A2E2-38D7135DDB36}"/>
              </a:ext>
            </a:extLst>
          </p:cNvPr>
          <p:cNvPicPr>
            <a:picLocks noChangeAspect="1"/>
          </p:cNvPicPr>
          <p:nvPr/>
        </p:nvPicPr>
        <p:blipFill>
          <a:blip r:embed="rId3"/>
          <a:stretch>
            <a:fillRect/>
          </a:stretch>
        </p:blipFill>
        <p:spPr>
          <a:xfrm>
            <a:off x="1005816" y="2001656"/>
            <a:ext cx="7384993" cy="4061086"/>
          </a:xfrm>
          <a:prstGeom prst="rect">
            <a:avLst/>
          </a:prstGeom>
          <a:ln>
            <a:solidFill>
              <a:schemeClr val="accent1"/>
            </a:solidFill>
          </a:ln>
        </p:spPr>
      </p:pic>
      <p:sp>
        <p:nvSpPr>
          <p:cNvPr id="25" name="TextBox 24">
            <a:extLst>
              <a:ext uri="{FF2B5EF4-FFF2-40B4-BE49-F238E27FC236}">
                <a16:creationId xmlns:a16="http://schemas.microsoft.com/office/drawing/2014/main" id="{52CA8464-8DA3-5C87-7BCA-0698E21A0BD1}"/>
              </a:ext>
            </a:extLst>
          </p:cNvPr>
          <p:cNvSpPr txBox="1"/>
          <p:nvPr/>
        </p:nvSpPr>
        <p:spPr>
          <a:xfrm>
            <a:off x="2765626" y="3286403"/>
            <a:ext cx="332962" cy="400110"/>
          </a:xfrm>
          <a:prstGeom prst="rect">
            <a:avLst/>
          </a:prstGeom>
          <a:noFill/>
        </p:spPr>
        <p:txBody>
          <a:bodyPr wrap="square" rtlCol="0">
            <a:spAutoFit/>
          </a:bodyPr>
          <a:lstStyle/>
          <a:p>
            <a:r>
              <a:rPr lang="en-US" sz="2000" dirty="0">
                <a:solidFill>
                  <a:srgbClr val="0432FF"/>
                </a:solidFill>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A69993EC-C990-0F8B-2D4F-810C04A941B0}"/>
              </a:ext>
            </a:extLst>
          </p:cNvPr>
          <p:cNvSpPr txBox="1"/>
          <p:nvPr/>
        </p:nvSpPr>
        <p:spPr>
          <a:xfrm>
            <a:off x="2524098" y="3151051"/>
            <a:ext cx="741535" cy="307777"/>
          </a:xfrm>
          <a:prstGeom prst="rect">
            <a:avLst/>
          </a:prstGeom>
          <a:noFill/>
        </p:spPr>
        <p:txBody>
          <a:bodyPr wrap="square" rtlCol="0">
            <a:spAutoFit/>
          </a:bodyPr>
          <a:lstStyle/>
          <a:p>
            <a:r>
              <a:rPr lang="en-US" sz="1400" dirty="0">
                <a:solidFill>
                  <a:srgbClr val="0432FF"/>
                </a:solidFill>
                <a:latin typeface="Calibri" panose="020F0502020204030204" pitchFamily="34" charset="0"/>
                <a:cs typeface="Calibri" panose="020F0502020204030204" pitchFamily="34" charset="0"/>
              </a:rPr>
              <a:t>Gabon</a:t>
            </a:r>
          </a:p>
        </p:txBody>
      </p:sp>
      <p:sp>
        <p:nvSpPr>
          <p:cNvPr id="24" name="TextBox 23">
            <a:extLst>
              <a:ext uri="{FF2B5EF4-FFF2-40B4-BE49-F238E27FC236}">
                <a16:creationId xmlns:a16="http://schemas.microsoft.com/office/drawing/2014/main" id="{2849BC8B-9432-C1C0-7AC4-C2D078E8A632}"/>
              </a:ext>
            </a:extLst>
          </p:cNvPr>
          <p:cNvSpPr txBox="1"/>
          <p:nvPr/>
        </p:nvSpPr>
        <p:spPr>
          <a:xfrm>
            <a:off x="2876688" y="3316201"/>
            <a:ext cx="332962" cy="400110"/>
          </a:xfrm>
          <a:prstGeom prst="rect">
            <a:avLst/>
          </a:prstGeom>
          <a:noFill/>
        </p:spPr>
        <p:txBody>
          <a:bodyPr wrap="square" rtlCol="0">
            <a:spAutoFit/>
          </a:bodyPr>
          <a:lstStyle/>
          <a:p>
            <a:r>
              <a:rPr lang="en-US" sz="2000" dirty="0">
                <a:solidFill>
                  <a:srgbClr val="0432FF"/>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CAF68022-9D9C-18B6-1BE8-A3E319D4F143}"/>
              </a:ext>
            </a:extLst>
          </p:cNvPr>
          <p:cNvSpPr txBox="1"/>
          <p:nvPr/>
        </p:nvSpPr>
        <p:spPr>
          <a:xfrm>
            <a:off x="2498599" y="3531688"/>
            <a:ext cx="1117275" cy="307777"/>
          </a:xfrm>
          <a:prstGeom prst="rect">
            <a:avLst/>
          </a:prstGeom>
          <a:noFill/>
        </p:spPr>
        <p:txBody>
          <a:bodyPr wrap="square" rtlCol="0">
            <a:spAutoFit/>
          </a:bodyPr>
          <a:lstStyle/>
          <a:p>
            <a:r>
              <a:rPr lang="en-US" sz="1400" dirty="0">
                <a:solidFill>
                  <a:srgbClr val="0432FF"/>
                </a:solidFill>
                <a:latin typeface="Calibri" panose="020F0502020204030204" pitchFamily="34" charset="0"/>
                <a:cs typeface="Calibri" panose="020F0502020204030204" pitchFamily="34" charset="0"/>
              </a:rPr>
              <a:t>East Timor</a:t>
            </a:r>
          </a:p>
        </p:txBody>
      </p:sp>
      <p:sp>
        <p:nvSpPr>
          <p:cNvPr id="23" name="TextBox 22">
            <a:extLst>
              <a:ext uri="{FF2B5EF4-FFF2-40B4-BE49-F238E27FC236}">
                <a16:creationId xmlns:a16="http://schemas.microsoft.com/office/drawing/2014/main" id="{AC4FFC0B-6033-A70A-3C42-5468E0445322}"/>
              </a:ext>
            </a:extLst>
          </p:cNvPr>
          <p:cNvSpPr txBox="1"/>
          <p:nvPr/>
        </p:nvSpPr>
        <p:spPr>
          <a:xfrm>
            <a:off x="3079364" y="3339577"/>
            <a:ext cx="332962" cy="400110"/>
          </a:xfrm>
          <a:prstGeom prst="rect">
            <a:avLst/>
          </a:prstGeom>
          <a:noFill/>
        </p:spPr>
        <p:txBody>
          <a:bodyPr wrap="square" rtlCol="0">
            <a:spAutoFit/>
          </a:bodyPr>
          <a:lstStyle/>
          <a:p>
            <a:r>
              <a:rPr lang="en-US" sz="2000" dirty="0">
                <a:solidFill>
                  <a:srgbClr val="0432FF"/>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FE202F69-3D35-3BFE-5556-43DDBC569295}"/>
              </a:ext>
            </a:extLst>
          </p:cNvPr>
          <p:cNvSpPr txBox="1"/>
          <p:nvPr/>
        </p:nvSpPr>
        <p:spPr>
          <a:xfrm>
            <a:off x="3259967" y="3372156"/>
            <a:ext cx="1673454" cy="307777"/>
          </a:xfrm>
          <a:prstGeom prst="rect">
            <a:avLst/>
          </a:prstGeom>
          <a:noFill/>
        </p:spPr>
        <p:txBody>
          <a:bodyPr wrap="square" rtlCol="0">
            <a:spAutoFit/>
          </a:bodyPr>
          <a:lstStyle/>
          <a:p>
            <a:r>
              <a:rPr lang="en-US" sz="1400" dirty="0">
                <a:solidFill>
                  <a:srgbClr val="0432FF"/>
                </a:solidFill>
                <a:latin typeface="Calibri" panose="020F0502020204030204" pitchFamily="34" charset="0"/>
                <a:cs typeface="Calibri" panose="020F0502020204030204" pitchFamily="34" charset="0"/>
              </a:rPr>
              <a:t>Equatorial Guinea</a:t>
            </a:r>
          </a:p>
        </p:txBody>
      </p:sp>
      <p:sp>
        <p:nvSpPr>
          <p:cNvPr id="22" name="TextBox 21">
            <a:extLst>
              <a:ext uri="{FF2B5EF4-FFF2-40B4-BE49-F238E27FC236}">
                <a16:creationId xmlns:a16="http://schemas.microsoft.com/office/drawing/2014/main" id="{A85B7990-401D-A14E-C306-88B33E783FDB}"/>
              </a:ext>
            </a:extLst>
          </p:cNvPr>
          <p:cNvSpPr txBox="1"/>
          <p:nvPr/>
        </p:nvSpPr>
        <p:spPr>
          <a:xfrm>
            <a:off x="3286628" y="3894625"/>
            <a:ext cx="332962" cy="400110"/>
          </a:xfrm>
          <a:prstGeom prst="rect">
            <a:avLst/>
          </a:prstGeom>
          <a:noFill/>
        </p:spPr>
        <p:txBody>
          <a:bodyPr wrap="square" rtlCol="0">
            <a:spAutoFit/>
          </a:bodyPr>
          <a:lstStyle/>
          <a:p>
            <a:r>
              <a:rPr lang="en-US" sz="2000" dirty="0">
                <a:solidFill>
                  <a:srgbClr val="0432FF"/>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4B82D08F-E292-C9DD-73FF-05ECE681E558}"/>
              </a:ext>
            </a:extLst>
          </p:cNvPr>
          <p:cNvSpPr txBox="1"/>
          <p:nvPr/>
        </p:nvSpPr>
        <p:spPr>
          <a:xfrm>
            <a:off x="3427478" y="3934818"/>
            <a:ext cx="627095" cy="307777"/>
          </a:xfrm>
          <a:prstGeom prst="rect">
            <a:avLst/>
          </a:prstGeom>
          <a:noFill/>
        </p:spPr>
        <p:txBody>
          <a:bodyPr wrap="none" rtlCol="0">
            <a:spAutoFit/>
          </a:bodyPr>
          <a:lstStyle/>
          <a:p>
            <a:r>
              <a:rPr lang="en-US" sz="1400" dirty="0">
                <a:solidFill>
                  <a:srgbClr val="0432FF"/>
                </a:solidFill>
                <a:latin typeface="Calibri" panose="020F0502020204030204" pitchFamily="34" charset="0"/>
                <a:cs typeface="Calibri" panose="020F0502020204030204" pitchFamily="34" charset="0"/>
              </a:rPr>
              <a:t>Oman</a:t>
            </a:r>
          </a:p>
        </p:txBody>
      </p:sp>
      <p:sp>
        <p:nvSpPr>
          <p:cNvPr id="4" name="TextBox 3">
            <a:extLst>
              <a:ext uri="{FF2B5EF4-FFF2-40B4-BE49-F238E27FC236}">
                <a16:creationId xmlns:a16="http://schemas.microsoft.com/office/drawing/2014/main" id="{7CFC5BCB-8BED-F942-E825-931E0017CC3D}"/>
              </a:ext>
            </a:extLst>
          </p:cNvPr>
          <p:cNvSpPr txBox="1"/>
          <p:nvPr/>
        </p:nvSpPr>
        <p:spPr>
          <a:xfrm>
            <a:off x="4406284" y="4545656"/>
            <a:ext cx="332962"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71816B8B-D65A-1D73-E574-09124B2BAEB7}"/>
              </a:ext>
            </a:extLst>
          </p:cNvPr>
          <p:cNvSpPr txBox="1"/>
          <p:nvPr/>
        </p:nvSpPr>
        <p:spPr>
          <a:xfrm>
            <a:off x="4558295" y="4475064"/>
            <a:ext cx="43441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a:t>
            </a:r>
          </a:p>
        </p:txBody>
      </p:sp>
      <p:pic>
        <p:nvPicPr>
          <p:cNvPr id="16" name="Picture 15" descr="An oil rig">
            <a:extLst>
              <a:ext uri="{FF2B5EF4-FFF2-40B4-BE49-F238E27FC236}">
                <a16:creationId xmlns:a16="http://schemas.microsoft.com/office/drawing/2014/main" id="{CEE8A579-6CB5-3D70-19F6-B18897354D79}"/>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4520" y="2707848"/>
            <a:ext cx="1732909" cy="1783545"/>
          </a:xfrm>
          <a:prstGeom prst="rect">
            <a:avLst/>
          </a:prstGeom>
          <a:ln>
            <a:solidFill>
              <a:schemeClr val="accent1"/>
            </a:solidFill>
          </a:ln>
        </p:spPr>
      </p:pic>
      <p:pic>
        <p:nvPicPr>
          <p:cNvPr id="17" name="Picture 16" descr="People from East Timor">
            <a:extLst>
              <a:ext uri="{FF2B5EF4-FFF2-40B4-BE49-F238E27FC236}">
                <a16:creationId xmlns:a16="http://schemas.microsoft.com/office/drawing/2014/main" id="{CDACB46A-7FE5-59E5-2FE5-ED216799AF0A}"/>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2796" y="1991342"/>
            <a:ext cx="2513760" cy="1903283"/>
          </a:xfrm>
          <a:prstGeom prst="rect">
            <a:avLst/>
          </a:prstGeom>
          <a:ln>
            <a:solidFill>
              <a:schemeClr val="accent1"/>
            </a:solidFill>
          </a:ln>
        </p:spPr>
      </p:pic>
      <p:pic>
        <p:nvPicPr>
          <p:cNvPr id="21" name="Picture 20" descr="People from Equatorial Guinea">
            <a:extLst>
              <a:ext uri="{FF2B5EF4-FFF2-40B4-BE49-F238E27FC236}">
                <a16:creationId xmlns:a16="http://schemas.microsoft.com/office/drawing/2014/main" id="{5FE77C76-0195-7126-E4B1-69236D67AFAD}"/>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7564" y="4150972"/>
            <a:ext cx="2543061" cy="1903284"/>
          </a:xfrm>
          <a:prstGeom prst="rect">
            <a:avLst/>
          </a:prstGeom>
          <a:ln>
            <a:solidFill>
              <a:schemeClr val="accent1"/>
            </a:solidFill>
          </a:ln>
        </p:spPr>
      </p:pic>
      <p:sp>
        <p:nvSpPr>
          <p:cNvPr id="3" name="TextBox 2">
            <a:extLst>
              <a:ext uri="{FF2B5EF4-FFF2-40B4-BE49-F238E27FC236}">
                <a16:creationId xmlns:a16="http://schemas.microsoft.com/office/drawing/2014/main" id="{66FA5829-3EE6-BDDF-5FAC-F297627C8AF6}"/>
              </a:ext>
            </a:extLst>
          </p:cNvPr>
          <p:cNvSpPr txBox="1"/>
          <p:nvPr/>
        </p:nvSpPr>
        <p:spPr>
          <a:xfrm>
            <a:off x="904567" y="6062742"/>
            <a:ext cx="6718893" cy="338554"/>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Source: CIA Factbook (data from 2012-2015). Each point represents a nation. </a:t>
            </a:r>
          </a:p>
        </p:txBody>
      </p:sp>
    </p:spTree>
    <p:extLst>
      <p:ext uri="{BB962C8B-B14F-4D97-AF65-F5344CB8AC3E}">
        <p14:creationId xmlns:p14="http://schemas.microsoft.com/office/powerpoint/2010/main" val="239611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D0A0CA-BF12-3CD8-4547-ADB9566FF098}"/>
              </a:ext>
            </a:extLst>
          </p:cNvPr>
          <p:cNvSpPr>
            <a:spLocks noGrp="1"/>
          </p:cNvSpPr>
          <p:nvPr>
            <p:ph type="title"/>
          </p:nvPr>
        </p:nvSpPr>
        <p:spPr>
          <a:xfrm>
            <a:off x="1905000" y="5775740"/>
            <a:ext cx="8801746" cy="838200"/>
          </a:xfrm>
        </p:spPr>
        <p:txBody>
          <a:bodyPr>
            <a:normAutofit/>
          </a:bodyPr>
          <a:lstStyle/>
          <a:p>
            <a:r>
              <a:rPr lang="en-US" sz="1600" dirty="0">
                <a:latin typeface="Calibri" panose="020F0502020204030204" pitchFamily="34" charset="0"/>
                <a:cs typeface="Calibri" panose="020F0502020204030204" pitchFamily="34" charset="0"/>
              </a:rPr>
              <a:t>Sources: CIA Factbook (data from 2012-2015) and UN Human Development </a:t>
            </a:r>
            <a:r>
              <a:rPr lang="en-US" sz="1600" dirty="0" err="1">
                <a:latin typeface="Calibri" panose="020F0502020204030204" pitchFamily="34" charset="0"/>
                <a:cs typeface="Calibri" panose="020F0502020204030204" pitchFamily="34" charset="0"/>
              </a:rPr>
              <a:t>Programme</a:t>
            </a:r>
            <a:r>
              <a:rPr lang="en-US" sz="1600" dirty="0">
                <a:latin typeface="Calibri" panose="020F0502020204030204" pitchFamily="34" charset="0"/>
                <a:cs typeface="Calibri" panose="020F0502020204030204" pitchFamily="34" charset="0"/>
              </a:rPr>
              <a:t> Reports (2012).</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Each point represents a nation.</a:t>
            </a:r>
          </a:p>
        </p:txBody>
      </p:sp>
      <p:pic>
        <p:nvPicPr>
          <p:cNvPr id="7" name="Picture 6" descr="A graph showing Gender Inequality &amp; Birth Rate; on the x-axis is the Gender Inequality Score and on the y-axis is the Births per 1000. The general trend is that as the gender inequality score increases, the birth rate also increases.">
            <a:extLst>
              <a:ext uri="{FF2B5EF4-FFF2-40B4-BE49-F238E27FC236}">
                <a16:creationId xmlns:a16="http://schemas.microsoft.com/office/drawing/2014/main" id="{4BA8024B-0667-5AEB-8576-654DF88422D2}"/>
              </a:ext>
            </a:extLst>
          </p:cNvPr>
          <p:cNvPicPr>
            <a:picLocks noChangeAspect="1"/>
          </p:cNvPicPr>
          <p:nvPr/>
        </p:nvPicPr>
        <p:blipFill>
          <a:blip r:embed="rId2"/>
          <a:stretch>
            <a:fillRect/>
          </a:stretch>
        </p:blipFill>
        <p:spPr>
          <a:xfrm>
            <a:off x="2546220" y="1338471"/>
            <a:ext cx="7122137" cy="4564269"/>
          </a:xfrm>
          <a:prstGeom prst="rect">
            <a:avLst/>
          </a:prstGeom>
          <a:ln>
            <a:solidFill>
              <a:schemeClr val="accent1"/>
            </a:solidFill>
          </a:ln>
        </p:spPr>
      </p:pic>
      <p:sp>
        <p:nvSpPr>
          <p:cNvPr id="2" name="TextBox 1">
            <a:extLst>
              <a:ext uri="{FF2B5EF4-FFF2-40B4-BE49-F238E27FC236}">
                <a16:creationId xmlns:a16="http://schemas.microsoft.com/office/drawing/2014/main" id="{6D5398E4-1C60-1511-F717-454A1650BEF5}"/>
              </a:ext>
            </a:extLst>
          </p:cNvPr>
          <p:cNvSpPr txBox="1"/>
          <p:nvPr/>
        </p:nvSpPr>
        <p:spPr>
          <a:xfrm>
            <a:off x="5263868" y="4201608"/>
            <a:ext cx="43794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US</a:t>
            </a:r>
          </a:p>
        </p:txBody>
      </p:sp>
      <p:sp>
        <p:nvSpPr>
          <p:cNvPr id="3" name="TextBox 2">
            <a:extLst>
              <a:ext uri="{FF2B5EF4-FFF2-40B4-BE49-F238E27FC236}">
                <a16:creationId xmlns:a16="http://schemas.microsoft.com/office/drawing/2014/main" id="{AD02D5C3-D61D-14FC-1A13-57F1B3D64C7F}"/>
              </a:ext>
            </a:extLst>
          </p:cNvPr>
          <p:cNvSpPr txBox="1"/>
          <p:nvPr/>
        </p:nvSpPr>
        <p:spPr>
          <a:xfrm>
            <a:off x="5183858" y="4058703"/>
            <a:ext cx="332962"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FF44C6FD-250C-D3C3-7400-C91C446FE227}"/>
              </a:ext>
            </a:extLst>
          </p:cNvPr>
          <p:cNvSpPr txBox="1"/>
          <p:nvPr/>
        </p:nvSpPr>
        <p:spPr>
          <a:xfrm>
            <a:off x="2215531" y="325955"/>
            <a:ext cx="9059594" cy="877163"/>
          </a:xfrm>
          <a:prstGeom prst="rect">
            <a:avLst/>
          </a:prstGeom>
          <a:noFill/>
        </p:spPr>
        <p:txBody>
          <a:bodyPr wrap="square" rtlCol="0">
            <a:spAutoFit/>
          </a:bodyPr>
          <a:lstStyle/>
          <a:p>
            <a:pPr>
              <a:spcAft>
                <a:spcPts val="600"/>
              </a:spcAft>
            </a:pPr>
            <a:r>
              <a:rPr lang="en-US" sz="2300" dirty="0">
                <a:latin typeface="Calibri" panose="020F0502020204030204" pitchFamily="34" charset="0"/>
                <a:cs typeface="Calibri" panose="020F0502020204030204" pitchFamily="34" charset="0"/>
              </a:rPr>
              <a:t>One of these cultural changes is female empowerment.</a:t>
            </a:r>
          </a:p>
          <a:p>
            <a:pPr>
              <a:spcAft>
                <a:spcPts val="600"/>
              </a:spcAft>
            </a:pPr>
            <a:r>
              <a:rPr lang="en-US" sz="2300" dirty="0">
                <a:latin typeface="Calibri" panose="020F0502020204030204" pitchFamily="34" charset="0"/>
                <a:cs typeface="Calibri" panose="020F0502020204030204" pitchFamily="34" charset="0"/>
              </a:rPr>
              <a:t>This is why gender inequality is correlated with high birth rates.</a:t>
            </a:r>
          </a:p>
        </p:txBody>
      </p:sp>
      <p:pic>
        <p:nvPicPr>
          <p:cNvPr id="5" name="Picture 4" descr="A population pyramid with a wide base and narrow top.">
            <a:extLst>
              <a:ext uri="{FF2B5EF4-FFF2-40B4-BE49-F238E27FC236}">
                <a16:creationId xmlns:a16="http://schemas.microsoft.com/office/drawing/2014/main" id="{906A1B35-23EA-DFDA-6B9B-328F9C259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4244" y="1762845"/>
            <a:ext cx="787179" cy="770780"/>
          </a:xfrm>
          <a:prstGeom prst="rect">
            <a:avLst/>
          </a:prstGeom>
        </p:spPr>
      </p:pic>
    </p:spTree>
    <p:extLst>
      <p:ext uri="{BB962C8B-B14F-4D97-AF65-F5344CB8AC3E}">
        <p14:creationId xmlns:p14="http://schemas.microsoft.com/office/powerpoint/2010/main" val="3150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12300</TotalTime>
  <Words>853</Words>
  <Application>Microsoft Macintosh PowerPoint</Application>
  <PresentationFormat>Widescreen</PresentationFormat>
  <Paragraphs>85</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Human Population  &amp; Ecological Footprint</vt:lpstr>
      <vt:lpstr>Industrial Revolution technological advances - exponential rise in the human population What is the Earth’s carrying capacity for sustaining our quality of life?</vt:lpstr>
      <vt:lpstr>Today, growth rates differ by nation: Papua New Guinea - population growing rapidly; children make up the largest portion of demographic pyramid United States - population growing slowly; number of children is roughly equivalent to that of reproductive-aged adults Japan - population declining; number of reproductive-aged adults far exceeds children </vt:lpstr>
      <vt:lpstr>Population growth is fastest in Africa and portions of Central Asia, but about a third of the world’s population lives in China and India.</vt:lpstr>
      <vt:lpstr>Demographic transition model shows how human population growth goes through five stages:</vt:lpstr>
      <vt:lpstr>These demographic pyramids correspond to portions 2-5 of the demographic transition model.</vt:lpstr>
      <vt:lpstr>The pyramids are also indicators of societal changes that accompany development. This is why lower GDP nations that rely more on agriculture have faster growing populations.</vt:lpstr>
      <vt:lpstr>These nations (in blue) are outliers because nearly all their wealth is from recently discovered oil deposits. Their birth rates are still high because despite high GDP, they did not experience the cultural transitions that normally occur during industrialization.</vt:lpstr>
      <vt:lpstr>Sources: CIA Factbook (data from 2012-2015) and UN Human Development Programme Reports (2012). Each point represents a nation.</vt:lpstr>
      <vt:lpstr>Unsurprisingly, most nations with less gender equality also have a lower per capita GDP. These nations (in blue) are outliers because nearly all their wealth comes from oil exports.</vt:lpstr>
      <vt:lpstr>Source: CIA Factbook (data from 2012-2015). Each point represents a nation. To minimize statistical artifact, this graph excluded five nations that serve as fueling depots for passing ships.</vt:lpstr>
      <vt:lpstr>…and Americans use significantly more resources than Western Europeans with comparable standards of living. Further strains on the environment are anticipated as heavily populated nations like China and India grow their economies.</vt:lpstr>
      <vt:lpstr>Declining population may ease pressures on the environment, but it can incur economic hardships: Nations with falling birth rates struggle to finance the increasing number of retirees that outlive their contributions to social security programs Longer life spans and declining fertility are now the main drivers of the debt crisis in Japan and Italy</vt:lpstr>
      <vt:lpstr>The term “boomer” refers to Americans born during the “baby boom” that happened after the end of World War II (1946 to 1964).   The budget surplus of 1998-2001 was largely driven by a critical mass of working Americans contributing record amounts of tax revenue. This is when these boomers were in their prime.  Ironically the same boomers that helped balance the budget may end up bankrupting social security after large numbers of them retire.</vt:lpstr>
      <vt:lpstr>Tentative Solutions for Addressing Ongoing Challenges of Human Population: Empower women in less affluent nations. Minimize environmental impact in affluent nations through green technologies and best practices. Implement a retirement age that takes longer life expectancies into account. Facilitate the preservation of extended families to minimize societal costs of aging populations.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522</cp:revision>
  <dcterms:created xsi:type="dcterms:W3CDTF">2024-05-22T00:31:23Z</dcterms:created>
  <dcterms:modified xsi:type="dcterms:W3CDTF">2026-02-01T14:41:59Z</dcterms:modified>
</cp:coreProperties>
</file>