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755" r:id="rId2"/>
    <p:sldId id="545" r:id="rId3"/>
    <p:sldId id="650" r:id="rId4"/>
    <p:sldId id="651" r:id="rId5"/>
    <p:sldId id="652" r:id="rId6"/>
    <p:sldId id="645" r:id="rId7"/>
    <p:sldId id="648" r:id="rId8"/>
    <p:sldId id="653" r:id="rId9"/>
    <p:sldId id="654" r:id="rId10"/>
    <p:sldId id="273" r:id="rId11"/>
    <p:sldId id="75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5200"/>
    <a:srgbClr val="0432FF"/>
    <a:srgbClr val="E57F01"/>
    <a:srgbClr val="941100"/>
    <a:srgbClr val="FF7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 autoAdjust="0"/>
    <p:restoredTop sz="91268"/>
  </p:normalViewPr>
  <p:slideViewPr>
    <p:cSldViewPr snapToGrid="0">
      <p:cViewPr varScale="1">
        <p:scale>
          <a:sx n="61" d="100"/>
          <a:sy n="61" d="100"/>
        </p:scale>
        <p:origin x="248" y="1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EB6AC-3C6D-7949-8B37-1C4159DA0FC0}" type="datetimeFigureOut">
              <a:rPr lang="en-US" smtClean="0"/>
              <a:t>2/1/26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AD111-F6E0-1D44-835A-827F84B2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AD111-F6E0-1D44-835A-827F84B2AD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45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AD111-F6E0-1D44-835A-827F84B2AD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19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80C9B-E63C-C14B-8D8B-69F3509FFE7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83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80C9B-E63C-C14B-8D8B-69F3509FFE7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04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369F3-054A-0F11-5F29-0F7911792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D9CED-37A5-7D86-AB5E-305C1550B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4D40E-9539-55D4-BF79-0BC08F6EB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9A0FC-C271-C180-60CF-96E1104AE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0953B-B7D6-FBA1-DAB3-5C7D81DD2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1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EA7ED-B285-5F79-7C61-172E675A2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46CDA-8961-8702-0988-1B6F827CD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046B9-45C6-B949-784A-28262522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9E021-5B59-B96C-AE37-E7B9C926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22011-0308-E132-005B-3B0CDE22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2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D7DE23-3EB1-72A3-B235-87E520436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B962FA-E946-F9BB-8B23-99A6D06FB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376D5-A260-AD65-BEEA-C017C4D90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BB3B1-91A4-2922-2F92-844D54D7A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3ACE5-076B-E267-8BCA-B542C5637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07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16635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FB26C-E5C5-177D-78B0-5BD3058ED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F9298-F8C1-41C1-372B-C3B764A2C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1E407-A234-4881-93CD-76BFE43A1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C17C7-B57E-A93D-8A2F-9DCD80D7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F7B85-5B87-6FE1-7497-5248914BD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1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4101-9E63-F62A-1A82-0A56BD623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70798-879C-DDAA-FE4B-8280F0A6A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6E466-1C20-7BB9-A6B4-40B5AC81B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FA4BD-362E-7F4A-C3A0-067DDC871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7A77B-B97C-971A-8E9E-8BF524AA4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74FEC-C906-D0BE-FAA4-7580872E0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F8D83-4765-488B-5F70-996DC5E357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47421-05FF-26BC-5E75-634E8EAC9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1267-7ED3-3491-1C50-DD80382E3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A246A-E838-3C8B-4F59-0DCD022C9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A641A-BC5D-20FB-A5C0-9F6E68BED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7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273E3-23D7-8332-FFA0-35B8CCAF7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A73A3-34C2-06CC-4A14-9FF6AC68D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CB06D-9131-8B8B-CD5E-B8B850666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7B23D0-59D7-A682-1FEB-F8BCD54AFA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DD5DD0-4C0C-43D7-0CAB-6C8EEEE5BD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0E2661-B958-B070-F231-C29D85612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B36B97-C37E-5CE9-3802-B8DA5F066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F052A8-D371-30D5-6897-022CB20E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1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BE1B0-6A8D-D297-631D-7ADDEEB4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7D1967-682A-FCB8-F8EE-9E125AFC2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958152-81BE-B113-9284-E078E44E5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5F48A-23A1-F4E8-A850-C2FD86DB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4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BBBE21-9C33-788A-1CAC-4BBC1275F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A03219-7DA6-EA3B-BEAA-4EBECE7AE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6246F-8905-B1CF-382A-B842904A8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4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8A174-2CCC-9797-98D9-821CCD962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4D5BB-AFB9-99A2-A0D1-9B6718137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698BE6-3D9F-7786-219D-F7BAF1195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524F8-13F8-DCC0-6D6A-A04B06622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79B19-CB58-25D4-20F0-F5889B565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EED14-7D2A-B344-EB4F-B6C5EA022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0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DDFE6-A95F-3039-BBB1-D3FF20F5B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4286A5-9145-6640-6A19-CF20D727F9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92EC1-9A87-366A-8441-AEEEE8931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73B3E-4AC2-2351-FB4B-7CE1C0C46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A42C0-15B1-3CB7-FC2A-4DE76ABBB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789BC0-3523-D4FD-746C-9E8E91D9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8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6A18BF-FFC4-04F8-1E68-10CB084E0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0388-9A10-DC29-E68C-F4D1953A0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C799D-2563-AB8E-8E5E-BE15CA170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9A0B6-F9A5-4D8B-07A1-2EE616C9E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3C3B2-D3AB-FF97-E175-B8A96BD4F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commons.wikimedia.org/wiki/Main_Pag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hool of fish in the water&#10;&#10;Description automatically generated">
            <a:extLst>
              <a:ext uri="{FF2B5EF4-FFF2-40B4-BE49-F238E27FC236}">
                <a16:creationId xmlns:a16="http://schemas.microsoft.com/office/drawing/2014/main" id="{59621C90-8774-3F37-19F4-37EDFFD7A4D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r="18223" b="1"/>
          <a:stretch/>
        </p:blipFill>
        <p:spPr>
          <a:xfrm>
            <a:off x="-27709" y="1"/>
            <a:ext cx="1219198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0E4CB4-4D55-C611-5625-A6F381757E2F}"/>
              </a:ext>
            </a:extLst>
          </p:cNvPr>
          <p:cNvSpPr txBox="1"/>
          <p:nvPr/>
        </p:nvSpPr>
        <p:spPr>
          <a:xfrm>
            <a:off x="1524000" y="2590800"/>
            <a:ext cx="9144000" cy="10302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Population Ecology</a:t>
            </a:r>
          </a:p>
        </p:txBody>
      </p:sp>
    </p:spTree>
    <p:extLst>
      <p:ext uri="{BB962C8B-B14F-4D97-AF65-F5344CB8AC3E}">
        <p14:creationId xmlns:p14="http://schemas.microsoft.com/office/powerpoint/2010/main" val="1133973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 cell 1.png" descr="A diagram of the genetic make-up of people with different levels of sickle-cell trait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9699" y="685828"/>
            <a:ext cx="6417095" cy="4983429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72C966-86A5-DC10-2633-11A66F904851}"/>
              </a:ext>
            </a:extLst>
          </p:cNvPr>
          <p:cNvSpPr txBox="1"/>
          <p:nvPr/>
        </p:nvSpPr>
        <p:spPr>
          <a:xfrm>
            <a:off x="502958" y="572264"/>
            <a:ext cx="50134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Natural selection is also responsible for  the prevalence of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sickle cell trait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among people of African descent. People possessing one or two copies of this mutation are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immune to malaria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Sickle cell trait is a double-edged sword because people with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two copies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 this mutation suffer from impeded circulation due to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sickle cell anemia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9" name="Picture 8" descr="A drawing indicating the difficulty of sickle cells passing a vein">
            <a:extLst>
              <a:ext uri="{FF2B5EF4-FFF2-40B4-BE49-F238E27FC236}">
                <a16:creationId xmlns:a16="http://schemas.microsoft.com/office/drawing/2014/main" id="{820BC5E2-D659-D2B4-E085-7FD39A20B8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58" y="4636874"/>
            <a:ext cx="4659065" cy="12795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4B31E7-8BEC-348F-C688-32496D0DEB21}"/>
              </a:ext>
            </a:extLst>
          </p:cNvPr>
          <p:cNvSpPr txBox="1"/>
          <p:nvPr/>
        </p:nvSpPr>
        <p:spPr>
          <a:xfrm>
            <a:off x="3130544" y="5916404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Sickle Cell Anemia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2A3F97-08A8-4924-FD9A-84AA06F473B3}"/>
              </a:ext>
            </a:extLst>
          </p:cNvPr>
          <p:cNvSpPr txBox="1"/>
          <p:nvPr/>
        </p:nvSpPr>
        <p:spPr>
          <a:xfrm>
            <a:off x="1271984" y="5888843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Normal</a:t>
            </a:r>
          </a:p>
        </p:txBody>
      </p:sp>
    </p:spTree>
    <p:extLst>
      <p:ext uri="{BB962C8B-B14F-4D97-AF65-F5344CB8AC3E}">
        <p14:creationId xmlns:p14="http://schemas.microsoft.com/office/powerpoint/2010/main" val="17029839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FDFBA2E-B1EF-462D-A5FD-3BCFDCFD35C8}"/>
              </a:ext>
            </a:extLst>
          </p:cNvPr>
          <p:cNvSpPr txBox="1"/>
          <p:nvPr/>
        </p:nvSpPr>
        <p:spPr>
          <a:xfrm>
            <a:off x="790459" y="5582141"/>
            <a:ext cx="101603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Unless otherwise indicated, all images in this presentation were downloaded from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Wikimedia Commons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https://commons.wikimedia.org/wiki/Main_Page</a:t>
            </a:r>
            <a:endParaRPr lang="en-US" sz="1600" dirty="0"/>
          </a:p>
        </p:txBody>
      </p:sp>
      <p:pic>
        <p:nvPicPr>
          <p:cNvPr id="11" name="Picture 10" descr="A blue and red logo with arrows&#10;&#10;Description automatically generated">
            <a:extLst>
              <a:ext uri="{FF2B5EF4-FFF2-40B4-BE49-F238E27FC236}">
                <a16:creationId xmlns:a16="http://schemas.microsoft.com/office/drawing/2014/main" id="{DE3CF24E-DE08-B0B4-A5E0-26567F16B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327" y="1089442"/>
            <a:ext cx="3441336" cy="39580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1DED42-8297-90D0-2750-BBE1A1B58495}"/>
              </a:ext>
            </a:extLst>
          </p:cNvPr>
          <p:cNvSpPr txBox="1"/>
          <p:nvPr/>
        </p:nvSpPr>
        <p:spPr>
          <a:xfrm>
            <a:off x="625206" y="399228"/>
            <a:ext cx="3073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Acknowledgement:</a:t>
            </a:r>
          </a:p>
        </p:txBody>
      </p:sp>
    </p:spTree>
    <p:extLst>
      <p:ext uri="{BB962C8B-B14F-4D97-AF65-F5344CB8AC3E}">
        <p14:creationId xmlns:p14="http://schemas.microsoft.com/office/powerpoint/2010/main" val="2799600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EEB510-C459-F5E5-3099-FE37C786CDA2}"/>
              </a:ext>
            </a:extLst>
          </p:cNvPr>
          <p:cNvSpPr txBox="1"/>
          <p:nvPr/>
        </p:nvSpPr>
        <p:spPr>
          <a:xfrm>
            <a:off x="470996" y="1419457"/>
            <a:ext cx="404456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Clumped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distribution prevails in social animals and in plants with no mechanism for seed dispersal over long distances.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distribution prevails in plants where the offspring are scattered by variable weather patterns like wind.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Uniform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distribution prevails in animals or plants that employ physical or chemical means to maintain their space requirements.</a:t>
            </a:r>
          </a:p>
        </p:txBody>
      </p:sp>
      <p:pic>
        <p:nvPicPr>
          <p:cNvPr id="4" name="Picture 3" descr="A color-coded diagram with shapes indicating clumped, random, and uniform distributions">
            <a:extLst>
              <a:ext uri="{FF2B5EF4-FFF2-40B4-BE49-F238E27FC236}">
                <a16:creationId xmlns:a16="http://schemas.microsoft.com/office/drawing/2014/main" id="{82CD6973-061E-74C5-7534-CA8F8A836D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678" y="1489710"/>
            <a:ext cx="3187433" cy="4725353"/>
          </a:xfrm>
          <a:prstGeom prst="rect">
            <a:avLst/>
          </a:prstGeom>
        </p:spPr>
      </p:pic>
      <p:pic>
        <p:nvPicPr>
          <p:cNvPr id="2" name="Picture 1" descr="A close up of a dandelion&#10;&#10;Description automatically generated">
            <a:extLst>
              <a:ext uri="{FF2B5EF4-FFF2-40B4-BE49-F238E27FC236}">
                <a16:creationId xmlns:a16="http://schemas.microsoft.com/office/drawing/2014/main" id="{423726C2-D622-E84C-E698-884E78048A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143" y="3001168"/>
            <a:ext cx="1209564" cy="16009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77E50B-BCF6-8101-53B1-5E1DAAEE7D3E}"/>
              </a:ext>
            </a:extLst>
          </p:cNvPr>
          <p:cNvSpPr txBox="1"/>
          <p:nvPr/>
        </p:nvSpPr>
        <p:spPr>
          <a:xfrm>
            <a:off x="470996" y="208456"/>
            <a:ext cx="11856470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population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is the number of individuals of the same species in a given area.</a:t>
            </a:r>
          </a:p>
          <a:p>
            <a:pPr algn="just"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Populations are distributed in three distinct patterns:</a:t>
            </a:r>
          </a:p>
        </p:txBody>
      </p:sp>
      <p:pic>
        <p:nvPicPr>
          <p:cNvPr id="7" name="Picture 6" descr="A close-up of a milkweed pod releasing its seeds">
            <a:extLst>
              <a:ext uri="{FF2B5EF4-FFF2-40B4-BE49-F238E27FC236}">
                <a16:creationId xmlns:a16="http://schemas.microsoft.com/office/drawing/2014/main" id="{8CF5160D-0917-D79D-7140-CFEDB5E37E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7063" y="2982662"/>
            <a:ext cx="2280428" cy="16194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group of lions in the wild&#10;&#10;Description automatically generated">
            <a:extLst>
              <a:ext uri="{FF2B5EF4-FFF2-40B4-BE49-F238E27FC236}">
                <a16:creationId xmlns:a16="http://schemas.microsoft.com/office/drawing/2014/main" id="{97FBE0A5-D3B5-BBD9-0906-42399B2A834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3798" y="1499481"/>
            <a:ext cx="2026374" cy="14183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A close-up of a fern leaf&#10;&#10;Description automatically generated">
            <a:extLst>
              <a:ext uri="{FF2B5EF4-FFF2-40B4-BE49-F238E27FC236}">
                <a16:creationId xmlns:a16="http://schemas.microsoft.com/office/drawing/2014/main" id="{979F7238-A773-3D43-D077-B11996470AE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2796" y="1499480"/>
            <a:ext cx="1412862" cy="14198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A desert landscape with bushes that are evenly distributed">
            <a:extLst>
              <a:ext uri="{FF2B5EF4-FFF2-40B4-BE49-F238E27FC236}">
                <a16:creationId xmlns:a16="http://schemas.microsoft.com/office/drawing/2014/main" id="{E195C087-6416-A207-5F1A-49BCA7DD80A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9063" y="4666989"/>
            <a:ext cx="1858428" cy="15480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A group of penguins on sand&#10;&#10;Description automatically generated">
            <a:extLst>
              <a:ext uri="{FF2B5EF4-FFF2-40B4-BE49-F238E27FC236}">
                <a16:creationId xmlns:a16="http://schemas.microsoft.com/office/drawing/2014/main" id="{2D29DDB9-4B4A-C578-BC1B-C1FD762FD46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443" y="4665440"/>
            <a:ext cx="1629288" cy="15516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051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EEB510-C459-F5E5-3099-FE37C786CDA2}"/>
              </a:ext>
            </a:extLst>
          </p:cNvPr>
          <p:cNvSpPr txBox="1"/>
          <p:nvPr/>
        </p:nvSpPr>
        <p:spPr>
          <a:xfrm>
            <a:off x="425839" y="216189"/>
            <a:ext cx="11393627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age distribution of a given population depends in on where the species lands on the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survivorship curve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Type I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have few offspring and mostly die later in life.</a:t>
            </a:r>
          </a:p>
          <a:p>
            <a:pPr algn="just">
              <a:spcAft>
                <a:spcPts val="600"/>
              </a:spcAft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Type II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die at the same rate at any point in life.</a:t>
            </a:r>
          </a:p>
          <a:p>
            <a:pPr algn="just">
              <a:spcAft>
                <a:spcPts val="600"/>
              </a:spcAft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Type III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have large numbers of offspring to compensate for the small number that survive to breed.</a:t>
            </a:r>
          </a:p>
        </p:txBody>
      </p:sp>
      <p:pic>
        <p:nvPicPr>
          <p:cNvPr id="4" name="Picture 3" descr="A line graph indicating type I, II, and III survival patterns">
            <a:extLst>
              <a:ext uri="{FF2B5EF4-FFF2-40B4-BE49-F238E27FC236}">
                <a16:creationId xmlns:a16="http://schemas.microsoft.com/office/drawing/2014/main" id="{B54065C6-B3C1-0D19-E5AC-7F978AB71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153" y="2371620"/>
            <a:ext cx="7037291" cy="4237088"/>
          </a:xfrm>
          <a:prstGeom prst="rect">
            <a:avLst/>
          </a:prstGeom>
        </p:spPr>
      </p:pic>
      <p:pic>
        <p:nvPicPr>
          <p:cNvPr id="5" name="Picture 4" descr="A group of elephants running&#10;&#10;Description automatically generated">
            <a:extLst>
              <a:ext uri="{FF2B5EF4-FFF2-40B4-BE49-F238E27FC236}">
                <a16:creationId xmlns:a16="http://schemas.microsoft.com/office/drawing/2014/main" id="{E3F8AC62-8F08-51A3-1BB5-F93EA367C1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556" y="2371619"/>
            <a:ext cx="1677494" cy="12041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person in a suit&#10;&#10;Description automatically generated">
            <a:extLst>
              <a:ext uri="{FF2B5EF4-FFF2-40B4-BE49-F238E27FC236}">
                <a16:creationId xmlns:a16="http://schemas.microsoft.com/office/drawing/2014/main" id="{C4F94F52-C7C7-424F-730D-6A2295813A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213" y="2371619"/>
            <a:ext cx="1077993" cy="1204141"/>
          </a:xfrm>
          <a:prstGeom prst="rect">
            <a:avLst/>
          </a:prstGeom>
        </p:spPr>
      </p:pic>
      <p:pic>
        <p:nvPicPr>
          <p:cNvPr id="9" name="Picture 8" descr="A bird perched on a metal post&#10;&#10;Description automatically generated">
            <a:extLst>
              <a:ext uri="{FF2B5EF4-FFF2-40B4-BE49-F238E27FC236}">
                <a16:creationId xmlns:a16="http://schemas.microsoft.com/office/drawing/2014/main" id="{27C684B3-06A0-2456-B02C-9A1F774F20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724" y="3700015"/>
            <a:ext cx="1686326" cy="12041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drawing of a hydra">
            <a:extLst>
              <a:ext uri="{FF2B5EF4-FFF2-40B4-BE49-F238E27FC236}">
                <a16:creationId xmlns:a16="http://schemas.microsoft.com/office/drawing/2014/main" id="{35082829-9B3A-DBFF-1061-B1D548FD142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1332" y="3668603"/>
            <a:ext cx="984007" cy="1204141"/>
          </a:xfrm>
          <a:prstGeom prst="rect">
            <a:avLst/>
          </a:prstGeom>
        </p:spPr>
      </p:pic>
      <p:pic>
        <p:nvPicPr>
          <p:cNvPr id="12" name="Picture 11" descr="A group of tadpoles in the water&#10;&#10;Description automatically generated">
            <a:extLst>
              <a:ext uri="{FF2B5EF4-FFF2-40B4-BE49-F238E27FC236}">
                <a16:creationId xmlns:a16="http://schemas.microsoft.com/office/drawing/2014/main" id="{99628BEA-138C-29AE-8621-7E284860CBC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556" y="5026492"/>
            <a:ext cx="1677494" cy="14378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A close up of a dandelion&#10;&#10;Description automatically generated">
            <a:extLst>
              <a:ext uri="{FF2B5EF4-FFF2-40B4-BE49-F238E27FC236}">
                <a16:creationId xmlns:a16="http://schemas.microsoft.com/office/drawing/2014/main" id="{45A97135-C3B4-C74A-0291-F065166CB3B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213" y="5023527"/>
            <a:ext cx="1077993" cy="14378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56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EEB510-C459-F5E5-3099-FE37C786CDA2}"/>
              </a:ext>
            </a:extLst>
          </p:cNvPr>
          <p:cNvSpPr txBox="1"/>
          <p:nvPr/>
        </p:nvSpPr>
        <p:spPr>
          <a:xfrm>
            <a:off x="339968" y="1520331"/>
            <a:ext cx="6251955" cy="4385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600"/>
              </a:spcAft>
              <a:buAutoNum type="alphaLcParenR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During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lag phase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reproduction is slow because the population is still adjusting to the new surroundings.</a:t>
            </a:r>
          </a:p>
          <a:p>
            <a:pPr marL="457200" indent="-457200" algn="just">
              <a:spcAft>
                <a:spcPts val="600"/>
              </a:spcAft>
              <a:buAutoNum type="alphaLcParenR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During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exponential growth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the rate of growth occurs at its fastest rate because the resources needed to thrive are still abundant. This rate approximates the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biotic potential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  <a:buAutoNum type="alphaLcParenR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During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logistic growth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the rate of growth stabilizes as individuals start to compete over limited resources.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point where logistic growth occurs approximates the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carrying capacity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of the habitat.</a:t>
            </a:r>
          </a:p>
        </p:txBody>
      </p:sp>
      <p:pic>
        <p:nvPicPr>
          <p:cNvPr id="8" name="Picture 7" descr="A sigmoid curve">
            <a:extLst>
              <a:ext uri="{FF2B5EF4-FFF2-40B4-BE49-F238E27FC236}">
                <a16:creationId xmlns:a16="http://schemas.microsoft.com/office/drawing/2014/main" id="{5590272D-926D-BA09-B94B-2F2DC4432F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034" y="1061120"/>
            <a:ext cx="4482583" cy="49958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A9A982-7AA0-0908-FA80-323DA98E8F88}"/>
              </a:ext>
            </a:extLst>
          </p:cNvPr>
          <p:cNvSpPr txBox="1"/>
          <p:nvPr/>
        </p:nvSpPr>
        <p:spPr>
          <a:xfrm>
            <a:off x="339968" y="511555"/>
            <a:ext cx="111346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growth of a population entering a new habitat conducive to its survival undergoes three distinct phases: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5C5E0A-7EBA-926A-DBEC-BB5A867B1D7D}"/>
              </a:ext>
            </a:extLst>
          </p:cNvPr>
          <p:cNvSpPr txBox="1"/>
          <p:nvPr/>
        </p:nvSpPr>
        <p:spPr>
          <a:xfrm>
            <a:off x="7272249" y="5251722"/>
            <a:ext cx="439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A82347-08DF-F940-0B0A-CEC8F3A1BD39}"/>
              </a:ext>
            </a:extLst>
          </p:cNvPr>
          <p:cNvSpPr txBox="1"/>
          <p:nvPr/>
        </p:nvSpPr>
        <p:spPr>
          <a:xfrm>
            <a:off x="8514823" y="3691809"/>
            <a:ext cx="439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7064E3-630F-CC4B-B6BA-503C01768EB7}"/>
              </a:ext>
            </a:extLst>
          </p:cNvPr>
          <p:cNvSpPr txBox="1"/>
          <p:nvPr/>
        </p:nvSpPr>
        <p:spPr>
          <a:xfrm>
            <a:off x="10438610" y="2362648"/>
            <a:ext cx="387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6B65E9-9817-143C-14EC-B016129B5D27}"/>
              </a:ext>
            </a:extLst>
          </p:cNvPr>
          <p:cNvCxnSpPr>
            <a:cxnSpLocks/>
          </p:cNvCxnSpPr>
          <p:nvPr/>
        </p:nvCxnSpPr>
        <p:spPr>
          <a:xfrm flipV="1">
            <a:off x="7075164" y="2851865"/>
            <a:ext cx="4121969" cy="3226"/>
          </a:xfrm>
          <a:prstGeom prst="line">
            <a:avLst/>
          </a:prstGeom>
          <a:ln w="38100">
            <a:solidFill>
              <a:srgbClr val="0432F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0207376-0642-C550-158E-2686E9FB0EEB}"/>
              </a:ext>
            </a:extLst>
          </p:cNvPr>
          <p:cNvSpPr txBox="1"/>
          <p:nvPr/>
        </p:nvSpPr>
        <p:spPr>
          <a:xfrm>
            <a:off x="7088311" y="2451755"/>
            <a:ext cx="2000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Carrying Capacity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75FEF9-2316-3C7F-7BFC-888C3149FE82}"/>
              </a:ext>
            </a:extLst>
          </p:cNvPr>
          <p:cNvSpPr txBox="1"/>
          <p:nvPr/>
        </p:nvSpPr>
        <p:spPr>
          <a:xfrm rot="16200000">
            <a:off x="5855537" y="3851737"/>
            <a:ext cx="1872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Total Population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AD8E20-89C4-CBAE-62DB-0E5F90C42B0C}"/>
              </a:ext>
            </a:extLst>
          </p:cNvPr>
          <p:cNvSpPr txBox="1"/>
          <p:nvPr/>
        </p:nvSpPr>
        <p:spPr>
          <a:xfrm>
            <a:off x="8641364" y="5965940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4474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C2F06C-E912-F67A-4B1D-B144ABEEDDEE}"/>
              </a:ext>
            </a:extLst>
          </p:cNvPr>
          <p:cNvSpPr txBox="1"/>
          <p:nvPr/>
        </p:nvSpPr>
        <p:spPr>
          <a:xfrm>
            <a:off x="416455" y="798856"/>
            <a:ext cx="828828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Limiting factors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population growth can be either density-dependent 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or density-independent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Density-dependent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limits on population growth include competition for resources like food, water, and oxygen, living space, sunlight, spread of diseases, and predation.</a:t>
            </a:r>
          </a:p>
          <a:p>
            <a:pPr algn="just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Density-independent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limits on population growth include overall climate, water chemistry, and frequency of natural disasters.</a:t>
            </a:r>
          </a:p>
        </p:txBody>
      </p:sp>
      <p:pic>
        <p:nvPicPr>
          <p:cNvPr id="3" name="Picture 2" descr="Two seagulls fighting over food">
            <a:extLst>
              <a:ext uri="{FF2B5EF4-FFF2-40B4-BE49-F238E27FC236}">
                <a16:creationId xmlns:a16="http://schemas.microsoft.com/office/drawing/2014/main" id="{59297C5A-D8FB-6806-B7C7-B6A23C7DE8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55" y="3952494"/>
            <a:ext cx="3363965" cy="22181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 descr="A group of fish in crowded together fighting for space">
            <a:extLst>
              <a:ext uri="{FF2B5EF4-FFF2-40B4-BE49-F238E27FC236}">
                <a16:creationId xmlns:a16="http://schemas.microsoft.com/office/drawing/2014/main" id="{99ED6A26-E66B-FC07-4FAB-B98D8A08F4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355" y="3952494"/>
            <a:ext cx="2735839" cy="22442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A satellite view of a hurricane&#10;&#10;Description automatically generated">
            <a:extLst>
              <a:ext uri="{FF2B5EF4-FFF2-40B4-BE49-F238E27FC236}">
                <a16:creationId xmlns:a16="http://schemas.microsoft.com/office/drawing/2014/main" id="{E194FD5B-11A2-E321-B282-784D80ED40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3411" y="3922495"/>
            <a:ext cx="2854749" cy="22481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 descr="A palm tree covered in snow&#10;&#10;Description automatically generated">
            <a:extLst>
              <a:ext uri="{FF2B5EF4-FFF2-40B4-BE49-F238E27FC236}">
                <a16:creationId xmlns:a16="http://schemas.microsoft.com/office/drawing/2014/main" id="{CFB7464C-E8C6-6AA1-DCB8-03887967563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4554" y="3939429"/>
            <a:ext cx="1880551" cy="22442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 descr="A sigmoid curve">
            <a:extLst>
              <a:ext uri="{FF2B5EF4-FFF2-40B4-BE49-F238E27FC236}">
                <a16:creationId xmlns:a16="http://schemas.microsoft.com/office/drawing/2014/main" id="{0CC29AF7-F0AA-5DE8-9AE5-AD90D5F4A23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3411" y="985440"/>
            <a:ext cx="2433155" cy="261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4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573"/>
            <a:ext cx="82296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Review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762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happened to the reindeer population in St. Matthew Island? (K = carrying capacity)</a:t>
            </a:r>
          </a:p>
        </p:txBody>
      </p:sp>
      <p:pic>
        <p:nvPicPr>
          <p:cNvPr id="6" name="Picture 5" descr="Linear graph indicating a rapid spike in the reindeer population of St. Matthew Island from 1944 to 1966, that abruptly collapses in 1968">
            <a:extLst>
              <a:ext uri="{FF2B5EF4-FFF2-40B4-BE49-F238E27FC236}">
                <a16:creationId xmlns:a16="http://schemas.microsoft.com/office/drawing/2014/main" id="{30C06F61-DB6B-9743-9B1D-7D1370478C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925" y="1908278"/>
            <a:ext cx="7331076" cy="4572000"/>
          </a:xfrm>
          <a:prstGeom prst="rect">
            <a:avLst/>
          </a:prstGeom>
        </p:spPr>
      </p:pic>
      <p:pic>
        <p:nvPicPr>
          <p:cNvPr id="5" name="Picture 4" descr="A map of a island&#10;&#10;Description automatically generated">
            <a:extLst>
              <a:ext uri="{FF2B5EF4-FFF2-40B4-BE49-F238E27FC236}">
                <a16:creationId xmlns:a16="http://schemas.microsoft.com/office/drawing/2014/main" id="{9EE4BA9A-F360-0060-329C-A4F6348DA2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9300" y="3900456"/>
            <a:ext cx="1912022" cy="1825112"/>
          </a:xfrm>
          <a:prstGeom prst="rect">
            <a:avLst/>
          </a:prstGeom>
        </p:spPr>
      </p:pic>
      <p:pic>
        <p:nvPicPr>
          <p:cNvPr id="8" name="Picture 7" descr="A deer eating grass in a field&#10;&#10;Description automatically generated">
            <a:extLst>
              <a:ext uri="{FF2B5EF4-FFF2-40B4-BE49-F238E27FC236}">
                <a16:creationId xmlns:a16="http://schemas.microsoft.com/office/drawing/2014/main" id="{42C844F9-D43B-BCB1-B5BD-4EE89EB30F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9300" y="2386012"/>
            <a:ext cx="1912022" cy="143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39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7382" y="1959"/>
            <a:ext cx="82296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Review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910" y="4994109"/>
            <a:ext cx="8989299" cy="13550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population grew exponentially, but after far exceeding the carrying capacity many reindeer died of starvation.</a:t>
            </a:r>
          </a:p>
        </p:txBody>
      </p:sp>
      <p:pic>
        <p:nvPicPr>
          <p:cNvPr id="7" name="Picture 6" descr="Linear graph indicating a rapid spike in the reindeer population of St. Matthew Island from 1944 to 1966, that abruptly collapses in 1968">
            <a:extLst>
              <a:ext uri="{FF2B5EF4-FFF2-40B4-BE49-F238E27FC236}">
                <a16:creationId xmlns:a16="http://schemas.microsoft.com/office/drawing/2014/main" id="{3757E63F-373D-6546-A5BF-80F92B254F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78" y="1034803"/>
            <a:ext cx="5803891" cy="3959306"/>
          </a:xfrm>
          <a:prstGeom prst="rect">
            <a:avLst/>
          </a:prstGeom>
        </p:spPr>
      </p:pic>
      <p:pic>
        <p:nvPicPr>
          <p:cNvPr id="5" name="Picture 4" descr="A skeleton of a deer in the grass&#10;&#10;Description automatically generated">
            <a:extLst>
              <a:ext uri="{FF2B5EF4-FFF2-40B4-BE49-F238E27FC236}">
                <a16:creationId xmlns:a16="http://schemas.microsoft.com/office/drawing/2014/main" id="{2FBDF45E-AF0E-CA1B-4EA1-8C31D1859A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4342" y="1435261"/>
            <a:ext cx="4751868" cy="294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13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 Shot 2019-11-16 at 8.17.07 PM.png" descr="A graph indicating exponential population growth surpassing the linear growth of resources">
            <a:extLst>
              <a:ext uri="{FF2B5EF4-FFF2-40B4-BE49-F238E27FC236}">
                <a16:creationId xmlns:a16="http://schemas.microsoft.com/office/drawing/2014/main" id="{6B168F10-6ADC-0086-9F4D-9187E6870F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4946" y="477934"/>
            <a:ext cx="5879094" cy="358144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F92498-1EFE-D222-1472-B6AD6DF02263}"/>
              </a:ext>
            </a:extLst>
          </p:cNvPr>
          <p:cNvSpPr txBox="1"/>
          <p:nvPr/>
        </p:nvSpPr>
        <p:spPr>
          <a:xfrm>
            <a:off x="505006" y="2539513"/>
            <a:ext cx="4937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Near the end of the 18</a:t>
            </a:r>
            <a:r>
              <a:rPr lang="en-US" sz="2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century, Thomas Malthus predicted that human population growth would eventually exceed the food production. </a:t>
            </a:r>
          </a:p>
          <a:p>
            <a:pPr algn="just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This “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Malthusian scenario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” has yet to come true, but it did serve as a basis for Charles Darwin’s theory on the origin of different species through a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struggle for survival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accompanied by the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natural selection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of traits that provided a competitive edge.</a:t>
            </a:r>
          </a:p>
        </p:txBody>
      </p:sp>
      <p:pic>
        <p:nvPicPr>
          <p:cNvPr id="10" name="Picture 9" descr="Drawing by Darwin comparing beak shapes in different species of finches">
            <a:extLst>
              <a:ext uri="{FF2B5EF4-FFF2-40B4-BE49-F238E27FC236}">
                <a16:creationId xmlns:a16="http://schemas.microsoft.com/office/drawing/2014/main" id="{5BCDE72F-30B9-6AEC-5BEE-C5D427D768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7692" y="4257910"/>
            <a:ext cx="2645872" cy="17836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A photo comparing the different beaks of finches">
            <a:extLst>
              <a:ext uri="{FF2B5EF4-FFF2-40B4-BE49-F238E27FC236}">
                <a16:creationId xmlns:a16="http://schemas.microsoft.com/office/drawing/2014/main" id="{A3357CBB-0559-F237-3005-650E14A432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8350" y="4246297"/>
            <a:ext cx="2645871" cy="17952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8A418A-B256-40DD-6F3A-BC773C44822D}"/>
              </a:ext>
            </a:extLst>
          </p:cNvPr>
          <p:cNvSpPr txBox="1"/>
          <p:nvPr/>
        </p:nvSpPr>
        <p:spPr>
          <a:xfrm>
            <a:off x="5624946" y="6041512"/>
            <a:ext cx="55149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Drawing of Galapagos finches from “The Origin of the Species.”</a:t>
            </a:r>
          </a:p>
        </p:txBody>
      </p:sp>
      <p:pic>
        <p:nvPicPr>
          <p:cNvPr id="7" name="Picture 6" descr="A portrait of Thomas Malthus">
            <a:extLst>
              <a:ext uri="{FF2B5EF4-FFF2-40B4-BE49-F238E27FC236}">
                <a16:creationId xmlns:a16="http://schemas.microsoft.com/office/drawing/2014/main" id="{1524A115-EA00-C171-C5CB-18971CE363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362" y="727798"/>
            <a:ext cx="1423944" cy="18117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A portrait of Charles Darwin">
            <a:extLst>
              <a:ext uri="{FF2B5EF4-FFF2-40B4-BE49-F238E27FC236}">
                <a16:creationId xmlns:a16="http://schemas.microsoft.com/office/drawing/2014/main" id="{3A8A04D9-7266-5ED7-2F49-CD12E5255D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3134" y="727797"/>
            <a:ext cx="1337148" cy="18117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8DCA4D-175C-8079-6CD8-4CF8C365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1636" y="727797"/>
            <a:ext cx="1594713" cy="181171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2971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A134A75-1A16-FD1A-3C0B-724F8C5DEDA9}"/>
              </a:ext>
            </a:extLst>
          </p:cNvPr>
          <p:cNvSpPr txBox="1"/>
          <p:nvPr/>
        </p:nvSpPr>
        <p:spPr>
          <a:xfrm>
            <a:off x="433984" y="849188"/>
            <a:ext cx="526488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Natural selection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is responsible for the ongoing ”arms race” between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antibiotic resistant bacteria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and the need for new antibiotics to replace those that are becoming obsolete. This is further exacerbated by the ongoing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misuse of antibiotics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 medical care and agriculture.</a:t>
            </a:r>
          </a:p>
          <a:p>
            <a:pPr algn="just">
              <a:spcAft>
                <a:spcPts val="12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clear areas of the petri dish surrounding the disks indicate where bacteria cells were killed by antibiotics released from each white disk.</a:t>
            </a:r>
          </a:p>
          <a:p>
            <a:pPr algn="just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plate on the far right demonstrates a strain of bacteria that is resistant to four of the seven different antibiotics that were applied.</a:t>
            </a:r>
          </a:p>
        </p:txBody>
      </p:sp>
      <p:pic>
        <p:nvPicPr>
          <p:cNvPr id="10" name="Picture 9" descr="A diagram of a drug resistance over time&#10;">
            <a:extLst>
              <a:ext uri="{FF2B5EF4-FFF2-40B4-BE49-F238E27FC236}">
                <a16:creationId xmlns:a16="http://schemas.microsoft.com/office/drawing/2014/main" id="{A1F75EB3-E067-EB82-0369-143D718F1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214" y="716188"/>
            <a:ext cx="5860734" cy="2626123"/>
          </a:xfrm>
          <a:prstGeom prst="rect">
            <a:avLst/>
          </a:prstGeom>
        </p:spPr>
      </p:pic>
      <p:pic>
        <p:nvPicPr>
          <p:cNvPr id="12" name="Picture 11" descr="Petri dish showing the effect of discs containing different antibiotics on the bacteria colonizing the plate">
            <a:extLst>
              <a:ext uri="{FF2B5EF4-FFF2-40B4-BE49-F238E27FC236}">
                <a16:creationId xmlns:a16="http://schemas.microsoft.com/office/drawing/2014/main" id="{E03798E7-573F-2ACA-B026-03217C94AD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050" y="3515689"/>
            <a:ext cx="2669213" cy="2752107"/>
          </a:xfrm>
          <a:prstGeom prst="rect">
            <a:avLst/>
          </a:prstGeom>
        </p:spPr>
      </p:pic>
      <p:pic>
        <p:nvPicPr>
          <p:cNvPr id="14" name="Picture 13" descr="Petri dish showing the effect of discs containing different antibiotics on the bacteria colonizing the plate with some bacteria not responding to the antibiotic">
            <a:extLst>
              <a:ext uri="{FF2B5EF4-FFF2-40B4-BE49-F238E27FC236}">
                <a16:creationId xmlns:a16="http://schemas.microsoft.com/office/drawing/2014/main" id="{CF7E438A-41A1-2DFC-B095-F6DEDF8645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5472" y="3515689"/>
            <a:ext cx="2619476" cy="275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7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4976</TotalTime>
  <Words>624</Words>
  <Application>Microsoft Macintosh PowerPoint</Application>
  <PresentationFormat>Widescreen</PresentationFormat>
  <Paragraphs>46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 Question</vt:lpstr>
      <vt:lpstr>Review Question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Antonio Chaves</dc:creator>
  <cp:lastModifiedBy>Chaves, Antonio R</cp:lastModifiedBy>
  <cp:revision>313</cp:revision>
  <dcterms:created xsi:type="dcterms:W3CDTF">2024-05-22T00:31:23Z</dcterms:created>
  <dcterms:modified xsi:type="dcterms:W3CDTF">2026-02-01T13:34:04Z</dcterms:modified>
</cp:coreProperties>
</file>