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97" r:id="rId2"/>
    <p:sldId id="406" r:id="rId3"/>
    <p:sldId id="405" r:id="rId4"/>
    <p:sldId id="404" r:id="rId5"/>
    <p:sldId id="259" r:id="rId6"/>
    <p:sldId id="407" r:id="rId7"/>
    <p:sldId id="408" r:id="rId8"/>
    <p:sldId id="409" r:id="rId9"/>
    <p:sldId id="410" r:id="rId10"/>
    <p:sldId id="7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3239"/>
  </p:normalViewPr>
  <p:slideViewPr>
    <p:cSldViewPr snapToGrid="0">
      <p:cViewPr varScale="1">
        <p:scale>
          <a:sx n="61" d="100"/>
          <a:sy n="61" d="100"/>
        </p:scale>
        <p:origin x="248"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a:t>
            </a:fld>
            <a:endParaRPr lang="en-US"/>
          </a:p>
        </p:txBody>
      </p:sp>
    </p:spTree>
    <p:extLst>
      <p:ext uri="{BB962C8B-B14F-4D97-AF65-F5344CB8AC3E}">
        <p14:creationId xmlns:p14="http://schemas.microsoft.com/office/powerpoint/2010/main" val="372078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euronuclear.org/glossary/fuel-comparis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euronuclear.org/nuclear-basics/energy/energy/"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s://www.scientificamerican.com/article/how-long-will-global-uranium-deposits-last/" TargetMode="External"/><Relationship Id="rId3" Type="http://schemas.openxmlformats.org/officeDocument/2006/relationships/image" Target="../media/image21.sv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sv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hyperlink" Target="https://world-nuclear.org/information-library/current-and-future-generation/nuclear-power-in-the-world-today#developments-in-2024nbsp"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2F133E-6C4D-43A9-5D4D-F40515891896}"/>
              </a:ext>
            </a:extLst>
          </p:cNvPr>
          <p:cNvSpPr txBox="1">
            <a:spLocks noGrp="1"/>
          </p:cNvSpPr>
          <p:nvPr>
            <p:ph type="title" idx="4294967295"/>
          </p:nvPr>
        </p:nvSpPr>
        <p:spPr>
          <a:xfrm>
            <a:off x="1848788" y="53622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Nuclear Power</a:t>
            </a:r>
          </a:p>
        </p:txBody>
      </p:sp>
      <p:pic>
        <p:nvPicPr>
          <p:cNvPr id="4" name="Picture 3" descr="A nuclear power plant">
            <a:extLst>
              <a:ext uri="{FF2B5EF4-FFF2-40B4-BE49-F238E27FC236}">
                <a16:creationId xmlns:a16="http://schemas.microsoft.com/office/drawing/2014/main" id="{8B568D49-D32F-D7B8-CC02-0DEA964AE054}"/>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875" y="1679228"/>
            <a:ext cx="4070195" cy="4070195"/>
          </a:xfrm>
          <a:prstGeom prst="rect">
            <a:avLst/>
          </a:prstGeom>
        </p:spPr>
      </p:pic>
      <p:pic>
        <p:nvPicPr>
          <p:cNvPr id="6" name="Picture 5" descr="A fleet of nuclear powered warships">
            <a:extLst>
              <a:ext uri="{FF2B5EF4-FFF2-40B4-BE49-F238E27FC236}">
                <a16:creationId xmlns:a16="http://schemas.microsoft.com/office/drawing/2014/main" id="{A22D9AE4-D3D9-82DD-BA96-2471C7B60DE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68945" y="1679228"/>
            <a:ext cx="6158215" cy="4070195"/>
          </a:xfrm>
          <a:prstGeom prst="rect">
            <a:avLst/>
          </a:prstGeom>
        </p:spPr>
      </p:pic>
    </p:spTree>
    <p:extLst>
      <p:ext uri="{BB962C8B-B14F-4D97-AF65-F5344CB8AC3E}">
        <p14:creationId xmlns:p14="http://schemas.microsoft.com/office/powerpoint/2010/main" val="329905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625206" y="399228"/>
            <a:ext cx="307340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pic>
        <p:nvPicPr>
          <p:cNvPr id="11" name="Picture 10" descr="The logo for Wikimedia Commons.">
            <a:extLst>
              <a:ext uri="{FF2B5EF4-FFF2-40B4-BE49-F238E27FC236}">
                <a16:creationId xmlns:a16="http://schemas.microsoft.com/office/drawing/2014/main" id="{DE3CF24E-DE08-B0B4-A5E0-26567F16BB07}"/>
              </a:ext>
            </a:extLst>
          </p:cNvPr>
          <p:cNvPicPr>
            <a:picLocks noChangeAspect="1"/>
          </p:cNvPicPr>
          <p:nvPr/>
        </p:nvPicPr>
        <p:blipFill>
          <a:blip r:embed="rId2"/>
          <a:stretch>
            <a:fillRect/>
          </a:stretch>
        </p:blipFill>
        <p:spPr>
          <a:xfrm>
            <a:off x="3944327" y="1089442"/>
            <a:ext cx="3441336" cy="3958024"/>
          </a:xfrm>
          <a:prstGeom prst="rect">
            <a:avLst/>
          </a:prstGeom>
        </p:spPr>
      </p:pic>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https://commons.wikimedia.org/wiki/Main_Page</a:t>
            </a:r>
            <a:endParaRPr lang="en-US" sz="1600" dirty="0"/>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72C19-058C-BBEB-09CE-92C66B4387B3}"/>
              </a:ext>
            </a:extLst>
          </p:cNvPr>
          <p:cNvSpPr txBox="1">
            <a:spLocks noGrp="1"/>
          </p:cNvSpPr>
          <p:nvPr>
            <p:ph type="title" idx="4294967295"/>
          </p:nvPr>
        </p:nvSpPr>
        <p:spPr>
          <a:xfrm>
            <a:off x="455127" y="287227"/>
            <a:ext cx="2643672"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Nuclear Fission:</a:t>
            </a:r>
          </a:p>
        </p:txBody>
      </p:sp>
      <p:sp>
        <p:nvSpPr>
          <p:cNvPr id="4" name="TextBox 3">
            <a:extLst>
              <a:ext uri="{FF2B5EF4-FFF2-40B4-BE49-F238E27FC236}">
                <a16:creationId xmlns:a16="http://schemas.microsoft.com/office/drawing/2014/main" id="{2C5F94AF-C658-94CB-E2D9-DC3CC0CD27FD}"/>
              </a:ext>
            </a:extLst>
          </p:cNvPr>
          <p:cNvSpPr txBox="1"/>
          <p:nvPr/>
        </p:nvSpPr>
        <p:spPr>
          <a:xfrm>
            <a:off x="455128" y="952737"/>
            <a:ext cx="4881148" cy="5416868"/>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Nuclear power plants derive their energy from </a:t>
            </a:r>
            <a:r>
              <a:rPr lang="en-US" sz="2400" b="1" dirty="0">
                <a:latin typeface="Calibri" panose="020F0502020204030204" pitchFamily="34" charset="0"/>
                <a:cs typeface="Calibri" panose="020F0502020204030204" pitchFamily="34" charset="0"/>
              </a:rPr>
              <a:t>splitting uranium atoms</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This process releases high-energy neutrons which in turn, split other nearby uranium atoms. The result is a </a:t>
            </a:r>
            <a:r>
              <a:rPr lang="en-US" sz="2400" b="1" dirty="0">
                <a:latin typeface="Calibri" panose="020F0502020204030204" pitchFamily="34" charset="0"/>
                <a:cs typeface="Calibri" panose="020F0502020204030204" pitchFamily="34" charset="0"/>
              </a:rPr>
              <a:t>self-sustaining</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chain reaction</a:t>
            </a:r>
            <a:r>
              <a:rPr lang="en-US" sz="2400" dirty="0">
                <a:latin typeface="Calibri" panose="020F0502020204030204" pitchFamily="34" charset="0"/>
                <a:cs typeface="Calibri" panose="020F0502020204030204" pitchFamily="34" charset="0"/>
              </a:rPr>
              <a:t>.</a:t>
            </a:r>
          </a:p>
          <a:p>
            <a:pPr algn="just">
              <a:spcAft>
                <a:spcPts val="600"/>
              </a:spcAft>
            </a:pPr>
            <a:r>
              <a:rPr lang="en-US" sz="2400" dirty="0">
                <a:latin typeface="Calibri" panose="020F0502020204030204" pitchFamily="34" charset="0"/>
                <a:cs typeface="Calibri" panose="020F0502020204030204" pitchFamily="34" charset="0"/>
              </a:rPr>
              <a:t>During this process, the magnitude of energy released is so great that there is a measurable loss in mass.</a:t>
            </a:r>
          </a:p>
          <a:p>
            <a:pPr algn="just"/>
            <a:r>
              <a:rPr lang="en-US" sz="2400" dirty="0">
                <a:latin typeface="Calibri" panose="020F0502020204030204" pitchFamily="34" charset="0"/>
                <a:cs typeface="Calibri" panose="020F0502020204030204" pitchFamily="34" charset="0"/>
              </a:rPr>
              <a:t>The European Nuclear Society estimates that 1 kg of natural uranium can release as much heat as 14,000 kg of coal.</a:t>
            </a:r>
          </a:p>
          <a:p>
            <a:pPr algn="just"/>
            <a:endParaRPr lang="en-US" sz="2400" dirty="0">
              <a:latin typeface="Calibri" panose="020F0502020204030204" pitchFamily="34" charset="0"/>
              <a:cs typeface="Calibri" panose="020F0502020204030204" pitchFamily="34" charset="0"/>
            </a:endParaRPr>
          </a:p>
        </p:txBody>
      </p:sp>
      <p:pic>
        <p:nvPicPr>
          <p:cNvPr id="8" name="Picture 7" descr="A diagram demonstrating the breakdown of Uranium-236 as it undergoes nuclear fission">
            <a:extLst>
              <a:ext uri="{FF2B5EF4-FFF2-40B4-BE49-F238E27FC236}">
                <a16:creationId xmlns:a16="http://schemas.microsoft.com/office/drawing/2014/main" id="{0A9B7F59-11AD-4931-14DF-3B0E204C7AD3}"/>
              </a:ext>
            </a:extLst>
          </p:cNvPr>
          <p:cNvPicPr>
            <a:picLocks noChangeAspect="1"/>
          </p:cNvPicPr>
          <p:nvPr/>
        </p:nvPicPr>
        <p:blipFill>
          <a:blip r:embed="rId3"/>
          <a:stretch>
            <a:fillRect/>
          </a:stretch>
        </p:blipFill>
        <p:spPr>
          <a:xfrm>
            <a:off x="5513696" y="0"/>
            <a:ext cx="6315419" cy="5456916"/>
          </a:xfrm>
          <a:prstGeom prst="rect">
            <a:avLst/>
          </a:prstGeom>
        </p:spPr>
      </p:pic>
      <p:pic>
        <p:nvPicPr>
          <p:cNvPr id="10" name="Picture 9" descr="A nuclear powered aircraft carrier">
            <a:extLst>
              <a:ext uri="{FF2B5EF4-FFF2-40B4-BE49-F238E27FC236}">
                <a16:creationId xmlns:a16="http://schemas.microsoft.com/office/drawing/2014/main" id="{93BEF126-E6F9-E4F1-2CC6-35D5ED3CBE1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478" y="4389022"/>
            <a:ext cx="2621888" cy="1941836"/>
          </a:xfrm>
          <a:prstGeom prst="rect">
            <a:avLst/>
          </a:prstGeom>
        </p:spPr>
      </p:pic>
      <p:pic>
        <p:nvPicPr>
          <p:cNvPr id="12" name="Picture 11" descr="A rock containing uranium ore">
            <a:extLst>
              <a:ext uri="{FF2B5EF4-FFF2-40B4-BE49-F238E27FC236}">
                <a16:creationId xmlns:a16="http://schemas.microsoft.com/office/drawing/2014/main" id="{162D180A-F355-3A8C-F51D-2E3F49BC17D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3696" y="366301"/>
            <a:ext cx="1453714" cy="1468214"/>
          </a:xfrm>
          <a:prstGeom prst="rect">
            <a:avLst/>
          </a:prstGeom>
        </p:spPr>
      </p:pic>
      <p:pic>
        <p:nvPicPr>
          <p:cNvPr id="14" name="Picture 13" descr="A tractor trailer truck loaded with coal">
            <a:extLst>
              <a:ext uri="{FF2B5EF4-FFF2-40B4-BE49-F238E27FC236}">
                <a16:creationId xmlns:a16="http://schemas.microsoft.com/office/drawing/2014/main" id="{72F6F75A-E2B4-A18F-1E85-B17E9FEC7F0A}"/>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3148" y="5423727"/>
            <a:ext cx="3083724" cy="1168935"/>
          </a:xfrm>
          <a:prstGeom prst="rect">
            <a:avLst/>
          </a:prstGeom>
        </p:spPr>
      </p:pic>
      <p:sp>
        <p:nvSpPr>
          <p:cNvPr id="15" name="TextBox 14">
            <a:extLst>
              <a:ext uri="{FF2B5EF4-FFF2-40B4-BE49-F238E27FC236}">
                <a16:creationId xmlns:a16="http://schemas.microsoft.com/office/drawing/2014/main" id="{A2AC0F5D-4DF3-E621-310D-0B1BFBC5E730}"/>
              </a:ext>
            </a:extLst>
          </p:cNvPr>
          <p:cNvSpPr txBox="1"/>
          <p:nvPr/>
        </p:nvSpPr>
        <p:spPr>
          <a:xfrm>
            <a:off x="442483" y="6365620"/>
            <a:ext cx="783182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European Nuclear Society website: </a:t>
            </a:r>
            <a:r>
              <a:rPr lang="en-US" sz="1600" dirty="0">
                <a:latin typeface="Calibri" panose="020F0502020204030204" pitchFamily="34" charset="0"/>
                <a:cs typeface="Calibri" panose="020F0502020204030204" pitchFamily="34" charset="0"/>
                <a:hlinkClick r:id="rId7"/>
              </a:rPr>
              <a:t>https://www.euronuclear.org/glossary/fuel-comparison/</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6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8A691-4D93-2853-0465-99B74E63AB05}"/>
              </a:ext>
            </a:extLst>
          </p:cNvPr>
          <p:cNvSpPr txBox="1">
            <a:spLocks noGrp="1"/>
          </p:cNvSpPr>
          <p:nvPr>
            <p:ph type="title" idx="4294967295"/>
          </p:nvPr>
        </p:nvSpPr>
        <p:spPr>
          <a:xfrm>
            <a:off x="329691" y="247360"/>
            <a:ext cx="11532618" cy="13696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Much like coal-fired power stations, nuclear power plants also </a:t>
            </a:r>
            <a:r>
              <a:rPr kumimoji="0" lang="en-US" sz="2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use steam to propel a turbine</a:t>
            </a: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only difference between coal and nuclear power is how the water is heated. </a:t>
            </a:r>
            <a:endParaRPr kumimoji="0" lang="en-US" sz="2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pic>
        <p:nvPicPr>
          <p:cNvPr id="5" name="Picture 4" descr="Diagram of how a nuclear power plant generates electricity">
            <a:extLst>
              <a:ext uri="{FF2B5EF4-FFF2-40B4-BE49-F238E27FC236}">
                <a16:creationId xmlns:a16="http://schemas.microsoft.com/office/drawing/2014/main" id="{58BF7AFA-E91F-2A51-E9EC-EAF722B1160E}"/>
              </a:ext>
            </a:extLst>
          </p:cNvPr>
          <p:cNvPicPr>
            <a:picLocks noChangeAspect="1"/>
          </p:cNvPicPr>
          <p:nvPr/>
        </p:nvPicPr>
        <p:blipFill>
          <a:blip r:embed="rId2"/>
          <a:stretch>
            <a:fillRect/>
          </a:stretch>
        </p:blipFill>
        <p:spPr>
          <a:xfrm>
            <a:off x="329692" y="1810379"/>
            <a:ext cx="8298560" cy="4553912"/>
          </a:xfrm>
          <a:prstGeom prst="rect">
            <a:avLst/>
          </a:prstGeom>
        </p:spPr>
      </p:pic>
      <p:pic>
        <p:nvPicPr>
          <p:cNvPr id="7" name="Picture 6" descr="A steam turbine">
            <a:extLst>
              <a:ext uri="{FF2B5EF4-FFF2-40B4-BE49-F238E27FC236}">
                <a16:creationId xmlns:a16="http://schemas.microsoft.com/office/drawing/2014/main" id="{0FA7420C-F7CC-58A6-0C5E-92358D1DCE4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4251" y="1941107"/>
            <a:ext cx="2346358" cy="2346358"/>
          </a:xfrm>
          <a:prstGeom prst="rect">
            <a:avLst/>
          </a:prstGeom>
        </p:spPr>
      </p:pic>
      <p:pic>
        <p:nvPicPr>
          <p:cNvPr id="9" name="Picture 8" descr="A nuclear reactor core">
            <a:extLst>
              <a:ext uri="{FF2B5EF4-FFF2-40B4-BE49-F238E27FC236}">
                <a16:creationId xmlns:a16="http://schemas.microsoft.com/office/drawing/2014/main" id="{E7595231-4FC7-84B8-4001-E15B4584AEE2}"/>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8251" y="4435266"/>
            <a:ext cx="3162358" cy="2104945"/>
          </a:xfrm>
          <a:prstGeom prst="rect">
            <a:avLst/>
          </a:prstGeom>
        </p:spPr>
      </p:pic>
      <p:sp>
        <p:nvSpPr>
          <p:cNvPr id="6" name="TextBox 5">
            <a:extLst>
              <a:ext uri="{FF2B5EF4-FFF2-40B4-BE49-F238E27FC236}">
                <a16:creationId xmlns:a16="http://schemas.microsoft.com/office/drawing/2014/main" id="{68D83AC9-B637-54FF-5135-CD0B861F56D7}"/>
              </a:ext>
            </a:extLst>
          </p:cNvPr>
          <p:cNvSpPr txBox="1"/>
          <p:nvPr/>
        </p:nvSpPr>
        <p:spPr>
          <a:xfrm>
            <a:off x="401391" y="6272086"/>
            <a:ext cx="686200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5"/>
              </a:rPr>
              <a:t>https://www.euronuclear.org/nuclear-basics/energy/energy/</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433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8DD3C4-E2C9-B5FF-24FA-201C605D7803}"/>
              </a:ext>
            </a:extLst>
          </p:cNvPr>
          <p:cNvSpPr txBox="1">
            <a:spLocks noGrp="1"/>
          </p:cNvSpPr>
          <p:nvPr>
            <p:ph type="title" idx="4294967295"/>
          </p:nvPr>
        </p:nvSpPr>
        <p:spPr>
          <a:xfrm>
            <a:off x="444718" y="674400"/>
            <a:ext cx="7862941" cy="2754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reactor core contains fuel rods of enriched uranium that drive the chain reaction which in turn, boils the water.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Control rods are also inserted to absorb excess neutrons to prevent the chain reaction from getting out of control.</a:t>
            </a:r>
          </a:p>
        </p:txBody>
      </p:sp>
      <p:pic>
        <p:nvPicPr>
          <p:cNvPr id="3" name="Picture 2" descr="A gloved hand holding uranium fuel pellets and a fuel rod">
            <a:extLst>
              <a:ext uri="{FF2B5EF4-FFF2-40B4-BE49-F238E27FC236}">
                <a16:creationId xmlns:a16="http://schemas.microsoft.com/office/drawing/2014/main" id="{E22944A9-3ADE-380F-068C-17E2B3122C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718" y="3788503"/>
            <a:ext cx="2994518" cy="2765250"/>
          </a:xfrm>
          <a:prstGeom prst="rect">
            <a:avLst/>
          </a:prstGeom>
        </p:spPr>
      </p:pic>
      <p:pic>
        <p:nvPicPr>
          <p:cNvPr id="11" name="Picture 10" descr="Diagram of a fuel assembly, which contains fuel rods and nuclear fuel">
            <a:extLst>
              <a:ext uri="{FF2B5EF4-FFF2-40B4-BE49-F238E27FC236}">
                <a16:creationId xmlns:a16="http://schemas.microsoft.com/office/drawing/2014/main" id="{9CD29178-017B-29C8-A80E-A4194841A4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686" y="3784506"/>
            <a:ext cx="3143446" cy="2765250"/>
          </a:xfrm>
          <a:prstGeom prst="rect">
            <a:avLst/>
          </a:prstGeom>
        </p:spPr>
      </p:pic>
      <p:pic>
        <p:nvPicPr>
          <p:cNvPr id="15" name="Picture 14" descr="Diagram of control rods">
            <a:extLst>
              <a:ext uri="{FF2B5EF4-FFF2-40B4-BE49-F238E27FC236}">
                <a16:creationId xmlns:a16="http://schemas.microsoft.com/office/drawing/2014/main" id="{18C30E8D-E5B4-59E5-BFBC-D28550D55B68}"/>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9732" y="304247"/>
            <a:ext cx="2929720" cy="3346289"/>
          </a:xfrm>
          <a:prstGeom prst="rect">
            <a:avLst/>
          </a:prstGeom>
        </p:spPr>
      </p:pic>
      <p:pic>
        <p:nvPicPr>
          <p:cNvPr id="19" name="Picture 18">
            <a:extLst>
              <a:ext uri="{FF2B5EF4-FFF2-40B4-BE49-F238E27FC236}">
                <a16:creationId xmlns:a16="http://schemas.microsoft.com/office/drawing/2014/main" id="{EDA572C4-383B-C556-A709-A9747530235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7582" y="3828118"/>
            <a:ext cx="4081870" cy="2678025"/>
          </a:xfrm>
          <a:prstGeom prst="rect">
            <a:avLst/>
          </a:prstGeom>
          <a:ln>
            <a:solidFill>
              <a:schemeClr val="tx1"/>
            </a:solidFill>
          </a:ln>
        </p:spPr>
      </p:pic>
    </p:spTree>
    <p:extLst>
      <p:ext uri="{BB962C8B-B14F-4D97-AF65-F5344CB8AC3E}">
        <p14:creationId xmlns:p14="http://schemas.microsoft.com/office/powerpoint/2010/main" val="31021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AA46B69-9C3B-E051-B646-FFA9EFB68FAF}"/>
              </a:ext>
            </a:extLst>
          </p:cNvPr>
          <p:cNvSpPr txBox="1">
            <a:spLocks noGrp="1"/>
          </p:cNvSpPr>
          <p:nvPr>
            <p:ph type="title" idx="4294967295"/>
          </p:nvPr>
        </p:nvSpPr>
        <p:spPr>
          <a:xfrm>
            <a:off x="428784" y="218494"/>
            <a:ext cx="11162114"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Natural uranium is  almost entirely composed of the isotope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U-238</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This isotope is not suitable for fission.</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increase the proportion of fissionable material, levels of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U-235</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are boosted 3-20% via a centrifugation process known as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enrichment</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Further enrichment makes this uranium suitable for nuclear weapons.</a:t>
            </a:r>
          </a:p>
        </p:txBody>
      </p:sp>
      <p:pic>
        <p:nvPicPr>
          <p:cNvPr id="7" name="Picture 6" descr="A pie chart showing the percentages of U-235 that typically is found in natural uranium">
            <a:extLst>
              <a:ext uri="{FF2B5EF4-FFF2-40B4-BE49-F238E27FC236}">
                <a16:creationId xmlns:a16="http://schemas.microsoft.com/office/drawing/2014/main" id="{5B036963-4A7B-F0F0-823F-61B0E47EC061}"/>
              </a:ext>
            </a:extLst>
          </p:cNvPr>
          <p:cNvPicPr>
            <a:picLocks noChangeAspect="1"/>
          </p:cNvPicPr>
          <p:nvPr/>
        </p:nvPicPr>
        <p:blipFill>
          <a:blip r:embed="rId2"/>
          <a:stretch>
            <a:fillRect/>
          </a:stretch>
        </p:blipFill>
        <p:spPr>
          <a:xfrm>
            <a:off x="1260999" y="2493335"/>
            <a:ext cx="1968727" cy="2246769"/>
          </a:xfrm>
          <a:prstGeom prst="rect">
            <a:avLst/>
          </a:prstGeom>
        </p:spPr>
      </p:pic>
      <p:pic>
        <p:nvPicPr>
          <p:cNvPr id="9" name="Picture 8" descr="A pie chart showing the percentages of U-235 that typically is found in low-enriched uranium (LEU)--reactor grade">
            <a:extLst>
              <a:ext uri="{FF2B5EF4-FFF2-40B4-BE49-F238E27FC236}">
                <a16:creationId xmlns:a16="http://schemas.microsoft.com/office/drawing/2014/main" id="{76407C90-FC4C-EAB2-065C-0A83003D82C6}"/>
              </a:ext>
            </a:extLst>
          </p:cNvPr>
          <p:cNvPicPr>
            <a:picLocks noChangeAspect="1"/>
          </p:cNvPicPr>
          <p:nvPr/>
        </p:nvPicPr>
        <p:blipFill>
          <a:blip r:embed="rId3"/>
          <a:stretch>
            <a:fillRect/>
          </a:stretch>
        </p:blipFill>
        <p:spPr>
          <a:xfrm>
            <a:off x="4664546" y="2573139"/>
            <a:ext cx="2051138" cy="2246769"/>
          </a:xfrm>
          <a:prstGeom prst="rect">
            <a:avLst/>
          </a:prstGeom>
        </p:spPr>
      </p:pic>
      <p:pic>
        <p:nvPicPr>
          <p:cNvPr id="16" name="Picture 15" descr="A pie chart showing the percentages of U-235 that typically is found in highly enriched uranium (HEU)--weapons grade">
            <a:extLst>
              <a:ext uri="{FF2B5EF4-FFF2-40B4-BE49-F238E27FC236}">
                <a16:creationId xmlns:a16="http://schemas.microsoft.com/office/drawing/2014/main" id="{E81EAF5F-54A0-3AB1-B7CB-E2954DF2C8B8}"/>
              </a:ext>
            </a:extLst>
          </p:cNvPr>
          <p:cNvPicPr>
            <a:picLocks noChangeAspect="1"/>
          </p:cNvPicPr>
          <p:nvPr/>
        </p:nvPicPr>
        <p:blipFill>
          <a:blip r:embed="rId4"/>
          <a:stretch>
            <a:fillRect/>
          </a:stretch>
        </p:blipFill>
        <p:spPr>
          <a:xfrm>
            <a:off x="8291258" y="2573139"/>
            <a:ext cx="2167165" cy="2259706"/>
          </a:xfrm>
          <a:prstGeom prst="rect">
            <a:avLst/>
          </a:prstGeom>
        </p:spPr>
      </p:pic>
      <p:pic>
        <p:nvPicPr>
          <p:cNvPr id="4" name="Picture 3" descr="A sample of uranium ore">
            <a:extLst>
              <a:ext uri="{FF2B5EF4-FFF2-40B4-BE49-F238E27FC236}">
                <a16:creationId xmlns:a16="http://schemas.microsoft.com/office/drawing/2014/main" id="{2AE85A86-12AB-1589-432B-D268488C4F72}"/>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0223" y="4879563"/>
            <a:ext cx="1450277" cy="1649270"/>
          </a:xfrm>
          <a:prstGeom prst="rect">
            <a:avLst/>
          </a:prstGeom>
        </p:spPr>
      </p:pic>
      <p:pic>
        <p:nvPicPr>
          <p:cNvPr id="11" name="Picture 10" descr="A nuclear reactor cooling tower">
            <a:extLst>
              <a:ext uri="{FF2B5EF4-FFF2-40B4-BE49-F238E27FC236}">
                <a16:creationId xmlns:a16="http://schemas.microsoft.com/office/drawing/2014/main" id="{53062FD6-7DA4-0E5D-C06A-8D486F16A36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16071" y="4879563"/>
            <a:ext cx="1450276" cy="1649270"/>
          </a:xfrm>
          <a:prstGeom prst="rect">
            <a:avLst/>
          </a:prstGeom>
        </p:spPr>
      </p:pic>
      <p:pic>
        <p:nvPicPr>
          <p:cNvPr id="13" name="Picture 12" descr="An atomic bomb explosion">
            <a:extLst>
              <a:ext uri="{FF2B5EF4-FFF2-40B4-BE49-F238E27FC236}">
                <a16:creationId xmlns:a16="http://schemas.microsoft.com/office/drawing/2014/main" id="{5D931123-D1D4-2C47-B1C3-DA06E3A80B2A}"/>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59358" y="4879563"/>
            <a:ext cx="2430966" cy="1649270"/>
          </a:xfrm>
          <a:prstGeom prst="rect">
            <a:avLst/>
          </a:prstGeom>
        </p:spPr>
      </p:pic>
    </p:spTree>
    <p:extLst>
      <p:ext uri="{BB962C8B-B14F-4D97-AF65-F5344CB8AC3E}">
        <p14:creationId xmlns:p14="http://schemas.microsoft.com/office/powerpoint/2010/main" val="5253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298C4E-9BE2-3814-3B44-6558143C9D90}"/>
              </a:ext>
            </a:extLst>
          </p:cNvPr>
          <p:cNvSpPr txBox="1">
            <a:spLocks noGrp="1"/>
          </p:cNvSpPr>
          <p:nvPr>
            <p:ph type="title" idx="4294967295"/>
          </p:nvPr>
        </p:nvSpPr>
        <p:spPr>
          <a:xfrm>
            <a:off x="561278" y="247615"/>
            <a:ext cx="4667632"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mn-ea"/>
                <a:cs typeface="Calibri" panose="020F0502020204030204" pitchFamily="34" charset="0"/>
              </a:rPr>
              <a:t>Advantages of Nuclear Power:</a:t>
            </a:r>
          </a:p>
        </p:txBody>
      </p:sp>
      <p:pic>
        <p:nvPicPr>
          <p:cNvPr id="50" name="Graphic 49" descr="Thumbs up sign outline">
            <a:extLst>
              <a:ext uri="{FF2B5EF4-FFF2-40B4-BE49-F238E27FC236}">
                <a16:creationId xmlns:a16="http://schemas.microsoft.com/office/drawing/2014/main" id="{2DB7AA28-4CD5-5748-DFFC-E577D6A7779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82193" y="133119"/>
            <a:ext cx="646203" cy="646203"/>
          </a:xfrm>
          <a:prstGeom prst="rect">
            <a:avLst/>
          </a:prstGeom>
        </p:spPr>
      </p:pic>
      <p:sp>
        <p:nvSpPr>
          <p:cNvPr id="6" name="TextBox 5">
            <a:extLst>
              <a:ext uri="{FF2B5EF4-FFF2-40B4-BE49-F238E27FC236}">
                <a16:creationId xmlns:a16="http://schemas.microsoft.com/office/drawing/2014/main" id="{BF1EC869-7082-F2C3-DBB6-26AA69D1AD44}"/>
              </a:ext>
            </a:extLst>
          </p:cNvPr>
          <p:cNvSpPr txBox="1"/>
          <p:nvPr/>
        </p:nvSpPr>
        <p:spPr>
          <a:xfrm>
            <a:off x="336525" y="707889"/>
            <a:ext cx="6833709" cy="186204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Under normal conditions nuclear power plants do not release any emissions into the air.</a:t>
            </a:r>
          </a:p>
          <a:p>
            <a:pPr marL="342900" indent="-342900" algn="just">
              <a:spcAft>
                <a:spcPts val="12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Even though there are roughly 200 years of known reserves, new technologies can potentially extend the uranium supply to thousands of years.*</a:t>
            </a:r>
          </a:p>
        </p:txBody>
      </p:sp>
      <p:sp>
        <p:nvSpPr>
          <p:cNvPr id="9" name="TextBox 8">
            <a:extLst>
              <a:ext uri="{FF2B5EF4-FFF2-40B4-BE49-F238E27FC236}">
                <a16:creationId xmlns:a16="http://schemas.microsoft.com/office/drawing/2014/main" id="{1F6782C5-1A09-D92D-D44D-EF4E74AEB78F}"/>
              </a:ext>
            </a:extLst>
          </p:cNvPr>
          <p:cNvSpPr txBox="1"/>
          <p:nvPr/>
        </p:nvSpPr>
        <p:spPr>
          <a:xfrm>
            <a:off x="4726543" y="2543230"/>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Nuclear Power:</a:t>
            </a:r>
          </a:p>
        </p:txBody>
      </p:sp>
      <p:pic>
        <p:nvPicPr>
          <p:cNvPr id="52" name="Graphic 51" descr="Thumbs Down outline">
            <a:extLst>
              <a:ext uri="{FF2B5EF4-FFF2-40B4-BE49-F238E27FC236}">
                <a16:creationId xmlns:a16="http://schemas.microsoft.com/office/drawing/2014/main" id="{65784E01-610E-41CA-A90F-6CA1D31B24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68357" y="2568075"/>
            <a:ext cx="644246" cy="644246"/>
          </a:xfrm>
          <a:prstGeom prst="rect">
            <a:avLst/>
          </a:prstGeom>
        </p:spPr>
      </p:pic>
      <p:sp>
        <p:nvSpPr>
          <p:cNvPr id="5" name="TextBox 4">
            <a:extLst>
              <a:ext uri="{FF2B5EF4-FFF2-40B4-BE49-F238E27FC236}">
                <a16:creationId xmlns:a16="http://schemas.microsoft.com/office/drawing/2014/main" id="{EA3FACE8-C720-6EF4-6BE3-F3CC638C47E3}"/>
              </a:ext>
            </a:extLst>
          </p:cNvPr>
          <p:cNvSpPr txBox="1"/>
          <p:nvPr/>
        </p:nvSpPr>
        <p:spPr>
          <a:xfrm>
            <a:off x="4416239" y="3092122"/>
            <a:ext cx="7470963" cy="3185487"/>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Thermal pollution </a:t>
            </a:r>
            <a:r>
              <a:rPr lang="en-US" sz="2200" dirty="0">
                <a:solidFill>
                  <a:srgbClr val="FF0000"/>
                </a:solidFill>
                <a:latin typeface="Calibri" panose="020F0502020204030204" pitchFamily="34" charset="0"/>
                <a:cs typeface="Calibri" panose="020F0502020204030204" pitchFamily="34" charset="0"/>
              </a:rPr>
              <a:t>from cooling towers disrupts aquatic ecosystems.</a:t>
            </a:r>
          </a:p>
          <a:p>
            <a:pPr marL="342900" indent="-342900" algn="just">
              <a:spcAft>
                <a:spcPts val="6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Uranium mill tailings </a:t>
            </a:r>
            <a:r>
              <a:rPr lang="en-US" sz="2200" dirty="0">
                <a:solidFill>
                  <a:srgbClr val="FF0000"/>
                </a:solidFill>
                <a:latin typeface="Calibri" panose="020F0502020204030204" pitchFamily="34" charset="0"/>
                <a:cs typeface="Calibri" panose="020F0502020204030204" pitchFamily="34" charset="0"/>
              </a:rPr>
              <a:t>left over from the extraction process must be contained because they are radioactive.</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fission process generates </a:t>
            </a:r>
            <a:r>
              <a:rPr lang="en-US" sz="2200" b="1" dirty="0">
                <a:solidFill>
                  <a:srgbClr val="FF0000"/>
                </a:solidFill>
                <a:latin typeface="Calibri" panose="020F0502020204030204" pitchFamily="34" charset="0"/>
                <a:cs typeface="Calibri" panose="020F0502020204030204" pitchFamily="34" charset="0"/>
              </a:rPr>
              <a:t>radioactive wastes </a:t>
            </a:r>
            <a:r>
              <a:rPr lang="en-US" sz="2200" dirty="0">
                <a:solidFill>
                  <a:srgbClr val="FF0000"/>
                </a:solidFill>
                <a:latin typeface="Calibri" panose="020F0502020204030204" pitchFamily="34" charset="0"/>
                <a:cs typeface="Calibri" panose="020F0502020204030204" pitchFamily="34" charset="0"/>
              </a:rPr>
              <a:t>that must be secured.</a:t>
            </a:r>
          </a:p>
          <a:p>
            <a:pPr marL="342900" indent="-342900" algn="just">
              <a:spcAft>
                <a:spcPts val="12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Accidents</a:t>
            </a:r>
            <a:r>
              <a:rPr lang="en-US" sz="2200" dirty="0">
                <a:solidFill>
                  <a:srgbClr val="FF0000"/>
                </a:solidFill>
                <a:latin typeface="Calibri" panose="020F0502020204030204" pitchFamily="34" charset="0"/>
                <a:cs typeface="Calibri" panose="020F0502020204030204" pitchFamily="34" charset="0"/>
              </a:rPr>
              <a:t> can release catastrophic levels of radiation.</a:t>
            </a:r>
          </a:p>
          <a:p>
            <a:pPr marL="342900" indent="-342900" algn="just">
              <a:spcAft>
                <a:spcPts val="12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process can be weaponized by bad actors.</a:t>
            </a:r>
          </a:p>
        </p:txBody>
      </p:sp>
      <p:pic>
        <p:nvPicPr>
          <p:cNvPr id="19" name="Picture 18" descr="A hour glass">
            <a:extLst>
              <a:ext uri="{FF2B5EF4-FFF2-40B4-BE49-F238E27FC236}">
                <a16:creationId xmlns:a16="http://schemas.microsoft.com/office/drawing/2014/main" id="{F0C76084-E675-3F81-3504-F17B067EE5F6}"/>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96570" y="707889"/>
            <a:ext cx="1219332" cy="1681267"/>
          </a:xfrm>
          <a:prstGeom prst="rect">
            <a:avLst/>
          </a:prstGeom>
          <a:ln w="3175">
            <a:noFill/>
          </a:ln>
        </p:spPr>
      </p:pic>
      <p:pic>
        <p:nvPicPr>
          <p:cNvPr id="21" name="Picture 20" descr="Birds in a blue sky ">
            <a:extLst>
              <a:ext uri="{FF2B5EF4-FFF2-40B4-BE49-F238E27FC236}">
                <a16:creationId xmlns:a16="http://schemas.microsoft.com/office/drawing/2014/main" id="{F68887E3-7EAE-B9A5-C9FC-0BE3D74F8E61}"/>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9778" y="684591"/>
            <a:ext cx="2663907" cy="1679467"/>
          </a:xfrm>
          <a:prstGeom prst="rect">
            <a:avLst/>
          </a:prstGeom>
          <a:ln w="3175">
            <a:solidFill>
              <a:schemeClr val="accent1"/>
            </a:solidFill>
          </a:ln>
        </p:spPr>
      </p:pic>
      <p:pic>
        <p:nvPicPr>
          <p:cNvPr id="23" name="Picture 22" descr="Cooling towers">
            <a:extLst>
              <a:ext uri="{FF2B5EF4-FFF2-40B4-BE49-F238E27FC236}">
                <a16:creationId xmlns:a16="http://schemas.microsoft.com/office/drawing/2014/main" id="{061716DD-2278-8E57-E41B-8196F82AE45E}"/>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524" y="2858417"/>
            <a:ext cx="1321300" cy="1122686"/>
          </a:xfrm>
          <a:prstGeom prst="rect">
            <a:avLst/>
          </a:prstGeom>
          <a:ln w="6350">
            <a:solidFill>
              <a:schemeClr val="tx1"/>
            </a:solidFill>
          </a:ln>
        </p:spPr>
      </p:pic>
      <p:pic>
        <p:nvPicPr>
          <p:cNvPr id="27" name="Picture 26" descr="Uranium mine tailings">
            <a:extLst>
              <a:ext uri="{FF2B5EF4-FFF2-40B4-BE49-F238E27FC236}">
                <a16:creationId xmlns:a16="http://schemas.microsoft.com/office/drawing/2014/main" id="{C5513A8A-7F2F-F97F-C6F9-8B9B55C531F2}"/>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63953" y="2878381"/>
            <a:ext cx="1286173" cy="1102722"/>
          </a:xfrm>
          <a:prstGeom prst="rect">
            <a:avLst/>
          </a:prstGeom>
          <a:ln w="6350">
            <a:solidFill>
              <a:schemeClr val="tx1"/>
            </a:solidFill>
          </a:ln>
        </p:spPr>
      </p:pic>
      <p:pic>
        <p:nvPicPr>
          <p:cNvPr id="28" name="Picture 27" descr="Iranian military parade">
            <a:extLst>
              <a:ext uri="{FF2B5EF4-FFF2-40B4-BE49-F238E27FC236}">
                <a16:creationId xmlns:a16="http://schemas.microsoft.com/office/drawing/2014/main" id="{DB266EA7-F3B7-6E8B-285F-7925E60FE2BF}"/>
              </a:ext>
              <a:ext uri="{C183D7F6-B498-43B3-948B-1728B52AA6E4}">
                <adec:decorative xmlns:adec="http://schemas.microsoft.com/office/drawing/2017/decorative" val="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63953" y="4199813"/>
            <a:ext cx="2336088" cy="1782792"/>
          </a:xfrm>
          <a:prstGeom prst="rect">
            <a:avLst/>
          </a:prstGeom>
          <a:ln w="6350">
            <a:solidFill>
              <a:schemeClr val="tx1"/>
            </a:solidFill>
          </a:ln>
        </p:spPr>
      </p:pic>
      <p:pic>
        <p:nvPicPr>
          <p:cNvPr id="34" name="Picture 33" descr="Nuclear waste">
            <a:extLst>
              <a:ext uri="{FF2B5EF4-FFF2-40B4-BE49-F238E27FC236}">
                <a16:creationId xmlns:a16="http://schemas.microsoft.com/office/drawing/2014/main" id="{8863359A-5553-F613-EB0E-0C56AB3EF61D}"/>
              </a:ext>
              <a:ext uri="{C183D7F6-B498-43B3-948B-1728B52AA6E4}">
                <adec:decorative xmlns:adec="http://schemas.microsoft.com/office/drawing/2017/decorative" val="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48769" y="2878039"/>
            <a:ext cx="851272" cy="1102722"/>
          </a:xfrm>
          <a:prstGeom prst="rect">
            <a:avLst/>
          </a:prstGeom>
          <a:ln w="6350">
            <a:solidFill>
              <a:schemeClr val="tx1"/>
            </a:solidFill>
          </a:ln>
        </p:spPr>
      </p:pic>
      <p:pic>
        <p:nvPicPr>
          <p:cNvPr id="40" name="Picture 39" descr="Map indicating of radiation from Chernobyl ">
            <a:extLst>
              <a:ext uri="{FF2B5EF4-FFF2-40B4-BE49-F238E27FC236}">
                <a16:creationId xmlns:a16="http://schemas.microsoft.com/office/drawing/2014/main" id="{7484C82D-35CF-3584-25BB-D880AC4AACFC}"/>
              </a:ext>
              <a:ext uri="{C183D7F6-B498-43B3-948B-1728B52AA6E4}">
                <adec:decorative xmlns:adec="http://schemas.microsoft.com/office/drawing/2017/decorative" val="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6524" y="4193905"/>
            <a:ext cx="1321300" cy="1788700"/>
          </a:xfrm>
          <a:prstGeom prst="rect">
            <a:avLst/>
          </a:prstGeom>
          <a:ln w="6350">
            <a:solidFill>
              <a:schemeClr val="tx1"/>
            </a:solidFill>
          </a:ln>
        </p:spPr>
      </p:pic>
      <p:sp>
        <p:nvSpPr>
          <p:cNvPr id="8" name="TextBox 7">
            <a:extLst>
              <a:ext uri="{FF2B5EF4-FFF2-40B4-BE49-F238E27FC236}">
                <a16:creationId xmlns:a16="http://schemas.microsoft.com/office/drawing/2014/main" id="{68B3AABE-A935-D846-B495-E7F2F16F6F46}"/>
              </a:ext>
            </a:extLst>
          </p:cNvPr>
          <p:cNvSpPr txBox="1"/>
          <p:nvPr/>
        </p:nvSpPr>
        <p:spPr>
          <a:xfrm>
            <a:off x="608906" y="6231961"/>
            <a:ext cx="980248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Scientific American: </a:t>
            </a:r>
            <a:r>
              <a:rPr lang="en-US" sz="1600" dirty="0">
                <a:latin typeface="Calibri" panose="020F0502020204030204" pitchFamily="34" charset="0"/>
                <a:cs typeface="Calibri" panose="020F0502020204030204" pitchFamily="34" charset="0"/>
                <a:hlinkClick r:id="rId13"/>
              </a:rPr>
              <a:t>https://www.scientificamerican.com/article/how-long-will-global-uranium-deposits-last/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57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554310-A7EA-60A5-616B-EC05FAE7D30D}"/>
              </a:ext>
            </a:extLst>
          </p:cNvPr>
          <p:cNvSpPr txBox="1">
            <a:spLocks noGrp="1"/>
          </p:cNvSpPr>
          <p:nvPr>
            <p:ph type="title" idx="4294967295"/>
          </p:nvPr>
        </p:nvSpPr>
        <p:spPr>
          <a:xfrm>
            <a:off x="303121" y="398885"/>
            <a:ext cx="11469198"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Nuclear power accidents are extremely rare. The worst accident by far happened in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Chernobyl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1986 when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loss of coolant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resulted in a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melt-down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steam explosion that released a portion of the reactor core into the surroundings.</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Two workers died from the explosion and a further 28 died a few weeks later from the radiation.</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350,000 people were evacuated from the immediate area, but significant levels of radiation were  detected as far away as parts of Western Europe.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Another incident happened in 2011 when a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tsunami</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wave disabled the cooling pump to three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Fukushima Daiichi</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reactors. This resulted in a </a:t>
            </a: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melt-down</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that released radiation into the ocean. Fortunately, workers managed to stabilize all three reactors within two weeks.</a:t>
            </a:r>
          </a:p>
        </p:txBody>
      </p:sp>
      <p:pic>
        <p:nvPicPr>
          <p:cNvPr id="5" name="Picture 4" descr="Ruins from the Chernobyl explosion">
            <a:extLst>
              <a:ext uri="{FF2B5EF4-FFF2-40B4-BE49-F238E27FC236}">
                <a16:creationId xmlns:a16="http://schemas.microsoft.com/office/drawing/2014/main" id="{4C378151-3BCE-57E5-B6B5-4158FD0DD216}"/>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644" y="4564404"/>
            <a:ext cx="1136471" cy="1894711"/>
          </a:xfrm>
          <a:prstGeom prst="rect">
            <a:avLst/>
          </a:prstGeom>
        </p:spPr>
      </p:pic>
      <p:pic>
        <p:nvPicPr>
          <p:cNvPr id="9" name="Picture 8">
            <a:extLst>
              <a:ext uri="{FF2B5EF4-FFF2-40B4-BE49-F238E27FC236}">
                <a16:creationId xmlns:a16="http://schemas.microsoft.com/office/drawing/2014/main" id="{3D0F305B-18A4-1558-9703-EEDD7AA7E06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0744" y="4564403"/>
            <a:ext cx="1421588" cy="1894711"/>
          </a:xfrm>
          <a:prstGeom prst="rect">
            <a:avLst/>
          </a:prstGeom>
        </p:spPr>
      </p:pic>
      <p:pic>
        <p:nvPicPr>
          <p:cNvPr id="18" name="Picture 17">
            <a:extLst>
              <a:ext uri="{FF2B5EF4-FFF2-40B4-BE49-F238E27FC236}">
                <a16:creationId xmlns:a16="http://schemas.microsoft.com/office/drawing/2014/main" id="{87C8DF1E-DE15-3667-2D42-38109C83FB4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581" y="4554813"/>
            <a:ext cx="1438279" cy="1885122"/>
          </a:xfrm>
          <a:prstGeom prst="rect">
            <a:avLst/>
          </a:prstGeom>
        </p:spPr>
      </p:pic>
      <p:pic>
        <p:nvPicPr>
          <p:cNvPr id="24" name="Picture 23">
            <a:extLst>
              <a:ext uri="{FF2B5EF4-FFF2-40B4-BE49-F238E27FC236}">
                <a16:creationId xmlns:a16="http://schemas.microsoft.com/office/drawing/2014/main" id="{43494560-13E3-1DB3-39A3-5ECF79E6D45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2143" y="4564403"/>
            <a:ext cx="2046627" cy="1894712"/>
          </a:xfrm>
          <a:prstGeom prst="rect">
            <a:avLst/>
          </a:prstGeom>
        </p:spPr>
      </p:pic>
      <p:pic>
        <p:nvPicPr>
          <p:cNvPr id="26" name="Picture 25">
            <a:extLst>
              <a:ext uri="{FF2B5EF4-FFF2-40B4-BE49-F238E27FC236}">
                <a16:creationId xmlns:a16="http://schemas.microsoft.com/office/drawing/2014/main" id="{83968C4F-B86F-B1F6-19B0-B319624B152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15827" y="4554813"/>
            <a:ext cx="2814772" cy="1904301"/>
          </a:xfrm>
          <a:prstGeom prst="rect">
            <a:avLst/>
          </a:prstGeom>
        </p:spPr>
      </p:pic>
      <p:pic>
        <p:nvPicPr>
          <p:cNvPr id="28" name="Picture 27" descr="Estimate path of how radioactive waste was distributed in the ocean after the accident in Fukushima">
            <a:extLst>
              <a:ext uri="{FF2B5EF4-FFF2-40B4-BE49-F238E27FC236}">
                <a16:creationId xmlns:a16="http://schemas.microsoft.com/office/drawing/2014/main" id="{64F2D9C5-EAD2-0132-2A81-F6726E9AB08F}"/>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66671" y="4564403"/>
            <a:ext cx="2054843" cy="1894711"/>
          </a:xfrm>
          <a:prstGeom prst="rect">
            <a:avLst/>
          </a:prstGeom>
        </p:spPr>
      </p:pic>
    </p:spTree>
    <p:extLst>
      <p:ext uri="{BB962C8B-B14F-4D97-AF65-F5344CB8AC3E}">
        <p14:creationId xmlns:p14="http://schemas.microsoft.com/office/powerpoint/2010/main" val="17135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6754FA9-3C75-C483-BDA2-62050C5188B6}"/>
              </a:ext>
            </a:extLst>
          </p:cNvPr>
          <p:cNvSpPr txBox="1">
            <a:spLocks noGrp="1"/>
          </p:cNvSpPr>
          <p:nvPr>
            <p:ph type="title" idx="4294967295"/>
          </p:nvPr>
        </p:nvSpPr>
        <p:spPr>
          <a:xfrm>
            <a:off x="296986" y="252438"/>
            <a:ext cx="8072099" cy="22775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About 20% of electricity in the US comes from nuclear, but in some European nations nuclear power generates more than 50%.</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newer designs of reactors incorporate more safety features, and experimental “fast neutron” reactors are increasingly being considered as a means  to “recycle” nuclear wastes.</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Nevertheless, the growth of nuclear has slowed down since 2000.</a:t>
            </a:r>
          </a:p>
        </p:txBody>
      </p:sp>
      <p:pic>
        <p:nvPicPr>
          <p:cNvPr id="3" name="Picture 2" descr="A graph showing the amount of nuclear generation (TWh) from 1970 - 2022 in different regions around the world">
            <a:extLst>
              <a:ext uri="{FF2B5EF4-FFF2-40B4-BE49-F238E27FC236}">
                <a16:creationId xmlns:a16="http://schemas.microsoft.com/office/drawing/2014/main" id="{91A9D935-7013-04AC-44C9-217ABAC397D6}"/>
              </a:ext>
            </a:extLst>
          </p:cNvPr>
          <p:cNvPicPr>
            <a:picLocks noChangeAspect="1"/>
          </p:cNvPicPr>
          <p:nvPr/>
        </p:nvPicPr>
        <p:blipFill>
          <a:blip r:embed="rId2"/>
          <a:stretch>
            <a:fillRect/>
          </a:stretch>
        </p:blipFill>
        <p:spPr>
          <a:xfrm>
            <a:off x="340712" y="2529985"/>
            <a:ext cx="7935130" cy="3466524"/>
          </a:xfrm>
          <a:prstGeom prst="rect">
            <a:avLst/>
          </a:prstGeom>
          <a:ln>
            <a:solidFill>
              <a:schemeClr val="accent1"/>
            </a:solidFill>
          </a:ln>
        </p:spPr>
      </p:pic>
      <p:sp>
        <p:nvSpPr>
          <p:cNvPr id="23" name="TextBox 22">
            <a:extLst>
              <a:ext uri="{FF2B5EF4-FFF2-40B4-BE49-F238E27FC236}">
                <a16:creationId xmlns:a16="http://schemas.microsoft.com/office/drawing/2014/main" id="{329ECC2E-128D-8E2E-8D73-FF516316697F}"/>
              </a:ext>
            </a:extLst>
          </p:cNvPr>
          <p:cNvSpPr txBox="1"/>
          <p:nvPr/>
        </p:nvSpPr>
        <p:spPr>
          <a:xfrm>
            <a:off x="340712" y="5996509"/>
            <a:ext cx="793513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Chart downloaded from: </a:t>
            </a:r>
            <a:r>
              <a:rPr lang="en-US" sz="1600" dirty="0">
                <a:latin typeface="Calibri" panose="020F0502020204030204" pitchFamily="34" charset="0"/>
                <a:cs typeface="Calibri" panose="020F0502020204030204" pitchFamily="34" charset="0"/>
                <a:hlinkClick r:id="rId3"/>
              </a:rPr>
              <a:t>https://world-nuclear.org/information-library/current-and-future-generation/nuclear-power-in-the-world-today#developments-in-2024nbsp</a:t>
            </a:r>
            <a:endParaRPr lang="en-US" sz="1600" dirty="0">
              <a:latin typeface="Calibri" panose="020F0502020204030204" pitchFamily="34" charset="0"/>
              <a:cs typeface="Calibri" panose="020F0502020204030204" pitchFamily="34" charset="0"/>
            </a:endParaRPr>
          </a:p>
        </p:txBody>
      </p:sp>
      <p:pic>
        <p:nvPicPr>
          <p:cNvPr id="21" name="Picture 20" descr="A chart showing the percentage of U.S. electricity generation in 2020, generated by various sources">
            <a:extLst>
              <a:ext uri="{FF2B5EF4-FFF2-40B4-BE49-F238E27FC236}">
                <a16:creationId xmlns:a16="http://schemas.microsoft.com/office/drawing/2014/main" id="{75690EAD-AF26-F7F7-1F1F-0E3B032F9BD6}"/>
              </a:ext>
            </a:extLst>
          </p:cNvPr>
          <p:cNvPicPr>
            <a:picLocks noChangeAspect="1"/>
          </p:cNvPicPr>
          <p:nvPr/>
        </p:nvPicPr>
        <p:blipFill>
          <a:blip r:embed="rId4"/>
          <a:stretch>
            <a:fillRect/>
          </a:stretch>
        </p:blipFill>
        <p:spPr>
          <a:xfrm>
            <a:off x="8643321" y="322445"/>
            <a:ext cx="3251693" cy="4016797"/>
          </a:xfrm>
          <a:prstGeom prst="rect">
            <a:avLst/>
          </a:prstGeom>
          <a:ln>
            <a:solidFill>
              <a:schemeClr val="tx1"/>
            </a:solidFill>
          </a:ln>
        </p:spPr>
      </p:pic>
      <p:pic>
        <p:nvPicPr>
          <p:cNvPr id="12" name="Picture 11" descr="An image of a fast neutron nuclear reactor in Scotland">
            <a:extLst>
              <a:ext uri="{FF2B5EF4-FFF2-40B4-BE49-F238E27FC236}">
                <a16:creationId xmlns:a16="http://schemas.microsoft.com/office/drawing/2014/main" id="{B60424A5-3C0B-DCCB-8F1F-95461B644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3321" y="4441609"/>
            <a:ext cx="3251692" cy="1748922"/>
          </a:xfrm>
          <a:prstGeom prst="rect">
            <a:avLst/>
          </a:prstGeom>
        </p:spPr>
      </p:pic>
      <p:sp>
        <p:nvSpPr>
          <p:cNvPr id="17" name="TextBox 16">
            <a:extLst>
              <a:ext uri="{FF2B5EF4-FFF2-40B4-BE49-F238E27FC236}">
                <a16:creationId xmlns:a16="http://schemas.microsoft.com/office/drawing/2014/main" id="{5140E741-933E-05A4-0CC4-55A823640708}"/>
              </a:ext>
            </a:extLst>
          </p:cNvPr>
          <p:cNvSpPr txBox="1"/>
          <p:nvPr/>
        </p:nvSpPr>
        <p:spPr>
          <a:xfrm>
            <a:off x="8526962" y="6166223"/>
            <a:ext cx="34406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Fast reactor in </a:t>
            </a:r>
            <a:r>
              <a:rPr lang="en-US" b="0" i="0" dirty="0">
                <a:effectLst/>
                <a:latin typeface="Calibri" panose="020F0502020204030204" pitchFamily="34" charset="0"/>
                <a:cs typeface="Calibri" panose="020F0502020204030204" pitchFamily="34" charset="0"/>
              </a:rPr>
              <a:t>Dounreay, Scotland.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1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0BAEFA-9FEA-90F4-C72C-89A7A3304AEA}"/>
              </a:ext>
            </a:extLst>
          </p:cNvPr>
          <p:cNvSpPr txBox="1">
            <a:spLocks noGrp="1"/>
          </p:cNvSpPr>
          <p:nvPr>
            <p:ph type="title" idx="4294967295"/>
          </p:nvPr>
        </p:nvSpPr>
        <p:spPr>
          <a:xfrm>
            <a:off x="333180" y="2976173"/>
            <a:ext cx="6970869"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Nuclear fusion </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involves the formation of helium from the fusing of hydrogen nuclei. Fusion is cleaner than fission because the by-product is helium. It also yields far more energy.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This process generates the </a:t>
            </a:r>
            <a:r>
              <a:rPr kumimoji="0" lang="en-US" sz="2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energy for the sun</a:t>
            </a: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and the stars.</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Research on fusion has been carried out since the 1960’s, but progress is slow due to the enormously high temperatures required. Consequently, no plans for fusion power plants have ever left the drawing board!</a:t>
            </a:r>
          </a:p>
        </p:txBody>
      </p:sp>
      <p:pic>
        <p:nvPicPr>
          <p:cNvPr id="6" name="Picture 5" descr="A diagram depicting nuclear fusion">
            <a:extLst>
              <a:ext uri="{FF2B5EF4-FFF2-40B4-BE49-F238E27FC236}">
                <a16:creationId xmlns:a16="http://schemas.microsoft.com/office/drawing/2014/main" id="{86E82261-1575-67E3-6625-AD1312EE82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560" y="403998"/>
            <a:ext cx="2460094" cy="2183618"/>
          </a:xfrm>
          <a:prstGeom prst="rect">
            <a:avLst/>
          </a:prstGeom>
        </p:spPr>
      </p:pic>
      <p:pic>
        <p:nvPicPr>
          <p:cNvPr id="14" name="Picture 13" descr="A diagram showing a model for a hypothetical nuclear fusion power plant">
            <a:extLst>
              <a:ext uri="{FF2B5EF4-FFF2-40B4-BE49-F238E27FC236}">
                <a16:creationId xmlns:a16="http://schemas.microsoft.com/office/drawing/2014/main" id="{252986F7-577A-3C0C-B3FA-9E74450E0A89}"/>
              </a:ext>
            </a:extLst>
          </p:cNvPr>
          <p:cNvPicPr>
            <a:picLocks noChangeAspect="1"/>
          </p:cNvPicPr>
          <p:nvPr/>
        </p:nvPicPr>
        <p:blipFill>
          <a:blip r:embed="rId3"/>
          <a:stretch>
            <a:fillRect/>
          </a:stretch>
        </p:blipFill>
        <p:spPr>
          <a:xfrm>
            <a:off x="5367547" y="450022"/>
            <a:ext cx="6491272" cy="2172311"/>
          </a:xfrm>
          <a:prstGeom prst="rect">
            <a:avLst/>
          </a:prstGeom>
          <a:ln>
            <a:solidFill>
              <a:schemeClr val="tx1"/>
            </a:solidFill>
          </a:ln>
        </p:spPr>
      </p:pic>
      <p:sp>
        <p:nvSpPr>
          <p:cNvPr id="15" name="TextBox 14">
            <a:extLst>
              <a:ext uri="{FF2B5EF4-FFF2-40B4-BE49-F238E27FC236}">
                <a16:creationId xmlns:a16="http://schemas.microsoft.com/office/drawing/2014/main" id="{94CCEBD7-F10A-ACE7-9BB8-16FCAD9F594D}"/>
              </a:ext>
            </a:extLst>
          </p:cNvPr>
          <p:cNvSpPr txBox="1"/>
          <p:nvPr/>
        </p:nvSpPr>
        <p:spPr>
          <a:xfrm>
            <a:off x="6139688" y="2572124"/>
            <a:ext cx="406374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Hypothetical nuclear fusion power plant. </a:t>
            </a:r>
          </a:p>
        </p:txBody>
      </p:sp>
      <p:pic>
        <p:nvPicPr>
          <p:cNvPr id="10" name="Picture 9" descr="Image of a star">
            <a:extLst>
              <a:ext uri="{FF2B5EF4-FFF2-40B4-BE49-F238E27FC236}">
                <a16:creationId xmlns:a16="http://schemas.microsoft.com/office/drawing/2014/main" id="{9CAAAE44-744B-B0D1-9961-9871F9DFDEBD}"/>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4258" y="415305"/>
            <a:ext cx="2022594" cy="2183618"/>
          </a:xfrm>
          <a:prstGeom prst="rect">
            <a:avLst/>
          </a:prstGeom>
        </p:spPr>
      </p:pic>
      <p:pic>
        <p:nvPicPr>
          <p:cNvPr id="8" name="Picture 7">
            <a:extLst>
              <a:ext uri="{FF2B5EF4-FFF2-40B4-BE49-F238E27FC236}">
                <a16:creationId xmlns:a16="http://schemas.microsoft.com/office/drawing/2014/main" id="{33007F46-9272-BE73-375C-920305E108C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7609" y="3090977"/>
            <a:ext cx="4471209" cy="3178405"/>
          </a:xfrm>
          <a:prstGeom prst="rect">
            <a:avLst/>
          </a:prstGeom>
        </p:spPr>
      </p:pic>
    </p:spTree>
    <p:extLst>
      <p:ext uri="{BB962C8B-B14F-4D97-AF65-F5344CB8AC3E}">
        <p14:creationId xmlns:p14="http://schemas.microsoft.com/office/powerpoint/2010/main" val="28383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2666</TotalTime>
  <Words>700</Words>
  <Application>Microsoft Macintosh PowerPoint</Application>
  <PresentationFormat>Widescreen</PresentationFormat>
  <Paragraphs>40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Nuclear Power</vt:lpstr>
      <vt:lpstr>Nuclear Fission:</vt:lpstr>
      <vt:lpstr>Much like coal-fired power stations, nuclear power plants also use steam to propel a turbine. The only difference between coal and nuclear power is how the water is heated. </vt:lpstr>
      <vt:lpstr>The reactor core contains fuel rods of enriched uranium that drive the chain reaction which in turn, boils the water. Control rods are also inserted to absorb excess neutrons to prevent the chain reaction from getting out of control.</vt:lpstr>
      <vt:lpstr>Natural uranium is  almost entirely composed of the isotope U-238. This isotope is not suitable for fission. To increase the proportion of fissionable material, levels of U-235 are boosted 3-20% via a centrifugation process known as “enrichment.”  Further enrichment makes this uranium suitable for nuclear weapons.</vt:lpstr>
      <vt:lpstr>Advantages of Nuclear Power:</vt:lpstr>
      <vt:lpstr>Nuclear power accidents are extremely rare. The worst accident by far happened in Chernobyl in 1986 when loss of coolant resulted in a melt-down and steam explosion that released a portion of the reactor core into the surroundings. Two workers died from the explosion and a further 28 died a few weeks later from the radiation. 350,000 people were evacuated from the immediate area, but significant levels of radiation were  detected as far away as parts of Western Europe. Another incident happened in 2011 when a tsunami wave disabled the cooling pump to three Fukushima Daiichi reactors. This resulted in a melt-down that released radiation into the ocean. Fortunately, workers managed to stabilize all three reactors within two weeks.</vt:lpstr>
      <vt:lpstr>About 20% of electricity in the US comes from nuclear, but in some European nations nuclear power generates more than 50%. The newer designs of reactors incorporate more safety features, and experimental “fast neutron” reactors are increasingly being considered as a means  to “recycle” nuclear wastes. Nevertheless, the growth of nuclear has slowed down since 2000.</vt:lpstr>
      <vt:lpstr>Nuclear fusion involves the formation of helium from the fusing of hydrogen nuclei. Fusion is cleaner than fission because the by-product is helium. It also yields far more energy.  This process generates the energy for the sun and the stars. Research on fusion has been carried out since the 1960’s, but progress is slow due to the enormously high temperatures required. Consequently, no plans for fusion power plants have ever left the drawing board!</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127</cp:revision>
  <dcterms:created xsi:type="dcterms:W3CDTF">2024-05-22T00:31:23Z</dcterms:created>
  <dcterms:modified xsi:type="dcterms:W3CDTF">2026-02-01T14:55:30Z</dcterms:modified>
</cp:coreProperties>
</file>