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763" r:id="rId2"/>
    <p:sldId id="807" r:id="rId3"/>
    <p:sldId id="266" r:id="rId4"/>
    <p:sldId id="361" r:id="rId5"/>
    <p:sldId id="790" r:id="rId6"/>
    <p:sldId id="808" r:id="rId7"/>
    <p:sldId id="791" r:id="rId8"/>
    <p:sldId id="798" r:id="rId9"/>
    <p:sldId id="802" r:id="rId10"/>
    <p:sldId id="792" r:id="rId11"/>
    <p:sldId id="800" r:id="rId12"/>
    <p:sldId id="809" r:id="rId13"/>
    <p:sldId id="795" r:id="rId14"/>
    <p:sldId id="804" r:id="rId15"/>
    <p:sldId id="805" r:id="rId16"/>
    <p:sldId id="806" r:id="rId17"/>
    <p:sldId id="565" r:id="rId18"/>
    <p:sldId id="7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87"/>
    <a:srgbClr val="0432FF"/>
    <a:srgbClr val="FFFD96"/>
    <a:srgbClr val="FFF863"/>
    <a:srgbClr val="FBFFD6"/>
    <a:srgbClr val="945200"/>
    <a:srgbClr val="E57F01"/>
    <a:srgbClr val="941100"/>
    <a:srgbClr val="FF7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8" autoAdjust="0"/>
    <p:restoredTop sz="96197"/>
  </p:normalViewPr>
  <p:slideViewPr>
    <p:cSldViewPr snapToGrid="0">
      <p:cViewPr varScale="1">
        <p:scale>
          <a:sx n="85" d="100"/>
          <a:sy n="85" d="100"/>
        </p:scale>
        <p:origin x="192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40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EB6AC-3C6D-7949-8B37-1C4159DA0FC0}" type="datetimeFigureOut">
              <a:rPr lang="en-US" smtClean="0"/>
              <a:t>2/1/26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D111-F6E0-1D44-835A-827F84B2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4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3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2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1D19D-AB91-616F-3748-E0238C79F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34C851-D24E-C120-A87A-16E8E1A23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A57CF5-CD72-8F14-1F06-F01FDF0E6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C117D-EA4F-5459-7A4D-82E0AB686B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30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69F3-054A-0F11-5F29-0F7911792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D9CED-37A5-7D86-AB5E-305C1550B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D40E-9539-55D4-BF79-0BC08F6E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9A0FC-C271-C180-60CF-96E1104A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0953B-B7D6-FBA1-DAB3-5C7D81DD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A7ED-B285-5F79-7C61-172E675A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46CDA-8961-8702-0988-1B6F827CD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046B9-45C6-B949-784A-28262522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9E021-5B59-B96C-AE37-E7B9C926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22011-0308-E132-005B-3B0CDE22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D7DE23-3EB1-72A3-B235-87E520436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962FA-E946-F9BB-8B23-99A6D06FB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76D5-A260-AD65-BEEA-C017C4D9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BB3B1-91A4-2922-2F92-844D54D7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3ACE5-076B-E267-8BCA-B542C563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B26C-E5C5-177D-78B0-5BD3058E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9298-F8C1-41C1-372B-C3B764A2C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1E407-A234-4881-93CD-76BFE43A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C17C7-B57E-A93D-8A2F-9DCD80D7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F7B85-5B87-6FE1-7497-5248914B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4101-9E63-F62A-1A82-0A56BD62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70798-879C-DDAA-FE4B-8280F0A6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6E466-1C20-7BB9-A6B4-40B5AC81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4BD-362E-7F4A-C3A0-067DDC871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A77B-B97C-971A-8E9E-8BF524AA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4FEC-C906-D0BE-FAA4-7580872E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8D83-4765-488B-5F70-996DC5E35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47421-05FF-26BC-5E75-634E8EAC9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1267-7ED3-3491-1C50-DD80382E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246A-E838-3C8B-4F59-0DCD022C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641A-BC5D-20FB-A5C0-9F6E68BE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73E3-23D7-8332-FFA0-35B8CCAF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73A3-34C2-06CC-4A14-9FF6AC68D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CB06D-9131-8B8B-CD5E-B8B850666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B23D0-59D7-A682-1FEB-F8BCD54AF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DD5DD0-4C0C-43D7-0CAB-6C8EEEE5B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E2661-B958-B070-F231-C29D8561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36B97-C37E-5CE9-3802-B8DA5F06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F052A8-D371-30D5-6897-022CB20E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E1B0-6A8D-D297-631D-7ADDEEB4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D1967-682A-FCB8-F8EE-9E125AFC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58152-81BE-B113-9284-E078E44E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5F48A-23A1-F4E8-A850-C2FD86DB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4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BBE21-9C33-788A-1CAC-4BBC1275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03219-7DA6-EA3B-BEAA-4EBECE7A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246F-8905-B1CF-382A-B842904A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A174-2CCC-9797-98D9-821CCD96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4D5BB-AFB9-99A2-A0D1-9B671813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98BE6-3D9F-7786-219D-F7BAF1195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524F8-13F8-DCC0-6D6A-A04B0662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79B19-CB58-25D4-20F0-F5889B56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EED14-7D2A-B344-EB4F-B6C5EA02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DFE6-A95F-3039-BBB1-D3FF20F5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286A5-9145-6640-6A19-CF20D727F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92EC1-9A87-366A-8441-AEEEE893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73B3E-4AC2-2351-FB4B-7CE1C0C4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A42C0-15B1-3CB7-FC2A-4DE76ABB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89BC0-3523-D4FD-746C-9E8E91D9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8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A18BF-FFC4-04F8-1E68-10CB084E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0388-9A10-DC29-E68C-F4D1953A0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C799D-2563-AB8E-8E5E-BE15CA170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BE57A-DB54-974D-B88D-A41119BFC0BE}" type="datetimeFigureOut">
              <a:rPr lang="en-US" smtClean="0"/>
              <a:t>2/1/26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9A0B6-F9A5-4D8B-07A1-2EE616C9E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3C3B2-D3AB-FF97-E175-B8A96BD4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3" Type="http://schemas.openxmlformats.org/officeDocument/2006/relationships/image" Target="../media/image23.png"/><Relationship Id="rId21" Type="http://schemas.openxmlformats.org/officeDocument/2006/relationships/image" Target="../media/image40.jp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36.svg"/><Relationship Id="rId2" Type="http://schemas.openxmlformats.org/officeDocument/2006/relationships/hyperlink" Target="https://www.merriam-webster.com/dictionary/Occam's%20razor" TargetMode="External"/><Relationship Id="rId16" Type="http://schemas.openxmlformats.org/officeDocument/2006/relationships/image" Target="../media/image35.png"/><Relationship Id="rId20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hyperlink" Target="https://lifelessons.co/critical-thinking/philosophical-razors/" TargetMode="External"/><Relationship Id="rId10" Type="http://schemas.openxmlformats.org/officeDocument/2006/relationships/image" Target="../media/image30.svg"/><Relationship Id="rId19" Type="http://schemas.openxmlformats.org/officeDocument/2006/relationships/image" Target="../media/image38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commons.wikimedia.org/wiki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youtube.com/watch?v=8Avq_tMz2LU&amp;t=74s" TargetMode="External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ostage stamps with images of earth and birds&#10;&#10;Description automatically generated">
            <a:extLst>
              <a:ext uri="{FF2B5EF4-FFF2-40B4-BE49-F238E27FC236}">
                <a16:creationId xmlns:a16="http://schemas.microsoft.com/office/drawing/2014/main" id="{602BE962-2D40-9614-21EA-5D611CC01D8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t="4346" b="8445"/>
          <a:stretch/>
        </p:blipFill>
        <p:spPr>
          <a:xfrm>
            <a:off x="0" y="66262"/>
            <a:ext cx="1219198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F8EFA3-0B06-751A-C05D-41D6DD5C1B8F}"/>
              </a:ext>
            </a:extLst>
          </p:cNvPr>
          <p:cNvSpPr txBox="1"/>
          <p:nvPr/>
        </p:nvSpPr>
        <p:spPr>
          <a:xfrm>
            <a:off x="169525" y="1930977"/>
            <a:ext cx="12192000" cy="1143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Aptos Narrow" panose="020B0004020202020204" pitchFamily="34" charset="0"/>
                <a:ea typeface="+mj-ea"/>
                <a:cs typeface="Calibri" panose="020F0502020204030204" pitchFamily="34" charset="0"/>
              </a:rPr>
              <a:t>Why Study Environmental Science?</a:t>
            </a:r>
          </a:p>
        </p:txBody>
      </p:sp>
    </p:spTree>
    <p:extLst>
      <p:ext uri="{BB962C8B-B14F-4D97-AF65-F5344CB8AC3E}">
        <p14:creationId xmlns:p14="http://schemas.microsoft.com/office/powerpoint/2010/main" val="470154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of physicist Richard Feynman saying, &quot;I would rather have questions that can't be answered than answers that can't be questioned&quot;.">
            <a:extLst>
              <a:ext uri="{FF2B5EF4-FFF2-40B4-BE49-F238E27FC236}">
                <a16:creationId xmlns:a16="http://schemas.microsoft.com/office/drawing/2014/main" id="{D1DF9A1E-AB80-18E7-AB54-D9768230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190" y="356404"/>
            <a:ext cx="6685318" cy="61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3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7B4E7C-ACF0-8979-D34D-206B6606B176}"/>
              </a:ext>
            </a:extLst>
          </p:cNvPr>
          <p:cNvSpPr txBox="1"/>
          <p:nvPr/>
        </p:nvSpPr>
        <p:spPr>
          <a:xfrm>
            <a:off x="3051858" y="825723"/>
            <a:ext cx="75222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Occam's razor: </a:t>
            </a:r>
            <a:r>
              <a:rPr lang="en-US" sz="22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scientific and philosophical rule that entities should not be multiplied unnecessarily which is interpreted as requiring that </a:t>
            </a:r>
            <a:r>
              <a:rPr lang="en-US" sz="2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simplest of competing theories be preferred to the more complex </a:t>
            </a:r>
            <a:r>
              <a:rPr lang="en-US" sz="22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that explanations of unknown phenomena be sought first in terms of known quantities. </a:t>
            </a:r>
          </a:p>
          <a:p>
            <a:pPr algn="just"/>
            <a:r>
              <a:rPr lang="en-US" sz="16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Merriam-Webster: </a:t>
            </a:r>
            <a:r>
              <a:rPr lang="en-US" sz="16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https://www.merriam-webster.com/dictionary/Occam's%20razor</a:t>
            </a:r>
            <a:endParaRPr lang="en-US" sz="16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2F805D7-1EAF-BBFC-BBC2-6F1894BDFFDF}"/>
              </a:ext>
            </a:extLst>
          </p:cNvPr>
          <p:cNvSpPr txBox="1"/>
          <p:nvPr/>
        </p:nvSpPr>
        <p:spPr>
          <a:xfrm>
            <a:off x="1891957" y="241371"/>
            <a:ext cx="7522207" cy="5001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5274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Guidelines for Dealing with Controversy:</a:t>
            </a:r>
            <a:endParaRPr lang="en-US" sz="2500" b="1" dirty="0">
              <a:solidFill>
                <a:srgbClr val="5274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 descr="Linear Graph with solid fill">
            <a:extLst>
              <a:ext uri="{FF2B5EF4-FFF2-40B4-BE49-F238E27FC236}">
                <a16:creationId xmlns:a16="http://schemas.microsoft.com/office/drawing/2014/main" id="{6D2AD573-2995-9727-A008-21C14AF84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4165" y="804622"/>
            <a:ext cx="1070659" cy="1070659"/>
          </a:xfrm>
          <a:prstGeom prst="rect">
            <a:avLst/>
          </a:prstGeom>
        </p:spPr>
      </p:pic>
      <p:pic>
        <p:nvPicPr>
          <p:cNvPr id="9" name="Graphic 8" descr="Periodic Graph with solid fill">
            <a:extLst>
              <a:ext uri="{FF2B5EF4-FFF2-40B4-BE49-F238E27FC236}">
                <a16:creationId xmlns:a16="http://schemas.microsoft.com/office/drawing/2014/main" id="{FDF312D6-B51C-2D97-85A3-C59665FD2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4165" y="1883617"/>
            <a:ext cx="1070659" cy="1070659"/>
          </a:xfrm>
          <a:prstGeom prst="rect">
            <a:avLst/>
          </a:prstGeom>
        </p:spPr>
      </p:pic>
      <p:pic>
        <p:nvPicPr>
          <p:cNvPr id="10" name="Graphic 9" descr="Speech with solid fill">
            <a:extLst>
              <a:ext uri="{FF2B5EF4-FFF2-40B4-BE49-F238E27FC236}">
                <a16:creationId xmlns:a16="http://schemas.microsoft.com/office/drawing/2014/main" id="{16CCE717-95D0-6B78-9B7F-895FA29A60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84370" y="133408"/>
            <a:ext cx="769728" cy="769728"/>
          </a:xfrm>
          <a:prstGeom prst="rect">
            <a:avLst/>
          </a:prstGeom>
        </p:spPr>
      </p:pic>
      <p:pic>
        <p:nvPicPr>
          <p:cNvPr id="16" name="Graphic 15" descr="Speech outline">
            <a:extLst>
              <a:ext uri="{FF2B5EF4-FFF2-40B4-BE49-F238E27FC236}">
                <a16:creationId xmlns:a16="http://schemas.microsoft.com/office/drawing/2014/main" id="{F460B3A2-EB46-6B59-493E-EC9705E5CC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7980680" y="133408"/>
            <a:ext cx="769728" cy="769728"/>
          </a:xfrm>
          <a:prstGeom prst="rect">
            <a:avLst/>
          </a:prstGeom>
        </p:spPr>
      </p:pic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45C9F772-A387-6515-281E-82D5007231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85628" y="1060174"/>
            <a:ext cx="605020" cy="605020"/>
          </a:xfrm>
          <a:prstGeom prst="rect">
            <a:avLst/>
          </a:prstGeom>
        </p:spPr>
      </p:pic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79663E41-1526-4083-7830-0CBDCFA61A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85628" y="2116436"/>
            <a:ext cx="605020" cy="6050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15C3F1-2D42-76C3-30AF-3B32CEE97E34}"/>
              </a:ext>
            </a:extLst>
          </p:cNvPr>
          <p:cNvSpPr txBox="1"/>
          <p:nvPr/>
        </p:nvSpPr>
        <p:spPr>
          <a:xfrm>
            <a:off x="1940293" y="3010179"/>
            <a:ext cx="66350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Hitchen’s razor: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be asserted without evidence can be dismissed without evidence. </a:t>
            </a:r>
          </a:p>
          <a:p>
            <a:pPr algn="l" fontAlgn="base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Lessons: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5"/>
              </a:rPr>
              <a:t>https://lifelessons.co/critical-thinking/philosophical-razors/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 descr="Megaphone outline">
            <a:extLst>
              <a:ext uri="{FF2B5EF4-FFF2-40B4-BE49-F238E27FC236}">
                <a16:creationId xmlns:a16="http://schemas.microsoft.com/office/drawing/2014/main" id="{257A36BF-D1C0-AA59-02EA-D23893EADF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9576112" y="3404262"/>
            <a:ext cx="1337553" cy="1470818"/>
          </a:xfrm>
          <a:prstGeom prst="rect">
            <a:avLst/>
          </a:prstGeom>
        </p:spPr>
      </p:pic>
      <p:pic>
        <p:nvPicPr>
          <p:cNvPr id="11" name="Graphic 10" descr="Megaphone with solid fill">
            <a:extLst>
              <a:ext uri="{FF2B5EF4-FFF2-40B4-BE49-F238E27FC236}">
                <a16:creationId xmlns:a16="http://schemas.microsoft.com/office/drawing/2014/main" id="{4A74286E-8CED-98C6-386B-AADE8E7619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05324" y="3382214"/>
            <a:ext cx="1470818" cy="14708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8F300B-4417-262C-20B2-B6531436C730}"/>
              </a:ext>
            </a:extLst>
          </p:cNvPr>
          <p:cNvSpPr txBox="1"/>
          <p:nvPr/>
        </p:nvSpPr>
        <p:spPr>
          <a:xfrm>
            <a:off x="5653060" y="4797463"/>
            <a:ext cx="511654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Hanlon’s razor: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attribute to malice that which can be adequately explained by incompetence or stupidity.</a:t>
            </a:r>
          </a:p>
          <a:p>
            <a:pPr fontAlgn="base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Lessons: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5"/>
              </a:rPr>
              <a:t>https://lifelessons.co/critical-thinking/philosophical-razors/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A train crashed into a building&#10;&#10;Description automatically generated">
            <a:extLst>
              <a:ext uri="{FF2B5EF4-FFF2-40B4-BE49-F238E27FC236}">
                <a16:creationId xmlns:a16="http://schemas.microsoft.com/office/drawing/2014/main" id="{A96CCC7B-8F1D-3641-7C86-9A348E69E5C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06359" y="4171677"/>
            <a:ext cx="2004040" cy="2122836"/>
          </a:xfrm>
          <a:prstGeom prst="rect">
            <a:avLst/>
          </a:prstGeom>
        </p:spPr>
      </p:pic>
      <p:pic>
        <p:nvPicPr>
          <p:cNvPr id="14" name="Picture 13" descr="A bridge that has been destroyed by a ship&#10;&#10;">
            <a:extLst>
              <a:ext uri="{FF2B5EF4-FFF2-40B4-BE49-F238E27FC236}">
                <a16:creationId xmlns:a16="http://schemas.microsoft.com/office/drawing/2014/main" id="{C2DD0494-3FA9-ADF0-85F3-56174360ED0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24495" y="4076726"/>
            <a:ext cx="3521529" cy="22747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5E9894-CA0B-530A-72DC-4D64BE529BF5}"/>
              </a:ext>
            </a:extLst>
          </p:cNvPr>
          <p:cNvSpPr txBox="1"/>
          <p:nvPr/>
        </p:nvSpPr>
        <p:spPr>
          <a:xfrm>
            <a:off x="1947712" y="6296454"/>
            <a:ext cx="4238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Key Bridge Collapse in Baltimore (3/26/24) </a:t>
            </a:r>
          </a:p>
        </p:txBody>
      </p:sp>
    </p:spTree>
    <p:extLst>
      <p:ext uri="{BB962C8B-B14F-4D97-AF65-F5344CB8AC3E}">
        <p14:creationId xmlns:p14="http://schemas.microsoft.com/office/powerpoint/2010/main" val="29331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E6C9AD3-5F4E-6669-53D3-49D4BD282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D6D7B-9317-18D2-D0A1-426D8DBDA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700" y="868362"/>
            <a:ext cx="9169400" cy="2387600"/>
          </a:xfrm>
        </p:spPr>
        <p:txBody>
          <a:bodyPr>
            <a:normAutofit/>
          </a:bodyPr>
          <a:lstStyle/>
          <a:p>
            <a:r>
              <a:rPr lang="en-US" sz="4000" dirty="0"/>
              <a:t>How to Succeed in the Class</a:t>
            </a:r>
          </a:p>
        </p:txBody>
      </p:sp>
    </p:spTree>
    <p:extLst>
      <p:ext uri="{BB962C8B-B14F-4D97-AF65-F5344CB8AC3E}">
        <p14:creationId xmlns:p14="http://schemas.microsoft.com/office/powerpoint/2010/main" val="1779724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life jackets floating in water&#10;&#10;Description automatically generated">
            <a:extLst>
              <a:ext uri="{FF2B5EF4-FFF2-40B4-BE49-F238E27FC236}">
                <a16:creationId xmlns:a16="http://schemas.microsoft.com/office/drawing/2014/main" id="{591EDF08-DCC0-DF51-E45D-B885741CB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070" y="1134534"/>
            <a:ext cx="7037860" cy="5014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005B7A-67FC-4A51-36D7-75DA04FF7930}"/>
              </a:ext>
            </a:extLst>
          </p:cNvPr>
          <p:cNvSpPr txBox="1"/>
          <p:nvPr/>
        </p:nvSpPr>
        <p:spPr>
          <a:xfrm>
            <a:off x="64222" y="293492"/>
            <a:ext cx="12127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Survival Guide for this Course </a:t>
            </a:r>
          </a:p>
        </p:txBody>
      </p:sp>
    </p:spTree>
    <p:extLst>
      <p:ext uri="{BB962C8B-B14F-4D97-AF65-F5344CB8AC3E}">
        <p14:creationId xmlns:p14="http://schemas.microsoft.com/office/powerpoint/2010/main" val="1690424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34DBE5D-48CF-59B8-643E-F67A562E784B}"/>
              </a:ext>
            </a:extLst>
          </p:cNvPr>
          <p:cNvSpPr txBox="1">
            <a:spLocks/>
          </p:cNvSpPr>
          <p:nvPr/>
        </p:nvSpPr>
        <p:spPr>
          <a:xfrm>
            <a:off x="1668854" y="207740"/>
            <a:ext cx="8849528" cy="602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Check for unread announcements on a daily basis.</a:t>
            </a:r>
          </a:p>
        </p:txBody>
      </p:sp>
      <p:pic>
        <p:nvPicPr>
          <p:cNvPr id="8" name="Picture 7" descr="A screenshot of a computer screen with an arrow pointing to the announcements tab">
            <a:extLst>
              <a:ext uri="{FF2B5EF4-FFF2-40B4-BE49-F238E27FC236}">
                <a16:creationId xmlns:a16="http://schemas.microsoft.com/office/drawing/2014/main" id="{D1B7E6C9-C682-F45C-0C26-017134155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2" y="914400"/>
            <a:ext cx="12192302" cy="59436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0E32B6-30C4-5678-13F6-78F700762661}"/>
              </a:ext>
            </a:extLst>
          </p:cNvPr>
          <p:cNvCxnSpPr>
            <a:cxnSpLocks/>
          </p:cNvCxnSpPr>
          <p:nvPr/>
        </p:nvCxnSpPr>
        <p:spPr>
          <a:xfrm flipV="1">
            <a:off x="3073729" y="1312223"/>
            <a:ext cx="0" cy="849086"/>
          </a:xfrm>
          <a:prstGeom prst="straightConnector1">
            <a:avLst/>
          </a:prstGeom>
          <a:ln w="63500"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4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544BC67-C31F-BAE8-9967-775BF4EB659B}"/>
              </a:ext>
            </a:extLst>
          </p:cNvPr>
          <p:cNvSpPr txBox="1">
            <a:spLocks/>
          </p:cNvSpPr>
          <p:nvPr/>
        </p:nvSpPr>
        <p:spPr>
          <a:xfrm>
            <a:off x="1571223" y="222031"/>
            <a:ext cx="8849528" cy="602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Check for unread course mail on a daily basis.</a:t>
            </a:r>
          </a:p>
        </p:txBody>
      </p:sp>
      <p:pic>
        <p:nvPicPr>
          <p:cNvPr id="11" name="Picture 10" descr="A screenshot of a computer screen with an arrow pointing to the messages tab">
            <a:extLst>
              <a:ext uri="{FF2B5EF4-FFF2-40B4-BE49-F238E27FC236}">
                <a16:creationId xmlns:a16="http://schemas.microsoft.com/office/drawing/2014/main" id="{75FA1DAB-C1A2-7C54-D1A2-75877B47E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42974"/>
            <a:ext cx="12192001" cy="588645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005DD7-265F-2BAA-E17C-BACF0F3EB8DA}"/>
              </a:ext>
            </a:extLst>
          </p:cNvPr>
          <p:cNvCxnSpPr>
            <a:cxnSpLocks/>
          </p:cNvCxnSpPr>
          <p:nvPr/>
        </p:nvCxnSpPr>
        <p:spPr>
          <a:xfrm flipV="1">
            <a:off x="6024749" y="1339931"/>
            <a:ext cx="0" cy="849086"/>
          </a:xfrm>
          <a:prstGeom prst="straightConnector1">
            <a:avLst/>
          </a:prstGeom>
          <a:ln w="63500"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0DF6-C873-4141-8D72-52DA9192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44" y="249065"/>
            <a:ext cx="8849528" cy="60258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Open this link for access to power points, quizzes and assignments.</a:t>
            </a:r>
          </a:p>
        </p:txBody>
      </p:sp>
      <p:pic>
        <p:nvPicPr>
          <p:cNvPr id="12" name="Picture 11" descr="A screenshot of a computer screen with an arrow pointing to a module">
            <a:extLst>
              <a:ext uri="{FF2B5EF4-FFF2-40B4-BE49-F238E27FC236}">
                <a16:creationId xmlns:a16="http://schemas.microsoft.com/office/drawing/2014/main" id="{F5BA392F-4E70-661F-6426-8EFEBAE20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1080655"/>
            <a:ext cx="12078784" cy="575886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90438F-21E0-CB4A-12E4-2A51CCFF5E42}"/>
              </a:ext>
            </a:extLst>
          </p:cNvPr>
          <p:cNvCxnSpPr>
            <a:cxnSpLocks/>
          </p:cNvCxnSpPr>
          <p:nvPr/>
        </p:nvCxnSpPr>
        <p:spPr>
          <a:xfrm>
            <a:off x="6086102" y="3595254"/>
            <a:ext cx="0" cy="796636"/>
          </a:xfrm>
          <a:prstGeom prst="straightConnector1">
            <a:avLst/>
          </a:prstGeom>
          <a:ln w="63500"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356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0DF6-C873-4141-8D72-52DA9192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336" y="96985"/>
            <a:ext cx="8849528" cy="60258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contents of your unit folder should look something like this.</a:t>
            </a:r>
          </a:p>
        </p:txBody>
      </p:sp>
      <p:pic>
        <p:nvPicPr>
          <p:cNvPr id="6" name="Picture 5" descr="A screenshot inside the module folder indicating the assignments and quizzes pertaining to the unit">
            <a:extLst>
              <a:ext uri="{FF2B5EF4-FFF2-40B4-BE49-F238E27FC236}">
                <a16:creationId xmlns:a16="http://schemas.microsoft.com/office/drawing/2014/main" id="{09CC1A11-F2D2-6B36-BB49-4B4FBD1EB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274618"/>
            <a:ext cx="11372849" cy="55833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4EFC960-B2B6-7A6E-39B8-96634047896A}"/>
              </a:ext>
            </a:extLst>
          </p:cNvPr>
          <p:cNvSpPr txBox="1">
            <a:spLocks/>
          </p:cNvSpPr>
          <p:nvPr/>
        </p:nvSpPr>
        <p:spPr>
          <a:xfrm>
            <a:off x="570651" y="583787"/>
            <a:ext cx="10475737" cy="670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 not forget to complete the quizzes and assignments pertaining to the unit!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9D3B3C-96FE-5B42-54F7-D661273100C2}"/>
              </a:ext>
            </a:extLst>
          </p:cNvPr>
          <p:cNvCxnSpPr>
            <a:cxnSpLocks/>
          </p:cNvCxnSpPr>
          <p:nvPr/>
        </p:nvCxnSpPr>
        <p:spPr>
          <a:xfrm flipH="1">
            <a:off x="1909947" y="2960914"/>
            <a:ext cx="1068780" cy="0"/>
          </a:xfrm>
          <a:prstGeom prst="straightConnector1">
            <a:avLst/>
          </a:prstGeom>
          <a:ln w="63500"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B6A3BE-B798-6D66-5DD2-7BF4BF1687F6}"/>
              </a:ext>
            </a:extLst>
          </p:cNvPr>
          <p:cNvCxnSpPr>
            <a:cxnSpLocks/>
          </p:cNvCxnSpPr>
          <p:nvPr/>
        </p:nvCxnSpPr>
        <p:spPr>
          <a:xfrm flipH="1">
            <a:off x="3562596" y="3449782"/>
            <a:ext cx="1068780" cy="0"/>
          </a:xfrm>
          <a:prstGeom prst="straightConnector1">
            <a:avLst/>
          </a:prstGeom>
          <a:ln w="63500"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B73DA4-BBE7-B612-CE5D-55E0616BBAB3}"/>
              </a:ext>
            </a:extLst>
          </p:cNvPr>
          <p:cNvCxnSpPr>
            <a:cxnSpLocks/>
          </p:cNvCxnSpPr>
          <p:nvPr/>
        </p:nvCxnSpPr>
        <p:spPr>
          <a:xfrm flipH="1">
            <a:off x="5027220" y="2476005"/>
            <a:ext cx="1068780" cy="0"/>
          </a:xfrm>
          <a:prstGeom prst="straightConnector1">
            <a:avLst/>
          </a:prstGeom>
          <a:ln w="63500"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B2EE96-13E1-EDD3-14CF-875BD56D10F5}"/>
              </a:ext>
            </a:extLst>
          </p:cNvPr>
          <p:cNvCxnSpPr>
            <a:cxnSpLocks/>
          </p:cNvCxnSpPr>
          <p:nvPr/>
        </p:nvCxnSpPr>
        <p:spPr>
          <a:xfrm flipH="1">
            <a:off x="3323111" y="3916878"/>
            <a:ext cx="1068780" cy="0"/>
          </a:xfrm>
          <a:prstGeom prst="straightConnector1">
            <a:avLst/>
          </a:prstGeom>
          <a:ln w="63500"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72B296-D769-1254-6193-4F5465CB8671}"/>
              </a:ext>
            </a:extLst>
          </p:cNvPr>
          <p:cNvCxnSpPr>
            <a:cxnSpLocks/>
          </p:cNvCxnSpPr>
          <p:nvPr/>
        </p:nvCxnSpPr>
        <p:spPr>
          <a:xfrm flipH="1">
            <a:off x="3912921" y="5510151"/>
            <a:ext cx="1068780" cy="0"/>
          </a:xfrm>
          <a:prstGeom prst="straightConnector1">
            <a:avLst/>
          </a:prstGeom>
          <a:ln w="63500"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07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FDFBA2E-B1EF-462D-A5FD-3BCFDCFD35C8}"/>
              </a:ext>
            </a:extLst>
          </p:cNvPr>
          <p:cNvSpPr txBox="1"/>
          <p:nvPr/>
        </p:nvSpPr>
        <p:spPr>
          <a:xfrm>
            <a:off x="790459" y="5582141"/>
            <a:ext cx="101603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Unless otherwise indicated, all images in this presentation were downloaded from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Wikimedia Commons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https://commons.wikimedia.org/wiki/Main_Page</a:t>
            </a:r>
            <a:endParaRPr lang="en-US" sz="1600" dirty="0"/>
          </a:p>
        </p:txBody>
      </p:sp>
      <p:pic>
        <p:nvPicPr>
          <p:cNvPr id="11" name="Picture 10" descr="A blue and red logo with arrows&#10;&#10;Description automatically generated">
            <a:extLst>
              <a:ext uri="{FF2B5EF4-FFF2-40B4-BE49-F238E27FC236}">
                <a16:creationId xmlns:a16="http://schemas.microsoft.com/office/drawing/2014/main" id="{DE3CF24E-DE08-B0B4-A5E0-26567F16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27" y="1089442"/>
            <a:ext cx="3441336" cy="3958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1DED42-8297-90D0-2750-BBE1A1B58495}"/>
              </a:ext>
            </a:extLst>
          </p:cNvPr>
          <p:cNvSpPr txBox="1"/>
          <p:nvPr/>
        </p:nvSpPr>
        <p:spPr>
          <a:xfrm>
            <a:off x="625206" y="399228"/>
            <a:ext cx="3073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Acknowledgement:</a:t>
            </a:r>
          </a:p>
        </p:txBody>
      </p:sp>
    </p:spTree>
    <p:extLst>
      <p:ext uri="{BB962C8B-B14F-4D97-AF65-F5344CB8AC3E}">
        <p14:creationId xmlns:p14="http://schemas.microsoft.com/office/powerpoint/2010/main" val="167574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E11D-A6DC-D5CC-5711-5A0652CBC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1041400"/>
            <a:ext cx="10363200" cy="2387600"/>
          </a:xfrm>
        </p:spPr>
        <p:txBody>
          <a:bodyPr/>
          <a:lstStyle/>
          <a:p>
            <a:r>
              <a:rPr lang="en-US" dirty="0"/>
              <a:t>How Environmental Science Incorporates Many Disciplines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A8507-F16D-4E60-142D-27233D124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550" y="3602038"/>
            <a:ext cx="11772900" cy="1655762"/>
          </a:xfrm>
        </p:spPr>
        <p:txBody>
          <a:bodyPr/>
          <a:lstStyle/>
          <a:p>
            <a:r>
              <a:rPr lang="en-US" dirty="0"/>
              <a:t>The delicate balancing act between environmental protection and the economic growth requires an interdisciplinary approach to discern where best to “draw the line”.</a:t>
            </a:r>
          </a:p>
        </p:txBody>
      </p:sp>
    </p:spTree>
    <p:extLst>
      <p:ext uri="{BB962C8B-B14F-4D97-AF65-F5344CB8AC3E}">
        <p14:creationId xmlns:p14="http://schemas.microsoft.com/office/powerpoint/2010/main" val="334501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 of nested circles with the economy in the center and the environment on the outside">
            <a:extLst>
              <a:ext uri="{FF2B5EF4-FFF2-40B4-BE49-F238E27FC236}">
                <a16:creationId xmlns:a16="http://schemas.microsoft.com/office/drawing/2014/main" id="{4CAD41A8-2A7D-2075-16D6-4C8E24088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69" y="1871609"/>
            <a:ext cx="4542957" cy="3854522"/>
          </a:xfrm>
          <a:prstGeom prst="rect">
            <a:avLst/>
          </a:prstGeom>
        </p:spPr>
      </p:pic>
      <p:pic>
        <p:nvPicPr>
          <p:cNvPr id="3" name="Picture 2" descr="A group of men in the Stone Age">
            <a:extLst>
              <a:ext uri="{FF2B5EF4-FFF2-40B4-BE49-F238E27FC236}">
                <a16:creationId xmlns:a16="http://schemas.microsoft.com/office/drawing/2014/main" id="{0C6F81A7-01B6-D089-7F94-479CA2DD4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0" y="1871609"/>
            <a:ext cx="5683246" cy="3682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97F241-FD51-14CF-E926-29DA64FE2AC5}"/>
              </a:ext>
            </a:extLst>
          </p:cNvPr>
          <p:cNvSpPr txBox="1"/>
          <p:nvPr/>
        </p:nvSpPr>
        <p:spPr>
          <a:xfrm>
            <a:off x="1111246" y="940007"/>
            <a:ext cx="10088115" cy="8079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Without an economy or social order, life is “poor, nasty, brutish, and short,”*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neither of these can exist in the absence of natural resources.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45D95-0DAC-F660-E6A2-9B059F94BA72}"/>
              </a:ext>
            </a:extLst>
          </p:cNvPr>
          <p:cNvSpPr txBox="1"/>
          <p:nvPr/>
        </p:nvSpPr>
        <p:spPr>
          <a:xfrm>
            <a:off x="1111246" y="5917993"/>
            <a:ext cx="484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* Quote from ”The Leviathan” by Thomas Hobbes</a:t>
            </a:r>
          </a:p>
        </p:txBody>
      </p:sp>
    </p:spTree>
    <p:extLst>
      <p:ext uri="{BB962C8B-B14F-4D97-AF65-F5344CB8AC3E}">
        <p14:creationId xmlns:p14="http://schemas.microsoft.com/office/powerpoint/2010/main" val="40101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077" y="827904"/>
            <a:ext cx="8849528" cy="5298261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picture containing scale with a butterfly on a flower representing nature and the right and a money bag representing the economy on the left">
            <a:extLst>
              <a:ext uri="{FF2B5EF4-FFF2-40B4-BE49-F238E27FC236}">
                <a16:creationId xmlns:a16="http://schemas.microsoft.com/office/drawing/2014/main" id="{77C11001-672C-E15B-A779-0AAF4BC65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051" y="1635816"/>
            <a:ext cx="5510605" cy="4632461"/>
          </a:xfrm>
          <a:prstGeom prst="rect">
            <a:avLst/>
          </a:prstGeom>
        </p:spPr>
      </p:pic>
      <p:pic>
        <p:nvPicPr>
          <p:cNvPr id="7" name="Picture 6" descr="A close up of a butterfly on a flower&#10;">
            <a:extLst>
              <a:ext uri="{FF2B5EF4-FFF2-40B4-BE49-F238E27FC236}">
                <a16:creationId xmlns:a16="http://schemas.microsoft.com/office/drawing/2014/main" id="{D3CFEAFD-9BB5-7F0F-9671-A7E05EA8EC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11" y="4008412"/>
            <a:ext cx="1498010" cy="1599556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7005019F-741B-CE05-83E6-C378979601BA}"/>
              </a:ext>
            </a:extLst>
          </p:cNvPr>
          <p:cNvSpPr txBox="1"/>
          <p:nvPr/>
        </p:nvSpPr>
        <p:spPr>
          <a:xfrm>
            <a:off x="550384" y="423493"/>
            <a:ext cx="11350487" cy="7463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Environmental scientists and policy-makers deal with issues like pollution and resource depletion…</a:t>
            </a:r>
          </a:p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…with the ultimate  goal of striking a balance between our economic needs and the environment.</a:t>
            </a:r>
          </a:p>
        </p:txBody>
      </p:sp>
      <p:pic>
        <p:nvPicPr>
          <p:cNvPr id="4" name="Picture 3" descr="A graph showing a fish and graph indicating the crash in the codfish population">
            <a:extLst>
              <a:ext uri="{FF2B5EF4-FFF2-40B4-BE49-F238E27FC236}">
                <a16:creationId xmlns:a16="http://schemas.microsoft.com/office/drawing/2014/main" id="{00CC9034-3C61-F0A6-E297-77BAF51B1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5" y="3777482"/>
            <a:ext cx="3342056" cy="2753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of green-colored waste from a pipe entering a body of water">
            <a:extLst>
              <a:ext uri="{FF2B5EF4-FFF2-40B4-BE49-F238E27FC236}">
                <a16:creationId xmlns:a16="http://schemas.microsoft.com/office/drawing/2014/main" id="{0143E1D3-34A2-2409-31E1-EE791F918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85" y="1250589"/>
            <a:ext cx="3390974" cy="239378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B0B8B91-BA82-FF3F-A194-2CC4987C98C4}"/>
              </a:ext>
            </a:extLst>
          </p:cNvPr>
          <p:cNvCxnSpPr>
            <a:cxnSpLocks/>
          </p:cNvCxnSpPr>
          <p:nvPr/>
        </p:nvCxnSpPr>
        <p:spPr>
          <a:xfrm>
            <a:off x="9332119" y="3157538"/>
            <a:ext cx="0" cy="209649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A bag of money with a dollar sign&#10;&#10;Description automatically generated">
            <a:extLst>
              <a:ext uri="{FF2B5EF4-FFF2-40B4-BE49-F238E27FC236}">
                <a16:creationId xmlns:a16="http://schemas.microsoft.com/office/drawing/2014/main" id="{0394D9EE-DD1B-C191-DCDE-14A8A914D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11020">
            <a:off x="5802564" y="4289930"/>
            <a:ext cx="869558" cy="97464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7A49F9-96A0-2F11-429D-57CD3C01AEA3}"/>
              </a:ext>
            </a:extLst>
          </p:cNvPr>
          <p:cNvCxnSpPr>
            <a:cxnSpLocks/>
          </p:cNvCxnSpPr>
          <p:nvPr/>
        </p:nvCxnSpPr>
        <p:spPr>
          <a:xfrm>
            <a:off x="6293644" y="3145136"/>
            <a:ext cx="0" cy="209649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5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of the Earth with nested circles representing STEM, social sciences, and humanities">
            <a:extLst>
              <a:ext uri="{FF2B5EF4-FFF2-40B4-BE49-F238E27FC236}">
                <a16:creationId xmlns:a16="http://schemas.microsoft.com/office/drawing/2014/main" id="{D84603C9-2CA1-0443-1EF3-441E9039D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983" y="881150"/>
            <a:ext cx="6026961" cy="570223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6884C27-3023-1D0B-A4C0-6786FD56E51D}"/>
              </a:ext>
            </a:extLst>
          </p:cNvPr>
          <p:cNvGrpSpPr/>
          <p:nvPr/>
        </p:nvGrpSpPr>
        <p:grpSpPr>
          <a:xfrm>
            <a:off x="4242303" y="977257"/>
            <a:ext cx="3437143" cy="3230343"/>
            <a:chOff x="2406698" y="24064"/>
            <a:chExt cx="3489233" cy="335820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A257CD-35E8-B5BC-D30C-347195956D80}"/>
                </a:ext>
              </a:extLst>
            </p:cNvPr>
            <p:cNvSpPr/>
            <p:nvPr/>
          </p:nvSpPr>
          <p:spPr>
            <a:xfrm>
              <a:off x="2406698" y="24064"/>
              <a:ext cx="3489233" cy="335820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9DEA9EB9-DF4A-05B7-1EB9-F5B0E11FE697}"/>
                </a:ext>
              </a:extLst>
            </p:cNvPr>
            <p:cNvSpPr txBox="1"/>
            <p:nvPr/>
          </p:nvSpPr>
          <p:spPr>
            <a:xfrm>
              <a:off x="2871929" y="611750"/>
              <a:ext cx="2558771" cy="1511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sz="2800" b="1" u="none" kern="1200" dirty="0"/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STEM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Biology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Chemistry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Physics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Geology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Engineering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Statistics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sz="2800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096B203-0902-8893-3A4C-5BEDF13FA627}"/>
              </a:ext>
            </a:extLst>
          </p:cNvPr>
          <p:cNvGrpSpPr/>
          <p:nvPr/>
        </p:nvGrpSpPr>
        <p:grpSpPr>
          <a:xfrm>
            <a:off x="5582198" y="3369204"/>
            <a:ext cx="2804733" cy="2667864"/>
            <a:chOff x="3746593" y="2424523"/>
            <a:chExt cx="2847239" cy="277346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4026A40-221C-6000-F61E-20670E00834E}"/>
                </a:ext>
              </a:extLst>
            </p:cNvPr>
            <p:cNvSpPr/>
            <p:nvPr/>
          </p:nvSpPr>
          <p:spPr>
            <a:xfrm>
              <a:off x="3746593" y="2424523"/>
              <a:ext cx="2847239" cy="2773465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5FAF57F1-07A3-278E-A999-C30E622ACDC2}"/>
                </a:ext>
              </a:extLst>
            </p:cNvPr>
            <p:cNvSpPr txBox="1"/>
            <p:nvPr/>
          </p:nvSpPr>
          <p:spPr>
            <a:xfrm>
              <a:off x="4617374" y="3141001"/>
              <a:ext cx="1708343" cy="1525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27432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sz="2400" b="1" kern="1200" dirty="0"/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sz="2400" b="1" kern="1200" dirty="0"/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Humanities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Philosophy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Literature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Ethics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CE0B9BE-3C6A-6C6F-F5BE-E14F6218FA93}"/>
              </a:ext>
            </a:extLst>
          </p:cNvPr>
          <p:cNvGrpSpPr/>
          <p:nvPr/>
        </p:nvGrpSpPr>
        <p:grpSpPr>
          <a:xfrm>
            <a:off x="3323663" y="3366410"/>
            <a:ext cx="2870368" cy="2707888"/>
            <a:chOff x="1488058" y="2421123"/>
            <a:chExt cx="2913868" cy="281507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E1DA0B1-0DCB-E17D-EE87-73233B5717C8}"/>
                </a:ext>
              </a:extLst>
            </p:cNvPr>
            <p:cNvSpPr/>
            <p:nvPr/>
          </p:nvSpPr>
          <p:spPr>
            <a:xfrm>
              <a:off x="1488058" y="2421123"/>
              <a:ext cx="2913868" cy="281507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FD0D4476-C35D-7DAD-A223-8202238628C2}"/>
                </a:ext>
              </a:extLst>
            </p:cNvPr>
            <p:cNvSpPr txBox="1"/>
            <p:nvPr/>
          </p:nvSpPr>
          <p:spPr>
            <a:xfrm>
              <a:off x="1762447" y="3148351"/>
              <a:ext cx="1748321" cy="1548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65760" tIns="45720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Social Sciences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Economics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History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Politics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22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Law</a:t>
              </a:r>
            </a:p>
          </p:txBody>
        </p:sp>
      </p:grpSp>
      <p:sp>
        <p:nvSpPr>
          <p:cNvPr id="15" name="TextBox 3">
            <a:extLst>
              <a:ext uri="{FF2B5EF4-FFF2-40B4-BE49-F238E27FC236}">
                <a16:creationId xmlns:a16="http://schemas.microsoft.com/office/drawing/2014/main" id="{0EBA89CF-C92F-F7A8-0E42-2EA3ABC2A598}"/>
              </a:ext>
            </a:extLst>
          </p:cNvPr>
          <p:cNvSpPr txBox="1"/>
          <p:nvPr/>
        </p:nvSpPr>
        <p:spPr>
          <a:xfrm>
            <a:off x="605065" y="274613"/>
            <a:ext cx="11332011" cy="438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is why environmental science is the most interdisciplinary of the natural sciences. </a:t>
            </a:r>
          </a:p>
        </p:txBody>
      </p:sp>
    </p:spTree>
    <p:extLst>
      <p:ext uri="{BB962C8B-B14F-4D97-AF65-F5344CB8AC3E}">
        <p14:creationId xmlns:p14="http://schemas.microsoft.com/office/powerpoint/2010/main" val="145832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4577F5F-8A1F-E1DD-9249-68AC049E3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AFC2-5A38-9F44-5C2A-3357E81A2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700" y="868362"/>
            <a:ext cx="9169400" cy="2387600"/>
          </a:xfrm>
        </p:spPr>
        <p:txBody>
          <a:bodyPr>
            <a:normAutofit/>
          </a:bodyPr>
          <a:lstStyle/>
          <a:p>
            <a:r>
              <a:rPr lang="en-US" sz="4000" dirty="0"/>
              <a:t>Environmental Science is More Contentious than Most Other Sciences Because it Drives Policies that Affect Many People’s Lives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85991B2-E34A-5A02-0270-7D39A5AC3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700" y="3602039"/>
            <a:ext cx="9372600" cy="1655762"/>
          </a:xfrm>
        </p:spPr>
        <p:txBody>
          <a:bodyPr/>
          <a:lstStyle/>
          <a:p>
            <a:r>
              <a:rPr lang="en-US" dirty="0"/>
              <a:t>The environmental science must stay grounded in science in order to separate the science from the politics.</a:t>
            </a:r>
          </a:p>
        </p:txBody>
      </p:sp>
    </p:spTree>
    <p:extLst>
      <p:ext uri="{BB962C8B-B14F-4D97-AF65-F5344CB8AC3E}">
        <p14:creationId xmlns:p14="http://schemas.microsoft.com/office/powerpoint/2010/main" val="406670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rotesters holding signs and banners&#10;&#10;Description automatically generated">
            <a:extLst>
              <a:ext uri="{FF2B5EF4-FFF2-40B4-BE49-F238E27FC236}">
                <a16:creationId xmlns:a16="http://schemas.microsoft.com/office/drawing/2014/main" id="{6622C938-4BE2-27F7-E1D8-35159C825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55" y="1771548"/>
            <a:ext cx="6598689" cy="38944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19136D4B-DA25-C65A-C464-6A3C52253B46}"/>
              </a:ext>
            </a:extLst>
          </p:cNvPr>
          <p:cNvSpPr txBox="1"/>
          <p:nvPr/>
        </p:nvSpPr>
        <p:spPr>
          <a:xfrm>
            <a:off x="302855" y="820092"/>
            <a:ext cx="11703615" cy="823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just" defTabSz="6858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50" dirty="0">
                <a:latin typeface="Calibri" panose="020F0502020204030204" pitchFamily="34" charset="0"/>
                <a:cs typeface="Calibri" panose="020F0502020204030204" pitchFamily="34" charset="0"/>
              </a:rPr>
              <a:t>Environmental science is not only interdisciplinary, it also confronts issues that are deeply controversial.</a:t>
            </a:r>
          </a:p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50" dirty="0">
                <a:latin typeface="Calibri" panose="020F0502020204030204" pitchFamily="34" charset="0"/>
                <a:cs typeface="Calibri" panose="020F0502020204030204" pitchFamily="34" charset="0"/>
              </a:rPr>
              <a:t>Passion is a powerful force, but without rational discussion it cannot provide helpful solutions.</a:t>
            </a:r>
          </a:p>
        </p:txBody>
      </p:sp>
      <p:pic>
        <p:nvPicPr>
          <p:cNvPr id="4" name="Picture 3" descr="A person in pink tights holding a sign promoting the overthrow of the government">
            <a:extLst>
              <a:ext uri="{FF2B5EF4-FFF2-40B4-BE49-F238E27FC236}">
                <a16:creationId xmlns:a16="http://schemas.microsoft.com/office/drawing/2014/main" id="{EC5A2405-C44B-514A-2E41-542B56F6B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272" y="1771548"/>
            <a:ext cx="4818873" cy="3894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54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19136D4B-DA25-C65A-C464-6A3C52253B46}"/>
              </a:ext>
            </a:extLst>
          </p:cNvPr>
          <p:cNvSpPr txBox="1"/>
          <p:nvPr/>
        </p:nvSpPr>
        <p:spPr>
          <a:xfrm>
            <a:off x="298307" y="773680"/>
            <a:ext cx="8583528" cy="22236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just" defTabSz="6858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conscientious scientist presents data that is carefully vetted... </a:t>
            </a:r>
          </a:p>
          <a:p>
            <a:pPr algn="just" defTabSz="6858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…and listens to other perspectives…</a:t>
            </a:r>
          </a:p>
          <a:p>
            <a:pPr algn="just" defTabSz="6858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…in hopes that cooler heads prevail,</a:t>
            </a:r>
          </a:p>
          <a:p>
            <a:pPr algn="just" defTabSz="6858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…because at the end of the day, science is not a religion:</a:t>
            </a:r>
          </a:p>
          <a:p>
            <a:pPr algn="just" defTabSz="6858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is an ongoing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process.</a:t>
            </a:r>
          </a:p>
        </p:txBody>
      </p:sp>
      <p:pic>
        <p:nvPicPr>
          <p:cNvPr id="7" name="Picture 6" descr="A close up of a person pointing to discussion topics">
            <a:extLst>
              <a:ext uri="{FF2B5EF4-FFF2-40B4-BE49-F238E27FC236}">
                <a16:creationId xmlns:a16="http://schemas.microsoft.com/office/drawing/2014/main" id="{4B6551D7-ECE4-5F5F-E0C1-A6ABCCA87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955" y="3193663"/>
            <a:ext cx="1797880" cy="25524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A scientist presenting to an audience">
            <a:extLst>
              <a:ext uri="{FF2B5EF4-FFF2-40B4-BE49-F238E27FC236}">
                <a16:creationId xmlns:a16="http://schemas.microsoft.com/office/drawing/2014/main" id="{0C2A1DF6-0CFD-2E4E-D8BB-67AF89E56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08" y="3206813"/>
            <a:ext cx="3580965" cy="25458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A group of people around a round table&#10;&#10;Description automatically generated">
            <a:extLst>
              <a:ext uri="{FF2B5EF4-FFF2-40B4-BE49-F238E27FC236}">
                <a16:creationId xmlns:a16="http://schemas.microsoft.com/office/drawing/2014/main" id="{6A197A52-E145-144E-6514-03F3D5DF6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586" y="3206813"/>
            <a:ext cx="2974563" cy="25524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Photo of a young protester holding up a sign that say's &quot;Listen to Science&quot;">
            <a:extLst>
              <a:ext uri="{FF2B5EF4-FFF2-40B4-BE49-F238E27FC236}">
                <a16:creationId xmlns:a16="http://schemas.microsoft.com/office/drawing/2014/main" id="{683F99C4-469F-1651-4AEB-FA6C0E0B2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1803" y="3200238"/>
            <a:ext cx="2959247" cy="25458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Circular diagram of scientific method with green arrows indicating a cycle&#10;">
            <a:extLst>
              <a:ext uri="{FF2B5EF4-FFF2-40B4-BE49-F238E27FC236}">
                <a16:creationId xmlns:a16="http://schemas.microsoft.com/office/drawing/2014/main" id="{CDAA1505-FAAE-340F-33B7-8D84B4A4D6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1802" y="412366"/>
            <a:ext cx="2959247" cy="261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696E2-CA1F-939C-4F97-B8209791A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009D40-197A-61FB-99C5-EF2D9BA41372}"/>
              </a:ext>
            </a:extLst>
          </p:cNvPr>
          <p:cNvSpPr txBox="1"/>
          <p:nvPr/>
        </p:nvSpPr>
        <p:spPr>
          <a:xfrm>
            <a:off x="401169" y="6264039"/>
            <a:ext cx="723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Inspired by a chart by Norman Fenton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https://www.youtube.com/watch?v=8Avq_tMz2LU&amp;t=74s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child looking at a rabbit in a hole&#10;&#10;Description automatically generated">
            <a:extLst>
              <a:ext uri="{FF2B5EF4-FFF2-40B4-BE49-F238E27FC236}">
                <a16:creationId xmlns:a16="http://schemas.microsoft.com/office/drawing/2014/main" id="{7DCFB088-4040-B0B1-2634-2652146F2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120" y="2187752"/>
            <a:ext cx="3947630" cy="4081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D0573B-8798-0420-A8DC-8BBCAFBCBC06}"/>
              </a:ext>
            </a:extLst>
          </p:cNvPr>
          <p:cNvSpPr txBox="1"/>
          <p:nvPr/>
        </p:nvSpPr>
        <p:spPr>
          <a:xfrm>
            <a:off x="7648051" y="6215319"/>
            <a:ext cx="253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Image generated by Bing AI.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0A9726C7-35F9-3191-6BF8-A0000E45D5B9}"/>
              </a:ext>
            </a:extLst>
          </p:cNvPr>
          <p:cNvSpPr txBox="1"/>
          <p:nvPr/>
        </p:nvSpPr>
        <p:spPr>
          <a:xfrm>
            <a:off x="447558" y="350591"/>
            <a:ext cx="8506437" cy="17312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just" defTabSz="6858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Scientific progress is vital to our quality of life, but it is often messy…</a:t>
            </a:r>
          </a:p>
          <a:p>
            <a:pPr algn="just" defTabSz="685800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…and not all results are presented in good faith!</a:t>
            </a:r>
          </a:p>
          <a:p>
            <a:pPr algn="just" defTabSz="685800"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 major goal of this course is to give you skills to 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objectively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discern the issues without wasting time on junk science or bottomless rabbit holes.</a:t>
            </a:r>
          </a:p>
        </p:txBody>
      </p:sp>
      <p:pic>
        <p:nvPicPr>
          <p:cNvPr id="12" name="Graphic 11" descr="Spilt/Cracked Glass Of Milk outline">
            <a:extLst>
              <a:ext uri="{FF2B5EF4-FFF2-40B4-BE49-F238E27FC236}">
                <a16:creationId xmlns:a16="http://schemas.microsoft.com/office/drawing/2014/main" id="{5A33E282-EEE5-F8C6-91EE-09F07538C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2809" y="707876"/>
            <a:ext cx="650484" cy="674508"/>
          </a:xfrm>
          <a:prstGeom prst="rect">
            <a:avLst/>
          </a:prstGeom>
        </p:spPr>
      </p:pic>
      <p:pic>
        <p:nvPicPr>
          <p:cNvPr id="13" name="Picture 12" descr="A person in a suit and tie next to text saying &quot;I am trying to follow the science but it keeps leading me to the money&quot;">
            <a:extLst>
              <a:ext uri="{FF2B5EF4-FFF2-40B4-BE49-F238E27FC236}">
                <a16:creationId xmlns:a16="http://schemas.microsoft.com/office/drawing/2014/main" id="{E1CD7D5A-FD64-EAF0-1CC8-0EFB560FF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224520"/>
            <a:ext cx="2533750" cy="17493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A parody graph showing the effect of a fictitious vaccine against the common cold">
            <a:extLst>
              <a:ext uri="{FF2B5EF4-FFF2-40B4-BE49-F238E27FC236}">
                <a16:creationId xmlns:a16="http://schemas.microsoft.com/office/drawing/2014/main" id="{258D3182-BEFE-C019-2137-039809A79E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250" y="2213389"/>
            <a:ext cx="6934765" cy="4050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406901-2E98-51FC-5603-732B0F1AAF08}"/>
              </a:ext>
            </a:extLst>
          </p:cNvPr>
          <p:cNvSpPr txBox="1"/>
          <p:nvPr/>
        </p:nvSpPr>
        <p:spPr>
          <a:xfrm>
            <a:off x="1277597" y="3385930"/>
            <a:ext cx="312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FYI: This chart is satire!</a:t>
            </a:r>
          </a:p>
        </p:txBody>
      </p:sp>
    </p:spTree>
    <p:extLst>
      <p:ext uri="{BB962C8B-B14F-4D97-AF65-F5344CB8AC3E}">
        <p14:creationId xmlns:p14="http://schemas.microsoft.com/office/powerpoint/2010/main" val="12425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8261</TotalTime>
  <Words>584</Words>
  <Application>Microsoft Macintosh PowerPoint</Application>
  <PresentationFormat>Widescreen</PresentationFormat>
  <Paragraphs>64</Paragraphs>
  <Slides>18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Aptos Narrow</vt:lpstr>
      <vt:lpstr>Arial</vt:lpstr>
      <vt:lpstr>Calibri</vt:lpstr>
      <vt:lpstr>Office Theme</vt:lpstr>
      <vt:lpstr>PowerPoint Presentation</vt:lpstr>
      <vt:lpstr>How Environmental Science Incorporates Many Disciplines</vt:lpstr>
      <vt:lpstr>PowerPoint Presentation</vt:lpstr>
      <vt:lpstr>PowerPoint Presentation</vt:lpstr>
      <vt:lpstr>PowerPoint Presentation</vt:lpstr>
      <vt:lpstr>Environmental Science is More Contentious than Most Other Sciences Because it Drives Policies that Affect Many People’s Lives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Succeed in the Class</vt:lpstr>
      <vt:lpstr>PowerPoint Presentation</vt:lpstr>
      <vt:lpstr>PowerPoint Presentation</vt:lpstr>
      <vt:lpstr>PowerPoint Presentation</vt:lpstr>
      <vt:lpstr>Open this link for access to power points, quizzes and assignments.</vt:lpstr>
      <vt:lpstr>The contents of your unit folder should look something like this.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Chaves</dc:creator>
  <cp:lastModifiedBy>Chaves, Antonio R</cp:lastModifiedBy>
  <cp:revision>492</cp:revision>
  <dcterms:created xsi:type="dcterms:W3CDTF">2024-05-22T00:31:23Z</dcterms:created>
  <dcterms:modified xsi:type="dcterms:W3CDTF">2026-02-01T13:05:07Z</dcterms:modified>
</cp:coreProperties>
</file>