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397" r:id="rId2"/>
    <p:sldId id="763" r:id="rId3"/>
    <p:sldId id="259" r:id="rId4"/>
    <p:sldId id="405" r:id="rId5"/>
    <p:sldId id="787" r:id="rId6"/>
    <p:sldId id="403" r:id="rId7"/>
    <p:sldId id="260" r:id="rId8"/>
    <p:sldId id="788" r:id="rId9"/>
    <p:sldId id="261" r:id="rId10"/>
    <p:sldId id="406" r:id="rId11"/>
    <p:sldId id="262" r:id="rId12"/>
    <p:sldId id="400" r:id="rId13"/>
    <p:sldId id="263" r:id="rId14"/>
    <p:sldId id="755" r:id="rId15"/>
    <p:sldId id="789" r:id="rId16"/>
    <p:sldId id="396" r:id="rId17"/>
    <p:sldId id="393" r:id="rId18"/>
    <p:sldId id="790" r:id="rId19"/>
    <p:sldId id="256" r:id="rId20"/>
    <p:sldId id="398" r:id="rId21"/>
    <p:sldId id="399" r:id="rId22"/>
    <p:sldId id="401" r:id="rId23"/>
    <p:sldId id="792" r:id="rId24"/>
    <p:sldId id="786" r:id="rId25"/>
    <p:sldId id="75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945200"/>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3099"/>
  </p:normalViewPr>
  <p:slideViewPr>
    <p:cSldViewPr snapToGrid="0">
      <p:cViewPr varScale="1">
        <p:scale>
          <a:sx n="61" d="100"/>
          <a:sy n="61" d="100"/>
        </p:scale>
        <p:origin x="248" y="1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2/1/26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24</a:t>
            </a:fld>
            <a:endParaRPr lang="en-US"/>
          </a:p>
        </p:txBody>
      </p:sp>
    </p:spTree>
    <p:extLst>
      <p:ext uri="{BB962C8B-B14F-4D97-AF65-F5344CB8AC3E}">
        <p14:creationId xmlns:p14="http://schemas.microsoft.com/office/powerpoint/2010/main" val="152599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2/1/26</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2/1/26</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orces.si.edu/atmosphere/04_00_07.html" TargetMode="Externa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eb.archive.org/web/20180314125615/https:/www.netl.doe.gov/File%20Library/Research/Oil-Gas/methane%20hydrates/MH-Primer2011.pdf"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hyperlink" Target="https://flowcharts.llnl.gov/"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https://law.tulane.edu/tulane-study-louisianas-severe-air-pollution-linked-dozens-cancer-cases-each-year" TargetMode="External"/><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onomicshelp.org/blog/167932/economics/do-rising-oil-prices-cause-recession/"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www.macrotrends.net/1369/crude-oil-price-history-char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hyperlink" Target="https://www.ucsusa.org/resources/what-are-tar-sands" TargetMode="Externa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commons.wikimedia.org/wiki/File:US_Energy_Consumption_historical_percent.png"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ergyeducation.ca/encyclopedia/Oil_formation"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6DEAF5-0A30-A9E1-DE33-C2341E123E9E}"/>
              </a:ext>
            </a:extLst>
          </p:cNvPr>
          <p:cNvSpPr txBox="1"/>
          <p:nvPr/>
        </p:nvSpPr>
        <p:spPr>
          <a:xfrm>
            <a:off x="259650" y="5663321"/>
            <a:ext cx="8437182"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Image on left downloaded from the Smithsonian: </a:t>
            </a:r>
            <a:r>
              <a:rPr lang="en-US" sz="1600" dirty="0">
                <a:latin typeface="Calibri" panose="020F0502020204030204" pitchFamily="34" charset="0"/>
                <a:cs typeface="Calibri" panose="020F0502020204030204" pitchFamily="34" charset="0"/>
                <a:hlinkClick r:id="rId2"/>
              </a:rPr>
              <a:t>https://forces.si.edu/atmosphere/04_00_07.html</a:t>
            </a:r>
            <a:r>
              <a:rPr lang="en-US" sz="1600" dirty="0">
                <a:latin typeface="Calibri" panose="020F0502020204030204" pitchFamily="34" charset="0"/>
                <a:cs typeface="Calibri" panose="020F0502020204030204" pitchFamily="34" charset="0"/>
              </a:rPr>
              <a:t> </a:t>
            </a:r>
          </a:p>
        </p:txBody>
      </p:sp>
      <p:pic>
        <p:nvPicPr>
          <p:cNvPr id="8" name="Picture 7" descr="A painting of a swampy forest during the Carboniferous Period">
            <a:extLst>
              <a:ext uri="{FF2B5EF4-FFF2-40B4-BE49-F238E27FC236}">
                <a16:creationId xmlns:a16="http://schemas.microsoft.com/office/drawing/2014/main" id="{6F569A93-90B3-2FD2-07B6-6425079A122F}"/>
              </a:ext>
            </a:extLst>
          </p:cNvPr>
          <p:cNvPicPr>
            <a:picLocks noChangeAspect="1"/>
          </p:cNvPicPr>
          <p:nvPr/>
        </p:nvPicPr>
        <p:blipFill>
          <a:blip r:embed="rId3"/>
          <a:stretch>
            <a:fillRect/>
          </a:stretch>
        </p:blipFill>
        <p:spPr>
          <a:xfrm>
            <a:off x="350579" y="1821702"/>
            <a:ext cx="5686181" cy="3854526"/>
          </a:xfrm>
          <a:prstGeom prst="rect">
            <a:avLst/>
          </a:prstGeom>
        </p:spPr>
      </p:pic>
      <p:sp>
        <p:nvSpPr>
          <p:cNvPr id="9" name="Title 1">
            <a:extLst>
              <a:ext uri="{FF2B5EF4-FFF2-40B4-BE49-F238E27FC236}">
                <a16:creationId xmlns:a16="http://schemas.microsoft.com/office/drawing/2014/main" id="{7C2F133E-6C4D-43A9-5D4D-F40515891896}"/>
              </a:ext>
            </a:extLst>
          </p:cNvPr>
          <p:cNvSpPr txBox="1">
            <a:spLocks/>
          </p:cNvSpPr>
          <p:nvPr/>
        </p:nvSpPr>
        <p:spPr>
          <a:xfrm>
            <a:off x="1815334" y="574329"/>
            <a:ext cx="82296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dirty="0">
                <a:solidFill>
                  <a:srgbClr val="0070C0"/>
                </a:solidFill>
                <a:latin typeface="Calibri" panose="020F0502020204030204" pitchFamily="34" charset="0"/>
                <a:cs typeface="Calibri" panose="020F0502020204030204" pitchFamily="34" charset="0"/>
              </a:rPr>
              <a:t>Fossil Fuels</a:t>
            </a:r>
          </a:p>
        </p:txBody>
      </p:sp>
      <p:pic>
        <p:nvPicPr>
          <p:cNvPr id="11" name="Picture 10" descr="A close-up of diatoms">
            <a:extLst>
              <a:ext uri="{FF2B5EF4-FFF2-40B4-BE49-F238E27FC236}">
                <a16:creationId xmlns:a16="http://schemas.microsoft.com/office/drawing/2014/main" id="{6942603B-B81C-AD4B-FAFC-90F2E02092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5241" y="1821702"/>
            <a:ext cx="5673832" cy="3841619"/>
          </a:xfrm>
          <a:prstGeom prst="rect">
            <a:avLst/>
          </a:prstGeom>
        </p:spPr>
      </p:pic>
    </p:spTree>
    <p:extLst>
      <p:ext uri="{BB962C8B-B14F-4D97-AF65-F5344CB8AC3E}">
        <p14:creationId xmlns:p14="http://schemas.microsoft.com/office/powerpoint/2010/main" val="3299054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coal burning power plant">
            <a:extLst>
              <a:ext uri="{FF2B5EF4-FFF2-40B4-BE49-F238E27FC236}">
                <a16:creationId xmlns:a16="http://schemas.microsoft.com/office/drawing/2014/main" id="{F531DF13-C1E0-1F9A-ECA0-BDA980F9262E}"/>
              </a:ext>
            </a:extLst>
          </p:cNvPr>
          <p:cNvPicPr>
            <a:picLocks noChangeAspect="1"/>
          </p:cNvPicPr>
          <p:nvPr/>
        </p:nvPicPr>
        <p:blipFill>
          <a:blip r:embed="rId2"/>
          <a:stretch>
            <a:fillRect/>
          </a:stretch>
        </p:blipFill>
        <p:spPr>
          <a:xfrm>
            <a:off x="539647" y="1597802"/>
            <a:ext cx="10879832" cy="4937947"/>
          </a:xfrm>
          <a:prstGeom prst="rect">
            <a:avLst/>
          </a:prstGeom>
        </p:spPr>
      </p:pic>
      <p:sp>
        <p:nvSpPr>
          <p:cNvPr id="6" name="TextBox 5">
            <a:extLst>
              <a:ext uri="{FF2B5EF4-FFF2-40B4-BE49-F238E27FC236}">
                <a16:creationId xmlns:a16="http://schemas.microsoft.com/office/drawing/2014/main" id="{A848BD01-90F5-C347-8DF2-12A2C52BF677}"/>
              </a:ext>
            </a:extLst>
          </p:cNvPr>
          <p:cNvSpPr txBox="1"/>
          <p:nvPr/>
        </p:nvSpPr>
        <p:spPr>
          <a:xfrm>
            <a:off x="539646" y="367221"/>
            <a:ext cx="10987789" cy="1200329"/>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Most of the coal in the US is used to generate electricity. Coal-fired power plants involve steam-driven turbines where the steam current propels a turbine, which in turn, powers the electric generator.</a:t>
            </a:r>
          </a:p>
        </p:txBody>
      </p:sp>
    </p:spTree>
    <p:extLst>
      <p:ext uri="{BB962C8B-B14F-4D97-AF65-F5344CB8AC3E}">
        <p14:creationId xmlns:p14="http://schemas.microsoft.com/office/powerpoint/2010/main" val="2947368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flame of a gas stove&#10;&#10;Description automatically generated">
            <a:extLst>
              <a:ext uri="{FF2B5EF4-FFF2-40B4-BE49-F238E27FC236}">
                <a16:creationId xmlns:a16="http://schemas.microsoft.com/office/drawing/2014/main" id="{A2D592D6-E625-B1F8-3B47-3A785A4521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0173" y="3045561"/>
            <a:ext cx="3491427" cy="3228239"/>
          </a:xfrm>
          <a:prstGeom prst="rect">
            <a:avLst/>
          </a:prstGeom>
        </p:spPr>
      </p:pic>
      <p:pic>
        <p:nvPicPr>
          <p:cNvPr id="5" name="Picture 4" descr="A methane molecule">
            <a:extLst>
              <a:ext uri="{FF2B5EF4-FFF2-40B4-BE49-F238E27FC236}">
                <a16:creationId xmlns:a16="http://schemas.microsoft.com/office/drawing/2014/main" id="{B7C1AD03-54A3-0705-6355-27EFD40B7D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72600" y="668482"/>
            <a:ext cx="2717300" cy="2557318"/>
          </a:xfrm>
          <a:prstGeom prst="rect">
            <a:avLst/>
          </a:prstGeom>
        </p:spPr>
      </p:pic>
      <p:sp>
        <p:nvSpPr>
          <p:cNvPr id="6" name="TextBox 5">
            <a:extLst>
              <a:ext uri="{FF2B5EF4-FFF2-40B4-BE49-F238E27FC236}">
                <a16:creationId xmlns:a16="http://schemas.microsoft.com/office/drawing/2014/main" id="{83F31BD2-6989-E98F-96D3-11AC40444A3F}"/>
              </a:ext>
            </a:extLst>
          </p:cNvPr>
          <p:cNvSpPr txBox="1"/>
          <p:nvPr/>
        </p:nvSpPr>
        <p:spPr>
          <a:xfrm>
            <a:off x="470400" y="788641"/>
            <a:ext cx="9092700" cy="2200602"/>
          </a:xfrm>
          <a:prstGeom prst="rect">
            <a:avLst/>
          </a:prstGeom>
          <a:noFill/>
        </p:spPr>
        <p:txBody>
          <a:bodyPr wrap="square">
            <a:spAutoFit/>
          </a:bodyPr>
          <a:lstStyle/>
          <a:p>
            <a:pPr algn="just">
              <a:spcAft>
                <a:spcPts val="600"/>
              </a:spcAft>
            </a:pPr>
            <a:r>
              <a:rPr lang="en-US" sz="3200" b="1" dirty="0">
                <a:latin typeface="Calibri" panose="020F0502020204030204" pitchFamily="34" charset="0"/>
                <a:cs typeface="Calibri" panose="020F0502020204030204" pitchFamily="34" charset="0"/>
              </a:rPr>
              <a:t>Natural gas </a:t>
            </a:r>
            <a:r>
              <a:rPr lang="en-US" sz="2500" dirty="0">
                <a:latin typeface="Calibri" panose="020F0502020204030204" pitchFamily="34" charset="0"/>
                <a:cs typeface="Calibri" panose="020F0502020204030204" pitchFamily="34" charset="0"/>
              </a:rPr>
              <a:t>is </a:t>
            </a:r>
            <a:r>
              <a:rPr lang="en-US" sz="2500" b="1" dirty="0">
                <a:latin typeface="Calibri" panose="020F0502020204030204" pitchFamily="34" charset="0"/>
                <a:cs typeface="Calibri" panose="020F0502020204030204" pitchFamily="34" charset="0"/>
              </a:rPr>
              <a:t>cleanest burning </a:t>
            </a:r>
            <a:r>
              <a:rPr lang="en-US" sz="2500" dirty="0">
                <a:latin typeface="Calibri" panose="020F0502020204030204" pitchFamily="34" charset="0"/>
                <a:cs typeface="Calibri" panose="020F0502020204030204" pitchFamily="34" charset="0"/>
              </a:rPr>
              <a:t>of the three fossil fuels because it is almost entirely composed of </a:t>
            </a:r>
            <a:r>
              <a:rPr lang="en-US" sz="2500" b="1" dirty="0">
                <a:latin typeface="Calibri" panose="020F0502020204030204" pitchFamily="34" charset="0"/>
                <a:cs typeface="Calibri" panose="020F0502020204030204" pitchFamily="34" charset="0"/>
              </a:rPr>
              <a:t>methane</a:t>
            </a:r>
            <a:r>
              <a:rPr lang="en-US" sz="2500" dirty="0">
                <a:latin typeface="Calibri" panose="020F0502020204030204" pitchFamily="34" charset="0"/>
                <a:cs typeface="Calibri" panose="020F0502020204030204" pitchFamily="34" charset="0"/>
              </a:rPr>
              <a:t>. This is why it is so popular for cooking.</a:t>
            </a:r>
          </a:p>
          <a:p>
            <a:pPr algn="just">
              <a:spcAft>
                <a:spcPts val="600"/>
              </a:spcAft>
            </a:pPr>
            <a:r>
              <a:rPr lang="en-US" sz="2500" dirty="0">
                <a:latin typeface="Calibri" panose="020F0502020204030204" pitchFamily="34" charset="0"/>
                <a:cs typeface="Calibri" panose="020F0502020204030204" pitchFamily="34" charset="0"/>
              </a:rPr>
              <a:t>Unfortunately, as conventional reserves are depleted, dirtier methods of gas drilling are being used to meet the growing demand.</a:t>
            </a:r>
          </a:p>
        </p:txBody>
      </p:sp>
      <p:pic>
        <p:nvPicPr>
          <p:cNvPr id="9" name="Picture 8" descr="Fracking machinery ">
            <a:extLst>
              <a:ext uri="{FF2B5EF4-FFF2-40B4-BE49-F238E27FC236}">
                <a16:creationId xmlns:a16="http://schemas.microsoft.com/office/drawing/2014/main" id="{0C34C509-0C85-A183-3CA7-6E45388ED4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0400" y="3045561"/>
            <a:ext cx="4202719" cy="3228239"/>
          </a:xfrm>
          <a:prstGeom prst="rect">
            <a:avLst/>
          </a:prstGeom>
        </p:spPr>
      </p:pic>
      <p:pic>
        <p:nvPicPr>
          <p:cNvPr id="11" name="Picture 10" descr="A group of protesters holding signs against fracking">
            <a:extLst>
              <a:ext uri="{FF2B5EF4-FFF2-40B4-BE49-F238E27FC236}">
                <a16:creationId xmlns:a16="http://schemas.microsoft.com/office/drawing/2014/main" id="{68147B33-D84A-C87D-2645-B66477F4A23D}"/>
              </a:ext>
            </a:extLst>
          </p:cNvPr>
          <p:cNvPicPr>
            <a:picLocks noChangeAspect="1"/>
          </p:cNvPicPr>
          <p:nvPr/>
        </p:nvPicPr>
        <p:blipFill>
          <a:blip r:embed="rId5"/>
          <a:stretch>
            <a:fillRect/>
          </a:stretch>
        </p:blipFill>
        <p:spPr>
          <a:xfrm>
            <a:off x="4775445" y="3045561"/>
            <a:ext cx="3352402" cy="3228239"/>
          </a:xfrm>
          <a:prstGeom prst="rect">
            <a:avLst/>
          </a:prstGeom>
        </p:spPr>
      </p:pic>
    </p:spTree>
    <p:extLst>
      <p:ext uri="{BB962C8B-B14F-4D97-AF65-F5344CB8AC3E}">
        <p14:creationId xmlns:p14="http://schemas.microsoft.com/office/powerpoint/2010/main" val="77469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B73CA8-1118-802F-3DEA-F76EF100A72E}"/>
              </a:ext>
            </a:extLst>
          </p:cNvPr>
          <p:cNvSpPr txBox="1"/>
          <p:nvPr/>
        </p:nvSpPr>
        <p:spPr>
          <a:xfrm>
            <a:off x="309706" y="5920156"/>
            <a:ext cx="11501296"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Image downloaded from: </a:t>
            </a:r>
            <a:r>
              <a:rPr lang="en-US" sz="1600" dirty="0">
                <a:latin typeface="Calibri" panose="020F0502020204030204" pitchFamily="34" charset="0"/>
                <a:cs typeface="Calibri" panose="020F0502020204030204" pitchFamily="34" charset="0"/>
                <a:hlinkClick r:id="rId2"/>
              </a:rPr>
              <a:t>https://web.archive.org/web/20180314125615/https://www.netl.doe.gov/File%20Library/Research/Oil-Gas/methane%20hydrates/MH-Primer2011.pdf</a:t>
            </a:r>
            <a:endParaRPr lang="en-US" sz="1600" dirty="0">
              <a:latin typeface="Calibri" panose="020F0502020204030204" pitchFamily="34" charset="0"/>
              <a:cs typeface="Calibri" panose="020F0502020204030204" pitchFamily="34" charset="0"/>
            </a:endParaRPr>
          </a:p>
        </p:txBody>
      </p:sp>
      <p:pic>
        <p:nvPicPr>
          <p:cNvPr id="6" name="Picture 5" descr="A diagram of a how methane hydrates are extracted from the sea">
            <a:extLst>
              <a:ext uri="{FF2B5EF4-FFF2-40B4-BE49-F238E27FC236}">
                <a16:creationId xmlns:a16="http://schemas.microsoft.com/office/drawing/2014/main" id="{5EF2383B-A14C-DE22-FF2B-F6CBEA97DC4A}"/>
              </a:ext>
            </a:extLst>
          </p:cNvPr>
          <p:cNvPicPr>
            <a:picLocks noChangeAspect="1"/>
          </p:cNvPicPr>
          <p:nvPr/>
        </p:nvPicPr>
        <p:blipFill>
          <a:blip r:embed="rId3"/>
          <a:stretch>
            <a:fillRect/>
          </a:stretch>
        </p:blipFill>
        <p:spPr>
          <a:xfrm>
            <a:off x="6362700" y="1040425"/>
            <a:ext cx="5448300" cy="4835642"/>
          </a:xfrm>
          <a:prstGeom prst="rect">
            <a:avLst/>
          </a:prstGeom>
          <a:ln>
            <a:solidFill>
              <a:schemeClr val="tx1"/>
            </a:solidFill>
          </a:ln>
        </p:spPr>
      </p:pic>
      <p:pic>
        <p:nvPicPr>
          <p:cNvPr id="10" name="Picture 9" descr="A close-up of methane hydrate being burned">
            <a:extLst>
              <a:ext uri="{FF2B5EF4-FFF2-40B4-BE49-F238E27FC236}">
                <a16:creationId xmlns:a16="http://schemas.microsoft.com/office/drawing/2014/main" id="{AE164C1E-90F9-6601-80ED-E732BBEF01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5158" y="1040425"/>
            <a:ext cx="1697542" cy="3016262"/>
          </a:xfrm>
          <a:prstGeom prst="rect">
            <a:avLst/>
          </a:prstGeom>
        </p:spPr>
      </p:pic>
      <p:sp>
        <p:nvSpPr>
          <p:cNvPr id="2" name="TextBox 1">
            <a:extLst>
              <a:ext uri="{FF2B5EF4-FFF2-40B4-BE49-F238E27FC236}">
                <a16:creationId xmlns:a16="http://schemas.microsoft.com/office/drawing/2014/main" id="{34E73C88-DC16-3CC5-8496-C0E32F0EE099}"/>
              </a:ext>
            </a:extLst>
          </p:cNvPr>
          <p:cNvSpPr txBox="1"/>
          <p:nvPr/>
        </p:nvSpPr>
        <p:spPr>
          <a:xfrm>
            <a:off x="309705" y="326175"/>
            <a:ext cx="10525510" cy="553998"/>
          </a:xfrm>
          <a:prstGeom prst="rect">
            <a:avLst/>
          </a:prstGeom>
          <a:noFill/>
        </p:spPr>
        <p:txBody>
          <a:bodyPr wrap="none" rtlCol="0">
            <a:spAutoFit/>
          </a:bodyPr>
          <a:lstStyle/>
          <a:p>
            <a:r>
              <a:rPr lang="en-US" sz="3000" dirty="0">
                <a:latin typeface="Calibri" panose="020F0502020204030204" pitchFamily="34" charset="0"/>
                <a:cs typeface="Calibri" panose="020F0502020204030204" pitchFamily="34" charset="0"/>
              </a:rPr>
              <a:t>Gas can be made more abundant than coal, but there’s a problem:</a:t>
            </a:r>
          </a:p>
        </p:txBody>
      </p:sp>
      <p:sp>
        <p:nvSpPr>
          <p:cNvPr id="3" name="TextBox 2">
            <a:extLst>
              <a:ext uri="{FF2B5EF4-FFF2-40B4-BE49-F238E27FC236}">
                <a16:creationId xmlns:a16="http://schemas.microsoft.com/office/drawing/2014/main" id="{EC42BA4C-6059-0450-6E04-F65C8D9E4332}"/>
              </a:ext>
            </a:extLst>
          </p:cNvPr>
          <p:cNvSpPr txBox="1"/>
          <p:nvPr/>
        </p:nvSpPr>
        <p:spPr>
          <a:xfrm>
            <a:off x="309705" y="946138"/>
            <a:ext cx="4160695" cy="5047536"/>
          </a:xfrm>
          <a:prstGeom prst="rect">
            <a:avLst/>
          </a:prstGeom>
          <a:noFill/>
        </p:spPr>
        <p:txBody>
          <a:bodyPr wrap="square" rtlCol="0">
            <a:spAutoFit/>
          </a:bodyPr>
          <a:lstStyle/>
          <a:p>
            <a:pPr algn="just"/>
            <a:r>
              <a:rPr lang="en-US" sz="2300" dirty="0">
                <a:latin typeface="Calibri" panose="020F0502020204030204" pitchFamily="34" charset="0"/>
                <a:cs typeface="Calibri" panose="020F0502020204030204" pitchFamily="34" charset="0"/>
              </a:rPr>
              <a:t>Most of the world’s methane is in the form of </a:t>
            </a:r>
            <a:r>
              <a:rPr lang="en-US" sz="2300" b="1" dirty="0">
                <a:latin typeface="Calibri" panose="020F0502020204030204" pitchFamily="34" charset="0"/>
                <a:cs typeface="Calibri" panose="020F0502020204030204" pitchFamily="34" charset="0"/>
              </a:rPr>
              <a:t>methane hydrate</a:t>
            </a:r>
            <a:r>
              <a:rPr lang="en-US" sz="2300" dirty="0">
                <a:latin typeface="Calibri" panose="020F0502020204030204" pitchFamily="34" charset="0"/>
                <a:cs typeface="Calibri" panose="020F0502020204030204" pitchFamily="34" charset="0"/>
              </a:rPr>
              <a:t>, a complex of methane and water molecules that form a white solid that is also referred to as “the ice that burns.” The US Geological Survey estimates that the energy contained in methane hydrate deposits far exceeds that of all other fossil fuels combined.</a:t>
            </a:r>
          </a:p>
          <a:p>
            <a:pPr algn="just"/>
            <a:r>
              <a:rPr lang="en-US" sz="2300" dirty="0">
                <a:latin typeface="Calibri" panose="020F0502020204030204" pitchFamily="34" charset="0"/>
                <a:cs typeface="Calibri" panose="020F0502020204030204" pitchFamily="34" charset="0"/>
              </a:rPr>
              <a:t>The problem is that its location on the </a:t>
            </a:r>
            <a:r>
              <a:rPr lang="en-US" sz="2300" b="1" dirty="0">
                <a:latin typeface="Calibri" panose="020F0502020204030204" pitchFamily="34" charset="0"/>
                <a:cs typeface="Calibri" panose="020F0502020204030204" pitchFamily="34" charset="0"/>
              </a:rPr>
              <a:t>ocean floor </a:t>
            </a:r>
            <a:r>
              <a:rPr lang="en-US" sz="2300" dirty="0">
                <a:latin typeface="Calibri" panose="020F0502020204030204" pitchFamily="34" charset="0"/>
                <a:cs typeface="Calibri" panose="020F0502020204030204" pitchFamily="34" charset="0"/>
              </a:rPr>
              <a:t>makes mass extraction of methane hydrates an expensive and risky process.</a:t>
            </a:r>
          </a:p>
        </p:txBody>
      </p:sp>
      <p:pic>
        <p:nvPicPr>
          <p:cNvPr id="7" name="Picture 6" descr="A close-up of methane hydrate crystals">
            <a:extLst>
              <a:ext uri="{FF2B5EF4-FFF2-40B4-BE49-F238E27FC236}">
                <a16:creationId xmlns:a16="http://schemas.microsoft.com/office/drawing/2014/main" id="{29107F73-0AD6-64F1-0127-65D535B5805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65158" y="4181458"/>
            <a:ext cx="1697542" cy="1694609"/>
          </a:xfrm>
          <a:prstGeom prst="rect">
            <a:avLst/>
          </a:prstGeom>
        </p:spPr>
      </p:pic>
    </p:spTree>
    <p:extLst>
      <p:ext uri="{BB962C8B-B14F-4D97-AF65-F5344CB8AC3E}">
        <p14:creationId xmlns:p14="http://schemas.microsoft.com/office/powerpoint/2010/main" val="287086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E080F6-D333-0614-CD69-D26FE2A0F7D9}"/>
              </a:ext>
            </a:extLst>
          </p:cNvPr>
          <p:cNvSpPr txBox="1"/>
          <p:nvPr/>
        </p:nvSpPr>
        <p:spPr>
          <a:xfrm>
            <a:off x="389164" y="614038"/>
            <a:ext cx="11413671" cy="584775"/>
          </a:xfrm>
          <a:prstGeom prst="rect">
            <a:avLst/>
          </a:prstGeom>
          <a:noFill/>
        </p:spPr>
        <p:txBody>
          <a:bodyPr wrap="square">
            <a:spAutoFit/>
          </a:bodyPr>
          <a:lstStyle/>
          <a:p>
            <a:pPr algn="just">
              <a:spcAft>
                <a:spcPts val="600"/>
              </a:spcAft>
            </a:pPr>
            <a:r>
              <a:rPr lang="en-US" sz="3200" b="1" dirty="0">
                <a:latin typeface="Calibri" panose="020F0502020204030204" pitchFamily="34" charset="0"/>
                <a:cs typeface="Calibri" panose="020F0502020204030204" pitchFamily="34" charset="0"/>
              </a:rPr>
              <a:t>Oil</a:t>
            </a:r>
            <a:r>
              <a:rPr lang="en-US" sz="2400" dirty="0">
                <a:latin typeface="Calibri" panose="020F0502020204030204" pitchFamily="34" charset="0"/>
                <a:cs typeface="Calibri" panose="020F0502020204030204" pitchFamily="34" charset="0"/>
              </a:rPr>
              <a:t> is the most </a:t>
            </a:r>
            <a:r>
              <a:rPr lang="en-US" sz="2400" b="1" dirty="0">
                <a:latin typeface="Calibri" panose="020F0502020204030204" pitchFamily="34" charset="0"/>
                <a:cs typeface="Calibri" panose="020F0502020204030204" pitchFamily="34" charset="0"/>
              </a:rPr>
              <a:t>strategically important fuel </a:t>
            </a:r>
            <a:r>
              <a:rPr lang="en-US" sz="2400" dirty="0">
                <a:latin typeface="Calibri" panose="020F0502020204030204" pitchFamily="34" charset="0"/>
                <a:cs typeface="Calibri" panose="020F0502020204030204" pitchFamily="34" charset="0"/>
              </a:rPr>
              <a:t>due to its critical role in transportation.</a:t>
            </a:r>
          </a:p>
        </p:txBody>
      </p:sp>
      <p:pic>
        <p:nvPicPr>
          <p:cNvPr id="5" name="Picture 4" descr="A diagram of how different forms of energy are consumed in the US">
            <a:extLst>
              <a:ext uri="{FF2B5EF4-FFF2-40B4-BE49-F238E27FC236}">
                <a16:creationId xmlns:a16="http://schemas.microsoft.com/office/drawing/2014/main" id="{07AB634E-0004-F4A5-0257-C9BFD0387C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 y="1229553"/>
            <a:ext cx="8737600" cy="4884064"/>
          </a:xfrm>
          <a:prstGeom prst="rect">
            <a:avLst/>
          </a:prstGeom>
          <a:ln>
            <a:solidFill>
              <a:schemeClr val="accent1"/>
            </a:solidFill>
          </a:ln>
        </p:spPr>
      </p:pic>
      <p:sp>
        <p:nvSpPr>
          <p:cNvPr id="6" name="TextBox 5">
            <a:extLst>
              <a:ext uri="{FF2B5EF4-FFF2-40B4-BE49-F238E27FC236}">
                <a16:creationId xmlns:a16="http://schemas.microsoft.com/office/drawing/2014/main" id="{A709C966-4F38-444C-D8F2-D178C5F9FFF6}"/>
              </a:ext>
            </a:extLst>
          </p:cNvPr>
          <p:cNvSpPr txBox="1"/>
          <p:nvPr/>
        </p:nvSpPr>
        <p:spPr>
          <a:xfrm>
            <a:off x="389164" y="6103165"/>
            <a:ext cx="4455305" cy="338554"/>
          </a:xfrm>
          <a:prstGeom prst="rect">
            <a:avLst/>
          </a:prstGeom>
          <a:noFill/>
        </p:spPr>
        <p:txBody>
          <a:bodyPr wrap="square">
            <a:spAutoFit/>
          </a:bodyPr>
          <a:lstStyle/>
          <a:p>
            <a:r>
              <a:rPr lang="en-US" sz="1600" dirty="0">
                <a:latin typeface="Calibri" panose="020F0502020204030204" pitchFamily="34" charset="0"/>
                <a:cs typeface="Calibri" panose="020F0502020204030204" pitchFamily="34" charset="0"/>
              </a:rPr>
              <a:t>Downloaded from: </a:t>
            </a:r>
            <a:r>
              <a:rPr lang="en-US" sz="1600" dirty="0">
                <a:latin typeface="Calibri" panose="020F0502020204030204" pitchFamily="34" charset="0"/>
                <a:cs typeface="Calibri" panose="020F0502020204030204" pitchFamily="34" charset="0"/>
                <a:hlinkClick r:id="rId3"/>
              </a:rPr>
              <a:t>https://flowcharts.llnl.gov/</a:t>
            </a:r>
            <a:endParaRPr lang="en-US" sz="16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4382238E-DB44-E7DD-9817-8A12D160EDB2}"/>
              </a:ext>
            </a:extLst>
          </p:cNvPr>
          <p:cNvSpPr/>
          <p:nvPr/>
        </p:nvSpPr>
        <p:spPr>
          <a:xfrm>
            <a:off x="3558416" y="1789022"/>
            <a:ext cx="927521" cy="483080"/>
          </a:xfrm>
          <a:prstGeom prst="roundRect">
            <a:avLst/>
          </a:prstGeom>
          <a:noFill/>
          <a:ln w="79375">
            <a:solidFill>
              <a:srgbClr val="FFFF00"/>
            </a:solidFill>
          </a:ln>
          <a:effectLst>
            <a:softEdge rad="0"/>
          </a:effectLst>
          <a:scene3d>
            <a:camera prst="orthographicFront"/>
            <a:lightRig rig="threePt" dir="t"/>
          </a:scene3d>
          <a:sp3d contourW="12700">
            <a:contourClr>
              <a:schemeClr val="tx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53A05D56-35FF-BC70-1977-AD8FE632D9D5}"/>
              </a:ext>
            </a:extLst>
          </p:cNvPr>
          <p:cNvSpPr/>
          <p:nvPr/>
        </p:nvSpPr>
        <p:spPr>
          <a:xfrm>
            <a:off x="6502998" y="4587147"/>
            <a:ext cx="978945" cy="369115"/>
          </a:xfrm>
          <a:prstGeom prst="roundRect">
            <a:avLst/>
          </a:prstGeom>
          <a:noFill/>
          <a:ln w="79375">
            <a:solidFill>
              <a:srgbClr val="FFFF00"/>
            </a:solidFill>
          </a:ln>
          <a:effectLst>
            <a:softEdge rad="0"/>
          </a:effectLst>
          <a:scene3d>
            <a:camera prst="orthographicFront"/>
            <a:lightRig rig="threePt" dir="t"/>
          </a:scene3d>
          <a:sp3d contourW="12700">
            <a:contourClr>
              <a:schemeClr val="tx1"/>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B76094D-9F97-63E5-0F4E-E5038C30B1FC}"/>
              </a:ext>
            </a:extLst>
          </p:cNvPr>
          <p:cNvSpPr txBox="1"/>
          <p:nvPr/>
        </p:nvSpPr>
        <p:spPr>
          <a:xfrm>
            <a:off x="9339036" y="1137258"/>
            <a:ext cx="2462279" cy="2708434"/>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Supplies of gas and coal are less critical because the energy mix used to generate electricity is more diversified</a:t>
            </a:r>
            <a:r>
              <a:rPr lang="en-US" sz="2600" dirty="0">
                <a:latin typeface="Calibri" panose="020F0502020204030204" pitchFamily="34" charset="0"/>
                <a:cs typeface="Calibri" panose="020F0502020204030204" pitchFamily="34" charset="0"/>
              </a:rPr>
              <a:t>. </a:t>
            </a:r>
          </a:p>
        </p:txBody>
      </p:sp>
      <p:pic>
        <p:nvPicPr>
          <p:cNvPr id="7" name="Picture 6" descr="Smoke coming out of a factory&#10;">
            <a:extLst>
              <a:ext uri="{FF2B5EF4-FFF2-40B4-BE49-F238E27FC236}">
                <a16:creationId xmlns:a16="http://schemas.microsoft.com/office/drawing/2014/main" id="{4B0AFFE8-1CDC-946C-1B6A-F60F819DF669}"/>
              </a:ext>
            </a:extLst>
          </p:cNvPr>
          <p:cNvPicPr>
            <a:picLocks noChangeAspect="1"/>
          </p:cNvPicPr>
          <p:nvPr/>
        </p:nvPicPr>
        <p:blipFill>
          <a:blip r:embed="rId4"/>
          <a:stretch>
            <a:fillRect/>
          </a:stretch>
        </p:blipFill>
        <p:spPr>
          <a:xfrm>
            <a:off x="9420045" y="3834042"/>
            <a:ext cx="2329511" cy="2279575"/>
          </a:xfrm>
          <a:prstGeom prst="rect">
            <a:avLst/>
          </a:prstGeom>
        </p:spPr>
      </p:pic>
    </p:spTree>
    <p:extLst>
      <p:ext uri="{BB962C8B-B14F-4D97-AF65-F5344CB8AC3E}">
        <p14:creationId xmlns:p14="http://schemas.microsoft.com/office/powerpoint/2010/main" val="379992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fractional distillation of crude oil">
            <a:extLst>
              <a:ext uri="{FF2B5EF4-FFF2-40B4-BE49-F238E27FC236}">
                <a16:creationId xmlns:a16="http://schemas.microsoft.com/office/drawing/2014/main" id="{5047B7AD-DBE8-14DC-1A0B-9E4D723E5B97}"/>
              </a:ext>
            </a:extLst>
          </p:cNvPr>
          <p:cNvPicPr>
            <a:picLocks noChangeAspect="1"/>
          </p:cNvPicPr>
          <p:nvPr/>
        </p:nvPicPr>
        <p:blipFill>
          <a:blip r:embed="rId2"/>
          <a:stretch>
            <a:fillRect/>
          </a:stretch>
        </p:blipFill>
        <p:spPr>
          <a:xfrm>
            <a:off x="238485" y="1203766"/>
            <a:ext cx="6698222" cy="4861367"/>
          </a:xfrm>
          <a:prstGeom prst="rect">
            <a:avLst/>
          </a:prstGeom>
          <a:ln>
            <a:solidFill>
              <a:schemeClr val="accent1"/>
            </a:solidFill>
          </a:ln>
        </p:spPr>
      </p:pic>
      <p:pic>
        <p:nvPicPr>
          <p:cNvPr id="7" name="Picture 6" descr="An oil refinery polluting the air">
            <a:extLst>
              <a:ext uri="{FF2B5EF4-FFF2-40B4-BE49-F238E27FC236}">
                <a16:creationId xmlns:a16="http://schemas.microsoft.com/office/drawing/2014/main" id="{3C86787B-424B-FB20-3B72-49747278F95C}"/>
              </a:ext>
            </a:extLst>
          </p:cNvPr>
          <p:cNvPicPr>
            <a:picLocks noChangeAspect="1"/>
          </p:cNvPicPr>
          <p:nvPr/>
        </p:nvPicPr>
        <p:blipFill>
          <a:blip r:embed="rId3"/>
          <a:stretch>
            <a:fillRect/>
          </a:stretch>
        </p:blipFill>
        <p:spPr>
          <a:xfrm>
            <a:off x="7092833" y="2129188"/>
            <a:ext cx="1573004" cy="2170530"/>
          </a:xfrm>
          <a:prstGeom prst="rect">
            <a:avLst/>
          </a:prstGeom>
        </p:spPr>
      </p:pic>
      <p:sp>
        <p:nvSpPr>
          <p:cNvPr id="8" name="TextBox 7">
            <a:extLst>
              <a:ext uri="{FF2B5EF4-FFF2-40B4-BE49-F238E27FC236}">
                <a16:creationId xmlns:a16="http://schemas.microsoft.com/office/drawing/2014/main" id="{DDD1CDCC-75FC-EB22-5718-1AA0F8259728}"/>
              </a:ext>
            </a:extLst>
          </p:cNvPr>
          <p:cNvSpPr txBox="1"/>
          <p:nvPr/>
        </p:nvSpPr>
        <p:spPr>
          <a:xfrm>
            <a:off x="347240" y="402415"/>
            <a:ext cx="11166435" cy="769441"/>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Unlike coal and natural gas, crude oil needs to be “</a:t>
            </a:r>
            <a:r>
              <a:rPr lang="en-US" sz="2200" b="1" dirty="0">
                <a:latin typeface="Calibri" panose="020F0502020204030204" pitchFamily="34" charset="0"/>
                <a:cs typeface="Calibri" panose="020F0502020204030204" pitchFamily="34" charset="0"/>
              </a:rPr>
              <a:t>refined</a:t>
            </a:r>
            <a:r>
              <a:rPr lang="en-US" sz="2200" dirty="0">
                <a:latin typeface="Calibri" panose="020F0502020204030204" pitchFamily="34" charset="0"/>
                <a:cs typeface="Calibri" panose="020F0502020204030204" pitchFamily="34" charset="0"/>
              </a:rPr>
              <a:t>” prior to use. This is accomplished through a “</a:t>
            </a:r>
            <a:r>
              <a:rPr lang="en-US" sz="2200" b="1" dirty="0">
                <a:latin typeface="Calibri" panose="020F0502020204030204" pitchFamily="34" charset="0"/>
                <a:cs typeface="Calibri" panose="020F0502020204030204" pitchFamily="34" charset="0"/>
              </a:rPr>
              <a:t>fractional distillation</a:t>
            </a:r>
            <a:r>
              <a:rPr lang="en-US" sz="2200" dirty="0">
                <a:latin typeface="Calibri" panose="020F0502020204030204" pitchFamily="34" charset="0"/>
                <a:cs typeface="Calibri" panose="020F0502020204030204" pitchFamily="34" charset="0"/>
              </a:rPr>
              <a:t>” process that separates these portions by </a:t>
            </a:r>
            <a:r>
              <a:rPr lang="en-US" sz="2200" b="1" dirty="0">
                <a:latin typeface="Calibri" panose="020F0502020204030204" pitchFamily="34" charset="0"/>
                <a:cs typeface="Calibri" panose="020F0502020204030204" pitchFamily="34" charset="0"/>
              </a:rPr>
              <a:t>boiling point</a:t>
            </a:r>
            <a:r>
              <a:rPr lang="en-US" sz="2200" dirty="0">
                <a:latin typeface="Calibri" panose="020F0502020204030204" pitchFamily="34" charset="0"/>
                <a:cs typeface="Calibri" panose="020F0502020204030204" pitchFamily="34" charset="0"/>
              </a:rPr>
              <a:t>.  </a:t>
            </a:r>
          </a:p>
        </p:txBody>
      </p:sp>
      <p:sp>
        <p:nvSpPr>
          <p:cNvPr id="9" name="TextBox 8">
            <a:extLst>
              <a:ext uri="{FF2B5EF4-FFF2-40B4-BE49-F238E27FC236}">
                <a16:creationId xmlns:a16="http://schemas.microsoft.com/office/drawing/2014/main" id="{F6FA9084-8BD3-ED85-0781-066C3849C50D}"/>
              </a:ext>
            </a:extLst>
          </p:cNvPr>
          <p:cNvSpPr txBox="1"/>
          <p:nvPr/>
        </p:nvSpPr>
        <p:spPr>
          <a:xfrm>
            <a:off x="6991107" y="1319513"/>
            <a:ext cx="4661464" cy="769441"/>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Unfortunately, </a:t>
            </a:r>
            <a:r>
              <a:rPr lang="en-US" sz="2200" b="1" dirty="0">
                <a:latin typeface="Calibri" panose="020F0502020204030204" pitchFamily="34" charset="0"/>
                <a:cs typeface="Calibri" panose="020F0502020204030204" pitchFamily="34" charset="0"/>
              </a:rPr>
              <a:t>refineries </a:t>
            </a:r>
            <a:r>
              <a:rPr lang="en-US" sz="2200" dirty="0">
                <a:latin typeface="Calibri" panose="020F0502020204030204" pitchFamily="34" charset="0"/>
                <a:cs typeface="Calibri" panose="020F0502020204030204" pitchFamily="34" charset="0"/>
              </a:rPr>
              <a:t>are now the top source of </a:t>
            </a:r>
            <a:r>
              <a:rPr lang="en-US" sz="2200" b="1" dirty="0">
                <a:latin typeface="Calibri" panose="020F0502020204030204" pitchFamily="34" charset="0"/>
                <a:cs typeface="Calibri" panose="020F0502020204030204" pitchFamily="34" charset="0"/>
              </a:rPr>
              <a:t>VOC pollution</a:t>
            </a:r>
            <a:r>
              <a:rPr lang="en-US" sz="2200" dirty="0">
                <a:latin typeface="Calibri" panose="020F0502020204030204" pitchFamily="34" charset="0"/>
                <a:cs typeface="Calibri" panose="020F0502020204030204" pitchFamily="34" charset="0"/>
              </a:rPr>
              <a:t> in the US.</a:t>
            </a:r>
          </a:p>
        </p:txBody>
      </p:sp>
      <p:pic>
        <p:nvPicPr>
          <p:cNvPr id="11" name="Picture 10" descr="A map of the state of Louisiana color coded to show cancer rates">
            <a:extLst>
              <a:ext uri="{FF2B5EF4-FFF2-40B4-BE49-F238E27FC236}">
                <a16:creationId xmlns:a16="http://schemas.microsoft.com/office/drawing/2014/main" id="{F49FFED4-CD54-AFD4-D707-A24BF06297B9}"/>
              </a:ext>
            </a:extLst>
          </p:cNvPr>
          <p:cNvPicPr>
            <a:picLocks noChangeAspect="1"/>
          </p:cNvPicPr>
          <p:nvPr/>
        </p:nvPicPr>
        <p:blipFill>
          <a:blip r:embed="rId4"/>
          <a:stretch>
            <a:fillRect/>
          </a:stretch>
        </p:blipFill>
        <p:spPr>
          <a:xfrm>
            <a:off x="8720237" y="2129188"/>
            <a:ext cx="2920759" cy="2170530"/>
          </a:xfrm>
          <a:prstGeom prst="rect">
            <a:avLst/>
          </a:prstGeom>
          <a:ln>
            <a:solidFill>
              <a:schemeClr val="accent1"/>
            </a:solidFill>
          </a:ln>
        </p:spPr>
      </p:pic>
      <p:sp>
        <p:nvSpPr>
          <p:cNvPr id="13" name="TextBox 12">
            <a:extLst>
              <a:ext uri="{FF2B5EF4-FFF2-40B4-BE49-F238E27FC236}">
                <a16:creationId xmlns:a16="http://schemas.microsoft.com/office/drawing/2014/main" id="{AACA1D64-F3D7-B1A3-E855-81CC6EE51F72}"/>
              </a:ext>
            </a:extLst>
          </p:cNvPr>
          <p:cNvSpPr txBox="1"/>
          <p:nvPr/>
        </p:nvSpPr>
        <p:spPr>
          <a:xfrm>
            <a:off x="6991107" y="4363538"/>
            <a:ext cx="4757196" cy="1107996"/>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The oil refinery depicted above is from a region of Louisiana infamously referred to as “</a:t>
            </a:r>
            <a:r>
              <a:rPr lang="en-US" sz="2200" b="1" dirty="0">
                <a:latin typeface="Calibri" panose="020F0502020204030204" pitchFamily="34" charset="0"/>
                <a:cs typeface="Calibri" panose="020F0502020204030204" pitchFamily="34" charset="0"/>
              </a:rPr>
              <a:t>cancer alley</a:t>
            </a:r>
            <a:r>
              <a:rPr lang="en-US" sz="2200" dirty="0">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9321DB0D-EB85-2952-87ED-E717DA408962}"/>
              </a:ext>
            </a:extLst>
          </p:cNvPr>
          <p:cNvSpPr txBox="1"/>
          <p:nvPr/>
        </p:nvSpPr>
        <p:spPr>
          <a:xfrm>
            <a:off x="238485" y="6116575"/>
            <a:ext cx="11833909"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Image of cancer risk map downloaded from Tulane University: </a:t>
            </a:r>
            <a:r>
              <a:rPr lang="en-US" sz="1600" dirty="0">
                <a:latin typeface="Calibri" panose="020F0502020204030204" pitchFamily="34" charset="0"/>
                <a:cs typeface="Calibri" panose="020F0502020204030204" pitchFamily="34" charset="0"/>
                <a:hlinkClick r:id="rId5"/>
              </a:rPr>
              <a:t>https://law.tulane.edu/tulane-study-louisianas-severe-air-pollution-linked-dozens-cancer-cases-each-year</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242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255181" y="868362"/>
            <a:ext cx="11780875" cy="2387600"/>
          </a:xfrm>
        </p:spPr>
        <p:txBody>
          <a:bodyPr>
            <a:normAutofit/>
          </a:bodyPr>
          <a:lstStyle/>
          <a:p>
            <a:r>
              <a:rPr lang="en-US" sz="5400" dirty="0"/>
              <a:t>Problems with the Petroleum Economy</a:t>
            </a:r>
          </a:p>
        </p:txBody>
      </p:sp>
      <p:sp>
        <p:nvSpPr>
          <p:cNvPr id="5" name="Subtitle 4">
            <a:extLst>
              <a:ext uri="{FF2B5EF4-FFF2-40B4-BE49-F238E27FC236}">
                <a16:creationId xmlns:a16="http://schemas.microsoft.com/office/drawing/2014/main" id="{F26BA002-A8A8-0DAC-062D-262C6B2B0DD0}"/>
              </a:ext>
            </a:extLst>
          </p:cNvPr>
          <p:cNvSpPr>
            <a:spLocks noGrp="1"/>
          </p:cNvSpPr>
          <p:nvPr>
            <p:ph type="subTitle" idx="1"/>
          </p:nvPr>
        </p:nvSpPr>
        <p:spPr>
          <a:xfrm>
            <a:off x="482009" y="3434316"/>
            <a:ext cx="11227982" cy="1655762"/>
          </a:xfrm>
        </p:spPr>
        <p:txBody>
          <a:bodyPr/>
          <a:lstStyle/>
          <a:p>
            <a:r>
              <a:rPr lang="en-US" dirty="0"/>
              <a:t>Impact of oil price on economic growth and how price controls cause shortages</a:t>
            </a:r>
          </a:p>
        </p:txBody>
      </p:sp>
    </p:spTree>
    <p:extLst>
      <p:ext uri="{BB962C8B-B14F-4D97-AF65-F5344CB8AC3E}">
        <p14:creationId xmlns:p14="http://schemas.microsoft.com/office/powerpoint/2010/main" val="316867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oil prices&#10;&#10;Description automatically generated">
            <a:extLst>
              <a:ext uri="{FF2B5EF4-FFF2-40B4-BE49-F238E27FC236}">
                <a16:creationId xmlns:a16="http://schemas.microsoft.com/office/drawing/2014/main" id="{4FA33075-DBE3-C21C-936D-248887F7DD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7975" y="1232391"/>
            <a:ext cx="7035801" cy="4622142"/>
          </a:xfrm>
          <a:prstGeom prst="rect">
            <a:avLst/>
          </a:prstGeom>
          <a:ln>
            <a:solidFill>
              <a:schemeClr val="tx1"/>
            </a:solidFill>
          </a:ln>
        </p:spPr>
      </p:pic>
      <p:sp>
        <p:nvSpPr>
          <p:cNvPr id="5" name="TextBox 4">
            <a:extLst>
              <a:ext uri="{FF2B5EF4-FFF2-40B4-BE49-F238E27FC236}">
                <a16:creationId xmlns:a16="http://schemas.microsoft.com/office/drawing/2014/main" id="{88EB5CFE-FC2D-91E5-21ED-5BB6D83723A7}"/>
              </a:ext>
            </a:extLst>
          </p:cNvPr>
          <p:cNvSpPr txBox="1"/>
          <p:nvPr/>
        </p:nvSpPr>
        <p:spPr>
          <a:xfrm>
            <a:off x="2395914" y="5854532"/>
            <a:ext cx="6671151" cy="646331"/>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Crude Prices: 70 Year Historical Chart </a:t>
            </a:r>
            <a:r>
              <a:rPr lang="en-US" dirty="0">
                <a:latin typeface="Calibri" panose="020F0502020204030204" pitchFamily="34" charset="0"/>
                <a:cs typeface="Calibri" panose="020F0502020204030204" pitchFamily="34" charset="0"/>
              </a:rPr>
              <a:t>Source: Macrotrends</a:t>
            </a:r>
            <a:endParaRPr lang="en-US" dirty="0">
              <a:latin typeface="Calibri" panose="020F0502020204030204" pitchFamily="34" charset="0"/>
              <a:cs typeface="Calibri" panose="020F0502020204030204" pitchFamily="34" charset="0"/>
              <a:hlinkClick r:id="rId3"/>
            </a:endParaRPr>
          </a:p>
          <a:p>
            <a:r>
              <a:rPr lang="en-US" dirty="0">
                <a:latin typeface="Calibri" panose="020F0502020204030204" pitchFamily="34" charset="0"/>
                <a:cs typeface="Calibri" panose="020F0502020204030204" pitchFamily="34" charset="0"/>
                <a:hlinkClick r:id="rId4"/>
              </a:rPr>
              <a:t>https://www.macrotrends.net/1369/crude-oil-price-history-chart</a:t>
            </a:r>
            <a:endParaRPr lang="en-US" dirty="0">
              <a:latin typeface="Calibri" panose="020F0502020204030204" pitchFamily="34" charset="0"/>
              <a:cs typeface="Calibri" panose="020F0502020204030204" pitchFamily="34" charset="0"/>
            </a:endParaRPr>
          </a:p>
        </p:txBody>
      </p:sp>
      <p:cxnSp>
        <p:nvCxnSpPr>
          <p:cNvPr id="7" name="Straight Arrow Connector 6">
            <a:extLst>
              <a:ext uri="{FF2B5EF4-FFF2-40B4-BE49-F238E27FC236}">
                <a16:creationId xmlns:a16="http://schemas.microsoft.com/office/drawing/2014/main" id="{5E2B8CF0-7D0A-2278-8928-80EF9780BF26}"/>
              </a:ext>
            </a:extLst>
          </p:cNvPr>
          <p:cNvCxnSpPr>
            <a:cxnSpLocks/>
            <a:stCxn id="12" idx="2"/>
          </p:cNvCxnSpPr>
          <p:nvPr/>
        </p:nvCxnSpPr>
        <p:spPr>
          <a:xfrm>
            <a:off x="4211859" y="4026790"/>
            <a:ext cx="935150" cy="1122611"/>
          </a:xfrm>
          <a:prstGeom prst="straightConnector1">
            <a:avLst/>
          </a:prstGeom>
          <a:ln w="4762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F96BD5F2-F81F-AD6E-73AC-BB62FC598377}"/>
              </a:ext>
            </a:extLst>
          </p:cNvPr>
          <p:cNvCxnSpPr>
            <a:cxnSpLocks/>
          </p:cNvCxnSpPr>
          <p:nvPr/>
        </p:nvCxnSpPr>
        <p:spPr>
          <a:xfrm>
            <a:off x="5360484" y="2356057"/>
            <a:ext cx="4025" cy="2080013"/>
          </a:xfrm>
          <a:prstGeom prst="straightConnector1">
            <a:avLst/>
          </a:prstGeom>
          <a:ln w="476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1F9626F-0752-3509-FD4C-DFA1AB4D169A}"/>
              </a:ext>
            </a:extLst>
          </p:cNvPr>
          <p:cNvSpPr txBox="1"/>
          <p:nvPr/>
        </p:nvSpPr>
        <p:spPr>
          <a:xfrm>
            <a:off x="3063235" y="3195793"/>
            <a:ext cx="2297249" cy="830997"/>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Nixon imposes price controls</a:t>
            </a:r>
          </a:p>
        </p:txBody>
      </p:sp>
      <p:sp>
        <p:nvSpPr>
          <p:cNvPr id="16" name="TextBox 15">
            <a:extLst>
              <a:ext uri="{FF2B5EF4-FFF2-40B4-BE49-F238E27FC236}">
                <a16:creationId xmlns:a16="http://schemas.microsoft.com/office/drawing/2014/main" id="{DB02BEB7-46F7-B883-FF0F-92A819335684}"/>
              </a:ext>
            </a:extLst>
          </p:cNvPr>
          <p:cNvSpPr txBox="1"/>
          <p:nvPr/>
        </p:nvSpPr>
        <p:spPr>
          <a:xfrm>
            <a:off x="3636811" y="1842349"/>
            <a:ext cx="4353477"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1973 OPEC oil embargo of US</a:t>
            </a:r>
          </a:p>
        </p:txBody>
      </p:sp>
      <p:pic>
        <p:nvPicPr>
          <p:cNvPr id="30" name="Picture 29" descr="Magazine cover from 1974: person holding a sign saying &quot;Sorry no gas&quot; at a gas station.">
            <a:extLst>
              <a:ext uri="{FF2B5EF4-FFF2-40B4-BE49-F238E27FC236}">
                <a16:creationId xmlns:a16="http://schemas.microsoft.com/office/drawing/2014/main" id="{2697410B-1AD8-D38A-04E7-565DEE82EFD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94368" y="2608515"/>
            <a:ext cx="2421421" cy="3003549"/>
          </a:xfrm>
          <a:prstGeom prst="rect">
            <a:avLst/>
          </a:prstGeom>
        </p:spPr>
      </p:pic>
      <p:sp>
        <p:nvSpPr>
          <p:cNvPr id="6" name="TextBox 5">
            <a:extLst>
              <a:ext uri="{FF2B5EF4-FFF2-40B4-BE49-F238E27FC236}">
                <a16:creationId xmlns:a16="http://schemas.microsoft.com/office/drawing/2014/main" id="{905A26D0-68D4-91C2-73B7-882E7E15C6D3}"/>
              </a:ext>
            </a:extLst>
          </p:cNvPr>
          <p:cNvSpPr txBox="1"/>
          <p:nvPr/>
        </p:nvSpPr>
        <p:spPr>
          <a:xfrm>
            <a:off x="361816" y="310699"/>
            <a:ext cx="11643733"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Disruptions in the world supply of oil have a profound effect on prices at the pump.</a:t>
            </a:r>
          </a:p>
          <a:p>
            <a:pPr algn="just"/>
            <a:r>
              <a:rPr lang="en-US" sz="2200" dirty="0">
                <a:latin typeface="Calibri" panose="020F0502020204030204" pitchFamily="34" charset="0"/>
                <a:cs typeface="Calibri" panose="020F0502020204030204" pitchFamily="34" charset="0"/>
              </a:rPr>
              <a:t>Our response to the 1973 embargo is a clear example of how price controls only make things worse!</a:t>
            </a:r>
          </a:p>
        </p:txBody>
      </p:sp>
    </p:spTree>
    <p:extLst>
      <p:ext uri="{BB962C8B-B14F-4D97-AF65-F5344CB8AC3E}">
        <p14:creationId xmlns:p14="http://schemas.microsoft.com/office/powerpoint/2010/main" val="118763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oil prices&#10;&#10;Description automatically generated">
            <a:extLst>
              <a:ext uri="{FF2B5EF4-FFF2-40B4-BE49-F238E27FC236}">
                <a16:creationId xmlns:a16="http://schemas.microsoft.com/office/drawing/2014/main" id="{3A062324-B82D-1427-4F89-B6EAFA54A4FC}"/>
              </a:ext>
            </a:extLst>
          </p:cNvPr>
          <p:cNvPicPr>
            <a:picLocks noChangeAspect="1"/>
          </p:cNvPicPr>
          <p:nvPr/>
        </p:nvPicPr>
        <p:blipFill>
          <a:blip r:embed="rId2"/>
          <a:stretch>
            <a:fillRect/>
          </a:stretch>
        </p:blipFill>
        <p:spPr>
          <a:xfrm>
            <a:off x="1355340" y="1451895"/>
            <a:ext cx="9086458" cy="4132069"/>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3A20E46E-E2DC-5DF8-D61C-6352AF49E3ED}"/>
              </a:ext>
            </a:extLst>
          </p:cNvPr>
          <p:cNvCxnSpPr>
            <a:cxnSpLocks/>
          </p:cNvCxnSpPr>
          <p:nvPr/>
        </p:nvCxnSpPr>
        <p:spPr>
          <a:xfrm>
            <a:off x="6855777" y="2794185"/>
            <a:ext cx="0" cy="1739900"/>
          </a:xfrm>
          <a:prstGeom prst="straightConnector1">
            <a:avLst/>
          </a:prstGeom>
          <a:ln w="476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4004CE58-D524-180C-C5E8-B6FF33AB89A6}"/>
              </a:ext>
            </a:extLst>
          </p:cNvPr>
          <p:cNvSpPr txBox="1"/>
          <p:nvPr/>
        </p:nvSpPr>
        <p:spPr>
          <a:xfrm>
            <a:off x="5831071" y="2280255"/>
            <a:ext cx="2297249" cy="461665"/>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1991 </a:t>
            </a:r>
            <a:r>
              <a:rPr lang="en-US" sz="2400" dirty="0">
                <a:latin typeface="Calibri" panose="020F0502020204030204" pitchFamily="34" charset="0"/>
                <a:cs typeface="Calibri" panose="020F0502020204030204" pitchFamily="34" charset="0"/>
              </a:rPr>
              <a:t>recession</a:t>
            </a:r>
          </a:p>
        </p:txBody>
      </p:sp>
      <p:cxnSp>
        <p:nvCxnSpPr>
          <p:cNvPr id="14" name="Straight Arrow Connector 13">
            <a:extLst>
              <a:ext uri="{FF2B5EF4-FFF2-40B4-BE49-F238E27FC236}">
                <a16:creationId xmlns:a16="http://schemas.microsoft.com/office/drawing/2014/main" id="{0FCA54C3-4744-0C1A-24CD-17E1AF5CE34E}"/>
              </a:ext>
            </a:extLst>
          </p:cNvPr>
          <p:cNvCxnSpPr>
            <a:cxnSpLocks/>
          </p:cNvCxnSpPr>
          <p:nvPr/>
        </p:nvCxnSpPr>
        <p:spPr>
          <a:xfrm flipV="1">
            <a:off x="8566023" y="3793751"/>
            <a:ext cx="0" cy="1314418"/>
          </a:xfrm>
          <a:prstGeom prst="straightConnector1">
            <a:avLst/>
          </a:prstGeom>
          <a:ln w="476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0FEA1D1-D703-E1E3-E59F-358F62133C3E}"/>
              </a:ext>
            </a:extLst>
          </p:cNvPr>
          <p:cNvSpPr txBox="1"/>
          <p:nvPr/>
        </p:nvSpPr>
        <p:spPr>
          <a:xfrm>
            <a:off x="7306182" y="5014141"/>
            <a:ext cx="2297249" cy="461665"/>
          </a:xfrm>
          <a:prstGeom prst="rect">
            <a:avLst/>
          </a:prstGeom>
          <a:noFill/>
        </p:spPr>
        <p:txBody>
          <a:bodyPr wrap="square" rtlCol="0">
            <a:spAutoFit/>
          </a:bodyPr>
          <a:lstStyle/>
          <a:p>
            <a:pPr algn="ctr"/>
            <a:r>
              <a:rPr lang="en-US" sz="2000" dirty="0">
                <a:latin typeface="Calibri" panose="020F0502020204030204" pitchFamily="34" charset="0"/>
                <a:cs typeface="Calibri" panose="020F0502020204030204" pitchFamily="34" charset="0"/>
              </a:rPr>
              <a:t>2009 </a:t>
            </a:r>
            <a:r>
              <a:rPr lang="en-US" sz="2400" dirty="0">
                <a:latin typeface="Calibri" panose="020F0502020204030204" pitchFamily="34" charset="0"/>
                <a:cs typeface="Calibri" panose="020F0502020204030204" pitchFamily="34" charset="0"/>
              </a:rPr>
              <a:t>recession</a:t>
            </a:r>
          </a:p>
        </p:txBody>
      </p:sp>
      <p:sp>
        <p:nvSpPr>
          <p:cNvPr id="22" name="TextBox 21">
            <a:extLst>
              <a:ext uri="{FF2B5EF4-FFF2-40B4-BE49-F238E27FC236}">
                <a16:creationId xmlns:a16="http://schemas.microsoft.com/office/drawing/2014/main" id="{5AEE3B7E-514F-EF33-BEEE-B4EF534889BE}"/>
              </a:ext>
            </a:extLst>
          </p:cNvPr>
          <p:cNvSpPr txBox="1"/>
          <p:nvPr/>
        </p:nvSpPr>
        <p:spPr>
          <a:xfrm>
            <a:off x="1340243" y="5637897"/>
            <a:ext cx="9086458" cy="923330"/>
          </a:xfrm>
          <a:prstGeom prst="rect">
            <a:avLst/>
          </a:prstGeom>
          <a:noFill/>
        </p:spPr>
        <p:txBody>
          <a:bodyPr wrap="square" rtlCol="0">
            <a:spAutoFit/>
          </a:bodyPr>
          <a:lstStyle/>
          <a:p>
            <a:r>
              <a:rPr lang="en-US" i="1" dirty="0">
                <a:latin typeface="Calibri" panose="020F0502020204030204" pitchFamily="34" charset="0"/>
                <a:cs typeface="Calibri" panose="020F0502020204030204" pitchFamily="34" charset="0"/>
              </a:rPr>
              <a:t>Do high oil prices cause recessions? </a:t>
            </a:r>
            <a:r>
              <a:rPr lang="en-US" dirty="0">
                <a:latin typeface="Calibri" panose="020F0502020204030204" pitchFamily="34" charset="0"/>
                <a:cs typeface="Calibri" panose="020F0502020204030204" pitchFamily="34" charset="0"/>
              </a:rPr>
              <a:t>Source: Economics Help </a:t>
            </a:r>
            <a:r>
              <a:rPr lang="en-US" dirty="0">
                <a:solidFill>
                  <a:srgbClr val="050505"/>
                </a:solidFill>
                <a:latin typeface="Calibri" panose="020F0502020204030204" pitchFamily="34" charset="0"/>
                <a:cs typeface="Calibri" panose="020F0502020204030204" pitchFamily="34" charset="0"/>
              </a:rPr>
              <a:t>(3/14/22)</a:t>
            </a:r>
            <a:r>
              <a:rPr lang="en-US"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hlinkClick r:id="" action="ppaction://noaction"/>
            </a:endParaRPr>
          </a:p>
          <a:p>
            <a:r>
              <a:rPr lang="en-US" dirty="0">
                <a:latin typeface="Calibri" panose="020F0502020204030204" pitchFamily="34" charset="0"/>
                <a:cs typeface="Calibri" panose="020F0502020204030204" pitchFamily="34" charset="0"/>
                <a:hlinkClick r:id="" action="ppaction://noaction"/>
              </a:rPr>
              <a:t>https://www.economicshelp.org/blog/167932/economics/do-rising-oil-prices-cause-recession/</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99E7C9D-985A-2068-7CCD-29B1BE0C705F}"/>
              </a:ext>
            </a:extLst>
          </p:cNvPr>
          <p:cNvSpPr txBox="1"/>
          <p:nvPr/>
        </p:nvSpPr>
        <p:spPr>
          <a:xfrm>
            <a:off x="1340243" y="434811"/>
            <a:ext cx="10138041" cy="938719"/>
          </a:xfrm>
          <a:prstGeom prst="rect">
            <a:avLst/>
          </a:prstGeom>
          <a:noFill/>
        </p:spPr>
        <p:txBody>
          <a:bodyPr wrap="square">
            <a:spAutoFit/>
          </a:bodyPr>
          <a:lstStyle/>
          <a:p>
            <a:pPr algn="just">
              <a:spcAft>
                <a:spcPts val="600"/>
              </a:spcAft>
            </a:pPr>
            <a:r>
              <a:rPr lang="en-US" sz="2500" dirty="0">
                <a:latin typeface="Calibri" panose="020F0502020204030204" pitchFamily="34" charset="0"/>
                <a:cs typeface="Calibri" panose="020F0502020204030204" pitchFamily="34" charset="0"/>
              </a:rPr>
              <a:t>Nevertheless, high oil prices can shrink the economy.</a:t>
            </a:r>
          </a:p>
          <a:p>
            <a:pPr algn="just">
              <a:spcAft>
                <a:spcPts val="600"/>
              </a:spcAft>
            </a:pPr>
            <a:r>
              <a:rPr lang="en-US" sz="2500" dirty="0">
                <a:latin typeface="Calibri" panose="020F0502020204030204" pitchFamily="34" charset="0"/>
                <a:cs typeface="Calibri" panose="020F0502020204030204" pitchFamily="34" charset="0"/>
              </a:rPr>
              <a:t>This is why most economists oppose punitive taxes on petroleum.</a:t>
            </a:r>
          </a:p>
        </p:txBody>
      </p:sp>
    </p:spTree>
    <p:extLst>
      <p:ext uri="{BB962C8B-B14F-4D97-AF65-F5344CB8AC3E}">
        <p14:creationId xmlns:p14="http://schemas.microsoft.com/office/powerpoint/2010/main" val="2302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Unconventional Methods </a:t>
            </a:r>
            <a:br>
              <a:rPr lang="en-US" dirty="0"/>
            </a:br>
            <a:r>
              <a:rPr lang="en-US" dirty="0"/>
              <a:t>for Extracting Oil and Gas</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p:txBody>
          <a:bodyPr/>
          <a:lstStyle/>
          <a:p>
            <a:r>
              <a:rPr lang="en-US" dirty="0"/>
              <a:t>The adverse environmental impact of fracking and tar sand mining</a:t>
            </a:r>
          </a:p>
        </p:txBody>
      </p:sp>
    </p:spTree>
    <p:extLst>
      <p:ext uri="{BB962C8B-B14F-4D97-AF65-F5344CB8AC3E}">
        <p14:creationId xmlns:p14="http://schemas.microsoft.com/office/powerpoint/2010/main" val="1418133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aerial view of a tar sand mine">
            <a:extLst>
              <a:ext uri="{FF2B5EF4-FFF2-40B4-BE49-F238E27FC236}">
                <a16:creationId xmlns:a16="http://schemas.microsoft.com/office/drawing/2014/main" id="{9F239508-E0CC-8321-5D34-E3D12D53C0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02215" y="1748009"/>
            <a:ext cx="5587934" cy="4001811"/>
          </a:xfrm>
          <a:prstGeom prst="rect">
            <a:avLst/>
          </a:prstGeom>
        </p:spPr>
      </p:pic>
      <p:sp>
        <p:nvSpPr>
          <p:cNvPr id="4" name="TextBox 3">
            <a:extLst>
              <a:ext uri="{FF2B5EF4-FFF2-40B4-BE49-F238E27FC236}">
                <a16:creationId xmlns:a16="http://schemas.microsoft.com/office/drawing/2014/main" id="{EB4C98F3-AE48-FC9A-E870-5A2296AC168E}"/>
              </a:ext>
            </a:extLst>
          </p:cNvPr>
          <p:cNvSpPr txBox="1"/>
          <p:nvPr/>
        </p:nvSpPr>
        <p:spPr>
          <a:xfrm>
            <a:off x="5913310" y="5745367"/>
            <a:ext cx="379591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Tar sand landscape in Alberta, Canada.</a:t>
            </a:r>
          </a:p>
        </p:txBody>
      </p:sp>
      <p:sp>
        <p:nvSpPr>
          <p:cNvPr id="5" name="TextBox 4">
            <a:extLst>
              <a:ext uri="{FF2B5EF4-FFF2-40B4-BE49-F238E27FC236}">
                <a16:creationId xmlns:a16="http://schemas.microsoft.com/office/drawing/2014/main" id="{F9041E88-2B72-9AD7-9E8C-0CCE96FB2EF8}"/>
              </a:ext>
            </a:extLst>
          </p:cNvPr>
          <p:cNvSpPr txBox="1"/>
          <p:nvPr/>
        </p:nvSpPr>
        <p:spPr>
          <a:xfrm>
            <a:off x="593901" y="743301"/>
            <a:ext cx="10988298" cy="954107"/>
          </a:xfrm>
          <a:prstGeom prst="rect">
            <a:avLst/>
          </a:prstGeom>
          <a:noFill/>
        </p:spPr>
        <p:txBody>
          <a:bodyPr wrap="square">
            <a:spAutoFit/>
          </a:bodyPr>
          <a:lstStyle/>
          <a:p>
            <a:pPr algn="just">
              <a:spcAft>
                <a:spcPts val="600"/>
              </a:spcAft>
            </a:pPr>
            <a:r>
              <a:rPr lang="en-US" sz="2800" dirty="0">
                <a:latin typeface="Calibri" panose="020F0502020204030204" pitchFamily="34" charset="0"/>
                <a:cs typeface="Calibri" panose="020F0502020204030204" pitchFamily="34" charset="0"/>
              </a:rPr>
              <a:t>As conventional sources of oil dry up, industry is increasingly relying on dirtier methods of oil extraction like </a:t>
            </a:r>
            <a:r>
              <a:rPr lang="en-US" sz="2800" b="1" dirty="0">
                <a:latin typeface="Calibri" panose="020F0502020204030204" pitchFamily="34" charset="0"/>
                <a:cs typeface="Calibri" panose="020F0502020204030204" pitchFamily="34" charset="0"/>
              </a:rPr>
              <a:t>fracking</a:t>
            </a:r>
            <a:r>
              <a:rPr lang="en-US" sz="2800" dirty="0">
                <a:latin typeface="Calibri" panose="020F0502020204030204" pitchFamily="34" charset="0"/>
                <a:cs typeface="Calibri" panose="020F0502020204030204" pitchFamily="34" charset="0"/>
              </a:rPr>
              <a:t> and </a:t>
            </a:r>
            <a:r>
              <a:rPr lang="en-US" sz="2800" b="1" dirty="0">
                <a:latin typeface="Calibri" panose="020F0502020204030204" pitchFamily="34" charset="0"/>
                <a:cs typeface="Calibri" panose="020F0502020204030204" pitchFamily="34" charset="0"/>
              </a:rPr>
              <a:t>tar sand </a:t>
            </a:r>
            <a:r>
              <a:rPr lang="en-US" sz="2800" dirty="0">
                <a:latin typeface="Calibri" panose="020F0502020204030204" pitchFamily="34" charset="0"/>
                <a:cs typeface="Calibri" panose="020F0502020204030204" pitchFamily="34" charset="0"/>
              </a:rPr>
              <a:t>extraction.</a:t>
            </a:r>
          </a:p>
        </p:txBody>
      </p:sp>
      <p:pic>
        <p:nvPicPr>
          <p:cNvPr id="6" name="Picture 5" descr="Photo of fracking machinery">
            <a:extLst>
              <a:ext uri="{FF2B5EF4-FFF2-40B4-BE49-F238E27FC236}">
                <a16:creationId xmlns:a16="http://schemas.microsoft.com/office/drawing/2014/main" id="{EEB4D998-A8D3-F3CB-7765-E33C6B24A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901" y="1743556"/>
            <a:ext cx="5237347" cy="4001811"/>
          </a:xfrm>
          <a:prstGeom prst="rect">
            <a:avLst/>
          </a:prstGeom>
        </p:spPr>
      </p:pic>
    </p:spTree>
    <p:extLst>
      <p:ext uri="{BB962C8B-B14F-4D97-AF65-F5344CB8AC3E}">
        <p14:creationId xmlns:p14="http://schemas.microsoft.com/office/powerpoint/2010/main" val="231562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343786" y="1041400"/>
            <a:ext cx="11504428" cy="2387600"/>
          </a:xfrm>
        </p:spPr>
        <p:txBody>
          <a:bodyPr/>
          <a:lstStyle/>
          <a:p>
            <a:r>
              <a:rPr lang="en-US" dirty="0"/>
              <a:t>A History of Combustible Fuels</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a:xfrm>
            <a:off x="785037" y="3580772"/>
            <a:ext cx="10324214" cy="1655762"/>
          </a:xfrm>
        </p:spPr>
        <p:txBody>
          <a:bodyPr/>
          <a:lstStyle/>
          <a:p>
            <a:r>
              <a:rPr lang="en-US" dirty="0"/>
              <a:t>The transition from biofuels to the three main fossil fuels</a:t>
            </a:r>
          </a:p>
        </p:txBody>
      </p:sp>
    </p:spTree>
    <p:extLst>
      <p:ext uri="{BB962C8B-B14F-4D97-AF65-F5344CB8AC3E}">
        <p14:creationId xmlns:p14="http://schemas.microsoft.com/office/powerpoint/2010/main" val="3345015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B9C006-0856-973D-C452-76D6EF519175}"/>
              </a:ext>
            </a:extLst>
          </p:cNvPr>
          <p:cNvSpPr txBox="1"/>
          <p:nvPr/>
        </p:nvSpPr>
        <p:spPr>
          <a:xfrm>
            <a:off x="324100" y="330200"/>
            <a:ext cx="4559300" cy="3924151"/>
          </a:xfrm>
          <a:prstGeom prst="rect">
            <a:avLst/>
          </a:prstGeom>
          <a:noFill/>
        </p:spPr>
        <p:txBody>
          <a:bodyPr wrap="square">
            <a:spAutoFit/>
          </a:bodyPr>
          <a:lstStyle/>
          <a:p>
            <a:pPr algn="just">
              <a:spcAft>
                <a:spcPts val="600"/>
              </a:spcAft>
            </a:pPr>
            <a:r>
              <a:rPr lang="en-US" sz="2800" b="1" dirty="0">
                <a:latin typeface="Calibri" panose="020F0502020204030204" pitchFamily="34" charset="0"/>
                <a:cs typeface="Calibri" panose="020F0502020204030204" pitchFamily="34" charset="0"/>
              </a:rPr>
              <a:t>Fracking </a:t>
            </a:r>
            <a:r>
              <a:rPr lang="en-US" sz="2400" dirty="0">
                <a:latin typeface="Calibri" panose="020F0502020204030204" pitchFamily="34" charset="0"/>
                <a:cs typeface="Calibri" panose="020F0502020204030204" pitchFamily="34" charset="0"/>
              </a:rPr>
              <a:t>or “hydraulic fracturing,” involves the blasting of large volumes of water, chemicals, and sand to fracture </a:t>
            </a:r>
            <a:r>
              <a:rPr lang="en-US" sz="2400" b="1" dirty="0">
                <a:latin typeface="Calibri" panose="020F0502020204030204" pitchFamily="34" charset="0"/>
                <a:cs typeface="Calibri" panose="020F0502020204030204" pitchFamily="34" charset="0"/>
              </a:rPr>
              <a:t>shale rock </a:t>
            </a:r>
            <a:r>
              <a:rPr lang="en-US" sz="2400" dirty="0">
                <a:latin typeface="Calibri" panose="020F0502020204030204" pitchFamily="34" charset="0"/>
                <a:cs typeface="Calibri" panose="020F0502020204030204" pitchFamily="34" charset="0"/>
              </a:rPr>
              <a:t>formations for the purpose of releasing oil or gas that is trapped within these rock layers.</a:t>
            </a:r>
          </a:p>
          <a:p>
            <a:pPr algn="just">
              <a:spcAft>
                <a:spcPts val="600"/>
              </a:spcAft>
            </a:pPr>
            <a:r>
              <a:rPr lang="en-US" sz="2400" dirty="0">
                <a:latin typeface="Calibri" panose="020F0502020204030204" pitchFamily="34" charset="0"/>
                <a:cs typeface="Calibri" panose="020F0502020204030204" pitchFamily="34" charset="0"/>
              </a:rPr>
              <a:t>Unfortunately, fracking requires vast amounts of water and local aquifers often get contaminated.</a:t>
            </a:r>
          </a:p>
        </p:txBody>
      </p:sp>
      <p:pic>
        <p:nvPicPr>
          <p:cNvPr id="5" name="Picture 4" descr="A diagram of fracking">
            <a:extLst>
              <a:ext uri="{FF2B5EF4-FFF2-40B4-BE49-F238E27FC236}">
                <a16:creationId xmlns:a16="http://schemas.microsoft.com/office/drawing/2014/main" id="{74942F5B-AD45-5786-68D1-3AC4B70EFB68}"/>
              </a:ext>
            </a:extLst>
          </p:cNvPr>
          <p:cNvPicPr>
            <a:picLocks noChangeAspect="1"/>
          </p:cNvPicPr>
          <p:nvPr/>
        </p:nvPicPr>
        <p:blipFill>
          <a:blip r:embed="rId2"/>
          <a:stretch>
            <a:fillRect/>
          </a:stretch>
        </p:blipFill>
        <p:spPr>
          <a:xfrm>
            <a:off x="5067300" y="431800"/>
            <a:ext cx="6679700" cy="6096000"/>
          </a:xfrm>
          <a:prstGeom prst="rect">
            <a:avLst/>
          </a:prstGeom>
        </p:spPr>
      </p:pic>
      <p:pic>
        <p:nvPicPr>
          <p:cNvPr id="7" name="Picture 6" descr="Waste water from fracking">
            <a:extLst>
              <a:ext uri="{FF2B5EF4-FFF2-40B4-BE49-F238E27FC236}">
                <a16:creationId xmlns:a16="http://schemas.microsoft.com/office/drawing/2014/main" id="{A9D33777-4FF1-1258-6D73-98B3E5713A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000" y="4292600"/>
            <a:ext cx="4317500" cy="2235200"/>
          </a:xfrm>
          <a:prstGeom prst="rect">
            <a:avLst/>
          </a:prstGeom>
        </p:spPr>
      </p:pic>
    </p:spTree>
    <p:extLst>
      <p:ext uri="{BB962C8B-B14F-4D97-AF65-F5344CB8AC3E}">
        <p14:creationId xmlns:p14="http://schemas.microsoft.com/office/powerpoint/2010/main" val="392075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ample of tar sand">
            <a:extLst>
              <a:ext uri="{FF2B5EF4-FFF2-40B4-BE49-F238E27FC236}">
                <a16:creationId xmlns:a16="http://schemas.microsoft.com/office/drawing/2014/main" id="{875D9610-9EFE-50AC-ABD7-E140DC9D98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881" y="2030278"/>
            <a:ext cx="1913604" cy="1669355"/>
          </a:xfrm>
          <a:prstGeom prst="rect">
            <a:avLst/>
          </a:prstGeom>
        </p:spPr>
      </p:pic>
      <p:sp>
        <p:nvSpPr>
          <p:cNvPr id="9" name="TextBox 8">
            <a:extLst>
              <a:ext uri="{FF2B5EF4-FFF2-40B4-BE49-F238E27FC236}">
                <a16:creationId xmlns:a16="http://schemas.microsoft.com/office/drawing/2014/main" id="{2DB1683F-9DBD-5004-ED8A-A29CD60EE359}"/>
              </a:ext>
            </a:extLst>
          </p:cNvPr>
          <p:cNvSpPr txBox="1"/>
          <p:nvPr/>
        </p:nvSpPr>
        <p:spPr>
          <a:xfrm>
            <a:off x="359220" y="150648"/>
            <a:ext cx="11206384" cy="1785104"/>
          </a:xfrm>
          <a:prstGeom prst="rect">
            <a:avLst/>
          </a:prstGeom>
          <a:noFill/>
        </p:spPr>
        <p:txBody>
          <a:bodyPr wrap="square">
            <a:spAutoFit/>
          </a:bodyPr>
          <a:lstStyle/>
          <a:p>
            <a:pPr algn="just">
              <a:spcAft>
                <a:spcPts val="600"/>
              </a:spcAft>
            </a:pPr>
            <a:r>
              <a:rPr lang="en-US" sz="2800" b="1" dirty="0">
                <a:latin typeface="Calibri" panose="020F0502020204030204" pitchFamily="34" charset="0"/>
                <a:cs typeface="Calibri" panose="020F0502020204030204" pitchFamily="34" charset="0"/>
              </a:rPr>
              <a:t>Tar Sands </a:t>
            </a:r>
            <a:r>
              <a:rPr lang="en-US" sz="2400" dirty="0">
                <a:latin typeface="Calibri" panose="020F0502020204030204" pitchFamily="34" charset="0"/>
                <a:cs typeface="Calibri" panose="020F0502020204030204" pitchFamily="34" charset="0"/>
              </a:rPr>
              <a:t>are a mixture sand, clay, water, and </a:t>
            </a:r>
            <a:r>
              <a:rPr lang="en-US" sz="2400" b="1" dirty="0">
                <a:latin typeface="Calibri" panose="020F0502020204030204" pitchFamily="34" charset="0"/>
                <a:cs typeface="Calibri" panose="020F0502020204030204" pitchFamily="34" charset="0"/>
              </a:rPr>
              <a:t>bitumen</a:t>
            </a:r>
            <a:r>
              <a:rPr lang="en-US" sz="2400" dirty="0">
                <a:latin typeface="Calibri" panose="020F0502020204030204" pitchFamily="34" charset="0"/>
                <a:cs typeface="Calibri" panose="020F0502020204030204" pitchFamily="34" charset="0"/>
              </a:rPr>
              <a:t>. Since bitumen is is too thick to be pumped out of the ground, it is extracted by: </a:t>
            </a:r>
          </a:p>
          <a:p>
            <a:pPr marL="342900" indent="-342900" algn="just">
              <a:spcAft>
                <a:spcPts val="6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Steam injection to soften the oil for pumping.</a:t>
            </a:r>
          </a:p>
          <a:p>
            <a:pPr marL="342900" indent="-342900" algn="just">
              <a:spcAft>
                <a:spcPts val="600"/>
              </a:spcAft>
              <a:buFont typeface="Arial" panose="020B0604020202020204" pitchFamily="34" charset="0"/>
              <a:buChar char="•"/>
            </a:pPr>
            <a:r>
              <a:rPr lang="en-US" sz="2400" b="1" dirty="0">
                <a:latin typeface="Calibri" panose="020F0502020204030204" pitchFamily="34" charset="0"/>
                <a:cs typeface="Calibri" panose="020F0502020204030204" pitchFamily="34" charset="0"/>
              </a:rPr>
              <a:t>Open pit mines </a:t>
            </a:r>
            <a:r>
              <a:rPr lang="en-US" sz="2400" dirty="0">
                <a:latin typeface="Calibri" panose="020F0502020204030204" pitchFamily="34" charset="0"/>
                <a:cs typeface="Calibri" panose="020F0502020204030204" pitchFamily="34" charset="0"/>
              </a:rPr>
              <a:t>that cause damage comparable to that of strip mining for coal.</a:t>
            </a:r>
          </a:p>
        </p:txBody>
      </p:sp>
      <p:pic>
        <p:nvPicPr>
          <p:cNvPr id="12" name="Picture 11" descr="A tar sand mine">
            <a:extLst>
              <a:ext uri="{FF2B5EF4-FFF2-40B4-BE49-F238E27FC236}">
                <a16:creationId xmlns:a16="http://schemas.microsoft.com/office/drawing/2014/main" id="{2CA70335-58A7-8139-D7E9-59BCFD12D0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885" y="3807578"/>
            <a:ext cx="1917837" cy="2478924"/>
          </a:xfrm>
          <a:prstGeom prst="rect">
            <a:avLst/>
          </a:prstGeom>
        </p:spPr>
      </p:pic>
      <p:pic>
        <p:nvPicPr>
          <p:cNvPr id="6" name="Picture 5" descr="A diagram of extraction from tar sands by drilling&#10;">
            <a:extLst>
              <a:ext uri="{FF2B5EF4-FFF2-40B4-BE49-F238E27FC236}">
                <a16:creationId xmlns:a16="http://schemas.microsoft.com/office/drawing/2014/main" id="{13AE581C-FA39-39E2-43C6-C1DD5A5590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9842" y="2030278"/>
            <a:ext cx="6735762" cy="4454925"/>
          </a:xfrm>
          <a:prstGeom prst="rect">
            <a:avLst/>
          </a:prstGeom>
        </p:spPr>
      </p:pic>
      <p:pic>
        <p:nvPicPr>
          <p:cNvPr id="17" name="Picture 16" descr="A diagram of extraction from tar sands by mining&#10;">
            <a:extLst>
              <a:ext uri="{FF2B5EF4-FFF2-40B4-BE49-F238E27FC236}">
                <a16:creationId xmlns:a16="http://schemas.microsoft.com/office/drawing/2014/main" id="{94CDE552-CFF5-BC62-B19B-29CB6D7BEA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6233" y="2022230"/>
            <a:ext cx="2289842" cy="4454925"/>
          </a:xfrm>
          <a:prstGeom prst="rect">
            <a:avLst/>
          </a:prstGeom>
        </p:spPr>
      </p:pic>
      <p:sp>
        <p:nvSpPr>
          <p:cNvPr id="18" name="TextBox 17">
            <a:extLst>
              <a:ext uri="{FF2B5EF4-FFF2-40B4-BE49-F238E27FC236}">
                <a16:creationId xmlns:a16="http://schemas.microsoft.com/office/drawing/2014/main" id="{80C14E4C-4216-C28C-B267-92030FDFC8D4}"/>
              </a:ext>
            </a:extLst>
          </p:cNvPr>
          <p:cNvSpPr txBox="1"/>
          <p:nvPr/>
        </p:nvSpPr>
        <p:spPr>
          <a:xfrm>
            <a:off x="2481485" y="6297444"/>
            <a:ext cx="6293261"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Downloaded from </a:t>
            </a:r>
            <a:r>
              <a:rPr lang="en-US" sz="1600" dirty="0">
                <a:latin typeface="Calibri" panose="020F0502020204030204" pitchFamily="34" charset="0"/>
                <a:cs typeface="Calibri" panose="020F0502020204030204" pitchFamily="34" charset="0"/>
                <a:hlinkClick r:id="rId6"/>
              </a:rPr>
              <a:t>https://www.ucsusa.org/resources/what-are-tar-sands</a:t>
            </a:r>
            <a:endParaRPr lang="en-US" sz="1600" dirty="0">
              <a:latin typeface="Calibri" panose="020F0502020204030204" pitchFamily="34" charset="0"/>
              <a:cs typeface="Calibri" panose="020F0502020204030204" pitchFamily="34" charset="0"/>
            </a:endParaRPr>
          </a:p>
        </p:txBody>
      </p:sp>
      <p:pic>
        <p:nvPicPr>
          <p:cNvPr id="19" name="Picture 18" descr="A close-up of a spoon of liquid&#10;&#10;Description automatically generated">
            <a:extLst>
              <a:ext uri="{FF2B5EF4-FFF2-40B4-BE49-F238E27FC236}">
                <a16:creationId xmlns:a16="http://schemas.microsoft.com/office/drawing/2014/main" id="{5E554C9A-4DFC-1178-5A42-B24DBA2228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872663" y="2158086"/>
            <a:ext cx="1518033" cy="1492669"/>
          </a:xfrm>
          <a:prstGeom prst="rect">
            <a:avLst/>
          </a:prstGeom>
          <a:ln>
            <a:solidFill>
              <a:schemeClr val="tx1"/>
            </a:solidFill>
          </a:ln>
        </p:spPr>
      </p:pic>
    </p:spTree>
    <p:extLst>
      <p:ext uri="{BB962C8B-B14F-4D97-AF65-F5344CB8AC3E}">
        <p14:creationId xmlns:p14="http://schemas.microsoft.com/office/powerpoint/2010/main" val="196770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ample of oil shale rock">
            <a:extLst>
              <a:ext uri="{FF2B5EF4-FFF2-40B4-BE49-F238E27FC236}">
                <a16:creationId xmlns:a16="http://schemas.microsoft.com/office/drawing/2014/main" id="{C7C1FF04-FF41-DAF6-364E-B2B42F6AC5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2077" y="1728683"/>
            <a:ext cx="4218612" cy="4108871"/>
          </a:xfrm>
          <a:prstGeom prst="rect">
            <a:avLst/>
          </a:prstGeom>
        </p:spPr>
      </p:pic>
      <p:pic>
        <p:nvPicPr>
          <p:cNvPr id="7" name="Picture 6" descr="A jar of oil extracted from oil shale">
            <a:extLst>
              <a:ext uri="{FF2B5EF4-FFF2-40B4-BE49-F238E27FC236}">
                <a16:creationId xmlns:a16="http://schemas.microsoft.com/office/drawing/2014/main" id="{024AE5E2-07F5-A5D9-4F8E-02DFA5E8C6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9507711" y="1728683"/>
            <a:ext cx="2137948" cy="4108871"/>
          </a:xfrm>
          <a:prstGeom prst="rect">
            <a:avLst/>
          </a:prstGeom>
        </p:spPr>
      </p:pic>
      <p:sp>
        <p:nvSpPr>
          <p:cNvPr id="3" name="TextBox 2">
            <a:extLst>
              <a:ext uri="{FF2B5EF4-FFF2-40B4-BE49-F238E27FC236}">
                <a16:creationId xmlns:a16="http://schemas.microsoft.com/office/drawing/2014/main" id="{53611ABD-8009-EC55-9EFB-390DD2849DDF}"/>
              </a:ext>
            </a:extLst>
          </p:cNvPr>
          <p:cNvSpPr txBox="1"/>
          <p:nvPr/>
        </p:nvSpPr>
        <p:spPr>
          <a:xfrm>
            <a:off x="515625" y="912778"/>
            <a:ext cx="8501202"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Extracting oil from rocks:</a:t>
            </a:r>
          </a:p>
        </p:txBody>
      </p:sp>
      <p:sp>
        <p:nvSpPr>
          <p:cNvPr id="4" name="TextBox 3">
            <a:extLst>
              <a:ext uri="{FF2B5EF4-FFF2-40B4-BE49-F238E27FC236}">
                <a16:creationId xmlns:a16="http://schemas.microsoft.com/office/drawing/2014/main" id="{AD110BA1-55EC-F6B5-8E0E-DE44988DE630}"/>
              </a:ext>
            </a:extLst>
          </p:cNvPr>
          <p:cNvSpPr txBox="1"/>
          <p:nvPr/>
        </p:nvSpPr>
        <p:spPr>
          <a:xfrm>
            <a:off x="515625" y="1728683"/>
            <a:ext cx="4424994" cy="3924151"/>
          </a:xfrm>
          <a:prstGeom prst="rect">
            <a:avLst/>
          </a:prstGeom>
          <a:noFill/>
        </p:spPr>
        <p:txBody>
          <a:bodyPr wrap="square">
            <a:spAutoFit/>
          </a:bodyPr>
          <a:lstStyle/>
          <a:p>
            <a:pPr algn="just">
              <a:spcAft>
                <a:spcPts val="600"/>
              </a:spcAft>
            </a:pPr>
            <a:r>
              <a:rPr lang="en-US" sz="2800" b="1" dirty="0">
                <a:latin typeface="Calibri" panose="020F0502020204030204" pitchFamily="34" charset="0"/>
                <a:cs typeface="Calibri" panose="020F0502020204030204" pitchFamily="34" charset="0"/>
              </a:rPr>
              <a:t>Kerogen </a:t>
            </a:r>
            <a:r>
              <a:rPr lang="en-US" sz="2400" dirty="0">
                <a:latin typeface="Calibri" panose="020F0502020204030204" pitchFamily="34" charset="0"/>
                <a:cs typeface="Calibri" panose="020F0502020204030204" pitchFamily="34" charset="0"/>
              </a:rPr>
              <a:t>is waxy solid that can be extracted from buried organic shale. When the kerogen is heated, it can release significant amounts of oil and natural gas.</a:t>
            </a:r>
          </a:p>
          <a:p>
            <a:pPr algn="just">
              <a:spcAft>
                <a:spcPts val="600"/>
              </a:spcAft>
            </a:pPr>
            <a:r>
              <a:rPr lang="en-US" sz="2400" dirty="0">
                <a:latin typeface="Calibri" panose="020F0502020204030204" pitchFamily="34" charset="0"/>
                <a:cs typeface="Calibri" panose="020F0502020204030204" pitchFamily="34" charset="0"/>
              </a:rPr>
              <a:t>This process is not yet cost-effective because the energy needed for extraction is almost the same as that of the gas and oil that is extracted.</a:t>
            </a:r>
          </a:p>
        </p:txBody>
      </p:sp>
    </p:spTree>
    <p:extLst>
      <p:ext uri="{BB962C8B-B14F-4D97-AF65-F5344CB8AC3E}">
        <p14:creationId xmlns:p14="http://schemas.microsoft.com/office/powerpoint/2010/main" val="19066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Long Term Outlook for World Consumption of Fossil Fuels</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a:xfrm>
            <a:off x="1364974" y="3701429"/>
            <a:ext cx="8633791" cy="1655762"/>
          </a:xfrm>
        </p:spPr>
        <p:txBody>
          <a:bodyPr/>
          <a:lstStyle/>
          <a:p>
            <a:r>
              <a:rPr lang="en-US" dirty="0"/>
              <a:t>How the emerging economies of India and China will dramatically increase world demand for fossil fuels</a:t>
            </a:r>
          </a:p>
        </p:txBody>
      </p:sp>
    </p:spTree>
    <p:extLst>
      <p:ext uri="{BB962C8B-B14F-4D97-AF65-F5344CB8AC3E}">
        <p14:creationId xmlns:p14="http://schemas.microsoft.com/office/powerpoint/2010/main" val="4111068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8C04AA-61FE-4E5C-45F5-F4B535278CFF}"/>
              </a:ext>
            </a:extLst>
          </p:cNvPr>
          <p:cNvSpPr txBox="1"/>
          <p:nvPr/>
        </p:nvSpPr>
        <p:spPr>
          <a:xfrm>
            <a:off x="6540551" y="1069144"/>
            <a:ext cx="5216552" cy="3000821"/>
          </a:xfrm>
          <a:prstGeom prst="rect">
            <a:avLst/>
          </a:prstGeom>
          <a:noFill/>
        </p:spPr>
        <p:txBody>
          <a:bodyPr wrap="square" rtlCol="0">
            <a:spAutoFit/>
          </a:bodyPr>
          <a:lstStyle/>
          <a:p>
            <a:pPr algn="just">
              <a:spcAft>
                <a:spcPts val="600"/>
              </a:spcAft>
            </a:pPr>
            <a:r>
              <a:rPr lang="en-US" sz="2300" dirty="0">
                <a:latin typeface="Calibri" panose="020F0502020204030204" pitchFamily="34" charset="0"/>
                <a:cs typeface="Calibri" panose="020F0502020204030204" pitchFamily="34" charset="0"/>
              </a:rPr>
              <a:t>Currently, Americans on average use significantly more fossil fuels than Western Europeans with comparable standards of living.</a:t>
            </a:r>
          </a:p>
          <a:p>
            <a:pPr algn="just">
              <a:spcAft>
                <a:spcPts val="600"/>
              </a:spcAft>
            </a:pPr>
            <a:r>
              <a:rPr lang="en-US" sz="2300" dirty="0">
                <a:latin typeface="Calibri" panose="020F0502020204030204" pitchFamily="34" charset="0"/>
                <a:cs typeface="Calibri" panose="020F0502020204030204" pitchFamily="34" charset="0"/>
              </a:rPr>
              <a:t>Further strains on the environment are anticipated as heavily populated nations like China and India grow their economies.</a:t>
            </a:r>
          </a:p>
        </p:txBody>
      </p:sp>
      <p:pic>
        <p:nvPicPr>
          <p:cNvPr id="7" name="Picture 6" descr="A graph of energy consumption by naton">
            <a:extLst>
              <a:ext uri="{FF2B5EF4-FFF2-40B4-BE49-F238E27FC236}">
                <a16:creationId xmlns:a16="http://schemas.microsoft.com/office/drawing/2014/main" id="{EDA0B0AF-14F5-9004-B78B-CFFE19E616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724" y="1202514"/>
            <a:ext cx="5985279" cy="5214437"/>
          </a:xfrm>
          <a:prstGeom prst="rect">
            <a:avLst/>
          </a:prstGeom>
          <a:ln>
            <a:solidFill>
              <a:schemeClr val="accent1"/>
            </a:solidFill>
          </a:ln>
        </p:spPr>
      </p:pic>
      <p:pic>
        <p:nvPicPr>
          <p:cNvPr id="8" name="Picture 7" descr="A street scene from China">
            <a:extLst>
              <a:ext uri="{FF2B5EF4-FFF2-40B4-BE49-F238E27FC236}">
                <a16:creationId xmlns:a16="http://schemas.microsoft.com/office/drawing/2014/main" id="{2400EB64-C4BD-9268-6F31-F83AEADB88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19835" y="4218135"/>
            <a:ext cx="2370713" cy="2198816"/>
          </a:xfrm>
          <a:prstGeom prst="rect">
            <a:avLst/>
          </a:prstGeom>
          <a:ln>
            <a:solidFill>
              <a:schemeClr val="accent1"/>
            </a:solidFill>
          </a:ln>
        </p:spPr>
      </p:pic>
      <p:pic>
        <p:nvPicPr>
          <p:cNvPr id="11" name="Picture 10" descr="A street scene from India">
            <a:extLst>
              <a:ext uri="{FF2B5EF4-FFF2-40B4-BE49-F238E27FC236}">
                <a16:creationId xmlns:a16="http://schemas.microsoft.com/office/drawing/2014/main" id="{5AAC5E84-7A09-E34D-5EEF-16F5AF80F1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2612" y="4218135"/>
            <a:ext cx="2634641" cy="2198816"/>
          </a:xfrm>
          <a:prstGeom prst="rect">
            <a:avLst/>
          </a:prstGeom>
          <a:ln>
            <a:solidFill>
              <a:schemeClr val="accent1"/>
            </a:solidFill>
          </a:ln>
        </p:spPr>
      </p:pic>
      <p:cxnSp>
        <p:nvCxnSpPr>
          <p:cNvPr id="18" name="Straight Arrow Connector 17">
            <a:extLst>
              <a:ext uri="{FF2B5EF4-FFF2-40B4-BE49-F238E27FC236}">
                <a16:creationId xmlns:a16="http://schemas.microsoft.com/office/drawing/2014/main" id="{79CEB104-B05B-AF57-3AE3-8AABCBD4AD87}"/>
              </a:ext>
            </a:extLst>
          </p:cNvPr>
          <p:cNvCxnSpPr>
            <a:cxnSpLocks/>
          </p:cNvCxnSpPr>
          <p:nvPr/>
        </p:nvCxnSpPr>
        <p:spPr>
          <a:xfrm>
            <a:off x="625007" y="4801590"/>
            <a:ext cx="337390"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0832FB5-65F7-E371-9EE3-BDFF3BF31C12}"/>
              </a:ext>
            </a:extLst>
          </p:cNvPr>
          <p:cNvCxnSpPr>
            <a:cxnSpLocks/>
          </p:cNvCxnSpPr>
          <p:nvPr/>
        </p:nvCxnSpPr>
        <p:spPr>
          <a:xfrm>
            <a:off x="625007" y="5117791"/>
            <a:ext cx="337389"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CA10500-AB00-3436-F4BF-B8419583F2F8}"/>
              </a:ext>
            </a:extLst>
          </p:cNvPr>
          <p:cNvSpPr txBox="1"/>
          <p:nvPr/>
        </p:nvSpPr>
        <p:spPr>
          <a:xfrm>
            <a:off x="457724" y="348728"/>
            <a:ext cx="11434903" cy="646331"/>
          </a:xfrm>
          <a:prstGeom prst="rect">
            <a:avLst/>
          </a:prstGeom>
          <a:noFill/>
        </p:spPr>
        <p:txBody>
          <a:bodyPr wrap="square" rtlCol="0">
            <a:spAutoFit/>
          </a:bodyPr>
          <a:lstStyle/>
          <a:p>
            <a:r>
              <a:rPr lang="en-US" sz="3600" dirty="0">
                <a:solidFill>
                  <a:srgbClr val="0070C0"/>
                </a:solidFill>
                <a:latin typeface="Calibri" panose="020F0502020204030204" pitchFamily="34" charset="0"/>
                <a:cs typeface="Calibri" panose="020F0502020204030204" pitchFamily="34" charset="0"/>
              </a:rPr>
              <a:t>Current Trends and the Long-Term Outlook for Fossil Fuels</a:t>
            </a:r>
          </a:p>
        </p:txBody>
      </p:sp>
    </p:spTree>
    <p:extLst>
      <p:ext uri="{BB962C8B-B14F-4D97-AF65-F5344CB8AC3E}">
        <p14:creationId xmlns:p14="http://schemas.microsoft.com/office/powerpoint/2010/main" val="236598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le of cut wood&#10;&#10;Description automatically generated">
            <a:extLst>
              <a:ext uri="{FF2B5EF4-FFF2-40B4-BE49-F238E27FC236}">
                <a16:creationId xmlns:a16="http://schemas.microsoft.com/office/drawing/2014/main" id="{BD2D2347-29EC-5686-121F-809A2947BF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4776" y="1872604"/>
            <a:ext cx="2803636" cy="1909130"/>
          </a:xfrm>
          <a:prstGeom prst="rect">
            <a:avLst/>
          </a:prstGeom>
        </p:spPr>
      </p:pic>
      <p:sp>
        <p:nvSpPr>
          <p:cNvPr id="15" name="TextBox 14">
            <a:extLst>
              <a:ext uri="{FF2B5EF4-FFF2-40B4-BE49-F238E27FC236}">
                <a16:creationId xmlns:a16="http://schemas.microsoft.com/office/drawing/2014/main" id="{BAA46B69-9C3B-E051-B646-FFA9EFB68FAF}"/>
              </a:ext>
            </a:extLst>
          </p:cNvPr>
          <p:cNvSpPr txBox="1"/>
          <p:nvPr/>
        </p:nvSpPr>
        <p:spPr>
          <a:xfrm>
            <a:off x="455127" y="891100"/>
            <a:ext cx="11127273" cy="954107"/>
          </a:xfrm>
          <a:prstGeom prst="rect">
            <a:avLst/>
          </a:prstGeom>
          <a:noFill/>
        </p:spPr>
        <p:txBody>
          <a:bodyPr wrap="square">
            <a:spAutoFit/>
          </a:bodyPr>
          <a:lstStyle/>
          <a:p>
            <a:pPr algn="just"/>
            <a:r>
              <a:rPr lang="en-US" sz="2800" dirty="0">
                <a:latin typeface="Calibri" panose="020F0502020204030204" pitchFamily="34" charset="0"/>
                <a:cs typeface="Calibri" panose="020F0502020204030204" pitchFamily="34" charset="0"/>
              </a:rPr>
              <a:t>From the pre-historic times to the 1800’s, nearly all energy needs were met with some form of biomass.</a:t>
            </a:r>
            <a:endParaRPr lang="en-US" sz="2800" dirty="0">
              <a:solidFill>
                <a:schemeClr val="bg1"/>
              </a:solidFill>
              <a:latin typeface="Calibri" panose="020F0502020204030204" pitchFamily="34" charset="0"/>
              <a:cs typeface="Calibri" panose="020F0502020204030204" pitchFamily="34" charset="0"/>
            </a:endParaRPr>
          </a:p>
        </p:txBody>
      </p:sp>
      <p:pic>
        <p:nvPicPr>
          <p:cNvPr id="3" name="Picture 2" descr="A pile of dung burning">
            <a:extLst>
              <a:ext uri="{FF2B5EF4-FFF2-40B4-BE49-F238E27FC236}">
                <a16:creationId xmlns:a16="http://schemas.microsoft.com/office/drawing/2014/main" id="{2E0E9F87-E2F8-DC35-E420-420AE4587F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776" y="3952790"/>
            <a:ext cx="2800333" cy="2211898"/>
          </a:xfrm>
          <a:prstGeom prst="rect">
            <a:avLst/>
          </a:prstGeom>
        </p:spPr>
      </p:pic>
      <p:pic>
        <p:nvPicPr>
          <p:cNvPr id="5" name="Picture 4" descr="A blacksmith hammering a metal that is inside the fire">
            <a:extLst>
              <a:ext uri="{FF2B5EF4-FFF2-40B4-BE49-F238E27FC236}">
                <a16:creationId xmlns:a16="http://schemas.microsoft.com/office/drawing/2014/main" id="{C5D6F877-2C44-8FA8-4429-E31E0ECA9AF8}"/>
              </a:ext>
            </a:extLst>
          </p:cNvPr>
          <p:cNvPicPr>
            <a:picLocks noChangeAspect="1"/>
          </p:cNvPicPr>
          <p:nvPr/>
        </p:nvPicPr>
        <p:blipFill>
          <a:blip r:embed="rId4"/>
          <a:stretch>
            <a:fillRect/>
          </a:stretch>
        </p:blipFill>
        <p:spPr>
          <a:xfrm>
            <a:off x="3423369" y="1886158"/>
            <a:ext cx="8182477" cy="4526365"/>
          </a:xfrm>
          <a:prstGeom prst="rect">
            <a:avLst/>
          </a:prstGeom>
        </p:spPr>
      </p:pic>
      <p:sp>
        <p:nvSpPr>
          <p:cNvPr id="6" name="TextBox 5">
            <a:extLst>
              <a:ext uri="{FF2B5EF4-FFF2-40B4-BE49-F238E27FC236}">
                <a16:creationId xmlns:a16="http://schemas.microsoft.com/office/drawing/2014/main" id="{C322968E-3EA8-07DE-A09A-9B71696CD432}"/>
              </a:ext>
            </a:extLst>
          </p:cNvPr>
          <p:cNvSpPr txBox="1"/>
          <p:nvPr/>
        </p:nvSpPr>
        <p:spPr>
          <a:xfrm>
            <a:off x="455127" y="287227"/>
            <a:ext cx="3160160" cy="553998"/>
          </a:xfrm>
          <a:prstGeom prst="rect">
            <a:avLst/>
          </a:prstGeom>
          <a:noFill/>
        </p:spPr>
        <p:txBody>
          <a:bodyPr wrap="none" rtlCol="0">
            <a:spAutoFit/>
          </a:bodyPr>
          <a:lstStyle/>
          <a:p>
            <a:r>
              <a:rPr lang="en-US" sz="3000" dirty="0">
                <a:latin typeface="Calibri" panose="020F0502020204030204" pitchFamily="34" charset="0"/>
                <a:cs typeface="Calibri" panose="020F0502020204030204" pitchFamily="34" charset="0"/>
              </a:rPr>
              <a:t>Biofuels came first:</a:t>
            </a:r>
          </a:p>
        </p:txBody>
      </p:sp>
      <p:sp>
        <p:nvSpPr>
          <p:cNvPr id="2" name="TextBox 1">
            <a:extLst>
              <a:ext uri="{FF2B5EF4-FFF2-40B4-BE49-F238E27FC236}">
                <a16:creationId xmlns:a16="http://schemas.microsoft.com/office/drawing/2014/main" id="{9F99F822-7308-E25F-A787-B45BA979AEBD}"/>
              </a:ext>
            </a:extLst>
          </p:cNvPr>
          <p:cNvSpPr txBox="1"/>
          <p:nvPr/>
        </p:nvSpPr>
        <p:spPr>
          <a:xfrm>
            <a:off x="820615" y="6114813"/>
            <a:ext cx="1664623"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Dung fire in Tibet.</a:t>
            </a:r>
          </a:p>
        </p:txBody>
      </p:sp>
    </p:spTree>
    <p:extLst>
      <p:ext uri="{BB962C8B-B14F-4D97-AF65-F5344CB8AC3E}">
        <p14:creationId xmlns:p14="http://schemas.microsoft.com/office/powerpoint/2010/main" val="52537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005042-057E-776A-6190-44CF77304440}"/>
              </a:ext>
            </a:extLst>
          </p:cNvPr>
          <p:cNvSpPr txBox="1"/>
          <p:nvPr/>
        </p:nvSpPr>
        <p:spPr>
          <a:xfrm>
            <a:off x="309706" y="870462"/>
            <a:ext cx="11572590" cy="2015936"/>
          </a:xfrm>
          <a:prstGeom prst="rect">
            <a:avLst/>
          </a:prstGeom>
          <a:noFill/>
        </p:spPr>
        <p:txBody>
          <a:bodyPr wrap="square">
            <a:spAutoFit/>
          </a:bodyPr>
          <a:lstStyle/>
          <a:p>
            <a:pPr algn="just">
              <a:spcAft>
                <a:spcPts val="600"/>
              </a:spcAft>
            </a:pPr>
            <a:r>
              <a:rPr lang="en-US" sz="2300" dirty="0">
                <a:latin typeface="Calibri" panose="020F0502020204030204" pitchFamily="34" charset="0"/>
                <a:cs typeface="Calibri" panose="020F0502020204030204" pitchFamily="34" charset="0"/>
              </a:rPr>
              <a:t>Coal was mined extensively to meet the exploding demand for combustible material following the widespread use of steam engines. </a:t>
            </a:r>
          </a:p>
          <a:p>
            <a:pPr algn="just">
              <a:spcAft>
                <a:spcPts val="600"/>
              </a:spcAft>
            </a:pPr>
            <a:r>
              <a:rPr lang="en-US" sz="2300" dirty="0">
                <a:latin typeface="Calibri" panose="020F0502020204030204" pitchFamily="34" charset="0"/>
                <a:cs typeface="Calibri" panose="020F0502020204030204" pitchFamily="34" charset="0"/>
              </a:rPr>
              <a:t>Mass production of automobiles with internal combustion engines created a new demand for petroleum.</a:t>
            </a:r>
          </a:p>
          <a:p>
            <a:pPr algn="just"/>
            <a:r>
              <a:rPr lang="en-US" sz="2300" dirty="0">
                <a:latin typeface="Calibri" panose="020F0502020204030204" pitchFamily="34" charset="0"/>
                <a:cs typeface="Calibri" panose="020F0502020204030204" pitchFamily="34" charset="0"/>
              </a:rPr>
              <a:t>In recent years cleaner-burning natural gas started to displace coal as the fuel for power plants.</a:t>
            </a:r>
          </a:p>
        </p:txBody>
      </p:sp>
      <p:pic>
        <p:nvPicPr>
          <p:cNvPr id="13" name="Picture 12" descr="A steam boat on the water&#10;">
            <a:extLst>
              <a:ext uri="{FF2B5EF4-FFF2-40B4-BE49-F238E27FC236}">
                <a16:creationId xmlns:a16="http://schemas.microsoft.com/office/drawing/2014/main" id="{B729EE81-35D6-93D3-8762-0EDE05CC79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7084" y="2943427"/>
            <a:ext cx="2223352" cy="1501633"/>
          </a:xfrm>
          <a:prstGeom prst="rect">
            <a:avLst/>
          </a:prstGeom>
          <a:ln>
            <a:solidFill>
              <a:schemeClr val="accent1"/>
            </a:solidFill>
          </a:ln>
        </p:spPr>
      </p:pic>
      <p:pic>
        <p:nvPicPr>
          <p:cNvPr id="21" name="Picture 20" descr="A black and white illustration of people in an antique car">
            <a:extLst>
              <a:ext uri="{FF2B5EF4-FFF2-40B4-BE49-F238E27FC236}">
                <a16:creationId xmlns:a16="http://schemas.microsoft.com/office/drawing/2014/main" id="{7EC86EB4-4208-9315-BC05-AE6A634825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645" y="2943427"/>
            <a:ext cx="2168989" cy="1501633"/>
          </a:xfrm>
          <a:prstGeom prst="rect">
            <a:avLst/>
          </a:prstGeom>
          <a:ln>
            <a:solidFill>
              <a:schemeClr val="accent1"/>
            </a:solidFill>
          </a:ln>
        </p:spPr>
      </p:pic>
      <p:pic>
        <p:nvPicPr>
          <p:cNvPr id="23" name="Picture 22" descr="A gas powered power plant">
            <a:extLst>
              <a:ext uri="{FF2B5EF4-FFF2-40B4-BE49-F238E27FC236}">
                <a16:creationId xmlns:a16="http://schemas.microsoft.com/office/drawing/2014/main" id="{D381BC8F-0145-30CF-4976-1DEF0CC750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5644" y="4221357"/>
            <a:ext cx="5112567" cy="2574460"/>
          </a:xfrm>
          <a:prstGeom prst="rect">
            <a:avLst/>
          </a:prstGeom>
        </p:spPr>
      </p:pic>
      <p:sp>
        <p:nvSpPr>
          <p:cNvPr id="24" name="TextBox 23">
            <a:extLst>
              <a:ext uri="{FF2B5EF4-FFF2-40B4-BE49-F238E27FC236}">
                <a16:creationId xmlns:a16="http://schemas.microsoft.com/office/drawing/2014/main" id="{399A7869-68CE-A4A6-8597-3D2D4358F8BF}"/>
              </a:ext>
            </a:extLst>
          </p:cNvPr>
          <p:cNvSpPr txBox="1"/>
          <p:nvPr/>
        </p:nvSpPr>
        <p:spPr>
          <a:xfrm>
            <a:off x="309704" y="347242"/>
            <a:ext cx="11484554"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The Industrial Revolution is mainly responsible for the transition to fossil fuels.</a:t>
            </a:r>
          </a:p>
        </p:txBody>
      </p:sp>
      <p:sp>
        <p:nvSpPr>
          <p:cNvPr id="12" name="TextBox 11">
            <a:extLst>
              <a:ext uri="{FF2B5EF4-FFF2-40B4-BE49-F238E27FC236}">
                <a16:creationId xmlns:a16="http://schemas.microsoft.com/office/drawing/2014/main" id="{D23BAD4B-6786-DD89-E02E-44AA4D013047}"/>
              </a:ext>
            </a:extLst>
          </p:cNvPr>
          <p:cNvSpPr txBox="1"/>
          <p:nvPr/>
        </p:nvSpPr>
        <p:spPr>
          <a:xfrm>
            <a:off x="309706" y="6390618"/>
            <a:ext cx="11572590" cy="615553"/>
          </a:xfrm>
          <a:prstGeom prst="rect">
            <a:avLst/>
          </a:prstGeom>
          <a:noFill/>
        </p:spPr>
        <p:txBody>
          <a:bodyPr wrap="square" rtlCol="0">
            <a:spAutoFit/>
          </a:bodyPr>
          <a:lstStyle/>
          <a:p>
            <a:r>
              <a:rPr lang="en-US" sz="1600" dirty="0"/>
              <a:t>Downloaded from: </a:t>
            </a:r>
            <a:r>
              <a:rPr lang="en-US" sz="1600" dirty="0">
                <a:hlinkClick r:id="rId5"/>
              </a:rPr>
              <a:t>https://commons.wikimedia.org/wiki/File:US_Energy_Consumption_historical_percent.png</a:t>
            </a:r>
            <a:endParaRPr lang="en-US" sz="1600" dirty="0"/>
          </a:p>
          <a:p>
            <a:endParaRPr lang="en-US" dirty="0"/>
          </a:p>
        </p:txBody>
      </p:sp>
      <p:pic>
        <p:nvPicPr>
          <p:cNvPr id="15" name="Picture 14" descr="A graph when the different burnable fuels (biomass, coal, oil, and gas) were used after 1800">
            <a:extLst>
              <a:ext uri="{FF2B5EF4-FFF2-40B4-BE49-F238E27FC236}">
                <a16:creationId xmlns:a16="http://schemas.microsoft.com/office/drawing/2014/main" id="{208C090E-3CE4-2DE1-E038-076799C35D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7486" y="2943427"/>
            <a:ext cx="6583389" cy="3455059"/>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id="{859260FC-EFB3-6A9C-BFB6-E15F6E51B708}"/>
              </a:ext>
            </a:extLst>
          </p:cNvPr>
          <p:cNvCxnSpPr>
            <a:cxnSpLocks/>
          </p:cNvCxnSpPr>
          <p:nvPr/>
        </p:nvCxnSpPr>
        <p:spPr>
          <a:xfrm flipV="1">
            <a:off x="1885950" y="3087085"/>
            <a:ext cx="273437" cy="341915"/>
          </a:xfrm>
          <a:prstGeom prst="straightConnector1">
            <a:avLst/>
          </a:prstGeom>
          <a:ln w="57150" cap="flat">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42B2AC0-ED32-7B30-D976-314C9D4A9DF4}"/>
              </a:ext>
            </a:extLst>
          </p:cNvPr>
          <p:cNvCxnSpPr>
            <a:cxnSpLocks/>
          </p:cNvCxnSpPr>
          <p:nvPr/>
        </p:nvCxnSpPr>
        <p:spPr>
          <a:xfrm flipV="1">
            <a:off x="3286125" y="3570882"/>
            <a:ext cx="305893" cy="401043"/>
          </a:xfrm>
          <a:prstGeom prst="straightConnector1">
            <a:avLst/>
          </a:prstGeom>
          <a:ln w="57150" cap="flat">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90F384C-89EC-F80F-324A-BD0867CFF3BF}"/>
              </a:ext>
            </a:extLst>
          </p:cNvPr>
          <p:cNvCxnSpPr>
            <a:cxnSpLocks/>
          </p:cNvCxnSpPr>
          <p:nvPr/>
        </p:nvCxnSpPr>
        <p:spPr>
          <a:xfrm flipV="1">
            <a:off x="5286378" y="4405494"/>
            <a:ext cx="286842" cy="368839"/>
          </a:xfrm>
          <a:prstGeom prst="straightConnector1">
            <a:avLst/>
          </a:prstGeom>
          <a:ln w="57150" cap="flat">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83313277-5FE3-5C5D-6D12-AFEB8E13F4B8}"/>
              </a:ext>
            </a:extLst>
          </p:cNvPr>
          <p:cNvCxnSpPr>
            <a:cxnSpLocks/>
          </p:cNvCxnSpPr>
          <p:nvPr/>
        </p:nvCxnSpPr>
        <p:spPr>
          <a:xfrm flipV="1">
            <a:off x="5269297" y="5478425"/>
            <a:ext cx="286842" cy="368839"/>
          </a:xfrm>
          <a:prstGeom prst="straightConnector1">
            <a:avLst/>
          </a:prstGeom>
          <a:ln w="57150" cap="flat">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08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14400" y="1653991"/>
            <a:ext cx="10363200" cy="2387600"/>
          </a:xfrm>
        </p:spPr>
        <p:txBody>
          <a:bodyPr>
            <a:normAutofit fontScale="90000"/>
          </a:bodyPr>
          <a:lstStyle/>
          <a:p>
            <a:r>
              <a:rPr lang="en-US" dirty="0"/>
              <a:t>How Fossil Fuels are Formed and How They Contribute to Energy Use</a:t>
            </a:r>
          </a:p>
        </p:txBody>
      </p:sp>
    </p:spTree>
    <p:extLst>
      <p:ext uri="{BB962C8B-B14F-4D97-AF65-F5344CB8AC3E}">
        <p14:creationId xmlns:p14="http://schemas.microsoft.com/office/powerpoint/2010/main" val="9058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 chart of energy consumption by energy type">
            <a:extLst>
              <a:ext uri="{FF2B5EF4-FFF2-40B4-BE49-F238E27FC236}">
                <a16:creationId xmlns:a16="http://schemas.microsoft.com/office/drawing/2014/main" id="{30B703EE-FF93-D8B9-5296-C938599D1A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9029" y="957263"/>
            <a:ext cx="9129433" cy="5693930"/>
          </a:xfrm>
          <a:prstGeom prst="rect">
            <a:avLst/>
          </a:prstGeom>
        </p:spPr>
      </p:pic>
      <p:sp>
        <p:nvSpPr>
          <p:cNvPr id="2" name="TextBox 1">
            <a:extLst>
              <a:ext uri="{FF2B5EF4-FFF2-40B4-BE49-F238E27FC236}">
                <a16:creationId xmlns:a16="http://schemas.microsoft.com/office/drawing/2014/main" id="{0388A168-CFBA-9A41-6182-ED3EE5DA3F76}"/>
              </a:ext>
            </a:extLst>
          </p:cNvPr>
          <p:cNvSpPr txBox="1"/>
          <p:nvPr/>
        </p:nvSpPr>
        <p:spPr>
          <a:xfrm>
            <a:off x="638827" y="206807"/>
            <a:ext cx="10960274"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Fossil fuels now make up about 80% of all energy consumption in the US.</a:t>
            </a:r>
          </a:p>
        </p:txBody>
      </p:sp>
    </p:spTree>
    <p:extLst>
      <p:ext uri="{BB962C8B-B14F-4D97-AF65-F5344CB8AC3E}">
        <p14:creationId xmlns:p14="http://schemas.microsoft.com/office/powerpoint/2010/main" val="412078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how fossil fuels form over time">
            <a:extLst>
              <a:ext uri="{FF2B5EF4-FFF2-40B4-BE49-F238E27FC236}">
                <a16:creationId xmlns:a16="http://schemas.microsoft.com/office/drawing/2014/main" id="{F7E8C82B-B7DC-AF53-1F34-1B0C1CAE81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0969" y="3559742"/>
            <a:ext cx="6776744" cy="2649748"/>
          </a:xfrm>
          <a:prstGeom prst="rect">
            <a:avLst/>
          </a:prstGeom>
        </p:spPr>
      </p:pic>
      <p:sp>
        <p:nvSpPr>
          <p:cNvPr id="6" name="TextBox 5">
            <a:extLst>
              <a:ext uri="{FF2B5EF4-FFF2-40B4-BE49-F238E27FC236}">
                <a16:creationId xmlns:a16="http://schemas.microsoft.com/office/drawing/2014/main" id="{804B03AB-6B03-8F06-F933-FD86E43B546D}"/>
              </a:ext>
            </a:extLst>
          </p:cNvPr>
          <p:cNvSpPr txBox="1"/>
          <p:nvPr/>
        </p:nvSpPr>
        <p:spPr>
          <a:xfrm>
            <a:off x="5232400" y="6209490"/>
            <a:ext cx="6469913"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Downloaded from: </a:t>
            </a:r>
            <a:r>
              <a:rPr lang="en-US" sz="1600" dirty="0">
                <a:latin typeface="Calibri" panose="020F0502020204030204" pitchFamily="34" charset="0"/>
                <a:cs typeface="Calibri" panose="020F0502020204030204" pitchFamily="34" charset="0"/>
                <a:hlinkClick r:id="rId3"/>
              </a:rPr>
              <a:t>https://energyeducation.ca/encyclopedia/Oil_formation</a:t>
            </a:r>
            <a:endParaRPr lang="en-US" sz="1600" dirty="0">
              <a:latin typeface="Calibri" panose="020F0502020204030204" pitchFamily="34" charset="0"/>
              <a:cs typeface="Calibri" panose="020F0502020204030204" pitchFamily="34" charset="0"/>
            </a:endParaRPr>
          </a:p>
        </p:txBody>
      </p:sp>
      <p:pic>
        <p:nvPicPr>
          <p:cNvPr id="8" name="Picture 7" descr="A diagram of soil layers indicating buried organic matter that gets transformed into coal">
            <a:extLst>
              <a:ext uri="{FF2B5EF4-FFF2-40B4-BE49-F238E27FC236}">
                <a16:creationId xmlns:a16="http://schemas.microsoft.com/office/drawing/2014/main" id="{7A9E593E-FC38-17BE-686B-78CD0F184B40}"/>
              </a:ext>
            </a:extLst>
          </p:cNvPr>
          <p:cNvPicPr>
            <a:picLocks noChangeAspect="1"/>
          </p:cNvPicPr>
          <p:nvPr/>
        </p:nvPicPr>
        <p:blipFill>
          <a:blip r:embed="rId4"/>
          <a:stretch>
            <a:fillRect/>
          </a:stretch>
        </p:blipFill>
        <p:spPr>
          <a:xfrm>
            <a:off x="5029200" y="322251"/>
            <a:ext cx="6596743" cy="3156430"/>
          </a:xfrm>
          <a:prstGeom prst="rect">
            <a:avLst/>
          </a:prstGeom>
        </p:spPr>
      </p:pic>
      <p:pic>
        <p:nvPicPr>
          <p:cNvPr id="10" name="Picture 9" descr="A drawing of a swamp during the Carboniferous period">
            <a:extLst>
              <a:ext uri="{FF2B5EF4-FFF2-40B4-BE49-F238E27FC236}">
                <a16:creationId xmlns:a16="http://schemas.microsoft.com/office/drawing/2014/main" id="{9B61ADFB-E750-0F30-2422-CF4A551CF8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287" y="2895600"/>
            <a:ext cx="4222014" cy="3483167"/>
          </a:xfrm>
          <a:prstGeom prst="rect">
            <a:avLst/>
          </a:prstGeom>
          <a:ln>
            <a:solidFill>
              <a:schemeClr val="tx1"/>
            </a:solidFill>
          </a:ln>
        </p:spPr>
      </p:pic>
      <p:sp>
        <p:nvSpPr>
          <p:cNvPr id="11" name="TextBox 10">
            <a:extLst>
              <a:ext uri="{FF2B5EF4-FFF2-40B4-BE49-F238E27FC236}">
                <a16:creationId xmlns:a16="http://schemas.microsoft.com/office/drawing/2014/main" id="{BEAC882C-DEB5-EFBE-4D80-E3D919D34EF4}"/>
              </a:ext>
            </a:extLst>
          </p:cNvPr>
          <p:cNvSpPr txBox="1"/>
          <p:nvPr/>
        </p:nvSpPr>
        <p:spPr>
          <a:xfrm>
            <a:off x="347801" y="322251"/>
            <a:ext cx="4338500" cy="3077766"/>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Fossil fuels were formed when </a:t>
            </a:r>
            <a:r>
              <a:rPr lang="en-US" sz="2200" b="1" dirty="0">
                <a:latin typeface="Calibri" panose="020F0502020204030204" pitchFamily="34" charset="0"/>
                <a:cs typeface="Calibri" panose="020F0502020204030204" pitchFamily="34" charset="0"/>
              </a:rPr>
              <a:t>organic matter </a:t>
            </a:r>
            <a:r>
              <a:rPr lang="en-US" sz="2200" dirty="0">
                <a:latin typeface="Calibri" panose="020F0502020204030204" pitchFamily="34" charset="0"/>
                <a:cs typeface="Calibri" panose="020F0502020204030204" pitchFamily="34" charset="0"/>
              </a:rPr>
              <a:t>decomposed under </a:t>
            </a:r>
            <a:r>
              <a:rPr lang="en-US" sz="2200" b="1" dirty="0">
                <a:latin typeface="Calibri" panose="020F0502020204030204" pitchFamily="34" charset="0"/>
                <a:cs typeface="Calibri" panose="020F0502020204030204" pitchFamily="34" charset="0"/>
              </a:rPr>
              <a:t>anaerobic conditions </a:t>
            </a:r>
            <a:r>
              <a:rPr lang="en-US" sz="2200" dirty="0">
                <a:latin typeface="Calibri" panose="020F0502020204030204" pitchFamily="34" charset="0"/>
                <a:cs typeface="Calibri" panose="020F0502020204030204" pitchFamily="34" charset="0"/>
              </a:rPr>
              <a:t>over hundreds of millions of years.</a:t>
            </a:r>
          </a:p>
          <a:p>
            <a:pPr algn="just">
              <a:spcAft>
                <a:spcPts val="600"/>
              </a:spcAft>
            </a:pPr>
            <a:r>
              <a:rPr lang="en-US" sz="2200" dirty="0">
                <a:latin typeface="Calibri" panose="020F0502020204030204" pitchFamily="34" charset="0"/>
                <a:cs typeface="Calibri" panose="020F0502020204030204" pitchFamily="34" charset="0"/>
              </a:rPr>
              <a:t>Most of this organic matter is believed to have its origin during the </a:t>
            </a:r>
            <a:r>
              <a:rPr lang="en-US" sz="2200" b="1" dirty="0">
                <a:latin typeface="Calibri" panose="020F0502020204030204" pitchFamily="34" charset="0"/>
                <a:cs typeface="Calibri" panose="020F0502020204030204" pitchFamily="34" charset="0"/>
              </a:rPr>
              <a:t>Carboniferous Period</a:t>
            </a:r>
            <a:r>
              <a:rPr lang="en-US" sz="2200" dirty="0">
                <a:latin typeface="Calibri" panose="020F0502020204030204" pitchFamily="34" charset="0"/>
                <a:cs typeface="Calibri" panose="020F0502020204030204" pitchFamily="34" charset="0"/>
              </a:rPr>
              <a:t>.</a:t>
            </a:r>
          </a:p>
          <a:p>
            <a:pPr algn="just">
              <a:spcAft>
                <a:spcPts val="600"/>
              </a:spcAft>
            </a:pPr>
            <a:endParaRPr lang="en-US" sz="2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26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4E11D-A6DC-D5CC-5711-5A0652CBC0D4}"/>
              </a:ext>
            </a:extLst>
          </p:cNvPr>
          <p:cNvSpPr>
            <a:spLocks noGrp="1"/>
          </p:cNvSpPr>
          <p:nvPr>
            <p:ph type="ctrTitle"/>
          </p:nvPr>
        </p:nvSpPr>
        <p:spPr>
          <a:xfrm>
            <a:off x="972457" y="1122363"/>
            <a:ext cx="10363200" cy="2387600"/>
          </a:xfrm>
        </p:spPr>
        <p:txBody>
          <a:bodyPr/>
          <a:lstStyle/>
          <a:p>
            <a:r>
              <a:rPr lang="en-US" dirty="0"/>
              <a:t>The Extraction and Use of Coal, Natural Gas and Petroleum</a:t>
            </a:r>
          </a:p>
        </p:txBody>
      </p:sp>
      <p:sp>
        <p:nvSpPr>
          <p:cNvPr id="3" name="Subtitle 2">
            <a:extLst>
              <a:ext uri="{FF2B5EF4-FFF2-40B4-BE49-F238E27FC236}">
                <a16:creationId xmlns:a16="http://schemas.microsoft.com/office/drawing/2014/main" id="{D5AA8507-F16D-4E60-142D-27233D124CC3}"/>
              </a:ext>
            </a:extLst>
          </p:cNvPr>
          <p:cNvSpPr>
            <a:spLocks noGrp="1"/>
          </p:cNvSpPr>
          <p:nvPr>
            <p:ph type="subTitle" idx="1"/>
          </p:nvPr>
        </p:nvSpPr>
        <p:spPr>
          <a:xfrm>
            <a:off x="502600" y="3665833"/>
            <a:ext cx="11186800" cy="1655762"/>
          </a:xfrm>
        </p:spPr>
        <p:txBody>
          <a:bodyPr/>
          <a:lstStyle/>
          <a:p>
            <a:r>
              <a:rPr lang="en-US" dirty="0"/>
              <a:t>How they are being used and the environmental impact of how they are extracted</a:t>
            </a:r>
          </a:p>
        </p:txBody>
      </p:sp>
    </p:spTree>
    <p:extLst>
      <p:ext uri="{BB962C8B-B14F-4D97-AF65-F5344CB8AC3E}">
        <p14:creationId xmlns:p14="http://schemas.microsoft.com/office/powerpoint/2010/main" val="50339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03F2F8-3315-F7EA-B95C-6E1654B5CFDB}"/>
              </a:ext>
            </a:extLst>
          </p:cNvPr>
          <p:cNvSpPr txBox="1"/>
          <p:nvPr/>
        </p:nvSpPr>
        <p:spPr>
          <a:xfrm>
            <a:off x="280102" y="207480"/>
            <a:ext cx="8736783" cy="3046988"/>
          </a:xfrm>
          <a:prstGeom prst="rect">
            <a:avLst/>
          </a:prstGeom>
          <a:noFill/>
        </p:spPr>
        <p:txBody>
          <a:bodyPr wrap="square">
            <a:spAutoFit/>
          </a:bodyPr>
          <a:lstStyle/>
          <a:p>
            <a:pPr algn="just">
              <a:spcAft>
                <a:spcPts val="600"/>
              </a:spcAft>
            </a:pPr>
            <a:r>
              <a:rPr lang="en-US" sz="3200" b="1" dirty="0">
                <a:latin typeface="Calibri" panose="020F0502020204030204" pitchFamily="34" charset="0"/>
                <a:cs typeface="Calibri" panose="020F0502020204030204" pitchFamily="34" charset="0"/>
              </a:rPr>
              <a:t>Coal</a:t>
            </a:r>
            <a:r>
              <a:rPr lang="en-US" sz="2500" dirty="0">
                <a:latin typeface="Calibri" panose="020F0502020204030204" pitchFamily="34" charset="0"/>
                <a:cs typeface="Calibri" panose="020F0502020204030204" pitchFamily="34" charset="0"/>
              </a:rPr>
              <a:t> is the </a:t>
            </a:r>
            <a:r>
              <a:rPr lang="en-US" sz="2500" b="1" dirty="0">
                <a:latin typeface="Calibri" panose="020F0502020204030204" pitchFamily="34" charset="0"/>
                <a:cs typeface="Calibri" panose="020F0502020204030204" pitchFamily="34" charset="0"/>
              </a:rPr>
              <a:t>most plentiful </a:t>
            </a:r>
            <a:r>
              <a:rPr lang="en-US" sz="2500" dirty="0">
                <a:latin typeface="Calibri" panose="020F0502020204030204" pitchFamily="34" charset="0"/>
                <a:cs typeface="Calibri" panose="020F0502020204030204" pitchFamily="34" charset="0"/>
              </a:rPr>
              <a:t>and </a:t>
            </a:r>
            <a:r>
              <a:rPr lang="en-US" sz="2500" b="1" dirty="0">
                <a:latin typeface="Calibri" panose="020F0502020204030204" pitchFamily="34" charset="0"/>
                <a:cs typeface="Calibri" panose="020F0502020204030204" pitchFamily="34" charset="0"/>
              </a:rPr>
              <a:t>least expensive </a:t>
            </a:r>
            <a:r>
              <a:rPr lang="en-US" sz="2500" dirty="0">
                <a:latin typeface="Calibri" panose="020F0502020204030204" pitchFamily="34" charset="0"/>
                <a:cs typeface="Calibri" panose="020F0502020204030204" pitchFamily="34" charset="0"/>
              </a:rPr>
              <a:t>of the three fossil fuel, but the same cannot be said of the cost to the environment.</a:t>
            </a:r>
          </a:p>
          <a:p>
            <a:pPr algn="just">
              <a:spcAft>
                <a:spcPts val="600"/>
              </a:spcAft>
            </a:pPr>
            <a:r>
              <a:rPr lang="en-US" sz="2500" u="sng" dirty="0">
                <a:latin typeface="Calibri" panose="020F0502020204030204" pitchFamily="34" charset="0"/>
                <a:cs typeface="Calibri" panose="020F0502020204030204" pitchFamily="34" charset="0"/>
              </a:rPr>
              <a:t>Coal is dirty when it is extracted</a:t>
            </a:r>
            <a:r>
              <a:rPr lang="en-US" sz="2500" dirty="0">
                <a:latin typeface="Calibri" panose="020F0502020204030204" pitchFamily="34" charset="0"/>
                <a:cs typeface="Calibri" panose="020F0502020204030204" pitchFamily="34" charset="0"/>
              </a:rPr>
              <a:t>: </a:t>
            </a:r>
            <a:r>
              <a:rPr lang="en-US" sz="2500" b="1" dirty="0">
                <a:latin typeface="Calibri" panose="020F0502020204030204" pitchFamily="34" charset="0"/>
                <a:cs typeface="Calibri" panose="020F0502020204030204" pitchFamily="34" charset="0"/>
              </a:rPr>
              <a:t>Strip mining </a:t>
            </a:r>
            <a:r>
              <a:rPr lang="en-US" sz="2500" dirty="0">
                <a:latin typeface="Calibri" panose="020F0502020204030204" pitchFamily="34" charset="0"/>
                <a:cs typeface="Calibri" panose="020F0502020204030204" pitchFamily="34" charset="0"/>
              </a:rPr>
              <a:t>and </a:t>
            </a:r>
            <a:r>
              <a:rPr lang="en-US" sz="2500" b="1" dirty="0">
                <a:latin typeface="Calibri" panose="020F0502020204030204" pitchFamily="34" charset="0"/>
                <a:cs typeface="Calibri" panose="020F0502020204030204" pitchFamily="34" charset="0"/>
              </a:rPr>
              <a:t>mountaintop removal </a:t>
            </a:r>
            <a:r>
              <a:rPr lang="en-US" sz="2500" dirty="0">
                <a:latin typeface="Calibri" panose="020F0502020204030204" pitchFamily="34" charset="0"/>
                <a:cs typeface="Calibri" panose="020F0502020204030204" pitchFamily="34" charset="0"/>
              </a:rPr>
              <a:t>damages the land and contaminates nearby surface waters.</a:t>
            </a:r>
          </a:p>
          <a:p>
            <a:pPr algn="just">
              <a:spcAft>
                <a:spcPts val="600"/>
              </a:spcAft>
            </a:pPr>
            <a:r>
              <a:rPr lang="en-US" sz="2500" u="sng" dirty="0">
                <a:latin typeface="Calibri" panose="020F0502020204030204" pitchFamily="34" charset="0"/>
                <a:cs typeface="Calibri" panose="020F0502020204030204" pitchFamily="34" charset="0"/>
              </a:rPr>
              <a:t>Coal is dirty when it is burned</a:t>
            </a:r>
            <a:r>
              <a:rPr lang="en-US" sz="2500" dirty="0">
                <a:latin typeface="Calibri" panose="020F0502020204030204" pitchFamily="34" charset="0"/>
                <a:cs typeface="Calibri" panose="020F0502020204030204" pitchFamily="34" charset="0"/>
              </a:rPr>
              <a:t>: Coal burning releases large amounts of contaminants and plays a leading role in </a:t>
            </a:r>
            <a:r>
              <a:rPr lang="en-US" sz="2500" b="1" dirty="0">
                <a:latin typeface="Calibri" panose="020F0502020204030204" pitchFamily="34" charset="0"/>
                <a:cs typeface="Calibri" panose="020F0502020204030204" pitchFamily="34" charset="0"/>
              </a:rPr>
              <a:t>acid rain</a:t>
            </a:r>
            <a:r>
              <a:rPr lang="en-US" sz="2500" dirty="0">
                <a:latin typeface="Calibri" panose="020F0502020204030204" pitchFamily="34" charset="0"/>
                <a:cs typeface="Calibri" panose="020F0502020204030204" pitchFamily="34" charset="0"/>
              </a:rPr>
              <a:t>.</a:t>
            </a:r>
          </a:p>
        </p:txBody>
      </p:sp>
      <p:pic>
        <p:nvPicPr>
          <p:cNvPr id="12" name="Picture 11" descr="Smoke coming out of a coal factory&#10;&#10;">
            <a:extLst>
              <a:ext uri="{FF2B5EF4-FFF2-40B4-BE49-F238E27FC236}">
                <a16:creationId xmlns:a16="http://schemas.microsoft.com/office/drawing/2014/main" id="{91F3E7BD-A67C-7327-5AB2-1252B69938A9}"/>
              </a:ext>
            </a:extLst>
          </p:cNvPr>
          <p:cNvPicPr>
            <a:picLocks noChangeAspect="1"/>
          </p:cNvPicPr>
          <p:nvPr/>
        </p:nvPicPr>
        <p:blipFill>
          <a:blip r:embed="rId2"/>
          <a:stretch>
            <a:fillRect/>
          </a:stretch>
        </p:blipFill>
        <p:spPr>
          <a:xfrm>
            <a:off x="3366923" y="3337835"/>
            <a:ext cx="4191260" cy="3278865"/>
          </a:xfrm>
          <a:prstGeom prst="rect">
            <a:avLst/>
          </a:prstGeom>
        </p:spPr>
      </p:pic>
      <p:pic>
        <p:nvPicPr>
          <p:cNvPr id="16" name="Picture 15" descr="A conveyor belt with coal">
            <a:extLst>
              <a:ext uri="{FF2B5EF4-FFF2-40B4-BE49-F238E27FC236}">
                <a16:creationId xmlns:a16="http://schemas.microsoft.com/office/drawing/2014/main" id="{8BE853B3-43AB-A084-C658-38F41C64E6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54202" y="406400"/>
            <a:ext cx="2589455" cy="2596075"/>
          </a:xfrm>
          <a:prstGeom prst="rect">
            <a:avLst/>
          </a:prstGeom>
          <a:ln>
            <a:solidFill>
              <a:schemeClr val="accent1"/>
            </a:solidFill>
          </a:ln>
        </p:spPr>
      </p:pic>
      <p:pic>
        <p:nvPicPr>
          <p:cNvPr id="3" name="Picture 2" descr="A close-up of strip mining">
            <a:extLst>
              <a:ext uri="{FF2B5EF4-FFF2-40B4-BE49-F238E27FC236}">
                <a16:creationId xmlns:a16="http://schemas.microsoft.com/office/drawing/2014/main" id="{6AC9FBAD-4999-99FD-33D3-1DDABE5BD2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343" y="3324083"/>
            <a:ext cx="2807178" cy="1635150"/>
          </a:xfrm>
          <a:prstGeom prst="rect">
            <a:avLst/>
          </a:prstGeom>
        </p:spPr>
      </p:pic>
      <p:pic>
        <p:nvPicPr>
          <p:cNvPr id="6" name="Picture 5" descr="A small river with water polluted from a coal mine">
            <a:extLst>
              <a:ext uri="{FF2B5EF4-FFF2-40B4-BE49-F238E27FC236}">
                <a16:creationId xmlns:a16="http://schemas.microsoft.com/office/drawing/2014/main" id="{355C5C59-CC5E-1FEB-EDDB-9FCA482D59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343" y="5016473"/>
            <a:ext cx="2807178" cy="1600227"/>
          </a:xfrm>
          <a:prstGeom prst="rect">
            <a:avLst/>
          </a:prstGeom>
        </p:spPr>
      </p:pic>
      <p:pic>
        <p:nvPicPr>
          <p:cNvPr id="8" name="Picture 7" descr="A forest with dying trees&#10;">
            <a:extLst>
              <a:ext uri="{FF2B5EF4-FFF2-40B4-BE49-F238E27FC236}">
                <a16:creationId xmlns:a16="http://schemas.microsoft.com/office/drawing/2014/main" id="{A0334691-8C7F-122E-3CDA-DE54B552C9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02242" y="3337835"/>
            <a:ext cx="4041415" cy="3278865"/>
          </a:xfrm>
          <a:prstGeom prst="rect">
            <a:avLst/>
          </a:prstGeom>
        </p:spPr>
      </p:pic>
    </p:spTree>
    <p:extLst>
      <p:ext uri="{BB962C8B-B14F-4D97-AF65-F5344CB8AC3E}">
        <p14:creationId xmlns:p14="http://schemas.microsoft.com/office/powerpoint/2010/main" val="388992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1914</TotalTime>
  <Words>1172</Words>
  <Application>Microsoft Macintosh PowerPoint</Application>
  <PresentationFormat>Widescreen</PresentationFormat>
  <Paragraphs>71</Paragraphs>
  <Slides>25</Slides>
  <Notes>1</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Calibri</vt:lpstr>
      <vt:lpstr>Office Theme</vt:lpstr>
      <vt:lpstr>PowerPoint Presentation</vt:lpstr>
      <vt:lpstr>A History of Combustible Fuels</vt:lpstr>
      <vt:lpstr>PowerPoint Presentation</vt:lpstr>
      <vt:lpstr>PowerPoint Presentation</vt:lpstr>
      <vt:lpstr>How Fossil Fuels are Formed and How They Contribute to Energy Use</vt:lpstr>
      <vt:lpstr>PowerPoint Presentation</vt:lpstr>
      <vt:lpstr>PowerPoint Presentation</vt:lpstr>
      <vt:lpstr>The Extraction and Use of Coal, Natural Gas and Petroleum</vt:lpstr>
      <vt:lpstr>PowerPoint Presentation</vt:lpstr>
      <vt:lpstr>PowerPoint Presentation</vt:lpstr>
      <vt:lpstr>PowerPoint Presentation</vt:lpstr>
      <vt:lpstr>PowerPoint Presentation</vt:lpstr>
      <vt:lpstr>PowerPoint Presentation</vt:lpstr>
      <vt:lpstr>PowerPoint Presentation</vt:lpstr>
      <vt:lpstr>Problems with the Petroleum Economy</vt:lpstr>
      <vt:lpstr>PowerPoint Presentation</vt:lpstr>
      <vt:lpstr>PowerPoint Presentation</vt:lpstr>
      <vt:lpstr>Unconventional Methods  for Extracting Oil and Gas</vt:lpstr>
      <vt:lpstr>PowerPoint Presentation</vt:lpstr>
      <vt:lpstr>PowerPoint Presentation</vt:lpstr>
      <vt:lpstr>PowerPoint Presentation</vt:lpstr>
      <vt:lpstr>PowerPoint Presentation</vt:lpstr>
      <vt:lpstr>Long Term Outlook for World Consumption of Fossil Fuels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Chaves, Antonio R</cp:lastModifiedBy>
  <cp:revision>110</cp:revision>
  <dcterms:created xsi:type="dcterms:W3CDTF">2024-05-22T00:31:23Z</dcterms:created>
  <dcterms:modified xsi:type="dcterms:W3CDTF">2026-02-01T14:53:30Z</dcterms:modified>
</cp:coreProperties>
</file>