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3" r:id="rId2"/>
    <p:sldId id="758" r:id="rId3"/>
    <p:sldId id="796" r:id="rId4"/>
    <p:sldId id="268" r:id="rId5"/>
    <p:sldId id="397" r:id="rId6"/>
    <p:sldId id="797" r:id="rId7"/>
    <p:sldId id="399" r:id="rId8"/>
    <p:sldId id="396" r:id="rId9"/>
    <p:sldId id="387" r:id="rId10"/>
    <p:sldId id="388" r:id="rId11"/>
    <p:sldId id="755" r:id="rId12"/>
    <p:sldId id="756" r:id="rId13"/>
    <p:sldId id="403" r:id="rId14"/>
    <p:sldId id="355" r:id="rId15"/>
    <p:sldId id="392" r:id="rId16"/>
    <p:sldId id="398" r:id="rId17"/>
    <p:sldId id="389" r:id="rId18"/>
    <p:sldId id="383" r:id="rId19"/>
    <p:sldId id="384" r:id="rId20"/>
    <p:sldId id="385" r:id="rId21"/>
    <p:sldId id="400" r:id="rId22"/>
    <p:sldId id="795" r:id="rId23"/>
    <p:sldId id="341" r:id="rId24"/>
    <p:sldId id="359" r:id="rId25"/>
    <p:sldId id="390" r:id="rId26"/>
    <p:sldId id="386" r:id="rId27"/>
    <p:sldId id="754"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A223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5537BF-C69D-43AA-92CC-291DC967BD97}" v="1" dt="2024-02-04T20:33:48.4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85"/>
    <p:restoredTop sz="93239" autoAdjust="0"/>
  </p:normalViewPr>
  <p:slideViewPr>
    <p:cSldViewPr>
      <p:cViewPr varScale="1">
        <p:scale>
          <a:sx n="107" d="100"/>
          <a:sy n="107" d="100"/>
        </p:scale>
        <p:origin x="168" y="33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15FAD2D-8CE0-4BE5-B2D6-D6460A79F067}" type="datetimeFigureOut">
              <a:rPr lang="en-US" smtClean="0"/>
              <a:t>2/1/26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F24D6FF-E221-483E-820C-74FE91E68CE0}" type="slidenum">
              <a:rPr lang="en-US" smtClean="0"/>
              <a:t>‹#›</a:t>
            </a:fld>
            <a:endParaRPr lang="en-US" dirty="0"/>
          </a:p>
        </p:txBody>
      </p:sp>
    </p:spTree>
    <p:extLst>
      <p:ext uri="{BB962C8B-B14F-4D97-AF65-F5344CB8AC3E}">
        <p14:creationId xmlns:p14="http://schemas.microsoft.com/office/powerpoint/2010/main" val="1132557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24D6FF-E221-483E-820C-74FE91E68CE0}" type="slidenum">
              <a:rPr lang="en-US" smtClean="0"/>
              <a:t>2</a:t>
            </a:fld>
            <a:endParaRPr lang="en-US" dirty="0"/>
          </a:p>
        </p:txBody>
      </p:sp>
    </p:spTree>
    <p:extLst>
      <p:ext uri="{BB962C8B-B14F-4D97-AF65-F5344CB8AC3E}">
        <p14:creationId xmlns:p14="http://schemas.microsoft.com/office/powerpoint/2010/main" val="3638977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24D6FF-E221-483E-820C-74FE91E68CE0}" type="slidenum">
              <a:rPr lang="en-US" smtClean="0"/>
              <a:t>12</a:t>
            </a:fld>
            <a:endParaRPr lang="en-US" dirty="0"/>
          </a:p>
        </p:txBody>
      </p:sp>
    </p:spTree>
    <p:extLst>
      <p:ext uri="{BB962C8B-B14F-4D97-AF65-F5344CB8AC3E}">
        <p14:creationId xmlns:p14="http://schemas.microsoft.com/office/powerpoint/2010/main" val="1984747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24D6FF-E221-483E-820C-74FE91E68CE0}" type="slidenum">
              <a:rPr lang="en-US" smtClean="0"/>
              <a:t>13</a:t>
            </a:fld>
            <a:endParaRPr lang="en-US" dirty="0"/>
          </a:p>
        </p:txBody>
      </p:sp>
    </p:spTree>
    <p:extLst>
      <p:ext uri="{BB962C8B-B14F-4D97-AF65-F5344CB8AC3E}">
        <p14:creationId xmlns:p14="http://schemas.microsoft.com/office/powerpoint/2010/main" val="2886370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24D6FF-E221-483E-820C-74FE91E68CE0}" type="slidenum">
              <a:rPr lang="en-US" smtClean="0"/>
              <a:t>17</a:t>
            </a:fld>
            <a:endParaRPr lang="en-US" dirty="0"/>
          </a:p>
        </p:txBody>
      </p:sp>
    </p:spTree>
    <p:extLst>
      <p:ext uri="{BB962C8B-B14F-4D97-AF65-F5344CB8AC3E}">
        <p14:creationId xmlns:p14="http://schemas.microsoft.com/office/powerpoint/2010/main" val="3139396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22</a:t>
            </a:fld>
            <a:endParaRPr lang="en-US"/>
          </a:p>
        </p:txBody>
      </p:sp>
    </p:spTree>
    <p:extLst>
      <p:ext uri="{BB962C8B-B14F-4D97-AF65-F5344CB8AC3E}">
        <p14:creationId xmlns:p14="http://schemas.microsoft.com/office/powerpoint/2010/main" val="2599431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24D6FF-E221-483E-820C-74FE91E68CE0}" type="slidenum">
              <a:rPr lang="en-US" smtClean="0"/>
              <a:t>23</a:t>
            </a:fld>
            <a:endParaRPr lang="en-US" dirty="0"/>
          </a:p>
        </p:txBody>
      </p:sp>
    </p:spTree>
    <p:extLst>
      <p:ext uri="{BB962C8B-B14F-4D97-AF65-F5344CB8AC3E}">
        <p14:creationId xmlns:p14="http://schemas.microsoft.com/office/powerpoint/2010/main" val="3054850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24D6FF-E221-483E-820C-74FE91E68CE0}" type="slidenum">
              <a:rPr lang="en-US" smtClean="0"/>
              <a:t>24</a:t>
            </a:fld>
            <a:endParaRPr lang="en-US" dirty="0"/>
          </a:p>
        </p:txBody>
      </p:sp>
    </p:spTree>
    <p:extLst>
      <p:ext uri="{BB962C8B-B14F-4D97-AF65-F5344CB8AC3E}">
        <p14:creationId xmlns:p14="http://schemas.microsoft.com/office/powerpoint/2010/main" val="776145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24D6FF-E221-483E-820C-74FE91E68CE0}" type="slidenum">
              <a:rPr lang="en-US" smtClean="0"/>
              <a:t>25</a:t>
            </a:fld>
            <a:endParaRPr lang="en-US" dirty="0"/>
          </a:p>
        </p:txBody>
      </p:sp>
    </p:spTree>
    <p:extLst>
      <p:ext uri="{BB962C8B-B14F-4D97-AF65-F5344CB8AC3E}">
        <p14:creationId xmlns:p14="http://schemas.microsoft.com/office/powerpoint/2010/main" val="3352181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80C9B-E63C-C14B-8D8B-69F3509FFE79}" type="slidenum">
              <a:rPr lang="en-US" smtClean="0"/>
              <a:t>26</a:t>
            </a:fld>
            <a:endParaRPr lang="en-US" dirty="0"/>
          </a:p>
        </p:txBody>
      </p:sp>
    </p:spTree>
    <p:extLst>
      <p:ext uri="{BB962C8B-B14F-4D97-AF65-F5344CB8AC3E}">
        <p14:creationId xmlns:p14="http://schemas.microsoft.com/office/powerpoint/2010/main" val="1668675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3</a:t>
            </a:fld>
            <a:endParaRPr lang="en-US"/>
          </a:p>
        </p:txBody>
      </p:sp>
    </p:spTree>
    <p:extLst>
      <p:ext uri="{BB962C8B-B14F-4D97-AF65-F5344CB8AC3E}">
        <p14:creationId xmlns:p14="http://schemas.microsoft.com/office/powerpoint/2010/main" val="3216506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24D6FF-E221-483E-820C-74FE91E68CE0}" type="slidenum">
              <a:rPr lang="en-US" smtClean="0"/>
              <a:t>4</a:t>
            </a:fld>
            <a:endParaRPr lang="en-US" dirty="0"/>
          </a:p>
        </p:txBody>
      </p:sp>
    </p:spTree>
    <p:extLst>
      <p:ext uri="{BB962C8B-B14F-4D97-AF65-F5344CB8AC3E}">
        <p14:creationId xmlns:p14="http://schemas.microsoft.com/office/powerpoint/2010/main" val="2999814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24D6FF-E221-483E-820C-74FE91E68CE0}" type="slidenum">
              <a:rPr lang="en-US" smtClean="0"/>
              <a:t>5</a:t>
            </a:fld>
            <a:endParaRPr lang="en-US" dirty="0"/>
          </a:p>
        </p:txBody>
      </p:sp>
    </p:spTree>
    <p:extLst>
      <p:ext uri="{BB962C8B-B14F-4D97-AF65-F5344CB8AC3E}">
        <p14:creationId xmlns:p14="http://schemas.microsoft.com/office/powerpoint/2010/main" val="2648247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24D6FF-E221-483E-820C-74FE91E68CE0}" type="slidenum">
              <a:rPr lang="en-US" smtClean="0"/>
              <a:t>6</a:t>
            </a:fld>
            <a:endParaRPr lang="en-US" dirty="0"/>
          </a:p>
        </p:txBody>
      </p:sp>
    </p:spTree>
    <p:extLst>
      <p:ext uri="{BB962C8B-B14F-4D97-AF65-F5344CB8AC3E}">
        <p14:creationId xmlns:p14="http://schemas.microsoft.com/office/powerpoint/2010/main" val="334876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24D6FF-E221-483E-820C-74FE91E68CE0}" type="slidenum">
              <a:rPr lang="en-US" smtClean="0"/>
              <a:t>8</a:t>
            </a:fld>
            <a:endParaRPr lang="en-US" dirty="0"/>
          </a:p>
        </p:txBody>
      </p:sp>
    </p:spTree>
    <p:extLst>
      <p:ext uri="{BB962C8B-B14F-4D97-AF65-F5344CB8AC3E}">
        <p14:creationId xmlns:p14="http://schemas.microsoft.com/office/powerpoint/2010/main" val="2824121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24D6FF-E221-483E-820C-74FE91E68CE0}" type="slidenum">
              <a:rPr lang="en-US" smtClean="0"/>
              <a:t>9</a:t>
            </a:fld>
            <a:endParaRPr lang="en-US" dirty="0"/>
          </a:p>
        </p:txBody>
      </p:sp>
    </p:spTree>
    <p:extLst>
      <p:ext uri="{BB962C8B-B14F-4D97-AF65-F5344CB8AC3E}">
        <p14:creationId xmlns:p14="http://schemas.microsoft.com/office/powerpoint/2010/main" val="1040330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24D6FF-E221-483E-820C-74FE91E68CE0}" type="slidenum">
              <a:rPr lang="en-US" smtClean="0"/>
              <a:t>10</a:t>
            </a:fld>
            <a:endParaRPr lang="en-US" dirty="0"/>
          </a:p>
        </p:txBody>
      </p:sp>
    </p:spTree>
    <p:extLst>
      <p:ext uri="{BB962C8B-B14F-4D97-AF65-F5344CB8AC3E}">
        <p14:creationId xmlns:p14="http://schemas.microsoft.com/office/powerpoint/2010/main" val="768710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24D6FF-E221-483E-820C-74FE91E68CE0}" type="slidenum">
              <a:rPr lang="en-US" smtClean="0"/>
              <a:t>11</a:t>
            </a:fld>
            <a:endParaRPr lang="en-US" dirty="0"/>
          </a:p>
        </p:txBody>
      </p:sp>
    </p:spTree>
    <p:extLst>
      <p:ext uri="{BB962C8B-B14F-4D97-AF65-F5344CB8AC3E}">
        <p14:creationId xmlns:p14="http://schemas.microsoft.com/office/powerpoint/2010/main" val="157678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67A620-91FA-42B9-A155-4E3D9D3F9BD8}" type="datetimeFigureOut">
              <a:rPr lang="en-US" smtClean="0"/>
              <a:t>2/1/26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BC1848-4AFC-426B-AB72-DB654F14068F}" type="slidenum">
              <a:rPr lang="en-US" smtClean="0"/>
              <a:t>‹#›</a:t>
            </a:fld>
            <a:endParaRPr lang="en-US" dirty="0"/>
          </a:p>
        </p:txBody>
      </p:sp>
    </p:spTree>
    <p:extLst>
      <p:ext uri="{BB962C8B-B14F-4D97-AF65-F5344CB8AC3E}">
        <p14:creationId xmlns:p14="http://schemas.microsoft.com/office/powerpoint/2010/main" val="661804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67A620-91FA-42B9-A155-4E3D9D3F9BD8}" type="datetimeFigureOut">
              <a:rPr lang="en-US" smtClean="0"/>
              <a:t>2/1/26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BC1848-4AFC-426B-AB72-DB654F14068F}" type="slidenum">
              <a:rPr lang="en-US" smtClean="0"/>
              <a:t>‹#›</a:t>
            </a:fld>
            <a:endParaRPr lang="en-US" dirty="0"/>
          </a:p>
        </p:txBody>
      </p:sp>
    </p:spTree>
    <p:extLst>
      <p:ext uri="{BB962C8B-B14F-4D97-AF65-F5344CB8AC3E}">
        <p14:creationId xmlns:p14="http://schemas.microsoft.com/office/powerpoint/2010/main" val="1938984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67A620-91FA-42B9-A155-4E3D9D3F9BD8}" type="datetimeFigureOut">
              <a:rPr lang="en-US" smtClean="0"/>
              <a:t>2/1/26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BC1848-4AFC-426B-AB72-DB654F14068F}" type="slidenum">
              <a:rPr lang="en-US" smtClean="0"/>
              <a:t>‹#›</a:t>
            </a:fld>
            <a:endParaRPr lang="en-US" dirty="0"/>
          </a:p>
        </p:txBody>
      </p:sp>
    </p:spTree>
    <p:extLst>
      <p:ext uri="{BB962C8B-B14F-4D97-AF65-F5344CB8AC3E}">
        <p14:creationId xmlns:p14="http://schemas.microsoft.com/office/powerpoint/2010/main" val="360781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67A620-91FA-42B9-A155-4E3D9D3F9BD8}" type="datetimeFigureOut">
              <a:rPr lang="en-US" smtClean="0"/>
              <a:t>2/1/26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BC1848-4AFC-426B-AB72-DB654F14068F}" type="slidenum">
              <a:rPr lang="en-US" smtClean="0"/>
              <a:t>‹#›</a:t>
            </a:fld>
            <a:endParaRPr lang="en-US" dirty="0"/>
          </a:p>
        </p:txBody>
      </p:sp>
    </p:spTree>
    <p:extLst>
      <p:ext uri="{BB962C8B-B14F-4D97-AF65-F5344CB8AC3E}">
        <p14:creationId xmlns:p14="http://schemas.microsoft.com/office/powerpoint/2010/main" val="3097466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67A620-91FA-42B9-A155-4E3D9D3F9BD8}" type="datetimeFigureOut">
              <a:rPr lang="en-US" smtClean="0"/>
              <a:t>2/1/26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BC1848-4AFC-426B-AB72-DB654F14068F}" type="slidenum">
              <a:rPr lang="en-US" smtClean="0"/>
              <a:t>‹#›</a:t>
            </a:fld>
            <a:endParaRPr lang="en-US" dirty="0"/>
          </a:p>
        </p:txBody>
      </p:sp>
    </p:spTree>
    <p:extLst>
      <p:ext uri="{BB962C8B-B14F-4D97-AF65-F5344CB8AC3E}">
        <p14:creationId xmlns:p14="http://schemas.microsoft.com/office/powerpoint/2010/main" val="175209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67A620-91FA-42B9-A155-4E3D9D3F9BD8}" type="datetimeFigureOut">
              <a:rPr lang="en-US" smtClean="0"/>
              <a:t>2/1/26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BC1848-4AFC-426B-AB72-DB654F14068F}" type="slidenum">
              <a:rPr lang="en-US" smtClean="0"/>
              <a:t>‹#›</a:t>
            </a:fld>
            <a:endParaRPr lang="en-US" dirty="0"/>
          </a:p>
        </p:txBody>
      </p:sp>
    </p:spTree>
    <p:extLst>
      <p:ext uri="{BB962C8B-B14F-4D97-AF65-F5344CB8AC3E}">
        <p14:creationId xmlns:p14="http://schemas.microsoft.com/office/powerpoint/2010/main" val="157245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67A620-91FA-42B9-A155-4E3D9D3F9BD8}" type="datetimeFigureOut">
              <a:rPr lang="en-US" smtClean="0"/>
              <a:t>2/1/26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BC1848-4AFC-426B-AB72-DB654F14068F}" type="slidenum">
              <a:rPr lang="en-US" smtClean="0"/>
              <a:t>‹#›</a:t>
            </a:fld>
            <a:endParaRPr lang="en-US" dirty="0"/>
          </a:p>
        </p:txBody>
      </p:sp>
    </p:spTree>
    <p:extLst>
      <p:ext uri="{BB962C8B-B14F-4D97-AF65-F5344CB8AC3E}">
        <p14:creationId xmlns:p14="http://schemas.microsoft.com/office/powerpoint/2010/main" val="227677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67A620-91FA-42B9-A155-4E3D9D3F9BD8}" type="datetimeFigureOut">
              <a:rPr lang="en-US" smtClean="0"/>
              <a:t>2/1/26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BC1848-4AFC-426B-AB72-DB654F14068F}" type="slidenum">
              <a:rPr lang="en-US" smtClean="0"/>
              <a:t>‹#›</a:t>
            </a:fld>
            <a:endParaRPr lang="en-US" dirty="0"/>
          </a:p>
        </p:txBody>
      </p:sp>
    </p:spTree>
    <p:extLst>
      <p:ext uri="{BB962C8B-B14F-4D97-AF65-F5344CB8AC3E}">
        <p14:creationId xmlns:p14="http://schemas.microsoft.com/office/powerpoint/2010/main" val="1271547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67A620-91FA-42B9-A155-4E3D9D3F9BD8}" type="datetimeFigureOut">
              <a:rPr lang="en-US" smtClean="0"/>
              <a:t>2/1/26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BC1848-4AFC-426B-AB72-DB654F14068F}" type="slidenum">
              <a:rPr lang="en-US" smtClean="0"/>
              <a:t>‹#›</a:t>
            </a:fld>
            <a:endParaRPr lang="en-US" dirty="0"/>
          </a:p>
        </p:txBody>
      </p:sp>
    </p:spTree>
    <p:extLst>
      <p:ext uri="{BB962C8B-B14F-4D97-AF65-F5344CB8AC3E}">
        <p14:creationId xmlns:p14="http://schemas.microsoft.com/office/powerpoint/2010/main" val="478066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67A620-91FA-42B9-A155-4E3D9D3F9BD8}" type="datetimeFigureOut">
              <a:rPr lang="en-US" smtClean="0"/>
              <a:t>2/1/26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BC1848-4AFC-426B-AB72-DB654F14068F}" type="slidenum">
              <a:rPr lang="en-US" smtClean="0"/>
              <a:t>‹#›</a:t>
            </a:fld>
            <a:endParaRPr lang="en-US" dirty="0"/>
          </a:p>
        </p:txBody>
      </p:sp>
    </p:spTree>
    <p:extLst>
      <p:ext uri="{BB962C8B-B14F-4D97-AF65-F5344CB8AC3E}">
        <p14:creationId xmlns:p14="http://schemas.microsoft.com/office/powerpoint/2010/main" val="3108966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67A620-91FA-42B9-A155-4E3D9D3F9BD8}" type="datetimeFigureOut">
              <a:rPr lang="en-US" smtClean="0"/>
              <a:t>2/1/26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BC1848-4AFC-426B-AB72-DB654F14068F}" type="slidenum">
              <a:rPr lang="en-US" smtClean="0"/>
              <a:t>‹#›</a:t>
            </a:fld>
            <a:endParaRPr lang="en-US" dirty="0"/>
          </a:p>
        </p:txBody>
      </p:sp>
    </p:spTree>
    <p:extLst>
      <p:ext uri="{BB962C8B-B14F-4D97-AF65-F5344CB8AC3E}">
        <p14:creationId xmlns:p14="http://schemas.microsoft.com/office/powerpoint/2010/main" val="71757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7A620-91FA-42B9-A155-4E3D9D3F9BD8}" type="datetimeFigureOut">
              <a:rPr lang="en-US" smtClean="0"/>
              <a:t>2/1/26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C1848-4AFC-426B-AB72-DB654F14068F}" type="slidenum">
              <a:rPr lang="en-US" smtClean="0"/>
              <a:t>‹#›</a:t>
            </a:fld>
            <a:endParaRPr lang="en-US" dirty="0"/>
          </a:p>
        </p:txBody>
      </p:sp>
    </p:spTree>
    <p:extLst>
      <p:ext uri="{BB962C8B-B14F-4D97-AF65-F5344CB8AC3E}">
        <p14:creationId xmlns:p14="http://schemas.microsoft.com/office/powerpoint/2010/main" val="1758453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g"/><Relationship Id="rId7" Type="http://schemas.openxmlformats.org/officeDocument/2006/relationships/image" Target="../media/image6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g"/><Relationship Id="rId4" Type="http://schemas.openxmlformats.org/officeDocument/2006/relationships/image" Target="../media/image61.jpeg"/><Relationship Id="rId9" Type="http://schemas.openxmlformats.org/officeDocument/2006/relationships/image" Target="../media/image66.jpeg"/></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commons.wikimedia.org/wiki/Main_Pag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hyperlink" Target="https://openoregon.pressbooks.pub/envirobiology/chapter/1-4-environmental-ethic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sv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176" y="457199"/>
            <a:ext cx="8229600" cy="1143000"/>
          </a:xfrm>
        </p:spPr>
        <p:txBody>
          <a:bodyPr>
            <a:noAutofit/>
          </a:bodyPr>
          <a:lstStyle/>
          <a:p>
            <a:r>
              <a:rPr lang="en-US" sz="6600" b="1" dirty="0">
                <a:solidFill>
                  <a:srgbClr val="0070C0"/>
                </a:solidFill>
              </a:rPr>
              <a:t>Environmental Policy</a:t>
            </a:r>
          </a:p>
        </p:txBody>
      </p:sp>
      <p:pic>
        <p:nvPicPr>
          <p:cNvPr id="4" name="Picture 3">
            <a:extLst>
              <a:ext uri="{FF2B5EF4-FFF2-40B4-BE49-F238E27FC236}">
                <a16:creationId xmlns:a16="http://schemas.microsoft.com/office/drawing/2014/main" id="{2B0824AA-ED91-B6FE-545C-7EBE4A35571A}"/>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8353" y="1600199"/>
            <a:ext cx="3214991" cy="4744139"/>
          </a:xfrm>
          <a:prstGeom prst="rect">
            <a:avLst/>
          </a:prstGeom>
        </p:spPr>
      </p:pic>
      <p:pic>
        <p:nvPicPr>
          <p:cNvPr id="8" name="Picture 7">
            <a:extLst>
              <a:ext uri="{FF2B5EF4-FFF2-40B4-BE49-F238E27FC236}">
                <a16:creationId xmlns:a16="http://schemas.microsoft.com/office/drawing/2014/main" id="{6782AF5C-DC3D-79BB-AD05-D84CA72494B2}"/>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2147" y="1600199"/>
            <a:ext cx="4306737" cy="4744139"/>
          </a:xfrm>
          <a:prstGeom prst="rect">
            <a:avLst/>
          </a:prstGeom>
        </p:spPr>
      </p:pic>
    </p:spTree>
    <p:extLst>
      <p:ext uri="{BB962C8B-B14F-4D97-AF65-F5344CB8AC3E}">
        <p14:creationId xmlns:p14="http://schemas.microsoft.com/office/powerpoint/2010/main" val="2431253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E9FAC-CA70-1646-9ECC-34BAE7F4A12E}"/>
              </a:ext>
            </a:extLst>
          </p:cNvPr>
          <p:cNvSpPr>
            <a:spLocks noGrp="1"/>
          </p:cNvSpPr>
          <p:nvPr>
            <p:ph type="title"/>
          </p:nvPr>
        </p:nvSpPr>
        <p:spPr>
          <a:xfrm>
            <a:off x="228717" y="72624"/>
            <a:ext cx="8686565" cy="1143000"/>
          </a:xfrm>
        </p:spPr>
        <p:txBody>
          <a:bodyPr>
            <a:normAutofit/>
          </a:bodyPr>
          <a:lstStyle/>
          <a:p>
            <a:pPr algn="l"/>
            <a:r>
              <a:rPr lang="en-US" sz="2800" u="sng" dirty="0"/>
              <a:t>Economics Lesson 3</a:t>
            </a:r>
            <a:r>
              <a:rPr lang="en-US" sz="2800" dirty="0"/>
              <a:t>: How do these trends work together?</a:t>
            </a:r>
          </a:p>
        </p:txBody>
      </p:sp>
      <p:pic>
        <p:nvPicPr>
          <p:cNvPr id="3" name="Picture 2" descr="A line graph with &quot;Price&quot; on the y-axis and &quot;Quantity&quot; on the x-axis. An ascending diagonal line, running equidistant between the two axes, is labeled &quot;Supply.&quot; A descending diagonal line, running equidistant between the two axes, is labeled &quot;Demand.&quot; These two trendlines intersect with one another near the midpoint of the graph.">
            <a:extLst>
              <a:ext uri="{FF2B5EF4-FFF2-40B4-BE49-F238E27FC236}">
                <a16:creationId xmlns:a16="http://schemas.microsoft.com/office/drawing/2014/main" id="{1F0FEF0F-8DB9-EA44-EF06-4A7F12D19C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375806"/>
            <a:ext cx="7772400" cy="4339194"/>
          </a:xfrm>
          <a:prstGeom prst="rect">
            <a:avLst/>
          </a:prstGeom>
        </p:spPr>
      </p:pic>
    </p:spTree>
    <p:extLst>
      <p:ext uri="{BB962C8B-B14F-4D97-AF65-F5344CB8AC3E}">
        <p14:creationId xmlns:p14="http://schemas.microsoft.com/office/powerpoint/2010/main" val="4095298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D3E20FD-7949-1AEB-F02D-04D53B37E637}"/>
              </a:ext>
            </a:extLst>
          </p:cNvPr>
          <p:cNvSpPr>
            <a:spLocks noGrp="1"/>
          </p:cNvSpPr>
          <p:nvPr>
            <p:ph type="title"/>
          </p:nvPr>
        </p:nvSpPr>
        <p:spPr>
          <a:xfrm>
            <a:off x="305035" y="72624"/>
            <a:ext cx="8686565" cy="1143000"/>
          </a:xfrm>
        </p:spPr>
        <p:txBody>
          <a:bodyPr>
            <a:normAutofit/>
          </a:bodyPr>
          <a:lstStyle/>
          <a:p>
            <a:pPr algn="l"/>
            <a:r>
              <a:rPr lang="en-US" sz="2800" u="sng" dirty="0"/>
              <a:t>Economics Lesson 3</a:t>
            </a:r>
            <a:r>
              <a:rPr lang="en-US" sz="2800" dirty="0"/>
              <a:t>:</a:t>
            </a:r>
          </a:p>
        </p:txBody>
      </p:sp>
      <p:pic>
        <p:nvPicPr>
          <p:cNvPr id="6" name="Picture 5" descr="A line graph, with &quot;Price&quot; on the y-axis and &quot;Quantity&quot; on the x-axis. A red data line (labeled &quot;Demand&quot;) starts out high on the y-axis and steadily descends as it moves along the x-axis; at the same time, a blue data line (labeled &quot;Supply&quot;) starts out low on the y-axis and steadily ascends as it moves along the x-axis, intersecting with the &quot;Demand&quot; data line.">
            <a:extLst>
              <a:ext uri="{FF2B5EF4-FFF2-40B4-BE49-F238E27FC236}">
                <a16:creationId xmlns:a16="http://schemas.microsoft.com/office/drawing/2014/main" id="{E30D7172-37A4-0D98-E1AD-B17F7BD86C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385890"/>
            <a:ext cx="7772400" cy="4339194"/>
          </a:xfrm>
          <a:prstGeom prst="rect">
            <a:avLst/>
          </a:prstGeom>
        </p:spPr>
      </p:pic>
      <p:sp>
        <p:nvSpPr>
          <p:cNvPr id="12" name="TextBox 11">
            <a:extLst>
              <a:ext uri="{FF2B5EF4-FFF2-40B4-BE49-F238E27FC236}">
                <a16:creationId xmlns:a16="http://schemas.microsoft.com/office/drawing/2014/main" id="{11EE3458-FFAA-F02E-0C75-45395A576EBB}"/>
              </a:ext>
            </a:extLst>
          </p:cNvPr>
          <p:cNvSpPr txBox="1"/>
          <p:nvPr/>
        </p:nvSpPr>
        <p:spPr>
          <a:xfrm>
            <a:off x="3612986" y="2270216"/>
            <a:ext cx="1088760" cy="461665"/>
          </a:xfrm>
          <a:prstGeom prst="rect">
            <a:avLst/>
          </a:prstGeom>
          <a:noFill/>
        </p:spPr>
        <p:txBody>
          <a:bodyPr wrap="none" rtlCol="0">
            <a:spAutoFit/>
          </a:bodyPr>
          <a:lstStyle/>
          <a:p>
            <a:pPr algn="ctr"/>
            <a:r>
              <a:rPr lang="en-US" sz="2400" dirty="0"/>
              <a:t>surplus</a:t>
            </a:r>
          </a:p>
        </p:txBody>
      </p:sp>
      <p:cxnSp>
        <p:nvCxnSpPr>
          <p:cNvPr id="13" name="Straight Arrow Connector 12" descr="A black straight arrow connector is drawn between the descending red &quot;Demand&quot; data line and the ascending blue &quot;Supply&quot; data line (above their intersection); this connector is labeled &quot;surplus.&quot;">
            <a:extLst>
              <a:ext uri="{FF2B5EF4-FFF2-40B4-BE49-F238E27FC236}">
                <a16:creationId xmlns:a16="http://schemas.microsoft.com/office/drawing/2014/main" id="{F5344A06-06AE-1F16-8E9C-EB59661A4CF6}"/>
              </a:ext>
            </a:extLst>
          </p:cNvPr>
          <p:cNvCxnSpPr>
            <a:cxnSpLocks/>
          </p:cNvCxnSpPr>
          <p:nvPr/>
        </p:nvCxnSpPr>
        <p:spPr>
          <a:xfrm>
            <a:off x="2819400" y="2757490"/>
            <a:ext cx="2590800" cy="0"/>
          </a:xfrm>
          <a:prstGeom prst="straightConnector1">
            <a:avLst/>
          </a:prstGeom>
          <a:ln w="412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Right Arrow 10" descr="A blue arrow is drawn from the y-axis (Price) to the blue &quot;Supply&quot; data line.">
            <a:extLst>
              <a:ext uri="{FF2B5EF4-FFF2-40B4-BE49-F238E27FC236}">
                <a16:creationId xmlns:a16="http://schemas.microsoft.com/office/drawing/2014/main" id="{E1C795E2-E3D8-EC05-857D-4951C5BC218F}"/>
              </a:ext>
            </a:extLst>
          </p:cNvPr>
          <p:cNvSpPr/>
          <p:nvPr/>
        </p:nvSpPr>
        <p:spPr>
          <a:xfrm flipV="1">
            <a:off x="838200" y="2833690"/>
            <a:ext cx="4114800" cy="137852"/>
          </a:xfrm>
          <a:prstGeom prst="rightArrow">
            <a:avLst>
              <a:gd name="adj1" fmla="val 55099"/>
              <a:gd name="adj2" fmla="val 50000"/>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8A2BA05F-FBC3-F672-5CA6-C3B63717060D}"/>
              </a:ext>
            </a:extLst>
          </p:cNvPr>
          <p:cNvSpPr txBox="1"/>
          <p:nvPr/>
        </p:nvSpPr>
        <p:spPr>
          <a:xfrm>
            <a:off x="5503499" y="2672360"/>
            <a:ext cx="2556602" cy="923330"/>
          </a:xfrm>
          <a:prstGeom prst="rect">
            <a:avLst/>
          </a:prstGeom>
          <a:noFill/>
        </p:spPr>
        <p:txBody>
          <a:bodyPr wrap="square" rtlCol="0">
            <a:spAutoFit/>
          </a:bodyPr>
          <a:lstStyle/>
          <a:p>
            <a:r>
              <a:rPr lang="en-US" dirty="0">
                <a:solidFill>
                  <a:srgbClr val="0432FF"/>
                </a:solidFill>
                <a:latin typeface="+mj-lt"/>
              </a:rPr>
              <a:t>Minimum wage causes unemployment when the hiring cost is set too high.</a:t>
            </a:r>
          </a:p>
        </p:txBody>
      </p:sp>
      <p:sp>
        <p:nvSpPr>
          <p:cNvPr id="10" name="TextBox 9">
            <a:extLst>
              <a:ext uri="{FF2B5EF4-FFF2-40B4-BE49-F238E27FC236}">
                <a16:creationId xmlns:a16="http://schemas.microsoft.com/office/drawing/2014/main" id="{4A73C733-5BE4-CAC4-B7A7-A9A7C9F1E415}"/>
              </a:ext>
            </a:extLst>
          </p:cNvPr>
          <p:cNvSpPr txBox="1"/>
          <p:nvPr/>
        </p:nvSpPr>
        <p:spPr>
          <a:xfrm>
            <a:off x="685800" y="5939135"/>
            <a:ext cx="8077200" cy="461665"/>
          </a:xfrm>
          <a:prstGeom prst="rect">
            <a:avLst/>
          </a:prstGeom>
          <a:noFill/>
        </p:spPr>
        <p:txBody>
          <a:bodyPr wrap="square" rtlCol="0">
            <a:spAutoFit/>
          </a:bodyPr>
          <a:lstStyle/>
          <a:p>
            <a:r>
              <a:rPr lang="en-US" sz="2400" dirty="0">
                <a:solidFill>
                  <a:srgbClr val="0070C0"/>
                </a:solidFill>
                <a:latin typeface="+mj-lt"/>
              </a:rPr>
              <a:t>If the price is too high, the supply will exceed the demand.</a:t>
            </a:r>
          </a:p>
        </p:txBody>
      </p:sp>
      <p:pic>
        <p:nvPicPr>
          <p:cNvPr id="14" name="Picture 13">
            <a:extLst>
              <a:ext uri="{FF2B5EF4-FFF2-40B4-BE49-F238E27FC236}">
                <a16:creationId xmlns:a16="http://schemas.microsoft.com/office/drawing/2014/main" id="{8C8062AD-F76F-B27A-81AD-33C2DB1E0C1B}"/>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1802" y="1059379"/>
            <a:ext cx="1160295" cy="1607621"/>
          </a:xfrm>
          <a:prstGeom prst="rect">
            <a:avLst/>
          </a:prstGeom>
          <a:ln>
            <a:solidFill>
              <a:schemeClr val="tx1"/>
            </a:solidFill>
          </a:ln>
        </p:spPr>
      </p:pic>
    </p:spTree>
    <p:extLst>
      <p:ext uri="{BB962C8B-B14F-4D97-AF65-F5344CB8AC3E}">
        <p14:creationId xmlns:p14="http://schemas.microsoft.com/office/powerpoint/2010/main" val="6637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D3E20FD-7949-1AEB-F02D-04D53B37E637}"/>
              </a:ext>
            </a:extLst>
          </p:cNvPr>
          <p:cNvSpPr>
            <a:spLocks noGrp="1"/>
          </p:cNvSpPr>
          <p:nvPr>
            <p:ph type="title"/>
          </p:nvPr>
        </p:nvSpPr>
        <p:spPr>
          <a:xfrm>
            <a:off x="305035" y="72624"/>
            <a:ext cx="8686565" cy="1143000"/>
          </a:xfrm>
        </p:spPr>
        <p:txBody>
          <a:bodyPr>
            <a:normAutofit/>
          </a:bodyPr>
          <a:lstStyle/>
          <a:p>
            <a:pPr algn="l"/>
            <a:r>
              <a:rPr lang="en-US" sz="2800" u="sng" dirty="0"/>
              <a:t>Economics Lesson 3 (Part 1)</a:t>
            </a:r>
            <a:r>
              <a:rPr lang="en-US" sz="2800" dirty="0"/>
              <a:t>:</a:t>
            </a:r>
          </a:p>
        </p:txBody>
      </p:sp>
      <p:pic>
        <p:nvPicPr>
          <p:cNvPr id="6" name="Picture 5" descr="A line graph, with &quot;Price&quot; on the y-axis and &quot;Quantity&quot; on the x-axis. A red data line (labeled &quot;Demand&quot;) starts out high on the y-axis and steadily descends as it moves along the x-axis; at the same time, a blue data line (labeled &quot;Supply&quot;) starts out low on the y-axis and steadily ascends as it moves along the x-axis, intersecting with the &quot;Demand&quot; data line.">
            <a:extLst>
              <a:ext uri="{FF2B5EF4-FFF2-40B4-BE49-F238E27FC236}">
                <a16:creationId xmlns:a16="http://schemas.microsoft.com/office/drawing/2014/main" id="{E30D7172-37A4-0D98-E1AD-B17F7BD86C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375806"/>
            <a:ext cx="7772400" cy="4339194"/>
          </a:xfrm>
          <a:prstGeom prst="rect">
            <a:avLst/>
          </a:prstGeom>
        </p:spPr>
      </p:pic>
      <p:sp>
        <p:nvSpPr>
          <p:cNvPr id="8" name="TextBox 7">
            <a:extLst>
              <a:ext uri="{FF2B5EF4-FFF2-40B4-BE49-F238E27FC236}">
                <a16:creationId xmlns:a16="http://schemas.microsoft.com/office/drawing/2014/main" id="{41930B53-25D3-A100-86A3-3BC379A83EAC}"/>
              </a:ext>
            </a:extLst>
          </p:cNvPr>
          <p:cNvSpPr txBox="1"/>
          <p:nvPr/>
        </p:nvSpPr>
        <p:spPr>
          <a:xfrm>
            <a:off x="5486400" y="2734270"/>
            <a:ext cx="2647090" cy="923330"/>
          </a:xfrm>
          <a:prstGeom prst="rect">
            <a:avLst/>
          </a:prstGeom>
          <a:noFill/>
        </p:spPr>
        <p:txBody>
          <a:bodyPr wrap="square" rtlCol="0">
            <a:spAutoFit/>
          </a:bodyPr>
          <a:lstStyle/>
          <a:p>
            <a:r>
              <a:rPr lang="en-US" dirty="0">
                <a:solidFill>
                  <a:srgbClr val="FF0000"/>
                </a:solidFill>
              </a:rPr>
              <a:t>Price controls lead to product shortages when the price is set too low.</a:t>
            </a:r>
          </a:p>
        </p:txBody>
      </p:sp>
      <p:sp>
        <p:nvSpPr>
          <p:cNvPr id="2" name="Right Arrow 1" descr="A red arrow is drawn from the y-axis (Price) to the blue &quot;Supply&quot; data line.">
            <a:extLst>
              <a:ext uri="{FF2B5EF4-FFF2-40B4-BE49-F238E27FC236}">
                <a16:creationId xmlns:a16="http://schemas.microsoft.com/office/drawing/2014/main" id="{898955CD-3E9F-4409-C9B2-4BA672F201FA}"/>
              </a:ext>
            </a:extLst>
          </p:cNvPr>
          <p:cNvSpPr/>
          <p:nvPr/>
        </p:nvSpPr>
        <p:spPr>
          <a:xfrm>
            <a:off x="838200" y="4014765"/>
            <a:ext cx="4114800" cy="100032"/>
          </a:xfrm>
          <a:prstGeom prst="rightArrow">
            <a:avLst>
              <a:gd name="adj1" fmla="val 55099"/>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E266B70-4B62-D90F-2E67-5A97FA9A44A3}"/>
              </a:ext>
            </a:extLst>
          </p:cNvPr>
          <p:cNvSpPr txBox="1"/>
          <p:nvPr/>
        </p:nvSpPr>
        <p:spPr>
          <a:xfrm>
            <a:off x="3466097" y="4114800"/>
            <a:ext cx="1277978" cy="461665"/>
          </a:xfrm>
          <a:prstGeom prst="rect">
            <a:avLst/>
          </a:prstGeom>
          <a:noFill/>
        </p:spPr>
        <p:txBody>
          <a:bodyPr wrap="square" rtlCol="0">
            <a:spAutoFit/>
          </a:bodyPr>
          <a:lstStyle/>
          <a:p>
            <a:pPr algn="ctr"/>
            <a:r>
              <a:rPr lang="en-US" sz="2400" dirty="0"/>
              <a:t>shortage</a:t>
            </a:r>
          </a:p>
        </p:txBody>
      </p:sp>
      <p:cxnSp>
        <p:nvCxnSpPr>
          <p:cNvPr id="4" name="Straight Arrow Connector 3" descr="A black straight arrow connector is drawn between the descending red &quot;Demand&quot; data line and the ascending blue &quot;Supply&quot; data line (below their intersection); this connector is labeled &quot;shortage.&quot;">
            <a:extLst>
              <a:ext uri="{FF2B5EF4-FFF2-40B4-BE49-F238E27FC236}">
                <a16:creationId xmlns:a16="http://schemas.microsoft.com/office/drawing/2014/main" id="{E8AEC543-36A9-EDAD-D094-64F59830C55F}"/>
              </a:ext>
            </a:extLst>
          </p:cNvPr>
          <p:cNvCxnSpPr>
            <a:cxnSpLocks/>
          </p:cNvCxnSpPr>
          <p:nvPr/>
        </p:nvCxnSpPr>
        <p:spPr>
          <a:xfrm>
            <a:off x="2971800" y="4174947"/>
            <a:ext cx="2209800" cy="0"/>
          </a:xfrm>
          <a:prstGeom prst="straightConnector1">
            <a:avLst/>
          </a:prstGeom>
          <a:ln w="412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7F2CD81-8ACA-87C8-C4D2-CB7F60DEABDC}"/>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02675" y="3657600"/>
            <a:ext cx="1170424" cy="1583105"/>
          </a:xfrm>
          <a:prstGeom prst="rect">
            <a:avLst/>
          </a:prstGeom>
        </p:spPr>
      </p:pic>
      <p:sp>
        <p:nvSpPr>
          <p:cNvPr id="9" name="TextBox 8">
            <a:extLst>
              <a:ext uri="{FF2B5EF4-FFF2-40B4-BE49-F238E27FC236}">
                <a16:creationId xmlns:a16="http://schemas.microsoft.com/office/drawing/2014/main" id="{D9118A57-448F-A21C-BD8F-10132B5F5241}"/>
              </a:ext>
            </a:extLst>
          </p:cNvPr>
          <p:cNvSpPr txBox="1"/>
          <p:nvPr/>
        </p:nvSpPr>
        <p:spPr>
          <a:xfrm>
            <a:off x="609600" y="5939135"/>
            <a:ext cx="8229600" cy="461665"/>
          </a:xfrm>
          <a:prstGeom prst="rect">
            <a:avLst/>
          </a:prstGeom>
          <a:noFill/>
        </p:spPr>
        <p:txBody>
          <a:bodyPr wrap="square" rtlCol="0">
            <a:spAutoFit/>
          </a:bodyPr>
          <a:lstStyle/>
          <a:p>
            <a:r>
              <a:rPr lang="en-US" sz="2400" dirty="0">
                <a:solidFill>
                  <a:srgbClr val="FF0000"/>
                </a:solidFill>
              </a:rPr>
              <a:t>If the price is too low, the supply will fall short of the demand.</a:t>
            </a:r>
          </a:p>
        </p:txBody>
      </p:sp>
    </p:spTree>
    <p:extLst>
      <p:ext uri="{BB962C8B-B14F-4D97-AF65-F5344CB8AC3E}">
        <p14:creationId xmlns:p14="http://schemas.microsoft.com/office/powerpoint/2010/main" val="397331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E9FAC-CA70-1646-9ECC-34BAE7F4A12E}"/>
              </a:ext>
            </a:extLst>
          </p:cNvPr>
          <p:cNvSpPr>
            <a:spLocks noGrp="1"/>
          </p:cNvSpPr>
          <p:nvPr>
            <p:ph type="title"/>
          </p:nvPr>
        </p:nvSpPr>
        <p:spPr>
          <a:xfrm>
            <a:off x="305035" y="72624"/>
            <a:ext cx="8686565" cy="1143000"/>
          </a:xfrm>
        </p:spPr>
        <p:txBody>
          <a:bodyPr>
            <a:normAutofit/>
          </a:bodyPr>
          <a:lstStyle/>
          <a:p>
            <a:pPr algn="l"/>
            <a:r>
              <a:rPr lang="en-US" sz="2800" u="sng" dirty="0"/>
              <a:t>Economics Lesson 3 (Part 2)</a:t>
            </a:r>
            <a:r>
              <a:rPr lang="en-US" sz="2800" dirty="0"/>
              <a:t>:</a:t>
            </a:r>
          </a:p>
        </p:txBody>
      </p:sp>
      <p:sp>
        <p:nvSpPr>
          <p:cNvPr id="16" name="TextBox 15">
            <a:extLst>
              <a:ext uri="{FF2B5EF4-FFF2-40B4-BE49-F238E27FC236}">
                <a16:creationId xmlns:a16="http://schemas.microsoft.com/office/drawing/2014/main" id="{30BB84FA-25A1-CB41-B495-4CB6546C7194}"/>
              </a:ext>
            </a:extLst>
          </p:cNvPr>
          <p:cNvSpPr txBox="1"/>
          <p:nvPr/>
        </p:nvSpPr>
        <p:spPr>
          <a:xfrm>
            <a:off x="609600" y="5939135"/>
            <a:ext cx="7543800" cy="461665"/>
          </a:xfrm>
          <a:prstGeom prst="rect">
            <a:avLst/>
          </a:prstGeom>
          <a:noFill/>
        </p:spPr>
        <p:txBody>
          <a:bodyPr wrap="square" rtlCol="0">
            <a:spAutoFit/>
          </a:bodyPr>
          <a:lstStyle/>
          <a:p>
            <a:r>
              <a:rPr lang="en-US" sz="2400" dirty="0"/>
              <a:t>The market price occurs at the intersection of the two lines.</a:t>
            </a:r>
          </a:p>
        </p:txBody>
      </p:sp>
      <p:pic>
        <p:nvPicPr>
          <p:cNvPr id="4" name="Picture 3" descr="A line graph, with &quot;Price&quot; on the y-axis and &quot;Quantity&quot; on the x-axis. A red data line (labeled &quot;Demand&quot;) starts out high on the y-axis and steadily descends as it moves along the x-axis; at the same time, a blue data line (labeled &quot;Supply&quot;) starts out low on the y-axis and steadily ascends as it moves along the x-axis, intersecting with the &quot;Demand&quot; data line.">
            <a:extLst>
              <a:ext uri="{FF2B5EF4-FFF2-40B4-BE49-F238E27FC236}">
                <a16:creationId xmlns:a16="http://schemas.microsoft.com/office/drawing/2014/main" id="{3B1CFB22-2BD6-0D03-9DED-3DF9E79CD0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375806"/>
            <a:ext cx="7772400" cy="4339194"/>
          </a:xfrm>
          <a:prstGeom prst="rect">
            <a:avLst/>
          </a:prstGeom>
        </p:spPr>
      </p:pic>
      <p:cxnSp>
        <p:nvCxnSpPr>
          <p:cNvPr id="5" name="Straight Arrow Connector 4" descr="A dashed line with arrows on both ends runs from the &quot;Price&quot; y-axis to the intersection point of the &quot;Supply&quot; and &quot;Demand&quot; lines.">
            <a:extLst>
              <a:ext uri="{FF2B5EF4-FFF2-40B4-BE49-F238E27FC236}">
                <a16:creationId xmlns:a16="http://schemas.microsoft.com/office/drawing/2014/main" id="{3AA045CC-D8CC-96CF-500E-930226EE18CD}"/>
              </a:ext>
            </a:extLst>
          </p:cNvPr>
          <p:cNvCxnSpPr>
            <a:cxnSpLocks/>
          </p:cNvCxnSpPr>
          <p:nvPr/>
        </p:nvCxnSpPr>
        <p:spPr>
          <a:xfrm>
            <a:off x="838200" y="3505200"/>
            <a:ext cx="3048000" cy="0"/>
          </a:xfrm>
          <a:prstGeom prst="straightConnector1">
            <a:avLst/>
          </a:prstGeom>
          <a:ln w="41275">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055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F8B10-0BBC-1D46-86DA-A3CFDF69D235}"/>
              </a:ext>
            </a:extLst>
          </p:cNvPr>
          <p:cNvSpPr>
            <a:spLocks noGrp="1"/>
          </p:cNvSpPr>
          <p:nvPr>
            <p:ph type="title"/>
          </p:nvPr>
        </p:nvSpPr>
        <p:spPr>
          <a:xfrm>
            <a:off x="228600" y="226541"/>
            <a:ext cx="8551021" cy="1601556"/>
          </a:xfrm>
        </p:spPr>
        <p:txBody>
          <a:bodyPr>
            <a:noAutofit/>
          </a:bodyPr>
          <a:lstStyle/>
          <a:p>
            <a:pPr algn="l"/>
            <a:r>
              <a:rPr lang="en-US" sz="2400" dirty="0">
                <a:latin typeface="+mn-lt"/>
              </a:rPr>
              <a:t>Classical economics calculates internal costs like land, labor, &amp; capital, but this approach by itself fails to account for externalities like pollution and resource depletion.</a:t>
            </a:r>
          </a:p>
        </p:txBody>
      </p:sp>
      <p:sp>
        <p:nvSpPr>
          <p:cNvPr id="5" name="TextBox 4">
            <a:extLst>
              <a:ext uri="{FF2B5EF4-FFF2-40B4-BE49-F238E27FC236}">
                <a16:creationId xmlns:a16="http://schemas.microsoft.com/office/drawing/2014/main" id="{145317E8-E221-8543-8C49-36BA6866F6E8}"/>
              </a:ext>
            </a:extLst>
          </p:cNvPr>
          <p:cNvSpPr txBox="1"/>
          <p:nvPr/>
        </p:nvSpPr>
        <p:spPr>
          <a:xfrm>
            <a:off x="455141" y="4484907"/>
            <a:ext cx="8458200" cy="187743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t>What are the costs of environmental degradation?</a:t>
            </a:r>
          </a:p>
          <a:p>
            <a:pPr marL="342900" indent="-342900">
              <a:spcAft>
                <a:spcPts val="1200"/>
              </a:spcAft>
              <a:buFont typeface="Arial" panose="020B0604020202020204" pitchFamily="34" charset="0"/>
              <a:buChar char="•"/>
            </a:pPr>
            <a:r>
              <a:rPr lang="en-US" sz="2400" dirty="0"/>
              <a:t>What are the trade-offs between environmental protection and economic growth?</a:t>
            </a:r>
          </a:p>
          <a:p>
            <a:pPr marL="342900" indent="-342900">
              <a:buFont typeface="Arial" panose="020B0604020202020204" pitchFamily="34" charset="0"/>
              <a:buChar char="•"/>
            </a:pPr>
            <a:r>
              <a:rPr lang="en-US" sz="2400" dirty="0"/>
              <a:t>Where do you draw the line to minimize costs to society? </a:t>
            </a:r>
          </a:p>
        </p:txBody>
      </p:sp>
      <p:sp>
        <p:nvSpPr>
          <p:cNvPr id="4" name="Title 1">
            <a:extLst>
              <a:ext uri="{FF2B5EF4-FFF2-40B4-BE49-F238E27FC236}">
                <a16:creationId xmlns:a16="http://schemas.microsoft.com/office/drawing/2014/main" id="{D2B32DAA-1A3B-7142-F64C-3100EC13D47B}"/>
              </a:ext>
            </a:extLst>
          </p:cNvPr>
          <p:cNvSpPr txBox="1">
            <a:spLocks/>
          </p:cNvSpPr>
          <p:nvPr/>
        </p:nvSpPr>
        <p:spPr>
          <a:xfrm>
            <a:off x="228600" y="3568186"/>
            <a:ext cx="8526307" cy="9167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latin typeface="+mn-lt"/>
              </a:rPr>
              <a:t>Environmental economics builds on these basic principles in order to address the following questions:</a:t>
            </a:r>
          </a:p>
        </p:txBody>
      </p:sp>
      <p:pic>
        <p:nvPicPr>
          <p:cNvPr id="9" name="Picture 8" descr="Image of people waking in heavy smog">
            <a:extLst>
              <a:ext uri="{FF2B5EF4-FFF2-40B4-BE49-F238E27FC236}">
                <a16:creationId xmlns:a16="http://schemas.microsoft.com/office/drawing/2014/main" id="{85AB7BB0-0C00-6014-F815-23461E514BEA}"/>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4379" y="1747018"/>
            <a:ext cx="5791200" cy="1816967"/>
          </a:xfrm>
          <a:prstGeom prst="rect">
            <a:avLst/>
          </a:prstGeom>
        </p:spPr>
      </p:pic>
      <p:pic>
        <p:nvPicPr>
          <p:cNvPr id="14" name="Picture 13" descr="Image of harvested fish in a fishing boat">
            <a:extLst>
              <a:ext uri="{FF2B5EF4-FFF2-40B4-BE49-F238E27FC236}">
                <a16:creationId xmlns:a16="http://schemas.microsoft.com/office/drawing/2014/main" id="{0D8F5C2D-AD92-EF61-BA9F-D3FD704B0D59}"/>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09819" y="1747018"/>
            <a:ext cx="2536560" cy="1800491"/>
          </a:xfrm>
          <a:prstGeom prst="rect">
            <a:avLst/>
          </a:prstGeom>
        </p:spPr>
      </p:pic>
    </p:spTree>
    <p:extLst>
      <p:ext uri="{BB962C8B-B14F-4D97-AF65-F5344CB8AC3E}">
        <p14:creationId xmlns:p14="http://schemas.microsoft.com/office/powerpoint/2010/main" val="191667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ine graph, with &quot;Government revenue (R)&quot; on the y-axis and &quot;Tax rate (t)&quot; on the x-axis. The x-axis also has two numbers, 0 and 1, with a trend line forming an arch between those two numbers. In the middle of the trend line there is a dashed line running down from it to the x-axis and this line is labeled as &quot;t*.&quot; ">
            <a:extLst>
              <a:ext uri="{FF2B5EF4-FFF2-40B4-BE49-F238E27FC236}">
                <a16:creationId xmlns:a16="http://schemas.microsoft.com/office/drawing/2014/main" id="{6FC2DED2-99D4-F478-3D1B-45994F57382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5616" y="1295400"/>
            <a:ext cx="7241584" cy="4800600"/>
          </a:xfrm>
          <a:prstGeom prst="rect">
            <a:avLst/>
          </a:prstGeom>
        </p:spPr>
      </p:pic>
      <p:sp>
        <p:nvSpPr>
          <p:cNvPr id="4" name="Title 1">
            <a:extLst>
              <a:ext uri="{FF2B5EF4-FFF2-40B4-BE49-F238E27FC236}">
                <a16:creationId xmlns:a16="http://schemas.microsoft.com/office/drawing/2014/main" id="{CA1E7C3E-52DA-E205-1A74-4508F3B8B287}"/>
              </a:ext>
            </a:extLst>
          </p:cNvPr>
          <p:cNvSpPr txBox="1">
            <a:spLocks noGrp="1"/>
          </p:cNvSpPr>
          <p:nvPr>
            <p:ph type="title" idx="4294967295"/>
          </p:nvPr>
        </p:nvSpPr>
        <p:spPr>
          <a:xfrm>
            <a:off x="342900" y="177800"/>
            <a:ext cx="8458200" cy="1346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j-lt"/>
                <a:ea typeface="+mj-ea"/>
                <a:cs typeface="+mj-cs"/>
              </a:rPr>
              <a:t>Somewhat related: The “Laffer Curve” indicates an ideal tax rate that is somewhere in the middle.</a:t>
            </a:r>
          </a:p>
        </p:txBody>
      </p:sp>
      <p:sp>
        <p:nvSpPr>
          <p:cNvPr id="5" name="Title 1">
            <a:extLst>
              <a:ext uri="{FF2B5EF4-FFF2-40B4-BE49-F238E27FC236}">
                <a16:creationId xmlns:a16="http://schemas.microsoft.com/office/drawing/2014/main" id="{93D6DA16-BFDB-DFC9-DDD2-347A01B8A950}"/>
              </a:ext>
            </a:extLst>
          </p:cNvPr>
          <p:cNvSpPr txBox="1">
            <a:spLocks/>
          </p:cNvSpPr>
          <p:nvPr/>
        </p:nvSpPr>
        <p:spPr>
          <a:xfrm>
            <a:off x="2209800" y="1524000"/>
            <a:ext cx="5867400" cy="1346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A 100% tax rate </a:t>
            </a:r>
            <a:r>
              <a:rPr lang="en-US" sz="2800" i="1" dirty="0"/>
              <a:t>decreases</a:t>
            </a:r>
            <a:r>
              <a:rPr lang="en-US" sz="2800" dirty="0"/>
              <a:t> revenue because it impedes economic growth.*</a:t>
            </a:r>
          </a:p>
        </p:txBody>
      </p:sp>
      <p:cxnSp>
        <p:nvCxnSpPr>
          <p:cNvPr id="6" name="Straight Arrow Connector 5" descr="An arrow is drawn from the message &quot;A 100% tax rate decreases revenue because it impedes economic growth.*&quot; to the &quot;1&quot; on the x-axis.">
            <a:extLst>
              <a:ext uri="{FF2B5EF4-FFF2-40B4-BE49-F238E27FC236}">
                <a16:creationId xmlns:a16="http://schemas.microsoft.com/office/drawing/2014/main" id="{7293BEB5-117C-D93D-7831-6F53F7FE28DD}"/>
              </a:ext>
            </a:extLst>
          </p:cNvPr>
          <p:cNvCxnSpPr>
            <a:cxnSpLocks/>
          </p:cNvCxnSpPr>
          <p:nvPr/>
        </p:nvCxnSpPr>
        <p:spPr>
          <a:xfrm>
            <a:off x="6096000" y="2438400"/>
            <a:ext cx="609600" cy="2590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574EA934-305A-1AC1-E0A9-A0ACAF8A36FF}"/>
              </a:ext>
            </a:extLst>
          </p:cNvPr>
          <p:cNvSpPr txBox="1">
            <a:spLocks/>
          </p:cNvSpPr>
          <p:nvPr/>
        </p:nvSpPr>
        <p:spPr>
          <a:xfrm>
            <a:off x="685800" y="6007100"/>
            <a:ext cx="7964192" cy="6731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*Why bother to produce if the government takes 100%!</a:t>
            </a:r>
          </a:p>
        </p:txBody>
      </p:sp>
    </p:spTree>
    <p:extLst>
      <p:ext uri="{BB962C8B-B14F-4D97-AF65-F5344CB8AC3E}">
        <p14:creationId xmlns:p14="http://schemas.microsoft.com/office/powerpoint/2010/main" val="56987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F8646-663C-BE37-8AE1-6A00CDC99640}"/>
              </a:ext>
            </a:extLst>
          </p:cNvPr>
          <p:cNvSpPr txBox="1">
            <a:spLocks noGrp="1"/>
          </p:cNvSpPr>
          <p:nvPr>
            <p:ph type="title" idx="4294967295"/>
          </p:nvPr>
        </p:nvSpPr>
        <p:spPr>
          <a:xfrm>
            <a:off x="463550" y="308998"/>
            <a:ext cx="8216900"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j-ea"/>
                <a:cs typeface="+mj-cs"/>
              </a:rPr>
              <a:t>To clarify: The dotted line indicates an </a:t>
            </a:r>
            <a:r>
              <a:rPr kumimoji="0" lang="en-US" sz="2800" b="0" i="1" u="none" strike="noStrike" kern="1200" cap="none" spc="0" normalizeH="0" baseline="0" noProof="0" dirty="0">
                <a:ln>
                  <a:noFill/>
                </a:ln>
                <a:solidFill>
                  <a:schemeClr val="tx1"/>
                </a:solidFill>
                <a:effectLst/>
                <a:uLnTx/>
                <a:uFillTx/>
                <a:latin typeface="+mn-lt"/>
                <a:ea typeface="+mj-ea"/>
                <a:cs typeface="+mj-cs"/>
              </a:rPr>
              <a:t>ideal</a:t>
            </a:r>
            <a:r>
              <a:rPr kumimoji="0" lang="en-US" sz="2800" b="0" i="0" u="none" strike="noStrike" kern="1200" cap="none" spc="0" normalizeH="0" baseline="0" noProof="0" dirty="0">
                <a:ln>
                  <a:noFill/>
                </a:ln>
                <a:solidFill>
                  <a:schemeClr val="tx1"/>
                </a:solidFill>
                <a:effectLst/>
                <a:uLnTx/>
                <a:uFillTx/>
                <a:latin typeface="+mn-lt"/>
                <a:ea typeface="+mj-ea"/>
                <a:cs typeface="+mj-cs"/>
              </a:rPr>
              <a:t> rate that is </a:t>
            </a:r>
            <a:r>
              <a:rPr kumimoji="0" lang="en-US" sz="2800" b="0" i="1" u="none" strike="noStrike" kern="1200" cap="none" spc="0" normalizeH="0" baseline="0" noProof="0" dirty="0">
                <a:ln>
                  <a:noFill/>
                </a:ln>
                <a:solidFill>
                  <a:schemeClr val="tx1"/>
                </a:solidFill>
                <a:effectLst/>
                <a:uLnTx/>
                <a:uFillTx/>
                <a:latin typeface="+mn-lt"/>
                <a:ea typeface="+mj-ea"/>
                <a:cs typeface="+mj-cs"/>
              </a:rPr>
              <a:t>somewhere</a:t>
            </a:r>
            <a:r>
              <a:rPr kumimoji="0" lang="en-US" sz="2800" b="0" i="0" u="none" strike="noStrike" kern="1200" cap="none" spc="0" normalizeH="0" baseline="0" noProof="0" dirty="0">
                <a:ln>
                  <a:noFill/>
                </a:ln>
                <a:solidFill>
                  <a:schemeClr val="tx1"/>
                </a:solidFill>
                <a:effectLst/>
                <a:uLnTx/>
                <a:uFillTx/>
                <a:latin typeface="+mn-lt"/>
                <a:ea typeface="+mj-ea"/>
                <a:cs typeface="+mj-cs"/>
              </a:rPr>
              <a:t> between these two extremes.</a:t>
            </a:r>
          </a:p>
        </p:txBody>
      </p:sp>
      <p:pic>
        <p:nvPicPr>
          <p:cNvPr id="3" name="Picture 2" descr="A line graph, with &quot;Government revenue (R)&quot; on the y-axis and &quot;Tax rate (t)&quot; on the x-axis. The x-axis also has two numbers, 0 and 1, with a trend line forming an arch between those two numbers. In the middle of the trend line there is a dashed line running down from it to the x-axis and this line is labeled as &quot;t*.&quot; ">
            <a:extLst>
              <a:ext uri="{FF2B5EF4-FFF2-40B4-BE49-F238E27FC236}">
                <a16:creationId xmlns:a16="http://schemas.microsoft.com/office/drawing/2014/main" id="{6FC2DED2-99D4-F478-3D1B-45994F57382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8200" y="1295400"/>
            <a:ext cx="7241584" cy="4800600"/>
          </a:xfrm>
          <a:prstGeom prst="rect">
            <a:avLst/>
          </a:prstGeom>
        </p:spPr>
      </p:pic>
      <p:sp>
        <p:nvSpPr>
          <p:cNvPr id="8" name="TextBox 7">
            <a:extLst>
              <a:ext uri="{FF2B5EF4-FFF2-40B4-BE49-F238E27FC236}">
                <a16:creationId xmlns:a16="http://schemas.microsoft.com/office/drawing/2014/main" id="{AE4788F1-3EA2-B0C2-7F8E-790820687C76}"/>
              </a:ext>
            </a:extLst>
          </p:cNvPr>
          <p:cNvSpPr txBox="1"/>
          <p:nvPr/>
        </p:nvSpPr>
        <p:spPr>
          <a:xfrm>
            <a:off x="1923364" y="1828800"/>
            <a:ext cx="6781800" cy="523220"/>
          </a:xfrm>
          <a:prstGeom prst="rect">
            <a:avLst/>
          </a:prstGeom>
          <a:noFill/>
        </p:spPr>
        <p:txBody>
          <a:bodyPr wrap="square">
            <a:spAutoFit/>
          </a:bodyPr>
          <a:lstStyle/>
          <a:p>
            <a:r>
              <a:rPr lang="en-US" sz="2800" dirty="0"/>
              <a:t>It does </a:t>
            </a:r>
            <a:r>
              <a:rPr lang="en-US" sz="2800" i="1" dirty="0"/>
              <a:t>not</a:t>
            </a:r>
            <a:r>
              <a:rPr lang="en-US" sz="2800" dirty="0"/>
              <a:t> prescribe a tax rate of 50%!</a:t>
            </a:r>
          </a:p>
        </p:txBody>
      </p:sp>
    </p:spTree>
    <p:extLst>
      <p:ext uri="{BB962C8B-B14F-4D97-AF65-F5344CB8AC3E}">
        <p14:creationId xmlns:p14="http://schemas.microsoft.com/office/powerpoint/2010/main" val="324569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1E7C3E-52DA-E205-1A74-4508F3B8B287}"/>
              </a:ext>
            </a:extLst>
          </p:cNvPr>
          <p:cNvSpPr txBox="1">
            <a:spLocks noGrp="1"/>
          </p:cNvSpPr>
          <p:nvPr>
            <p:ph type="title" idx="4294967295"/>
          </p:nvPr>
        </p:nvSpPr>
        <p:spPr>
          <a:xfrm>
            <a:off x="457200" y="158750"/>
            <a:ext cx="8115300" cy="1346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j-ea"/>
                <a:cs typeface="+mj-cs"/>
              </a:rPr>
              <a:t>Not unlike the Laffer Curve, ideal pollution mitigation is found between two extremes of zero abatement and zero tolerance.</a:t>
            </a:r>
          </a:p>
        </p:txBody>
      </p:sp>
      <p:pic>
        <p:nvPicPr>
          <p:cNvPr id="7" name="Picture 6" descr="A line graph, with &quot;Overall cost to society&quot; on the y-axis and &quot;Level of pollution abatement&quot; on the x-axis. The origin of the x-axis is labeled &quot;zero abatement&quot; and the opposite end of the x-axis is labeled &quot;zero emissions.&quot; There is an inverted bell curve trend line with an arrow pointed down to the lowest point in the center of the line and a second arrow pointing to the end of the line on the right-hand side.">
            <a:extLst>
              <a:ext uri="{FF2B5EF4-FFF2-40B4-BE49-F238E27FC236}">
                <a16:creationId xmlns:a16="http://schemas.microsoft.com/office/drawing/2014/main" id="{35424E46-DB22-5EEF-DD8F-F13283F287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841500"/>
            <a:ext cx="8420100" cy="4796115"/>
          </a:xfrm>
          <a:prstGeom prst="rect">
            <a:avLst/>
          </a:prstGeom>
        </p:spPr>
      </p:pic>
      <p:cxnSp>
        <p:nvCxnSpPr>
          <p:cNvPr id="9" name="Straight Arrow Connector 8" descr="Arrow pointing downward to the right most point on the trendline of the graph.">
            <a:extLst>
              <a:ext uri="{FF2B5EF4-FFF2-40B4-BE49-F238E27FC236}">
                <a16:creationId xmlns:a16="http://schemas.microsoft.com/office/drawing/2014/main" id="{E537969B-61BB-0FB3-DB3F-9F9590927715}"/>
              </a:ext>
            </a:extLst>
          </p:cNvPr>
          <p:cNvCxnSpPr>
            <a:cxnSpLocks/>
          </p:cNvCxnSpPr>
          <p:nvPr/>
        </p:nvCxnSpPr>
        <p:spPr>
          <a:xfrm>
            <a:off x="8001000" y="2057400"/>
            <a:ext cx="0" cy="304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92AC955A-E09F-D00D-1D0E-AC313499B5C4}"/>
              </a:ext>
            </a:extLst>
          </p:cNvPr>
          <p:cNvSpPr txBox="1">
            <a:spLocks/>
          </p:cNvSpPr>
          <p:nvPr/>
        </p:nvSpPr>
        <p:spPr>
          <a:xfrm>
            <a:off x="3198347" y="1168400"/>
            <a:ext cx="5564652" cy="1346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How does “zero tolerance” for pollution incur a high cost to society?</a:t>
            </a:r>
          </a:p>
        </p:txBody>
      </p:sp>
      <p:cxnSp>
        <p:nvCxnSpPr>
          <p:cNvPr id="2" name="Straight Arrow Connector 1" descr="Arrow pointing downward toward the lowest point in the trendline on the graph.">
            <a:extLst>
              <a:ext uri="{FF2B5EF4-FFF2-40B4-BE49-F238E27FC236}">
                <a16:creationId xmlns:a16="http://schemas.microsoft.com/office/drawing/2014/main" id="{DB457253-52C7-C980-E8CE-38C84AB710BF}"/>
              </a:ext>
            </a:extLst>
          </p:cNvPr>
          <p:cNvCxnSpPr>
            <a:cxnSpLocks/>
          </p:cNvCxnSpPr>
          <p:nvPr/>
        </p:nvCxnSpPr>
        <p:spPr>
          <a:xfrm>
            <a:off x="4419600" y="3886200"/>
            <a:ext cx="0" cy="10273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34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BBADEB2-EF99-AC49-AA8B-2561C8D43F80}"/>
              </a:ext>
            </a:extLst>
          </p:cNvPr>
          <p:cNvSpPr txBox="1">
            <a:spLocks noGrp="1"/>
          </p:cNvSpPr>
          <p:nvPr>
            <p:ph type="title" idx="4294967295"/>
          </p:nvPr>
        </p:nvSpPr>
        <p:spPr>
          <a:xfrm>
            <a:off x="-20595" y="16476"/>
            <a:ext cx="9144000" cy="1095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j-lt"/>
                <a:ea typeface="+mj-ea"/>
                <a:cs typeface="+mj-cs"/>
              </a:rPr>
              <a:t>Cost-benefit analysis of pollution abatement </a:t>
            </a:r>
          </a:p>
        </p:txBody>
      </p:sp>
      <p:pic>
        <p:nvPicPr>
          <p:cNvPr id="6" name="Picture 5" descr="A line graph, with &quot;Overall cost to society&quot; on the y-axis and &quot;Level of pollution abatement&quot; on the x-axis. The origin of the x-axis is labeled &quot;zero abatement&quot; and the opposite end of the x-axis is labeled &quot;zero emissions.&quot; There is a red trend line labeled &quot;Cost of pollution to society&quot; that curves downward from the top of the y-axis as it progresses along the x-axis. There is a blue trend line labeled &quot;Cost of abatement to society&quot; that curves upward from the bottom of the y-axis (and intersects with the other trend line) as it progresses along the x-axis. There are red arrows showing points on both trend lines, prior to their intersection, and emphasizing that at any point to the left of the intersection of these trend lines, the cost of pollution to society exceeds the cost of abatement.">
            <a:extLst>
              <a:ext uri="{FF2B5EF4-FFF2-40B4-BE49-F238E27FC236}">
                <a16:creationId xmlns:a16="http://schemas.microsoft.com/office/drawing/2014/main" id="{2AC1AC45-3FAC-2642-A398-B7C226CB629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66800" y="1143000"/>
            <a:ext cx="6705600" cy="4038600"/>
          </a:xfrm>
          <a:prstGeom prst="rect">
            <a:avLst/>
          </a:prstGeom>
        </p:spPr>
      </p:pic>
      <p:cxnSp>
        <p:nvCxnSpPr>
          <p:cNvPr id="3" name="Straight Arrow Connector 2" descr="A dashed red line tracing horizontally from the &quot;Cost of pollution to society&quot; trendline back to the &quot;Overall cost to society&quot; y-axis.">
            <a:extLst>
              <a:ext uri="{FF2B5EF4-FFF2-40B4-BE49-F238E27FC236}">
                <a16:creationId xmlns:a16="http://schemas.microsoft.com/office/drawing/2014/main" id="{E66C0382-1E33-2C45-BC9B-5275EB458538}"/>
              </a:ext>
            </a:extLst>
          </p:cNvPr>
          <p:cNvCxnSpPr>
            <a:cxnSpLocks/>
          </p:cNvCxnSpPr>
          <p:nvPr/>
        </p:nvCxnSpPr>
        <p:spPr>
          <a:xfrm flipH="1" flipV="1">
            <a:off x="1543375" y="3394450"/>
            <a:ext cx="1580825" cy="1828"/>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 name="Up Arrow 9" descr="A solid red line tracing vertically from the &quot;Cost of pollution to society&quot; trendline back to the &quot;Cost of abatement to society&quot; trendline.">
            <a:extLst>
              <a:ext uri="{FF2B5EF4-FFF2-40B4-BE49-F238E27FC236}">
                <a16:creationId xmlns:a16="http://schemas.microsoft.com/office/drawing/2014/main" id="{BCA7812C-9AA4-C345-B7C0-8B9D23367CB6}"/>
              </a:ext>
            </a:extLst>
          </p:cNvPr>
          <p:cNvSpPr/>
          <p:nvPr/>
        </p:nvSpPr>
        <p:spPr>
          <a:xfrm>
            <a:off x="3184721" y="3396279"/>
            <a:ext cx="45719" cy="87052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descr="A solid red line tracing horizontally from the &quot;Cost of abatement to society&quot; trendline back to the &quot;Overall cost to society&quot; y-axis.">
            <a:extLst>
              <a:ext uri="{FF2B5EF4-FFF2-40B4-BE49-F238E27FC236}">
                <a16:creationId xmlns:a16="http://schemas.microsoft.com/office/drawing/2014/main" id="{83893FE7-E215-7342-B245-292E905B7B83}"/>
              </a:ext>
            </a:extLst>
          </p:cNvPr>
          <p:cNvSpPr/>
          <p:nvPr/>
        </p:nvSpPr>
        <p:spPr>
          <a:xfrm>
            <a:off x="1524001" y="4297906"/>
            <a:ext cx="1676400" cy="5011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62191BA-74D7-5B46-854C-8163A0506833}"/>
              </a:ext>
            </a:extLst>
          </p:cNvPr>
          <p:cNvSpPr txBox="1"/>
          <p:nvPr/>
        </p:nvSpPr>
        <p:spPr>
          <a:xfrm>
            <a:off x="132835" y="5335964"/>
            <a:ext cx="8686800" cy="461665"/>
          </a:xfrm>
          <a:prstGeom prst="rect">
            <a:avLst/>
          </a:prstGeom>
          <a:noFill/>
        </p:spPr>
        <p:txBody>
          <a:bodyPr wrap="square" rtlCol="0">
            <a:spAutoFit/>
          </a:bodyPr>
          <a:lstStyle/>
          <a:p>
            <a:pPr marL="342900" indent="-342900">
              <a:buFont typeface="Wingdings" pitchFamily="2" charset="2"/>
              <a:buChar char="§"/>
            </a:pPr>
            <a:r>
              <a:rPr lang="en-US" sz="2400" dirty="0">
                <a:solidFill>
                  <a:srgbClr val="FF0000"/>
                </a:solidFill>
              </a:rPr>
              <a:t>At this point, the cost of pollution exceeds the cost of abatement.</a:t>
            </a:r>
          </a:p>
        </p:txBody>
      </p:sp>
      <p:sp>
        <p:nvSpPr>
          <p:cNvPr id="26" name="TextBox 25">
            <a:extLst>
              <a:ext uri="{FF2B5EF4-FFF2-40B4-BE49-F238E27FC236}">
                <a16:creationId xmlns:a16="http://schemas.microsoft.com/office/drawing/2014/main" id="{3CD2CEA2-6BFF-F541-B744-6C3C3AF8256A}"/>
              </a:ext>
            </a:extLst>
          </p:cNvPr>
          <p:cNvSpPr txBox="1"/>
          <p:nvPr/>
        </p:nvSpPr>
        <p:spPr>
          <a:xfrm>
            <a:off x="132835" y="5878124"/>
            <a:ext cx="8686800" cy="461665"/>
          </a:xfrm>
          <a:prstGeom prst="rect">
            <a:avLst/>
          </a:prstGeom>
          <a:noFill/>
        </p:spPr>
        <p:txBody>
          <a:bodyPr wrap="square" rtlCol="0">
            <a:spAutoFit/>
          </a:bodyPr>
          <a:lstStyle/>
          <a:p>
            <a:pPr marL="342900" indent="-342900">
              <a:buFont typeface="Wingdings" pitchFamily="2" charset="2"/>
              <a:buChar char="§"/>
            </a:pPr>
            <a:r>
              <a:rPr lang="en-US" sz="2400" dirty="0">
                <a:solidFill>
                  <a:srgbClr val="FF0000"/>
                </a:solidFill>
              </a:rPr>
              <a:t>More needs to be done to curb the damage from the pollution.</a:t>
            </a:r>
          </a:p>
        </p:txBody>
      </p:sp>
      <p:pic>
        <p:nvPicPr>
          <p:cNvPr id="9" name="Picture 8">
            <a:extLst>
              <a:ext uri="{FF2B5EF4-FFF2-40B4-BE49-F238E27FC236}">
                <a16:creationId xmlns:a16="http://schemas.microsoft.com/office/drawing/2014/main" id="{6E7D7566-1E3B-094B-82AC-EB75B03094F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59915" y="2406736"/>
            <a:ext cx="2818558" cy="2159780"/>
          </a:xfrm>
          <a:prstGeom prst="rect">
            <a:avLst/>
          </a:prstGeom>
        </p:spPr>
      </p:pic>
    </p:spTree>
    <p:extLst>
      <p:ext uri="{BB962C8B-B14F-4D97-AF65-F5344CB8AC3E}">
        <p14:creationId xmlns:p14="http://schemas.microsoft.com/office/powerpoint/2010/main" val="62850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16"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43E95-DBB8-028A-C805-A05030753891}"/>
              </a:ext>
            </a:extLst>
          </p:cNvPr>
          <p:cNvSpPr txBox="1">
            <a:spLocks noGrp="1"/>
          </p:cNvSpPr>
          <p:nvPr>
            <p:ph type="title" idx="4294967295"/>
          </p:nvPr>
        </p:nvSpPr>
        <p:spPr>
          <a:xfrm>
            <a:off x="-20595" y="16476"/>
            <a:ext cx="9144000" cy="1095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j-lt"/>
                <a:ea typeface="+mj-ea"/>
                <a:cs typeface="+mj-cs"/>
              </a:rPr>
              <a:t>Cost-benefit analysis of pollution abatement (Part 1) </a:t>
            </a:r>
          </a:p>
        </p:txBody>
      </p:sp>
      <p:pic>
        <p:nvPicPr>
          <p:cNvPr id="6" name="Picture 5" descr="A line graph, with &quot;Overall cost to society&quot; on the y-axis and &quot;Level of pollution abatement&quot; on the x-axis. The origin of the x-axis is labeled &quot;zero abatement&quot; and the opposite end of the x-axis is labeled &quot;zero emissions.&quot; There is a red trend line labeled &quot;Cost of pollution to society&quot; that curves downward from the top of the y-axis as it progresses along the x-axis. There is a blue trend line labeled &quot;Cost of abatement to society&quot; that curves upward from the bottom of the y-axis (and intersects with the other trend line) as it progresses along the x-axis. There are blue arrows showing points on both trend lines, prior to their intersection, and emphasizing that at any point to the right of the intersection of these trend lines, the cost of abatement to society exceeds the cost of pollution.">
            <a:extLst>
              <a:ext uri="{FF2B5EF4-FFF2-40B4-BE49-F238E27FC236}">
                <a16:creationId xmlns:a16="http://schemas.microsoft.com/office/drawing/2014/main" id="{2AC1AC45-3FAC-2642-A398-B7C226CB629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66800" y="1143000"/>
            <a:ext cx="6705600" cy="4038600"/>
          </a:xfrm>
          <a:prstGeom prst="rect">
            <a:avLst/>
          </a:prstGeom>
        </p:spPr>
      </p:pic>
      <p:cxnSp>
        <p:nvCxnSpPr>
          <p:cNvPr id="3" name="Straight Arrow Connector 2" descr="A dashed blue line tracing horizontally from the &quot;Cost of abatement to society&quot; trendline back to the &quot;Overall cost to society&quot; y-axis.">
            <a:extLst>
              <a:ext uri="{FF2B5EF4-FFF2-40B4-BE49-F238E27FC236}">
                <a16:creationId xmlns:a16="http://schemas.microsoft.com/office/drawing/2014/main" id="{E66C0382-1E33-2C45-BC9B-5275EB458538}"/>
              </a:ext>
            </a:extLst>
          </p:cNvPr>
          <p:cNvCxnSpPr>
            <a:cxnSpLocks/>
          </p:cNvCxnSpPr>
          <p:nvPr/>
        </p:nvCxnSpPr>
        <p:spPr>
          <a:xfrm flipH="1">
            <a:off x="1543376" y="3394450"/>
            <a:ext cx="3409624" cy="0"/>
          </a:xfrm>
          <a:prstGeom prst="straightConnector1">
            <a:avLst/>
          </a:prstGeom>
          <a:ln w="254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Up Arrow 13" descr="A solid blue line tracing vertically from the &quot;Cost of abatement to society&quot; trendline back to the &quot;Cost of pollution to society&quot; trendline.">
            <a:extLst>
              <a:ext uri="{FF2B5EF4-FFF2-40B4-BE49-F238E27FC236}">
                <a16:creationId xmlns:a16="http://schemas.microsoft.com/office/drawing/2014/main" id="{CDBC0BEB-EAF5-9549-90A5-33D8E0DFADE0}"/>
              </a:ext>
            </a:extLst>
          </p:cNvPr>
          <p:cNvSpPr/>
          <p:nvPr/>
        </p:nvSpPr>
        <p:spPr>
          <a:xfrm>
            <a:off x="5131356" y="3396278"/>
            <a:ext cx="45719" cy="870527"/>
          </a:xfrm>
          <a:prstGeom prst="upArrow">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descr="A solid blue line tracing horizontally from the &quot;Cost of pollution to society&quot; trendline back to the &quot;Overall cost to society&quot; y-axis.">
            <a:extLst>
              <a:ext uri="{FF2B5EF4-FFF2-40B4-BE49-F238E27FC236}">
                <a16:creationId xmlns:a16="http://schemas.microsoft.com/office/drawing/2014/main" id="{8E3B5010-43ED-AC42-AF54-CC484C428DD5}"/>
              </a:ext>
            </a:extLst>
          </p:cNvPr>
          <p:cNvSpPr/>
          <p:nvPr/>
        </p:nvSpPr>
        <p:spPr>
          <a:xfrm>
            <a:off x="1520513" y="4365487"/>
            <a:ext cx="3633702" cy="45719"/>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ABBE1FE-16FD-1F4B-9649-36D54137CA7D}"/>
              </a:ext>
            </a:extLst>
          </p:cNvPr>
          <p:cNvSpPr txBox="1"/>
          <p:nvPr/>
        </p:nvSpPr>
        <p:spPr>
          <a:xfrm>
            <a:off x="127899" y="5334000"/>
            <a:ext cx="8686800" cy="461665"/>
          </a:xfrm>
          <a:prstGeom prst="rect">
            <a:avLst/>
          </a:prstGeom>
          <a:noFill/>
        </p:spPr>
        <p:txBody>
          <a:bodyPr wrap="square" rtlCol="0">
            <a:spAutoFit/>
          </a:bodyPr>
          <a:lstStyle/>
          <a:p>
            <a:pPr marL="342900" indent="-342900">
              <a:buFont typeface="Wingdings" pitchFamily="2" charset="2"/>
              <a:buChar char="§"/>
            </a:pPr>
            <a:r>
              <a:rPr lang="en-US" sz="2400" dirty="0">
                <a:solidFill>
                  <a:srgbClr val="0070C0"/>
                </a:solidFill>
              </a:rPr>
              <a:t>At this point, the cost of abatement exceeds the cost of pollution.</a:t>
            </a:r>
          </a:p>
        </p:txBody>
      </p:sp>
      <p:sp>
        <p:nvSpPr>
          <p:cNvPr id="21" name="TextBox 20">
            <a:extLst>
              <a:ext uri="{FF2B5EF4-FFF2-40B4-BE49-F238E27FC236}">
                <a16:creationId xmlns:a16="http://schemas.microsoft.com/office/drawing/2014/main" id="{E22FB8B9-33FE-FF4B-9557-6A39D41DFCCE}"/>
              </a:ext>
            </a:extLst>
          </p:cNvPr>
          <p:cNvSpPr txBox="1"/>
          <p:nvPr/>
        </p:nvSpPr>
        <p:spPr>
          <a:xfrm>
            <a:off x="127899" y="5795665"/>
            <a:ext cx="8686800" cy="461665"/>
          </a:xfrm>
          <a:prstGeom prst="rect">
            <a:avLst/>
          </a:prstGeom>
          <a:noFill/>
        </p:spPr>
        <p:txBody>
          <a:bodyPr wrap="square" rtlCol="0">
            <a:spAutoFit/>
          </a:bodyPr>
          <a:lstStyle/>
          <a:p>
            <a:pPr marL="342900" indent="-342900">
              <a:buFont typeface="Wingdings" pitchFamily="2" charset="2"/>
              <a:buChar char="§"/>
            </a:pPr>
            <a:r>
              <a:rPr lang="en-US" sz="2400" dirty="0">
                <a:solidFill>
                  <a:srgbClr val="0070C0"/>
                </a:solidFill>
              </a:rPr>
              <a:t>The measures for curbing the pollution are hurting the economy.</a:t>
            </a:r>
          </a:p>
        </p:txBody>
      </p:sp>
      <p:pic>
        <p:nvPicPr>
          <p:cNvPr id="11" name="Picture 10">
            <a:extLst>
              <a:ext uri="{FF2B5EF4-FFF2-40B4-BE49-F238E27FC236}">
                <a16:creationId xmlns:a16="http://schemas.microsoft.com/office/drawing/2014/main" id="{A545687E-E1D9-FA49-A04B-A5045927789E}"/>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2039" y="2362728"/>
            <a:ext cx="2699821" cy="2132543"/>
          </a:xfrm>
          <a:prstGeom prst="rect">
            <a:avLst/>
          </a:prstGeom>
        </p:spPr>
      </p:pic>
    </p:spTree>
    <p:extLst>
      <p:ext uri="{BB962C8B-B14F-4D97-AF65-F5344CB8AC3E}">
        <p14:creationId xmlns:p14="http://schemas.microsoft.com/office/powerpoint/2010/main" val="227806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255A54-92E6-DA1D-ED1F-86F8D03939A6}"/>
              </a:ext>
            </a:extLst>
          </p:cNvPr>
          <p:cNvSpPr txBox="1">
            <a:spLocks noGrp="1"/>
          </p:cNvSpPr>
          <p:nvPr>
            <p:ph type="title" idx="4294967295"/>
          </p:nvPr>
        </p:nvSpPr>
        <p:spPr>
          <a:xfrm>
            <a:off x="152400" y="833734"/>
            <a:ext cx="86868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Early developments in environmentalism and environmental policy:</a:t>
            </a:r>
          </a:p>
        </p:txBody>
      </p:sp>
      <p:pic>
        <p:nvPicPr>
          <p:cNvPr id="4" name="Picture 3" descr="A table with three columns; the columns are labeled (from left-to-right) as &quot;Influential Literature,&quot; &quot;NGOs,&quot; and &quot;US Government Policies.&quot;">
            <a:extLst>
              <a:ext uri="{FF2B5EF4-FFF2-40B4-BE49-F238E27FC236}">
                <a16:creationId xmlns:a16="http://schemas.microsoft.com/office/drawing/2014/main" id="{60A37A3D-9E0D-C497-863B-5AAF385108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295400"/>
            <a:ext cx="8686800" cy="410191"/>
          </a:xfrm>
          <a:prstGeom prst="rect">
            <a:avLst/>
          </a:prstGeom>
        </p:spPr>
      </p:pic>
      <p:pic>
        <p:nvPicPr>
          <p:cNvPr id="7" name="Picture 6" descr="Under the &quot;Influential Literature&quot; column is the following text &quot;Writings on the Sierra Nevada by John Muir convey a deep reverence for wilderness areas in the Rocky Mountains (1872-1913).&quot; Below this text there are two photos--one is of a US stamp featuring conservationist John Muir and the other is a park sign labeled &quot;John Muir Trails.&quot;">
            <a:extLst>
              <a:ext uri="{FF2B5EF4-FFF2-40B4-BE49-F238E27FC236}">
                <a16:creationId xmlns:a16="http://schemas.microsoft.com/office/drawing/2014/main" id="{752A16E0-E07C-A7B1-9AFB-648F794632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1" y="1676399"/>
            <a:ext cx="3239562" cy="2003171"/>
          </a:xfrm>
          <a:prstGeom prst="rect">
            <a:avLst/>
          </a:prstGeom>
        </p:spPr>
      </p:pic>
      <p:pic>
        <p:nvPicPr>
          <p:cNvPr id="15" name="Picture 14" descr="Under the &quot;Influential Literature&quot; column, the second row contains the following text &quot;The Silent Spring by Rachel Carson exposes the misuse of DDT (1962). This leads to the banning of DDT in the US ten years later.&quot; Below this text there is one photo, which depicts a plane spraying DDT over a forest and that contains the caption &quot;A crop duster sprays DDT over a forest in 1955 to control the Eastern spruce budworm.&quot;">
            <a:extLst>
              <a:ext uri="{FF2B5EF4-FFF2-40B4-BE49-F238E27FC236}">
                <a16:creationId xmlns:a16="http://schemas.microsoft.com/office/drawing/2014/main" id="{C7DBFCB4-5862-FA9E-F8E1-31BC960CC9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3679570"/>
            <a:ext cx="3255107" cy="2264029"/>
          </a:xfrm>
          <a:prstGeom prst="rect">
            <a:avLst/>
          </a:prstGeom>
        </p:spPr>
      </p:pic>
      <p:pic>
        <p:nvPicPr>
          <p:cNvPr id="17" name="Picture 16" descr="Under the &quot;NGOs&quot; column is the following text: &quot;The Audubon Society founded to protect birds hunted for their feathers (1886-1905). The Sierra Club founded by John Muir to sponsor outings to raise interest in conservation (1892).&quot;">
            <a:extLst>
              <a:ext uri="{FF2B5EF4-FFF2-40B4-BE49-F238E27FC236}">
                <a16:creationId xmlns:a16="http://schemas.microsoft.com/office/drawing/2014/main" id="{8CBFDA1D-CF60-8C4E-5A12-58BD64EF73B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55229" y="1676399"/>
            <a:ext cx="2335971" cy="2013674"/>
          </a:xfrm>
          <a:prstGeom prst="rect">
            <a:avLst/>
          </a:prstGeom>
        </p:spPr>
      </p:pic>
      <p:pic>
        <p:nvPicPr>
          <p:cNvPr id="19" name="Picture 18" descr="Under the &quot;NGOs&quot; column is the following text: &quot;The World Wildlife Fund founded to protect endangered species worldwide (1961). Greenpeace founded to stop nuclear testing in the Pacific (1971).&quot;">
            <a:extLst>
              <a:ext uri="{FF2B5EF4-FFF2-40B4-BE49-F238E27FC236}">
                <a16:creationId xmlns:a16="http://schemas.microsoft.com/office/drawing/2014/main" id="{AC8CFE08-8E44-998F-4687-5FEC216848F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55229" y="3690073"/>
            <a:ext cx="2305965" cy="2253526"/>
          </a:xfrm>
          <a:prstGeom prst="rect">
            <a:avLst/>
          </a:prstGeom>
        </p:spPr>
      </p:pic>
      <p:pic>
        <p:nvPicPr>
          <p:cNvPr id="9" name="Picture 8" descr="Under the &quot;US Government Policies&quot; column is the following text &quot;The first national parks are established: Yellowstone (1872), Sequoia (1890), and Grand Canyon (1908). This sets a new precedent in the use of federal land.&quot;">
            <a:extLst>
              <a:ext uri="{FF2B5EF4-FFF2-40B4-BE49-F238E27FC236}">
                <a16:creationId xmlns:a16="http://schemas.microsoft.com/office/drawing/2014/main" id="{C9BF1FC3-2622-7060-5402-CD3498D1E6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40488" y="1689107"/>
            <a:ext cx="3182684" cy="2011469"/>
          </a:xfrm>
          <a:prstGeom prst="rect">
            <a:avLst/>
          </a:prstGeom>
        </p:spPr>
      </p:pic>
      <p:pic>
        <p:nvPicPr>
          <p:cNvPr id="6" name="Picture 5" descr="Under the &quot;US Government Policies&quot; column is the following text &quot;Clean Air Act (1963). Wilderness Act (1964). EPA founded (1970). Clean Water, Marine Mammal Protection, and Ocean Dumping Acts (1972). Endangered Species Act (1973).&quot;">
            <a:extLst>
              <a:ext uri="{FF2B5EF4-FFF2-40B4-BE49-F238E27FC236}">
                <a16:creationId xmlns:a16="http://schemas.microsoft.com/office/drawing/2014/main" id="{BF16494F-D568-1524-12A0-AD1FFED154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61194" y="3701734"/>
            <a:ext cx="3172388" cy="2243023"/>
          </a:xfrm>
          <a:prstGeom prst="rect">
            <a:avLst/>
          </a:prstGeom>
        </p:spPr>
      </p:pic>
    </p:spTree>
    <p:extLst>
      <p:ext uri="{BB962C8B-B14F-4D97-AF65-F5344CB8AC3E}">
        <p14:creationId xmlns:p14="http://schemas.microsoft.com/office/powerpoint/2010/main" val="29744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1953E-65CC-43F5-F13D-58491B63B363}"/>
              </a:ext>
            </a:extLst>
          </p:cNvPr>
          <p:cNvSpPr txBox="1">
            <a:spLocks noGrp="1"/>
          </p:cNvSpPr>
          <p:nvPr>
            <p:ph type="title" idx="4294967295"/>
          </p:nvPr>
        </p:nvSpPr>
        <p:spPr>
          <a:xfrm>
            <a:off x="-20595" y="16476"/>
            <a:ext cx="9144000" cy="1095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j-lt"/>
                <a:ea typeface="+mj-ea"/>
                <a:cs typeface="+mj-cs"/>
              </a:rPr>
              <a:t>Cost-benefit analysis of pollution abatement (Part 2) </a:t>
            </a:r>
          </a:p>
        </p:txBody>
      </p:sp>
      <p:pic>
        <p:nvPicPr>
          <p:cNvPr id="6" name="Picture 5" descr="A line graph, with &quot;Overall cost to society&quot; on the y-axis and &quot;Level of pollution abatement&quot; on the x-axis. The origin of the x-axis is labeled &quot;zero abatement&quot; and the opposite end of the x-axis is labeled &quot;zero emissions.&quot; There is a red trend line labeled &quot;Cost of pollution to society&quot; that curves downward from the top of the y-axis as it progresses along the x-axis. There is a blue trend line labeled &quot;Cost of abatement to society&quot; that curves upward from the bottom of the y-axis (and intersects with the other trend line) as it progresses along the x-axis. There is a black dashed line showing the point of intersection and emphasizing that this point is optimal because it results in the lowest cost to society.">
            <a:extLst>
              <a:ext uri="{FF2B5EF4-FFF2-40B4-BE49-F238E27FC236}">
                <a16:creationId xmlns:a16="http://schemas.microsoft.com/office/drawing/2014/main" id="{2AC1AC45-3FAC-2642-A398-B7C226CB629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66800" y="1143000"/>
            <a:ext cx="6705600" cy="4038600"/>
          </a:xfrm>
          <a:prstGeom prst="rect">
            <a:avLst/>
          </a:prstGeom>
        </p:spPr>
      </p:pic>
      <p:cxnSp>
        <p:nvCxnSpPr>
          <p:cNvPr id="20" name="Straight Arrow Connector 19" descr="A dashed black line tracing horizontally from the intersection of the &quot;Cost of abatement to society&quot; trendline and the &quot;Cost of pollution to society&quot; trendline back to the &quot;Overall cost to society&quot; y-axis.">
            <a:extLst>
              <a:ext uri="{FF2B5EF4-FFF2-40B4-BE49-F238E27FC236}">
                <a16:creationId xmlns:a16="http://schemas.microsoft.com/office/drawing/2014/main" id="{19711729-ECEA-B54E-A650-BDDF58ED10E7}"/>
              </a:ext>
            </a:extLst>
          </p:cNvPr>
          <p:cNvCxnSpPr>
            <a:cxnSpLocks/>
          </p:cNvCxnSpPr>
          <p:nvPr/>
        </p:nvCxnSpPr>
        <p:spPr>
          <a:xfrm flipH="1">
            <a:off x="1543375" y="3923297"/>
            <a:ext cx="2569571" cy="9448"/>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8B757F9-B91D-0443-87FC-1B70B268EA75}"/>
              </a:ext>
            </a:extLst>
          </p:cNvPr>
          <p:cNvSpPr txBox="1"/>
          <p:nvPr/>
        </p:nvSpPr>
        <p:spPr>
          <a:xfrm>
            <a:off x="132835" y="5344362"/>
            <a:ext cx="8878329" cy="461665"/>
          </a:xfrm>
          <a:prstGeom prst="rect">
            <a:avLst/>
          </a:prstGeom>
          <a:noFill/>
        </p:spPr>
        <p:txBody>
          <a:bodyPr wrap="square" rtlCol="0">
            <a:spAutoFit/>
          </a:bodyPr>
          <a:lstStyle/>
          <a:p>
            <a:pPr marL="342900" indent="-342900">
              <a:buFont typeface="Wingdings" pitchFamily="2" charset="2"/>
              <a:buChar char="§"/>
            </a:pPr>
            <a:r>
              <a:rPr lang="en-US" sz="2400" dirty="0"/>
              <a:t>This point is optimal because it results in the lowest cost to society.</a:t>
            </a:r>
          </a:p>
        </p:txBody>
      </p:sp>
      <p:sp>
        <p:nvSpPr>
          <p:cNvPr id="18" name="TextBox 17">
            <a:extLst>
              <a:ext uri="{FF2B5EF4-FFF2-40B4-BE49-F238E27FC236}">
                <a16:creationId xmlns:a16="http://schemas.microsoft.com/office/drawing/2014/main" id="{FDED21B1-F2AC-164A-9294-2420901A24DF}"/>
              </a:ext>
            </a:extLst>
          </p:cNvPr>
          <p:cNvSpPr txBox="1"/>
          <p:nvPr/>
        </p:nvSpPr>
        <p:spPr>
          <a:xfrm>
            <a:off x="112240" y="5846459"/>
            <a:ext cx="8878329" cy="461665"/>
          </a:xfrm>
          <a:prstGeom prst="rect">
            <a:avLst/>
          </a:prstGeom>
          <a:noFill/>
        </p:spPr>
        <p:txBody>
          <a:bodyPr wrap="square" rtlCol="0">
            <a:spAutoFit/>
          </a:bodyPr>
          <a:lstStyle/>
          <a:p>
            <a:pPr marL="342900" indent="-342900">
              <a:buFont typeface="Wingdings" pitchFamily="2" charset="2"/>
              <a:buChar char="§"/>
            </a:pPr>
            <a:r>
              <a:rPr lang="en-US" sz="2400" dirty="0"/>
              <a:t>This strikes a balance between environmental and economic costs.</a:t>
            </a:r>
          </a:p>
        </p:txBody>
      </p:sp>
      <p:pic>
        <p:nvPicPr>
          <p:cNvPr id="7" name="Picture 6">
            <a:extLst>
              <a:ext uri="{FF2B5EF4-FFF2-40B4-BE49-F238E27FC236}">
                <a16:creationId xmlns:a16="http://schemas.microsoft.com/office/drawing/2014/main" id="{D0A6541A-2F81-1E4F-B594-31B7F1841B72}"/>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5505" y="2626098"/>
            <a:ext cx="1967589" cy="1605804"/>
          </a:xfrm>
          <a:prstGeom prst="rect">
            <a:avLst/>
          </a:prstGeom>
        </p:spPr>
      </p:pic>
      <p:pic>
        <p:nvPicPr>
          <p:cNvPr id="8" name="Graphic 7">
            <a:extLst>
              <a:ext uri="{FF2B5EF4-FFF2-40B4-BE49-F238E27FC236}">
                <a16:creationId xmlns:a16="http://schemas.microsoft.com/office/drawing/2014/main" id="{8375ECF4-2B73-DE44-AC3D-E4D4BE79E4E5}"/>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55711" y="3237455"/>
            <a:ext cx="661461" cy="706559"/>
          </a:xfrm>
          <a:prstGeom prst="rect">
            <a:avLst/>
          </a:prstGeom>
        </p:spPr>
      </p:pic>
      <p:pic>
        <p:nvPicPr>
          <p:cNvPr id="5" name="Picture 4">
            <a:extLst>
              <a:ext uri="{FF2B5EF4-FFF2-40B4-BE49-F238E27FC236}">
                <a16:creationId xmlns:a16="http://schemas.microsoft.com/office/drawing/2014/main" id="{1B54F98A-2E96-0742-9AA4-5FBC03B9D20A}"/>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83592" y="3200385"/>
            <a:ext cx="714990" cy="889481"/>
          </a:xfrm>
          <a:prstGeom prst="rect">
            <a:avLst/>
          </a:prstGeom>
        </p:spPr>
      </p:pic>
    </p:spTree>
    <p:extLst>
      <p:ext uri="{BB962C8B-B14F-4D97-AF65-F5344CB8AC3E}">
        <p14:creationId xmlns:p14="http://schemas.microsoft.com/office/powerpoint/2010/main" val="163659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4668EF7-4B65-91A5-8D97-6F9F671E1F3C}"/>
              </a:ext>
            </a:extLst>
          </p:cNvPr>
          <p:cNvSpPr txBox="1">
            <a:spLocks noGrp="1"/>
          </p:cNvSpPr>
          <p:nvPr>
            <p:ph type="title" idx="4294967295"/>
          </p:nvPr>
        </p:nvSpPr>
        <p:spPr>
          <a:xfrm>
            <a:off x="380999" y="152400"/>
            <a:ext cx="83820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mj-lt"/>
                <a:ea typeface="+mj-ea"/>
                <a:cs typeface="+mj-cs"/>
              </a:rPr>
              <a:t>What ethical issues are unique to the interaction between humans and the environment?</a:t>
            </a:r>
          </a:p>
        </p:txBody>
      </p:sp>
      <p:pic>
        <p:nvPicPr>
          <p:cNvPr id="5" name="Picture 4" descr="A diagram showing interactions between the following factors: nonhuman nature (e.g., green space), ecosystem services, environmental ethics, environmental justice, and public health benefits.">
            <a:extLst>
              <a:ext uri="{FF2B5EF4-FFF2-40B4-BE49-F238E27FC236}">
                <a16:creationId xmlns:a16="http://schemas.microsoft.com/office/drawing/2014/main" id="{57BE3200-7FCC-747E-AA5B-E4F923773E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3292" y="1524000"/>
            <a:ext cx="5437415" cy="4876682"/>
          </a:xfrm>
          <a:prstGeom prst="rect">
            <a:avLst/>
          </a:prstGeom>
        </p:spPr>
      </p:pic>
    </p:spTree>
    <p:extLst>
      <p:ext uri="{BB962C8B-B14F-4D97-AF65-F5344CB8AC3E}">
        <p14:creationId xmlns:p14="http://schemas.microsoft.com/office/powerpoint/2010/main" val="1816033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E587B-76B0-A715-BCEC-FFB0A3874EF2}"/>
              </a:ext>
            </a:extLst>
          </p:cNvPr>
          <p:cNvSpPr>
            <a:spLocks noGrp="1"/>
          </p:cNvSpPr>
          <p:nvPr>
            <p:ph type="title"/>
          </p:nvPr>
        </p:nvSpPr>
        <p:spPr/>
        <p:txBody>
          <a:bodyPr>
            <a:noAutofit/>
          </a:bodyPr>
          <a:lstStyle/>
          <a:p>
            <a:r>
              <a:rPr lang="en-US" sz="3200" dirty="0"/>
              <a:t>Environmental Considerations vs. </a:t>
            </a:r>
            <a:br>
              <a:rPr lang="en-US" sz="3200" dirty="0"/>
            </a:br>
            <a:r>
              <a:rPr lang="en-US" sz="3200" dirty="0"/>
              <a:t>Human Interests</a:t>
            </a:r>
          </a:p>
        </p:txBody>
      </p:sp>
      <p:pic>
        <p:nvPicPr>
          <p:cNvPr id="5" name="Picture 4" descr="A body of water with mountains in Yosemite National Park">
            <a:extLst>
              <a:ext uri="{FF2B5EF4-FFF2-40B4-BE49-F238E27FC236}">
                <a16:creationId xmlns:a16="http://schemas.microsoft.com/office/drawing/2014/main" id="{D958F5C9-7603-763C-C3EA-10219C1A2E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071" y="3013025"/>
            <a:ext cx="2267952" cy="1563133"/>
          </a:xfrm>
          <a:prstGeom prst="rect">
            <a:avLst/>
          </a:prstGeom>
          <a:ln>
            <a:solidFill>
              <a:schemeClr val="accent1"/>
            </a:solidFill>
          </a:ln>
        </p:spPr>
      </p:pic>
      <p:sp>
        <p:nvSpPr>
          <p:cNvPr id="7" name="TextBox 6">
            <a:extLst>
              <a:ext uri="{FF2B5EF4-FFF2-40B4-BE49-F238E27FC236}">
                <a16:creationId xmlns:a16="http://schemas.microsoft.com/office/drawing/2014/main" id="{79F724F1-D7AC-E0D0-094E-F30BF2DD3ABC}"/>
              </a:ext>
            </a:extLst>
          </p:cNvPr>
          <p:cNvSpPr txBox="1"/>
          <p:nvPr/>
        </p:nvSpPr>
        <p:spPr>
          <a:xfrm>
            <a:off x="2724059" y="1900274"/>
            <a:ext cx="5921177" cy="3762568"/>
          </a:xfrm>
          <a:prstGeom prst="rect">
            <a:avLst/>
          </a:prstGeom>
          <a:noFill/>
        </p:spPr>
        <p:txBody>
          <a:bodyPr wrap="square" rtlCol="0">
            <a:spAutoFit/>
          </a:bodyPr>
          <a:lstStyle/>
          <a:p>
            <a:pPr>
              <a:spcAft>
                <a:spcPts val="900"/>
              </a:spcAft>
            </a:pPr>
            <a:r>
              <a:rPr lang="en-US" dirty="0">
                <a:latin typeface="Calibri" panose="020F0502020204030204" pitchFamily="34" charset="0"/>
                <a:cs typeface="Calibri" panose="020F0502020204030204" pitchFamily="34" charset="0"/>
              </a:rPr>
              <a:t>1906 San Francisco earthquake caused devastating fires; residents wanted to build a dam in Hetch Hetchy Valley to insure a more reliable supply of water.</a:t>
            </a:r>
          </a:p>
          <a:p>
            <a:pPr>
              <a:spcAft>
                <a:spcPts val="900"/>
              </a:spcAft>
            </a:pPr>
            <a:r>
              <a:rPr lang="en-US" dirty="0">
                <a:latin typeface="Calibri" panose="020F0502020204030204" pitchFamily="34" charset="0"/>
                <a:cs typeface="Calibri" panose="020F0502020204030204" pitchFamily="34" charset="0"/>
              </a:rPr>
              <a:t>This became a bone of contention between the utilitarian conservationists and the </a:t>
            </a:r>
            <a:r>
              <a:rPr lang="en-US" dirty="0" err="1">
                <a:latin typeface="Calibri" panose="020F0502020204030204" pitchFamily="34" charset="0"/>
                <a:cs typeface="Calibri" panose="020F0502020204030204" pitchFamily="34" charset="0"/>
              </a:rPr>
              <a:t>ecocentrists</a:t>
            </a:r>
            <a:r>
              <a:rPr lang="en-US" dirty="0">
                <a:latin typeface="Calibri" panose="020F0502020204030204" pitchFamily="34" charset="0"/>
                <a:cs typeface="Calibri" panose="020F0502020204030204" pitchFamily="34" charset="0"/>
              </a:rPr>
              <a:t> because this valley also happened to form part of Yosemite National Park.</a:t>
            </a:r>
          </a:p>
          <a:p>
            <a:pPr>
              <a:spcAft>
                <a:spcPts val="900"/>
              </a:spcAft>
            </a:pPr>
            <a:r>
              <a:rPr lang="en-US" dirty="0">
                <a:latin typeface="Calibri" panose="020F0502020204030204" pitchFamily="34" charset="0"/>
                <a:cs typeface="Calibri" panose="020F0502020204030204" pitchFamily="34" charset="0"/>
              </a:rPr>
              <a:t>The head of forestry under Teddy Roosevelt, Gifford Pinchot, favored the dam, arguing that the benefits to city residents outweighed the environmental costs.</a:t>
            </a:r>
          </a:p>
          <a:p>
            <a:r>
              <a:rPr lang="en-US" dirty="0">
                <a:latin typeface="Calibri" panose="020F0502020204030204" pitchFamily="34" charset="0"/>
                <a:cs typeface="Calibri" panose="020F0502020204030204" pitchFamily="34" charset="0"/>
              </a:rPr>
              <a:t>In sharp contrast, the founder of the Sierra Club, John Muir, regarded the project as a “desecration” of nature driven by commercial interests.</a:t>
            </a:r>
          </a:p>
        </p:txBody>
      </p:sp>
      <p:pic>
        <p:nvPicPr>
          <p:cNvPr id="9" name="Picture 8" descr="A group of people standing in front of a burning San Francisco">
            <a:extLst>
              <a:ext uri="{FF2B5EF4-FFF2-40B4-BE49-F238E27FC236}">
                <a16:creationId xmlns:a16="http://schemas.microsoft.com/office/drawing/2014/main" id="{AB300A40-AA18-D10D-C5FC-7C462C89E1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071" y="1430505"/>
            <a:ext cx="2267952" cy="1529289"/>
          </a:xfrm>
          <a:prstGeom prst="rect">
            <a:avLst/>
          </a:prstGeom>
          <a:ln>
            <a:solidFill>
              <a:schemeClr val="accent1"/>
            </a:solidFill>
          </a:ln>
        </p:spPr>
      </p:pic>
      <p:pic>
        <p:nvPicPr>
          <p:cNvPr id="11" name="Picture 10" descr="A photo of Gifford Pinchot">
            <a:extLst>
              <a:ext uri="{FF2B5EF4-FFF2-40B4-BE49-F238E27FC236}">
                <a16:creationId xmlns:a16="http://schemas.microsoft.com/office/drawing/2014/main" id="{F645D39B-D21E-DBEC-7541-471CBFB696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0609" y="4602772"/>
            <a:ext cx="1145120" cy="1569428"/>
          </a:xfrm>
          <a:prstGeom prst="rect">
            <a:avLst/>
          </a:prstGeom>
        </p:spPr>
      </p:pic>
      <p:pic>
        <p:nvPicPr>
          <p:cNvPr id="13" name="Picture 12" descr="A photo of John Muir">
            <a:extLst>
              <a:ext uri="{FF2B5EF4-FFF2-40B4-BE49-F238E27FC236}">
                <a16:creationId xmlns:a16="http://schemas.microsoft.com/office/drawing/2014/main" id="{1F0F7A4F-7D14-E599-5BD0-D6425D8AE77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26903" y="4656003"/>
            <a:ext cx="1145120" cy="1462967"/>
          </a:xfrm>
          <a:prstGeom prst="rect">
            <a:avLst/>
          </a:prstGeom>
          <a:ln>
            <a:solidFill>
              <a:schemeClr val="accent1"/>
            </a:solidFill>
          </a:ln>
        </p:spPr>
      </p:pic>
    </p:spTree>
    <p:extLst>
      <p:ext uri="{BB962C8B-B14F-4D97-AF65-F5344CB8AC3E}">
        <p14:creationId xmlns:p14="http://schemas.microsoft.com/office/powerpoint/2010/main" val="193157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735" y="0"/>
            <a:ext cx="8312665" cy="914400"/>
          </a:xfrm>
        </p:spPr>
        <p:txBody>
          <a:bodyPr>
            <a:normAutofit/>
          </a:bodyPr>
          <a:lstStyle/>
          <a:p>
            <a:pPr algn="just"/>
            <a:r>
              <a:rPr lang="en-US" sz="3600" dirty="0"/>
              <a:t>Tragedy of the Commons</a:t>
            </a:r>
          </a:p>
        </p:txBody>
      </p:sp>
      <p:sp>
        <p:nvSpPr>
          <p:cNvPr id="3" name="Content Placeholder 2"/>
          <p:cNvSpPr>
            <a:spLocks noGrp="1"/>
          </p:cNvSpPr>
          <p:nvPr>
            <p:ph idx="1"/>
          </p:nvPr>
        </p:nvSpPr>
        <p:spPr>
          <a:xfrm>
            <a:off x="152399" y="2971800"/>
            <a:ext cx="8839201" cy="3886200"/>
          </a:xfrm>
        </p:spPr>
        <p:txBody>
          <a:bodyPr wrap="square" lIns="91440">
            <a:noAutofit/>
          </a:bodyPr>
          <a:lstStyle/>
          <a:p>
            <a:pPr marL="457200" lvl="1" indent="-457200">
              <a:buFont typeface="Arial" panose="020B0604020202020204" pitchFamily="34" charset="0"/>
              <a:buChar char="•"/>
            </a:pPr>
            <a:r>
              <a:rPr lang="en-US" sz="2500" dirty="0"/>
              <a:t>A “commons” is an area or resource shared by society as a whole</a:t>
            </a:r>
          </a:p>
          <a:p>
            <a:pPr marL="857250" lvl="2" indent="-457200"/>
            <a:r>
              <a:rPr lang="en-US" sz="2100" dirty="0"/>
              <a:t>Examples: atmosphere, aquifers, rivers, oceans, and public grazing lands</a:t>
            </a:r>
          </a:p>
          <a:p>
            <a:pPr marL="457200" lvl="1" indent="-457200">
              <a:buFont typeface="Arial" panose="020B0604020202020204" pitchFamily="34" charset="0"/>
              <a:buChar char="•"/>
            </a:pPr>
            <a:r>
              <a:rPr lang="en-US" sz="2500" dirty="0"/>
              <a:t>Lack of ownership and modern technology can lead to exploitation of the resource, exceeding its ability to recover</a:t>
            </a:r>
          </a:p>
          <a:p>
            <a:r>
              <a:rPr lang="en-US" sz="2500" dirty="0"/>
              <a:t>In his essay “</a:t>
            </a:r>
            <a:r>
              <a:rPr lang="en-US" sz="2500" i="1" dirty="0"/>
              <a:t>The Tragedy of the Commons” </a:t>
            </a:r>
            <a:r>
              <a:rPr lang="en-US" sz="2500" dirty="0"/>
              <a:t>ecologist Garrett Hardin calls for “a fundamental extension of morality” to address the stewardship of common pool resources</a:t>
            </a:r>
          </a:p>
        </p:txBody>
      </p:sp>
      <p:pic>
        <p:nvPicPr>
          <p:cNvPr id="10" name="Picture 9" descr="Photo of a pristine beach">
            <a:extLst>
              <a:ext uri="{FF2B5EF4-FFF2-40B4-BE49-F238E27FC236}">
                <a16:creationId xmlns:a16="http://schemas.microsoft.com/office/drawing/2014/main" id="{D0E844C9-31B5-3747-9313-A83DA9767512}"/>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735" y="850900"/>
            <a:ext cx="2848510" cy="2067776"/>
          </a:xfrm>
          <a:prstGeom prst="rect">
            <a:avLst/>
          </a:prstGeom>
          <a:ln>
            <a:solidFill>
              <a:schemeClr val="tx1"/>
            </a:solidFill>
          </a:ln>
        </p:spPr>
      </p:pic>
      <p:pic>
        <p:nvPicPr>
          <p:cNvPr id="5" name="Picture 4" descr="Image of harvested fish in a fishing boat">
            <a:extLst>
              <a:ext uri="{FF2B5EF4-FFF2-40B4-BE49-F238E27FC236}">
                <a16:creationId xmlns:a16="http://schemas.microsoft.com/office/drawing/2014/main" id="{7364A7DD-FBB1-591B-6D80-02C21008EDC4}"/>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96967" y="838200"/>
            <a:ext cx="2362200" cy="2080476"/>
          </a:xfrm>
          <a:prstGeom prst="rect">
            <a:avLst/>
          </a:prstGeom>
          <a:ln>
            <a:solidFill>
              <a:schemeClr val="tx1"/>
            </a:solidFill>
          </a:ln>
        </p:spPr>
      </p:pic>
      <p:pic>
        <p:nvPicPr>
          <p:cNvPr id="12" name="Picture 11" descr="A graph showing how many thousands of tons of cod were caught in Newfoundland from 1860-2000. The title of the graph is &quot;1992 Collapse of Cod Fishery in Newfoundland.&quot; The graph shows that, prior to 1960, the number of thousands of tons of cod caught was relatively unchanging; a dramatic increase in catches occurred around 1960 and again around 1990, leading to the collapse of this fishery around 1992.">
            <a:extLst>
              <a:ext uri="{FF2B5EF4-FFF2-40B4-BE49-F238E27FC236}">
                <a16:creationId xmlns:a16="http://schemas.microsoft.com/office/drawing/2014/main" id="{0A371457-2FE6-E11E-6C6B-49131A9414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85890" y="200372"/>
            <a:ext cx="3236375" cy="2718304"/>
          </a:xfrm>
          <a:prstGeom prst="rect">
            <a:avLst/>
          </a:prstGeom>
          <a:ln>
            <a:solidFill>
              <a:schemeClr val="tx1"/>
            </a:solidFill>
          </a:ln>
        </p:spPr>
      </p:pic>
    </p:spTree>
    <p:extLst>
      <p:ext uri="{BB962C8B-B14F-4D97-AF65-F5344CB8AC3E}">
        <p14:creationId xmlns:p14="http://schemas.microsoft.com/office/powerpoint/2010/main" val="137718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B0F327B9-BE93-61B4-EB09-391B6C9A0910}"/>
              </a:ext>
            </a:extLst>
          </p:cNvPr>
          <p:cNvSpPr>
            <a:spLocks noGrp="1"/>
          </p:cNvSpPr>
          <p:nvPr>
            <p:ph idx="1"/>
          </p:nvPr>
        </p:nvSpPr>
        <p:spPr>
          <a:xfrm>
            <a:off x="5105400" y="1497304"/>
            <a:ext cx="3683224" cy="2172893"/>
          </a:xfrm>
        </p:spPr>
        <p:txBody>
          <a:bodyPr>
            <a:normAutofit/>
          </a:bodyPr>
          <a:lstStyle/>
          <a:p>
            <a:pPr marL="0" indent="0">
              <a:buNone/>
            </a:pPr>
            <a:r>
              <a:rPr lang="en-US" sz="2200" dirty="0"/>
              <a:t>Greenwashing</a:t>
            </a:r>
            <a:r>
              <a:rPr lang="en-US" sz="2200" b="1" dirty="0"/>
              <a:t> </a:t>
            </a:r>
            <a:r>
              <a:rPr lang="en-US" sz="2200" dirty="0"/>
              <a:t>is when a company uses deception to appear “green” while engaging in business as usual</a:t>
            </a:r>
          </a:p>
        </p:txBody>
      </p:sp>
      <p:sp>
        <p:nvSpPr>
          <p:cNvPr id="5" name="Title 4">
            <a:extLst>
              <a:ext uri="{FF2B5EF4-FFF2-40B4-BE49-F238E27FC236}">
                <a16:creationId xmlns:a16="http://schemas.microsoft.com/office/drawing/2014/main" id="{5DA1FC5C-54B2-1E8B-331E-1EE8375FE58A}"/>
              </a:ext>
            </a:extLst>
          </p:cNvPr>
          <p:cNvSpPr txBox="1">
            <a:spLocks noGrp="1"/>
          </p:cNvSpPr>
          <p:nvPr>
            <p:ph type="title" idx="4294967295"/>
          </p:nvPr>
        </p:nvSpPr>
        <p:spPr>
          <a:xfrm>
            <a:off x="185242" y="150980"/>
            <a:ext cx="857775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mn-ea"/>
                <a:cs typeface="+mn-cs"/>
              </a:rPr>
              <a:t>Greenwashing</a:t>
            </a:r>
          </a:p>
        </p:txBody>
      </p:sp>
      <p:pic>
        <p:nvPicPr>
          <p:cNvPr id="23" name="Picture 22" descr="Image of a bar graph being examined with a magnifying lens">
            <a:extLst>
              <a:ext uri="{FF2B5EF4-FFF2-40B4-BE49-F238E27FC236}">
                <a16:creationId xmlns:a16="http://schemas.microsoft.com/office/drawing/2014/main" id="{E469DD5C-CC4B-F85C-90CF-A0F84C4CD0C4}"/>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801" y="4625852"/>
            <a:ext cx="2450221" cy="1890320"/>
          </a:xfrm>
          <a:prstGeom prst="rect">
            <a:avLst/>
          </a:prstGeom>
          <a:ln>
            <a:solidFill>
              <a:schemeClr val="accent1"/>
            </a:solidFill>
          </a:ln>
        </p:spPr>
      </p:pic>
      <p:pic>
        <p:nvPicPr>
          <p:cNvPr id="35" name="Picture 34" descr="Image of photojournalists at a press conference">
            <a:extLst>
              <a:ext uri="{FF2B5EF4-FFF2-40B4-BE49-F238E27FC236}">
                <a16:creationId xmlns:a16="http://schemas.microsoft.com/office/drawing/2014/main" id="{05A8E6BE-0D8A-BC28-FFF4-C3888CBB7332}"/>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72176" y="4625852"/>
            <a:ext cx="1861835" cy="1890320"/>
          </a:xfrm>
          <a:prstGeom prst="rect">
            <a:avLst/>
          </a:prstGeom>
        </p:spPr>
      </p:pic>
      <p:sp>
        <p:nvSpPr>
          <p:cNvPr id="36" name="Content Placeholder 2">
            <a:extLst>
              <a:ext uri="{FF2B5EF4-FFF2-40B4-BE49-F238E27FC236}">
                <a16:creationId xmlns:a16="http://schemas.microsoft.com/office/drawing/2014/main" id="{D9CE64FD-21AB-BAE8-C554-7783C9A87547}"/>
              </a:ext>
            </a:extLst>
          </p:cNvPr>
          <p:cNvSpPr txBox="1">
            <a:spLocks/>
          </p:cNvSpPr>
          <p:nvPr/>
        </p:nvSpPr>
        <p:spPr>
          <a:xfrm>
            <a:off x="5105400" y="4724400"/>
            <a:ext cx="4038600" cy="14696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200" dirty="0"/>
              <a:t>This can be minimized through closer scrutiny and more rigorous standards for transparency</a:t>
            </a:r>
          </a:p>
        </p:txBody>
      </p:sp>
      <p:pic>
        <p:nvPicPr>
          <p:cNvPr id="3" name="Picture 2">
            <a:extLst>
              <a:ext uri="{FF2B5EF4-FFF2-40B4-BE49-F238E27FC236}">
                <a16:creationId xmlns:a16="http://schemas.microsoft.com/office/drawing/2014/main" id="{C0B25DF3-60F9-19BF-1577-3A9521B3FC2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957803"/>
            <a:ext cx="4523269" cy="3347066"/>
          </a:xfrm>
          <a:prstGeom prst="rect">
            <a:avLst/>
          </a:prstGeom>
          <a:ln>
            <a:solidFill>
              <a:schemeClr val="accent1"/>
            </a:solidFill>
          </a:ln>
        </p:spPr>
      </p:pic>
    </p:spTree>
    <p:extLst>
      <p:ext uri="{BB962C8B-B14F-4D97-AF65-F5344CB8AC3E}">
        <p14:creationId xmlns:p14="http://schemas.microsoft.com/office/powerpoint/2010/main" val="114969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xEl>
                                              <p:pRg st="0" end="0"/>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36" grpId="0" build="p"/>
      <p:bldP spid="36" grpId="1"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1E7C3E-52DA-E205-1A74-4508F3B8B287}"/>
              </a:ext>
            </a:extLst>
          </p:cNvPr>
          <p:cNvSpPr txBox="1">
            <a:spLocks noGrp="1"/>
          </p:cNvSpPr>
          <p:nvPr>
            <p:ph type="title" idx="4294967295"/>
          </p:nvPr>
        </p:nvSpPr>
        <p:spPr>
          <a:xfrm>
            <a:off x="256661" y="234811"/>
            <a:ext cx="8420100" cy="8493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mj-lt"/>
                <a:ea typeface="+mj-ea"/>
                <a:cs typeface="+mj-cs"/>
              </a:rPr>
              <a:t>Fortunately, the environment usually improves after overall affluence increases beyond a certain point. This is indicated by the “</a:t>
            </a:r>
            <a:r>
              <a:rPr kumimoji="0" lang="en-US" sz="2200" b="0" i="0" u="none" strike="noStrike" kern="1200" cap="none" spc="0" normalizeH="0" baseline="0" noProof="0" dirty="0" err="1">
                <a:ln>
                  <a:noFill/>
                </a:ln>
                <a:solidFill>
                  <a:schemeClr val="tx1"/>
                </a:solidFill>
                <a:effectLst/>
                <a:uLnTx/>
                <a:uFillTx/>
                <a:latin typeface="+mj-lt"/>
                <a:ea typeface="+mj-ea"/>
                <a:cs typeface="+mj-cs"/>
              </a:rPr>
              <a:t>Kuznet</a:t>
            </a:r>
            <a:r>
              <a:rPr kumimoji="0" lang="en-US" sz="2200" b="0" i="0" u="none" strike="noStrike" kern="1200" cap="none" spc="0" normalizeH="0" baseline="0" noProof="0" dirty="0">
                <a:ln>
                  <a:noFill/>
                </a:ln>
                <a:solidFill>
                  <a:schemeClr val="tx1"/>
                </a:solidFill>
                <a:effectLst/>
                <a:uLnTx/>
                <a:uFillTx/>
                <a:latin typeface="+mj-lt"/>
                <a:ea typeface="+mj-ea"/>
                <a:cs typeface="+mj-cs"/>
              </a:rPr>
              <a:t> Curve” </a:t>
            </a:r>
          </a:p>
        </p:txBody>
      </p:sp>
      <p:pic>
        <p:nvPicPr>
          <p:cNvPr id="3" name="Picture 2" descr="A graph with &quot;Environmental Degradation&quot; on the y-axis and &quot;Per Capita Income&quot; on the x-axis. The trendline forms an approximate bell curve and a line is drawn from the high point down toward the x-axis; this line is labeled &quot;Turning point.&quot; For points to the left of that line, a descriptor is provided that stated &quot;Environment worsens.&quot; For points to the right of that line, a descriptor is provided that stated &quot;Environment improves.&quot; ">
            <a:extLst>
              <a:ext uri="{FF2B5EF4-FFF2-40B4-BE49-F238E27FC236}">
                <a16:creationId xmlns:a16="http://schemas.microsoft.com/office/drawing/2014/main" id="{6E6BB4D6-7F59-9C41-BBBE-5FF107B4EA1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 y="2581275"/>
            <a:ext cx="5425225" cy="3962401"/>
          </a:xfrm>
          <a:prstGeom prst="rect">
            <a:avLst/>
          </a:prstGeom>
        </p:spPr>
      </p:pic>
      <p:pic>
        <p:nvPicPr>
          <p:cNvPr id="5" name="Picture 4">
            <a:extLst>
              <a:ext uri="{FF2B5EF4-FFF2-40B4-BE49-F238E27FC236}">
                <a16:creationId xmlns:a16="http://schemas.microsoft.com/office/drawing/2014/main" id="{68DF66A8-7474-D10C-1A1E-766F3C1F41CB}"/>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6427" y="3117174"/>
            <a:ext cx="3304067" cy="3048000"/>
          </a:xfrm>
          <a:prstGeom prst="rect">
            <a:avLst/>
          </a:prstGeom>
        </p:spPr>
      </p:pic>
      <p:sp>
        <p:nvSpPr>
          <p:cNvPr id="6" name="Title 1">
            <a:extLst>
              <a:ext uri="{FF2B5EF4-FFF2-40B4-BE49-F238E27FC236}">
                <a16:creationId xmlns:a16="http://schemas.microsoft.com/office/drawing/2014/main" id="{9696C033-57F0-097C-7C69-B039EA886E68}"/>
              </a:ext>
            </a:extLst>
          </p:cNvPr>
          <p:cNvSpPr txBox="1">
            <a:spLocks/>
          </p:cNvSpPr>
          <p:nvPr/>
        </p:nvSpPr>
        <p:spPr>
          <a:xfrm>
            <a:off x="260780" y="997543"/>
            <a:ext cx="8305800" cy="939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a:t>Unfortunately, much of this pollution gets outsourced to poorer nations with lower environmental standards! </a:t>
            </a:r>
          </a:p>
        </p:txBody>
      </p:sp>
      <p:sp>
        <p:nvSpPr>
          <p:cNvPr id="7" name="TextBox 6">
            <a:extLst>
              <a:ext uri="{FF2B5EF4-FFF2-40B4-BE49-F238E27FC236}">
                <a16:creationId xmlns:a16="http://schemas.microsoft.com/office/drawing/2014/main" id="{5D34D1A0-1B53-B8C7-ABF6-3860D5F21B7E}"/>
              </a:ext>
            </a:extLst>
          </p:cNvPr>
          <p:cNvSpPr txBox="1"/>
          <p:nvPr/>
        </p:nvSpPr>
        <p:spPr>
          <a:xfrm>
            <a:off x="256661" y="1785940"/>
            <a:ext cx="6781800" cy="430887"/>
          </a:xfrm>
          <a:prstGeom prst="rect">
            <a:avLst/>
          </a:prstGeom>
          <a:noFill/>
        </p:spPr>
        <p:txBody>
          <a:bodyPr wrap="square">
            <a:spAutoFit/>
          </a:bodyPr>
          <a:lstStyle/>
          <a:p>
            <a:r>
              <a:rPr lang="en-US" sz="2200" dirty="0"/>
              <a:t>What are the ethical implications?</a:t>
            </a:r>
          </a:p>
        </p:txBody>
      </p:sp>
      <p:pic>
        <p:nvPicPr>
          <p:cNvPr id="8" name="Picture 7">
            <a:extLst>
              <a:ext uri="{FF2B5EF4-FFF2-40B4-BE49-F238E27FC236}">
                <a16:creationId xmlns:a16="http://schemas.microsoft.com/office/drawing/2014/main" id="{8CCB239F-7E53-91AE-EAF1-BA8EEAC0C5E8}"/>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58466" y="1529043"/>
            <a:ext cx="1828800" cy="1375567"/>
          </a:xfrm>
          <a:prstGeom prst="rect">
            <a:avLst/>
          </a:prstGeom>
        </p:spPr>
      </p:pic>
    </p:spTree>
    <p:extLst>
      <p:ext uri="{BB962C8B-B14F-4D97-AF65-F5344CB8AC3E}">
        <p14:creationId xmlns:p14="http://schemas.microsoft.com/office/powerpoint/2010/main" val="411423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B7E3B91-271E-C840-BB70-B1F8AEB771E2}"/>
              </a:ext>
            </a:extLst>
          </p:cNvPr>
          <p:cNvSpPr txBox="1">
            <a:spLocks noGrp="1"/>
          </p:cNvSpPr>
          <p:nvPr>
            <p:ph type="title" idx="4294967295"/>
          </p:nvPr>
        </p:nvSpPr>
        <p:spPr>
          <a:xfrm>
            <a:off x="560910" y="324223"/>
            <a:ext cx="8049689" cy="6025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000" b="1" kern="1200">
                <a:solidFill>
                  <a:srgbClr val="4373B7"/>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sng" strike="noStrike" kern="1200" cap="none" spc="0" normalizeH="0" baseline="0" noProof="0" dirty="0">
                <a:ln>
                  <a:noFill/>
                </a:ln>
                <a:solidFill>
                  <a:srgbClr val="0070C0"/>
                </a:solidFill>
                <a:effectLst/>
                <a:uLnTx/>
                <a:uFillTx/>
                <a:latin typeface="+mj-lt"/>
                <a:ea typeface="+mj-ea"/>
                <a:cs typeface="+mj-cs"/>
              </a:rPr>
              <a:t>Main takeaway</a:t>
            </a:r>
            <a:r>
              <a:rPr kumimoji="0" lang="en-US" sz="2800" b="0" i="0" u="none" strike="noStrike" kern="1200" cap="none" spc="0" normalizeH="0" baseline="0" noProof="0" dirty="0">
                <a:ln>
                  <a:noFill/>
                </a:ln>
                <a:solidFill>
                  <a:srgbClr val="0070C0"/>
                </a:solidFill>
                <a:effectLst/>
                <a:uLnTx/>
                <a:uFillTx/>
                <a:latin typeface="+mj-lt"/>
                <a:ea typeface="+mj-ea"/>
                <a:cs typeface="+mj-cs"/>
              </a:rPr>
              <a:t>: </a:t>
            </a:r>
            <a:r>
              <a:rPr kumimoji="0" lang="en-US" sz="2800" b="0" i="1" u="none" strike="noStrike" kern="1200" cap="none" spc="0" normalizeH="0" baseline="0" noProof="0" dirty="0">
                <a:ln>
                  <a:noFill/>
                </a:ln>
                <a:solidFill>
                  <a:srgbClr val="0070C0"/>
                </a:solidFill>
                <a:effectLst/>
                <a:uLnTx/>
                <a:uFillTx/>
                <a:latin typeface="+mj-lt"/>
                <a:ea typeface="+mj-ea"/>
                <a:cs typeface="+mj-cs"/>
              </a:rPr>
              <a:t>Always</a:t>
            </a:r>
            <a:r>
              <a:rPr kumimoji="0" lang="en-US" sz="2800" b="0" i="0" u="none" strike="noStrike" kern="1200" cap="none" spc="0" normalizeH="0" baseline="0" noProof="0" dirty="0">
                <a:ln>
                  <a:noFill/>
                </a:ln>
                <a:solidFill>
                  <a:srgbClr val="0070C0"/>
                </a:solidFill>
                <a:effectLst/>
                <a:uLnTx/>
                <a:uFillTx/>
                <a:latin typeface="+mj-lt"/>
                <a:ea typeface="+mj-ea"/>
                <a:cs typeface="+mj-cs"/>
              </a:rPr>
              <a:t> do the necessary research to avoid the unintended consequences! </a:t>
            </a:r>
          </a:p>
        </p:txBody>
      </p:sp>
      <p:sp>
        <p:nvSpPr>
          <p:cNvPr id="3" name="Content Placeholder 2"/>
          <p:cNvSpPr>
            <a:spLocks noGrp="1"/>
          </p:cNvSpPr>
          <p:nvPr>
            <p:ph idx="1"/>
          </p:nvPr>
        </p:nvSpPr>
        <p:spPr>
          <a:xfrm>
            <a:off x="403384" y="1380259"/>
            <a:ext cx="5235416" cy="5153518"/>
          </a:xfrm>
        </p:spPr>
        <p:txBody>
          <a:bodyPr/>
          <a:lstStyle/>
          <a:p>
            <a:r>
              <a:rPr lang="en-US" sz="2400" dirty="0"/>
              <a:t>Does the policy actually </a:t>
            </a:r>
            <a:r>
              <a:rPr lang="en-US" sz="2400" i="1" dirty="0"/>
              <a:t>do</a:t>
            </a:r>
            <a:r>
              <a:rPr lang="en-US" sz="2400" dirty="0"/>
              <a:t> good? </a:t>
            </a:r>
          </a:p>
          <a:p>
            <a:r>
              <a:rPr lang="en-US" sz="2400" dirty="0"/>
              <a:t>Or does the policy just </a:t>
            </a:r>
            <a:r>
              <a:rPr lang="en-US" sz="2400" i="1" dirty="0"/>
              <a:t>feel</a:t>
            </a:r>
            <a:r>
              <a:rPr lang="en-US" sz="2400" dirty="0"/>
              <a:t> good?</a:t>
            </a:r>
          </a:p>
          <a:p>
            <a:r>
              <a:rPr lang="en-US" sz="2400" dirty="0"/>
              <a:t>The results do not care about your feelings or your intentions!</a:t>
            </a:r>
          </a:p>
          <a:p>
            <a:endParaRPr lang="en-US" dirty="0"/>
          </a:p>
        </p:txBody>
      </p:sp>
      <p:pic>
        <p:nvPicPr>
          <p:cNvPr id="2" name="Picture 1">
            <a:extLst>
              <a:ext uri="{FF2B5EF4-FFF2-40B4-BE49-F238E27FC236}">
                <a16:creationId xmlns:a16="http://schemas.microsoft.com/office/drawing/2014/main" id="{B48F1CF2-2923-5D15-3576-060A2CEB9F2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21092" y="3299015"/>
            <a:ext cx="2030401" cy="2873185"/>
          </a:xfrm>
          <a:prstGeom prst="rect">
            <a:avLst/>
          </a:prstGeom>
        </p:spPr>
      </p:pic>
      <p:pic>
        <p:nvPicPr>
          <p:cNvPr id="4" name="Picture 3">
            <a:extLst>
              <a:ext uri="{FF2B5EF4-FFF2-40B4-BE49-F238E27FC236}">
                <a16:creationId xmlns:a16="http://schemas.microsoft.com/office/drawing/2014/main" id="{CE837020-1144-BA18-1FC5-DC0A2A6096B7}"/>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6148" y="3299015"/>
            <a:ext cx="1935239" cy="2857502"/>
          </a:xfrm>
          <a:prstGeom prst="rect">
            <a:avLst/>
          </a:prstGeom>
          <a:ln>
            <a:solidFill>
              <a:schemeClr val="tx1"/>
            </a:solidFill>
          </a:ln>
        </p:spPr>
      </p:pic>
      <p:pic>
        <p:nvPicPr>
          <p:cNvPr id="10" name="Picture 9" descr="Two smiling women with signs offering &quot;free hugs&quot;">
            <a:extLst>
              <a:ext uri="{FF2B5EF4-FFF2-40B4-BE49-F238E27FC236}">
                <a16:creationId xmlns:a16="http://schemas.microsoft.com/office/drawing/2014/main" id="{6847A1AF-600D-7E5F-2B00-0A16D52701A3}"/>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490385" y="3131784"/>
            <a:ext cx="5061413" cy="3207645"/>
          </a:xfrm>
          <a:prstGeom prst="rect">
            <a:avLst/>
          </a:prstGeom>
        </p:spPr>
      </p:pic>
      <p:pic>
        <p:nvPicPr>
          <p:cNvPr id="8" name="Picture 7">
            <a:extLst>
              <a:ext uri="{FF2B5EF4-FFF2-40B4-BE49-F238E27FC236}">
                <a16:creationId xmlns:a16="http://schemas.microsoft.com/office/drawing/2014/main" id="{C4CC2C64-A6E4-3FEA-9043-419EBD046407}"/>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38472" y="1404520"/>
            <a:ext cx="2343101" cy="1993588"/>
          </a:xfrm>
          <a:prstGeom prst="rect">
            <a:avLst/>
          </a:prstGeom>
        </p:spPr>
      </p:pic>
      <p:pic>
        <p:nvPicPr>
          <p:cNvPr id="9" name="Picture 8" descr="Image of someone planting trees">
            <a:extLst>
              <a:ext uri="{FF2B5EF4-FFF2-40B4-BE49-F238E27FC236}">
                <a16:creationId xmlns:a16="http://schemas.microsoft.com/office/drawing/2014/main" id="{6392754A-AA67-CB8C-A50C-863D7304747F}"/>
              </a:ext>
              <a:ext uri="{C183D7F6-B498-43B3-948B-1728B52AA6E4}">
                <adec:decorative xmlns:adec="http://schemas.microsoft.com/office/drawing/2017/decorative" val="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14885" y="1380259"/>
            <a:ext cx="3029227" cy="2048741"/>
          </a:xfrm>
          <a:prstGeom prst="rect">
            <a:avLst/>
          </a:prstGeom>
          <a:ln>
            <a:solidFill>
              <a:schemeClr val="accent1"/>
            </a:solidFill>
          </a:ln>
        </p:spPr>
      </p:pic>
      <p:pic>
        <p:nvPicPr>
          <p:cNvPr id="6" name="Picture 5">
            <a:extLst>
              <a:ext uri="{FF2B5EF4-FFF2-40B4-BE49-F238E27FC236}">
                <a16:creationId xmlns:a16="http://schemas.microsoft.com/office/drawing/2014/main" id="{C78027B8-E76B-908B-682D-0506F355FFD3}"/>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38472" y="3774230"/>
            <a:ext cx="2360564" cy="1864570"/>
          </a:xfrm>
          <a:prstGeom prst="rect">
            <a:avLst/>
          </a:prstGeom>
        </p:spPr>
      </p:pic>
      <p:pic>
        <p:nvPicPr>
          <p:cNvPr id="11" name="Picture 10" descr="Image of kittens">
            <a:extLst>
              <a:ext uri="{FF2B5EF4-FFF2-40B4-BE49-F238E27FC236}">
                <a16:creationId xmlns:a16="http://schemas.microsoft.com/office/drawing/2014/main" id="{BFEE2F16-D034-C3C7-21E5-9FF8E1C1D8F1}"/>
              </a:ext>
              <a:ext uri="{C183D7F6-B498-43B3-948B-1728B52AA6E4}">
                <adec:decorative xmlns:adec="http://schemas.microsoft.com/office/drawing/2017/decorative" val="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14885" y="3590059"/>
            <a:ext cx="3029227" cy="2048741"/>
          </a:xfrm>
          <a:prstGeom prst="rect">
            <a:avLst/>
          </a:prstGeom>
        </p:spPr>
      </p:pic>
    </p:spTree>
    <p:extLst>
      <p:ext uri="{BB962C8B-B14F-4D97-AF65-F5344CB8AC3E}">
        <p14:creationId xmlns:p14="http://schemas.microsoft.com/office/powerpoint/2010/main" val="260568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41DED42-8297-90D0-2750-BBE1A1B58495}"/>
              </a:ext>
            </a:extLst>
          </p:cNvPr>
          <p:cNvSpPr txBox="1">
            <a:spLocks noGrp="1"/>
          </p:cNvSpPr>
          <p:nvPr>
            <p:ph type="title" idx="4294967295"/>
          </p:nvPr>
        </p:nvSpPr>
        <p:spPr>
          <a:xfrm>
            <a:off x="468905" y="1156671"/>
            <a:ext cx="2350836" cy="41549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Acknowledgement:</a:t>
            </a:r>
          </a:p>
        </p:txBody>
      </p:sp>
      <p:sp>
        <p:nvSpPr>
          <p:cNvPr id="9" name="TextBox 8">
            <a:extLst>
              <a:ext uri="{FF2B5EF4-FFF2-40B4-BE49-F238E27FC236}">
                <a16:creationId xmlns:a16="http://schemas.microsoft.com/office/drawing/2014/main" id="{7FDFBA2E-B1EF-462D-A5FD-3BCFDCFD35C8}"/>
              </a:ext>
            </a:extLst>
          </p:cNvPr>
          <p:cNvSpPr txBox="1"/>
          <p:nvPr/>
        </p:nvSpPr>
        <p:spPr>
          <a:xfrm>
            <a:off x="592845" y="5043856"/>
            <a:ext cx="7620230" cy="600164"/>
          </a:xfrm>
          <a:prstGeom prst="rect">
            <a:avLst/>
          </a:prstGeom>
          <a:noFill/>
        </p:spPr>
        <p:txBody>
          <a:bodyPr wrap="square">
            <a:spAutoFit/>
          </a:bodyPr>
          <a:lstStyle/>
          <a:p>
            <a:pPr algn="just"/>
            <a:r>
              <a:rPr lang="en-US" sz="1650" dirty="0">
                <a:latin typeface="Calibri" panose="020F0502020204030204" pitchFamily="34" charset="0"/>
                <a:cs typeface="Calibri" panose="020F0502020204030204" pitchFamily="34" charset="0"/>
              </a:rPr>
              <a:t>Unless otherwise indicated, all images in this presentation were downloaded from </a:t>
            </a:r>
            <a:r>
              <a:rPr lang="en-US" sz="1650" b="1" dirty="0">
                <a:latin typeface="Calibri" panose="020F0502020204030204" pitchFamily="34" charset="0"/>
                <a:cs typeface="Calibri" panose="020F0502020204030204" pitchFamily="34" charset="0"/>
              </a:rPr>
              <a:t>Wikimedia Commons</a:t>
            </a:r>
            <a:r>
              <a:rPr lang="en-US" sz="1650" dirty="0">
                <a:latin typeface="Calibri" panose="020F0502020204030204" pitchFamily="34" charset="0"/>
                <a:cs typeface="Calibri" panose="020F0502020204030204" pitchFamily="34" charset="0"/>
              </a:rPr>
              <a:t>:</a:t>
            </a:r>
            <a:r>
              <a:rPr lang="en-US" sz="165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hlinkClick r:id="rId2"/>
              </a:rPr>
              <a:t>https://commons.wikimedia.org/wiki/Main_Page</a:t>
            </a:r>
            <a:endParaRPr lang="en-US" sz="1200" dirty="0"/>
          </a:p>
        </p:txBody>
      </p:sp>
      <p:pic>
        <p:nvPicPr>
          <p:cNvPr id="11" name="Picture 10" descr="The logo for Wikimedia Commons, from which all images in this presentation were sourced, unless otherwise indicated.">
            <a:extLst>
              <a:ext uri="{FF2B5EF4-FFF2-40B4-BE49-F238E27FC236}">
                <a16:creationId xmlns:a16="http://schemas.microsoft.com/office/drawing/2014/main" id="{DE3CF24E-DE08-B0B4-A5E0-26567F16BB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8245" y="1674332"/>
            <a:ext cx="2581002" cy="2968518"/>
          </a:xfrm>
          <a:prstGeom prst="rect">
            <a:avLst/>
          </a:prstGeom>
        </p:spPr>
      </p:pic>
    </p:spTree>
    <p:extLst>
      <p:ext uri="{BB962C8B-B14F-4D97-AF65-F5344CB8AC3E}">
        <p14:creationId xmlns:p14="http://schemas.microsoft.com/office/powerpoint/2010/main" val="279960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0939BA-DE23-CBD3-A7DA-42590D9A6B96}"/>
              </a:ext>
            </a:extLst>
          </p:cNvPr>
          <p:cNvSpPr txBox="1">
            <a:spLocks noGrp="1"/>
          </p:cNvSpPr>
          <p:nvPr>
            <p:ph type="title" idx="4294967295"/>
          </p:nvPr>
        </p:nvSpPr>
        <p:spPr>
          <a:xfrm>
            <a:off x="342900" y="848380"/>
            <a:ext cx="834390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Environmental worldviews:</a:t>
            </a:r>
          </a:p>
        </p:txBody>
      </p:sp>
      <p:sp>
        <p:nvSpPr>
          <p:cNvPr id="16" name="TextBox 15">
            <a:extLst>
              <a:ext uri="{FF2B5EF4-FFF2-40B4-BE49-F238E27FC236}">
                <a16:creationId xmlns:a16="http://schemas.microsoft.com/office/drawing/2014/main" id="{59C6FBC8-7782-0343-C21F-2CF0CB37F53B}"/>
              </a:ext>
              <a:ext uri="{C183D7F6-B498-43B3-948B-1728B52AA6E4}">
                <adec:decorative xmlns:adec="http://schemas.microsoft.com/office/drawing/2017/decorative" val="1"/>
              </a:ext>
            </a:extLst>
          </p:cNvPr>
          <p:cNvSpPr txBox="1"/>
          <p:nvPr/>
        </p:nvSpPr>
        <p:spPr>
          <a:xfrm>
            <a:off x="7614139" y="-1283677"/>
            <a:ext cx="184731" cy="300082"/>
          </a:xfrm>
          <a:prstGeom prst="rect">
            <a:avLst/>
          </a:prstGeom>
          <a:noFill/>
        </p:spPr>
        <p:txBody>
          <a:bodyPr wrap="none" rtlCol="0">
            <a:spAutoFit/>
          </a:bodyPr>
          <a:lstStyle/>
          <a:p>
            <a:endParaRPr lang="en-US" sz="1350" dirty="0"/>
          </a:p>
        </p:txBody>
      </p:sp>
      <p:pic>
        <p:nvPicPr>
          <p:cNvPr id="7" name="Picture 6" descr="There is a table with four columns, labeled from left to right: &quot;Worldview; Proponents; Description; and Justification.&quot;">
            <a:extLst>
              <a:ext uri="{FF2B5EF4-FFF2-40B4-BE49-F238E27FC236}">
                <a16:creationId xmlns:a16="http://schemas.microsoft.com/office/drawing/2014/main" id="{E2C4E9EE-3800-C4FB-2E30-4DD4FDC26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099" y="1331218"/>
            <a:ext cx="8343900" cy="395584"/>
          </a:xfrm>
          <a:prstGeom prst="rect">
            <a:avLst/>
          </a:prstGeom>
        </p:spPr>
      </p:pic>
      <p:pic>
        <p:nvPicPr>
          <p:cNvPr id="10" name="Picture 9" descr="The first row includes the following text (from left to right): (Worldview) Frontier Ethic (anthropocentric); (Proponents) Adam Smith; (Description) Most resources are unlimited and economic growth can be sustained indefinitely through the ability to find substitutes for resources that are exhaustible.*; (Justification) Worldwide standards of living have consistently improved since the 18th century due to capitalism and ongoing advancements in technology and resource extraction.">
            <a:extLst>
              <a:ext uri="{FF2B5EF4-FFF2-40B4-BE49-F238E27FC236}">
                <a16:creationId xmlns:a16="http://schemas.microsoft.com/office/drawing/2014/main" id="{8D6A295C-FFDD-4877-B2A6-B52BE22B94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099" y="1706995"/>
            <a:ext cx="8343900" cy="1325940"/>
          </a:xfrm>
          <a:prstGeom prst="rect">
            <a:avLst/>
          </a:prstGeom>
        </p:spPr>
      </p:pic>
      <p:pic>
        <p:nvPicPr>
          <p:cNvPr id="13" name="Picture 12" descr="The second row includes the following text (from left to right): (Worldview) Utilitarian Conservation Ethic (anthropocentric); (Proponents) Teddy Roosevelt; (Description) Exhaustible resources should be managed so they can be made available to future generations; (Justification) Overexploitation and environmental degradation can undermine the economic value of both the land and the water.">
            <a:extLst>
              <a:ext uri="{FF2B5EF4-FFF2-40B4-BE49-F238E27FC236}">
                <a16:creationId xmlns:a16="http://schemas.microsoft.com/office/drawing/2014/main" id="{5761F9F0-2CF4-8BBB-2F5D-F3DFFE0EED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099" y="3036014"/>
            <a:ext cx="8343900" cy="1135473"/>
          </a:xfrm>
          <a:prstGeom prst="rect">
            <a:avLst/>
          </a:prstGeom>
        </p:spPr>
      </p:pic>
      <p:pic>
        <p:nvPicPr>
          <p:cNvPr id="15" name="Picture 14" descr="The third row includes the following text (from left to right): (Worldview) Ecocentrism; (Proponents) John Muir; (Description) Nature has an inherent value regardless of human needs; (Justification) Conserving species or ecosystems solely on the basis of human utility is short-sighted because humans are not the masters of nature.">
            <a:extLst>
              <a:ext uri="{FF2B5EF4-FFF2-40B4-BE49-F238E27FC236}">
                <a16:creationId xmlns:a16="http://schemas.microsoft.com/office/drawing/2014/main" id="{9A556EA7-E669-33C4-1ACC-AB11E50CD3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092" y="4164346"/>
            <a:ext cx="8337908" cy="1295707"/>
          </a:xfrm>
          <a:prstGeom prst="rect">
            <a:avLst/>
          </a:prstGeom>
        </p:spPr>
      </p:pic>
      <p:sp>
        <p:nvSpPr>
          <p:cNvPr id="12" name="TextBox 11">
            <a:extLst>
              <a:ext uri="{FF2B5EF4-FFF2-40B4-BE49-F238E27FC236}">
                <a16:creationId xmlns:a16="http://schemas.microsoft.com/office/drawing/2014/main" id="{BB95995F-6F28-1C61-A892-34A9BB28E1EA}"/>
              </a:ext>
            </a:extLst>
          </p:cNvPr>
          <p:cNvSpPr txBox="1"/>
          <p:nvPr/>
        </p:nvSpPr>
        <p:spPr>
          <a:xfrm>
            <a:off x="419108" y="5470479"/>
            <a:ext cx="7277092" cy="730969"/>
          </a:xfrm>
          <a:prstGeom prst="rect">
            <a:avLst/>
          </a:prstGeom>
          <a:noFill/>
        </p:spPr>
        <p:txBody>
          <a:bodyPr wrap="square" rtlCol="0">
            <a:spAutoFit/>
          </a:bodyPr>
          <a:lstStyle/>
          <a:p>
            <a:r>
              <a:rPr lang="en-US" sz="1400" dirty="0">
                <a:latin typeface="+mj-lt"/>
              </a:rPr>
              <a:t>* From Essentials of Environmental Science </a:t>
            </a:r>
            <a:r>
              <a:rPr lang="en-US" sz="1400" b="0" i="0" dirty="0">
                <a:solidFill>
                  <a:srgbClr val="000000"/>
                </a:solidFill>
                <a:effectLst/>
                <a:latin typeface="+mj-lt"/>
              </a:rPr>
              <a:t>by Kamala </a:t>
            </a:r>
            <a:r>
              <a:rPr lang="en-US" sz="1400" b="0" i="0" dirty="0" err="1">
                <a:solidFill>
                  <a:srgbClr val="000000"/>
                </a:solidFill>
                <a:effectLst/>
                <a:latin typeface="+mj-lt"/>
              </a:rPr>
              <a:t>Dorsner</a:t>
            </a:r>
            <a:r>
              <a:rPr lang="en-US" sz="1400" dirty="0">
                <a:solidFill>
                  <a:srgbClr val="000000"/>
                </a:solidFill>
                <a:latin typeface="+mj-lt"/>
              </a:rPr>
              <a:t> as </a:t>
            </a:r>
            <a:r>
              <a:rPr lang="en-US" sz="1400" b="0" i="0" dirty="0">
                <a:solidFill>
                  <a:srgbClr val="000000"/>
                </a:solidFill>
                <a:effectLst/>
                <a:latin typeface="+mj-lt"/>
              </a:rPr>
              <a:t>modified by Matthew R. Fisher</a:t>
            </a:r>
            <a:r>
              <a:rPr lang="en-US" sz="1400" dirty="0">
                <a:latin typeface="+mj-lt"/>
              </a:rPr>
              <a:t> </a:t>
            </a:r>
            <a:r>
              <a:rPr lang="en-US" sz="1400" dirty="0">
                <a:latin typeface="+mj-lt"/>
                <a:hlinkClick r:id="rId7"/>
              </a:rPr>
              <a:t>https://openoregon.pressbooks.pub/envirobiology/chapter/1-4-environmental-ethics/</a:t>
            </a:r>
            <a:endParaRPr lang="en-US" sz="1400" dirty="0">
              <a:latin typeface="+mj-lt"/>
            </a:endParaRPr>
          </a:p>
          <a:p>
            <a:endParaRPr lang="en-US" sz="1350" dirty="0"/>
          </a:p>
        </p:txBody>
      </p:sp>
    </p:spTree>
    <p:extLst>
      <p:ext uri="{BB962C8B-B14F-4D97-AF65-F5344CB8AC3E}">
        <p14:creationId xmlns:p14="http://schemas.microsoft.com/office/powerpoint/2010/main" val="401620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ECC69C-A79C-AC5F-3893-78F287112BC4}"/>
              </a:ext>
            </a:extLst>
          </p:cNvPr>
          <p:cNvSpPr txBox="1">
            <a:spLocks noGrp="1"/>
          </p:cNvSpPr>
          <p:nvPr>
            <p:ph type="title" idx="4294967295"/>
          </p:nvPr>
        </p:nvSpPr>
        <p:spPr>
          <a:xfrm>
            <a:off x="190500" y="37605"/>
            <a:ext cx="8763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mj-lt"/>
                <a:ea typeface="+mn-ea"/>
                <a:cs typeface="+mn-cs"/>
              </a:rPr>
              <a:t>Industry plays a central role in our standard of living, …but it also generates unintended consequences.</a:t>
            </a:r>
          </a:p>
        </p:txBody>
      </p:sp>
      <p:sp>
        <p:nvSpPr>
          <p:cNvPr id="7" name="TextBox 6">
            <a:extLst>
              <a:ext uri="{FF2B5EF4-FFF2-40B4-BE49-F238E27FC236}">
                <a16:creationId xmlns:a16="http://schemas.microsoft.com/office/drawing/2014/main" id="{BB253EDC-D51A-2AD4-FF3E-A61D7EBF3974}"/>
              </a:ext>
            </a:extLst>
          </p:cNvPr>
          <p:cNvSpPr txBox="1"/>
          <p:nvPr/>
        </p:nvSpPr>
        <p:spPr>
          <a:xfrm>
            <a:off x="5173654" y="1290605"/>
            <a:ext cx="3779846" cy="2092881"/>
          </a:xfrm>
          <a:prstGeom prst="rect">
            <a:avLst/>
          </a:prstGeom>
          <a:noFill/>
        </p:spPr>
        <p:txBody>
          <a:bodyPr wrap="square" rtlCol="0">
            <a:spAutoFit/>
          </a:bodyPr>
          <a:lstStyle/>
          <a:p>
            <a:r>
              <a:rPr lang="en-US" sz="2600" dirty="0"/>
              <a:t>How do we formulate cost-effective policies that minimize the damage to both the environment and human health?</a:t>
            </a:r>
          </a:p>
        </p:txBody>
      </p:sp>
      <p:pic>
        <p:nvPicPr>
          <p:cNvPr id="13" name="Picture 12" descr="Image of smokestacks with smoke">
            <a:extLst>
              <a:ext uri="{FF2B5EF4-FFF2-40B4-BE49-F238E27FC236}">
                <a16:creationId xmlns:a16="http://schemas.microsoft.com/office/drawing/2014/main" id="{9925856D-364D-A34D-9DCA-01E6F8009B3A}"/>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7720" y="1414509"/>
            <a:ext cx="4795601" cy="2594784"/>
          </a:xfrm>
          <a:prstGeom prst="rect">
            <a:avLst/>
          </a:prstGeom>
        </p:spPr>
      </p:pic>
      <p:pic>
        <p:nvPicPr>
          <p:cNvPr id="6" name="Picture 5" descr="Image of dying trees">
            <a:extLst>
              <a:ext uri="{FF2B5EF4-FFF2-40B4-BE49-F238E27FC236}">
                <a16:creationId xmlns:a16="http://schemas.microsoft.com/office/drawing/2014/main" id="{89EE5009-C1EE-668B-5BE9-5312DC24718C}"/>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7720" y="4114550"/>
            <a:ext cx="2214179" cy="2438650"/>
          </a:xfrm>
          <a:prstGeom prst="rect">
            <a:avLst/>
          </a:prstGeom>
        </p:spPr>
      </p:pic>
      <p:pic>
        <p:nvPicPr>
          <p:cNvPr id="4" name="Picture 3" descr="Image of a lung X-ray">
            <a:extLst>
              <a:ext uri="{FF2B5EF4-FFF2-40B4-BE49-F238E27FC236}">
                <a16:creationId xmlns:a16="http://schemas.microsoft.com/office/drawing/2014/main" id="{27147D0B-311B-4523-72C6-BCD65C1B53AE}"/>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2630332" y="4114550"/>
            <a:ext cx="2452989" cy="2438650"/>
          </a:xfrm>
          <a:prstGeom prst="rect">
            <a:avLst/>
          </a:prstGeom>
        </p:spPr>
      </p:pic>
      <p:pic>
        <p:nvPicPr>
          <p:cNvPr id="11" name="Picture 10" descr="Photo of a mother and daughter on a horse farm in the countryside">
            <a:extLst>
              <a:ext uri="{FF2B5EF4-FFF2-40B4-BE49-F238E27FC236}">
                <a16:creationId xmlns:a16="http://schemas.microsoft.com/office/drawing/2014/main" id="{6EA37B8F-14F3-6446-879A-0AE7516309E4}"/>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11754" y="3602540"/>
            <a:ext cx="3779846" cy="2950659"/>
          </a:xfrm>
          <a:prstGeom prst="rect">
            <a:avLst/>
          </a:prstGeom>
        </p:spPr>
      </p:pic>
    </p:spTree>
    <p:extLst>
      <p:ext uri="{BB962C8B-B14F-4D97-AF65-F5344CB8AC3E}">
        <p14:creationId xmlns:p14="http://schemas.microsoft.com/office/powerpoint/2010/main" val="308467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E1C9776-8599-1767-6732-6EE6357904E3}"/>
              </a:ext>
            </a:extLst>
          </p:cNvPr>
          <p:cNvSpPr txBox="1">
            <a:spLocks noGrp="1"/>
          </p:cNvSpPr>
          <p:nvPr>
            <p:ph type="title" idx="4294967295"/>
          </p:nvPr>
        </p:nvSpPr>
        <p:spPr>
          <a:xfrm>
            <a:off x="336689" y="310004"/>
            <a:ext cx="6368911"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j-lt"/>
                <a:ea typeface="+mn-ea"/>
                <a:cs typeface="+mn-cs"/>
              </a:rPr>
              <a:t>“Follow the science” is popular talking point, but science alone is not enough to address the social costs of environmental issues. Sound policy also requires a solid understanding of:</a:t>
            </a:r>
          </a:p>
        </p:txBody>
      </p:sp>
      <p:sp>
        <p:nvSpPr>
          <p:cNvPr id="9" name="Content Placeholder 2">
            <a:extLst>
              <a:ext uri="{FF2B5EF4-FFF2-40B4-BE49-F238E27FC236}">
                <a16:creationId xmlns:a16="http://schemas.microsoft.com/office/drawing/2014/main" id="{CE8AE46D-5306-CAD3-AF68-D20DC1CE8AEF}"/>
              </a:ext>
            </a:extLst>
          </p:cNvPr>
          <p:cNvSpPr txBox="1">
            <a:spLocks/>
          </p:cNvSpPr>
          <p:nvPr/>
        </p:nvSpPr>
        <p:spPr>
          <a:xfrm>
            <a:off x="1026810" y="2057400"/>
            <a:ext cx="7298362" cy="1815882"/>
          </a:xfrm>
          <a:prstGeom prst="rect">
            <a:avLst/>
          </a:prstGeom>
        </p:spPr>
        <p:txBody>
          <a:bodyPr vert="horz" lIns="91440" tIns="45720" rIns="91440" bIns="45720" rtlCol="0">
            <a:noAutofit/>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Arial" panose="020B0604020202020204" pitchFamily="34" charset="0"/>
              <a:buChar char="•"/>
            </a:pPr>
            <a:r>
              <a:rPr lang="en-US" sz="2400" u="sng" dirty="0"/>
              <a:t>Economics:</a:t>
            </a:r>
          </a:p>
          <a:p>
            <a:pPr marL="868680" lvl="2">
              <a:buFont typeface="Wingdings" pitchFamily="2" charset="2"/>
              <a:buChar char="ü"/>
            </a:pPr>
            <a:r>
              <a:rPr lang="en-US" sz="2200" dirty="0"/>
              <a:t>What is the cost of the damage?</a:t>
            </a:r>
          </a:p>
          <a:p>
            <a:pPr marL="868680" lvl="2">
              <a:buFont typeface="Wingdings" pitchFamily="2" charset="2"/>
              <a:buChar char="ü"/>
            </a:pPr>
            <a:r>
              <a:rPr lang="en-US" sz="2200" dirty="0"/>
              <a:t>What is the overall cost of the mitigation strategy?</a:t>
            </a:r>
          </a:p>
        </p:txBody>
      </p:sp>
      <p:sp>
        <p:nvSpPr>
          <p:cNvPr id="14" name="Content Placeholder 2">
            <a:extLst>
              <a:ext uri="{FF2B5EF4-FFF2-40B4-BE49-F238E27FC236}">
                <a16:creationId xmlns:a16="http://schemas.microsoft.com/office/drawing/2014/main" id="{118A6337-8DF4-17A8-4714-EF3243A0E45C}"/>
              </a:ext>
              <a:ext uri="{C183D7F6-B498-43B3-948B-1728B52AA6E4}">
                <adec:decorative xmlns:adec="http://schemas.microsoft.com/office/drawing/2017/decorative" val="0"/>
              </a:ext>
            </a:extLst>
          </p:cNvPr>
          <p:cNvSpPr txBox="1">
            <a:spLocks/>
          </p:cNvSpPr>
          <p:nvPr/>
        </p:nvSpPr>
        <p:spPr>
          <a:xfrm>
            <a:off x="1026810" y="3563402"/>
            <a:ext cx="8048593" cy="1913569"/>
          </a:xfrm>
          <a:prstGeom prst="rect">
            <a:avLst/>
          </a:prstGeom>
        </p:spPr>
        <p:txBody>
          <a:bodyPr vert="horz" lIns="91440" tIns="45720" rIns="91440" bIns="45720" rtlCol="0">
            <a:noAutofit/>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Arial" panose="020B0604020202020204" pitchFamily="34" charset="0"/>
              <a:buChar char="•"/>
            </a:pPr>
            <a:r>
              <a:rPr lang="en-US" sz="2400" u="sng" dirty="0"/>
              <a:t>Ethics/Law: </a:t>
            </a:r>
          </a:p>
          <a:p>
            <a:pPr marL="868680" lvl="2">
              <a:buFont typeface="Wingdings" pitchFamily="2" charset="2"/>
              <a:buChar char="ü"/>
            </a:pPr>
            <a:r>
              <a:rPr lang="en-US" sz="2200" dirty="0"/>
              <a:t>Who is being disproportionately impacted?</a:t>
            </a:r>
          </a:p>
          <a:p>
            <a:pPr marL="868680" lvl="2">
              <a:buFont typeface="Wingdings" pitchFamily="2" charset="2"/>
              <a:buChar char="ü"/>
            </a:pPr>
            <a:r>
              <a:rPr lang="en-US" sz="2200" dirty="0"/>
              <a:t>How do you ensure polluters pay the costs of mitigation?</a:t>
            </a:r>
          </a:p>
          <a:p>
            <a:pPr marL="868680" lvl="2">
              <a:buFont typeface="Wingdings" pitchFamily="2" charset="2"/>
              <a:buChar char="ü"/>
            </a:pPr>
            <a:r>
              <a:rPr lang="en-US" sz="2200" dirty="0"/>
              <a:t>Do ecosystems have “rights”?</a:t>
            </a:r>
          </a:p>
          <a:p>
            <a:pPr marL="868680" lvl="2">
              <a:buFont typeface="Wingdings" pitchFamily="2" charset="2"/>
              <a:buChar char="ü"/>
            </a:pPr>
            <a:r>
              <a:rPr lang="en-US" sz="2200" dirty="0"/>
              <a:t>How do you address the “tragedy of the commons”?</a:t>
            </a:r>
          </a:p>
          <a:p>
            <a:pPr marL="868680" lvl="2">
              <a:buFont typeface="Wingdings" pitchFamily="2" charset="2"/>
              <a:buChar char="ü"/>
            </a:pPr>
            <a:r>
              <a:rPr lang="en-US" sz="2200" dirty="0"/>
              <a:t>How do you prevent “greenwashing”?</a:t>
            </a:r>
          </a:p>
          <a:p>
            <a:pPr marL="868680" lvl="2">
              <a:buFont typeface="Wingdings" pitchFamily="2" charset="2"/>
              <a:buChar char="ü"/>
            </a:pPr>
            <a:endParaRPr lang="en-US" sz="2200" dirty="0"/>
          </a:p>
        </p:txBody>
      </p:sp>
      <p:pic>
        <p:nvPicPr>
          <p:cNvPr id="10" name="Picture 9" descr="A drawer full of cash">
            <a:extLst>
              <a:ext uri="{FF2B5EF4-FFF2-40B4-BE49-F238E27FC236}">
                <a16:creationId xmlns:a16="http://schemas.microsoft.com/office/drawing/2014/main" id="{0EEB8D85-6910-A8D9-3D23-B0EA2174F1C5}"/>
              </a:ext>
              <a:ext uri="{C183D7F6-B498-43B3-948B-1728B52AA6E4}">
                <adec:decorative xmlns:adec="http://schemas.microsoft.com/office/drawing/2017/decorative" val="0"/>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203309" y="2286000"/>
            <a:ext cx="1361090" cy="1455279"/>
          </a:xfrm>
          <a:prstGeom prst="rect">
            <a:avLst/>
          </a:prstGeom>
          <a:noFill/>
          <a:ln>
            <a:noFill/>
          </a:ln>
        </p:spPr>
      </p:pic>
      <p:pic>
        <p:nvPicPr>
          <p:cNvPr id="11" name="Picture 10" descr="Image of a scientist at a lab">
            <a:extLst>
              <a:ext uri="{FF2B5EF4-FFF2-40B4-BE49-F238E27FC236}">
                <a16:creationId xmlns:a16="http://schemas.microsoft.com/office/drawing/2014/main" id="{ADF85FBB-F1DA-60BA-5EB8-69D89BF9781B}"/>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98893" y="400585"/>
            <a:ext cx="1796912" cy="1933321"/>
          </a:xfrm>
          <a:prstGeom prst="rect">
            <a:avLst/>
          </a:prstGeom>
        </p:spPr>
      </p:pic>
      <p:pic>
        <p:nvPicPr>
          <p:cNvPr id="12" name="Picture 11" descr="A scale symbolizing justice">
            <a:extLst>
              <a:ext uri="{FF2B5EF4-FFF2-40B4-BE49-F238E27FC236}">
                <a16:creationId xmlns:a16="http://schemas.microsoft.com/office/drawing/2014/main" id="{70E2CFB0-3A77-BEEA-093C-882E28996A35}"/>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3309" y="4419600"/>
            <a:ext cx="1286304" cy="1261063"/>
          </a:xfrm>
          <a:prstGeom prst="rect">
            <a:avLst/>
          </a:prstGeom>
        </p:spPr>
      </p:pic>
    </p:spTree>
    <p:extLst>
      <p:ext uri="{BB962C8B-B14F-4D97-AF65-F5344CB8AC3E}">
        <p14:creationId xmlns:p14="http://schemas.microsoft.com/office/powerpoint/2010/main" val="49690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BC08025C-2A3B-5F79-9C6A-DA00111DF8BB}"/>
              </a:ext>
            </a:extLst>
          </p:cNvPr>
          <p:cNvSpPr txBox="1">
            <a:spLocks noGrp="1"/>
          </p:cNvSpPr>
          <p:nvPr>
            <p:ph type="title" idx="4294967295"/>
          </p:nvPr>
        </p:nvSpPr>
        <p:spPr>
          <a:xfrm>
            <a:off x="430174" y="301894"/>
            <a:ext cx="78486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Strategies for implementing environmental policy include:</a:t>
            </a:r>
          </a:p>
        </p:txBody>
      </p:sp>
      <p:sp>
        <p:nvSpPr>
          <p:cNvPr id="17" name="TextBox 16">
            <a:extLst>
              <a:ext uri="{FF2B5EF4-FFF2-40B4-BE49-F238E27FC236}">
                <a16:creationId xmlns:a16="http://schemas.microsoft.com/office/drawing/2014/main" id="{23F8A52E-5465-3723-A654-8E375E12FF2F}"/>
              </a:ext>
            </a:extLst>
          </p:cNvPr>
          <p:cNvSpPr txBox="1"/>
          <p:nvPr/>
        </p:nvSpPr>
        <p:spPr>
          <a:xfrm>
            <a:off x="430174" y="790906"/>
            <a:ext cx="8086245" cy="769441"/>
          </a:xfrm>
          <a:prstGeom prst="rect">
            <a:avLst/>
          </a:prstGeom>
          <a:noFill/>
        </p:spPr>
        <p:txBody>
          <a:bodyPr wrap="square" rtlCol="0">
            <a:spAutoFit/>
          </a:bodyPr>
          <a:lstStyle/>
          <a:p>
            <a:pPr>
              <a:spcAft>
                <a:spcPts val="600"/>
              </a:spcAft>
            </a:pPr>
            <a:r>
              <a:rPr lang="en-US" sz="2200" b="1" dirty="0"/>
              <a:t>Mandates</a:t>
            </a:r>
            <a:r>
              <a:rPr lang="en-US" sz="2200" dirty="0"/>
              <a:t> that set limits on the pollutants or activities that have an adverse impact in the environment. 	</a:t>
            </a:r>
            <a:endParaRPr lang="en-US" sz="2400" dirty="0"/>
          </a:p>
        </p:txBody>
      </p:sp>
      <p:sp>
        <p:nvSpPr>
          <p:cNvPr id="24" name="TextBox 23">
            <a:extLst>
              <a:ext uri="{FF2B5EF4-FFF2-40B4-BE49-F238E27FC236}">
                <a16:creationId xmlns:a16="http://schemas.microsoft.com/office/drawing/2014/main" id="{BAEDC112-BC9B-37E5-ED7C-C4EC376E480F}"/>
              </a:ext>
            </a:extLst>
          </p:cNvPr>
          <p:cNvSpPr txBox="1"/>
          <p:nvPr/>
        </p:nvSpPr>
        <p:spPr>
          <a:xfrm>
            <a:off x="1586614" y="1719127"/>
            <a:ext cx="5423786" cy="1708160"/>
          </a:xfrm>
          <a:prstGeom prst="rect">
            <a:avLst/>
          </a:prstGeom>
          <a:noFill/>
        </p:spPr>
        <p:txBody>
          <a:bodyPr wrap="square" rtlCol="0">
            <a:spAutoFit/>
          </a:bodyPr>
          <a:lstStyle/>
          <a:p>
            <a:pPr>
              <a:spcAft>
                <a:spcPts val="600"/>
              </a:spcAft>
            </a:pPr>
            <a:r>
              <a:rPr lang="en-US" sz="2000" dirty="0"/>
              <a:t>Example 1: To minimize tailpipe emissions, all cars in the US are required to have catalytic convertors.</a:t>
            </a:r>
          </a:p>
          <a:p>
            <a:pPr>
              <a:spcAft>
                <a:spcPts val="3000"/>
              </a:spcAft>
            </a:pPr>
            <a:r>
              <a:rPr lang="en-US" sz="2000" dirty="0"/>
              <a:t>Example 2: To prevent overharvesting, the minimum shell size for crabs captured in Maryland is 5 inches.</a:t>
            </a:r>
          </a:p>
        </p:txBody>
      </p:sp>
      <p:sp>
        <p:nvSpPr>
          <p:cNvPr id="26" name="TextBox 25">
            <a:extLst>
              <a:ext uri="{FF2B5EF4-FFF2-40B4-BE49-F238E27FC236}">
                <a16:creationId xmlns:a16="http://schemas.microsoft.com/office/drawing/2014/main" id="{69AADF35-0213-2BCD-8806-90D26F859CB8}"/>
              </a:ext>
            </a:extLst>
          </p:cNvPr>
          <p:cNvSpPr txBox="1"/>
          <p:nvPr/>
        </p:nvSpPr>
        <p:spPr>
          <a:xfrm>
            <a:off x="430174" y="3650159"/>
            <a:ext cx="8086245" cy="769441"/>
          </a:xfrm>
          <a:prstGeom prst="rect">
            <a:avLst/>
          </a:prstGeom>
          <a:noFill/>
        </p:spPr>
        <p:txBody>
          <a:bodyPr wrap="square" rtlCol="0">
            <a:spAutoFit/>
          </a:bodyPr>
          <a:lstStyle/>
          <a:p>
            <a:pPr>
              <a:spcAft>
                <a:spcPts val="600"/>
              </a:spcAft>
            </a:pPr>
            <a:r>
              <a:rPr lang="en-US" sz="2200" b="1" dirty="0"/>
              <a:t>Incentives </a:t>
            </a:r>
            <a:r>
              <a:rPr lang="en-US" sz="2200" dirty="0"/>
              <a:t>that subsidize the desired behavior and tax the undesired behavior.</a:t>
            </a:r>
          </a:p>
        </p:txBody>
      </p:sp>
      <p:sp>
        <p:nvSpPr>
          <p:cNvPr id="25" name="TextBox 24">
            <a:extLst>
              <a:ext uri="{FF2B5EF4-FFF2-40B4-BE49-F238E27FC236}">
                <a16:creationId xmlns:a16="http://schemas.microsoft.com/office/drawing/2014/main" id="{63318CF0-FDDD-B867-70F0-56097AF5366C}"/>
              </a:ext>
            </a:extLst>
          </p:cNvPr>
          <p:cNvSpPr txBox="1"/>
          <p:nvPr/>
        </p:nvSpPr>
        <p:spPr>
          <a:xfrm>
            <a:off x="1586614" y="4450472"/>
            <a:ext cx="5652386" cy="1708160"/>
          </a:xfrm>
          <a:prstGeom prst="rect">
            <a:avLst/>
          </a:prstGeom>
          <a:noFill/>
        </p:spPr>
        <p:txBody>
          <a:bodyPr wrap="square" rtlCol="0">
            <a:spAutoFit/>
          </a:bodyPr>
          <a:lstStyle/>
          <a:p>
            <a:pPr>
              <a:spcAft>
                <a:spcPts val="600"/>
              </a:spcAft>
            </a:pPr>
            <a:r>
              <a:rPr lang="en-US" sz="2000" dirty="0"/>
              <a:t>Example 1: To reduce solid wastes, some counties impose a 5¢ tax on bags provided in retail stores.</a:t>
            </a:r>
          </a:p>
          <a:p>
            <a:pPr>
              <a:spcAft>
                <a:spcPts val="600"/>
              </a:spcAft>
            </a:pPr>
            <a:r>
              <a:rPr lang="en-US" sz="2000" dirty="0"/>
              <a:t>Example 2: To reduce fossil fuel consumption, homeowners with photovoltaic panels are eligible for a tax credit.  </a:t>
            </a:r>
          </a:p>
        </p:txBody>
      </p:sp>
      <p:pic>
        <p:nvPicPr>
          <p:cNvPr id="5" name="Picture 4" descr="Image of a person chasing a carrot and running from a stick">
            <a:extLst>
              <a:ext uri="{FF2B5EF4-FFF2-40B4-BE49-F238E27FC236}">
                <a16:creationId xmlns:a16="http://schemas.microsoft.com/office/drawing/2014/main" id="{B4AE2321-3647-AD20-330D-883304886D91}"/>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50322" y="4791232"/>
            <a:ext cx="955823" cy="987981"/>
          </a:xfrm>
          <a:prstGeom prst="rect">
            <a:avLst/>
          </a:prstGeom>
        </p:spPr>
      </p:pic>
      <p:pic>
        <p:nvPicPr>
          <p:cNvPr id="13" name="Graphic 12" descr="Image of judge's gavel">
            <a:extLst>
              <a:ext uri="{FF2B5EF4-FFF2-40B4-BE49-F238E27FC236}">
                <a16:creationId xmlns:a16="http://schemas.microsoft.com/office/drawing/2014/main" id="{C8E3CE05-4EB5-B11C-A769-5A6901944E00}"/>
              </a:ext>
              <a:ext uri="{C183D7F6-B498-43B3-948B-1728B52AA6E4}">
                <adec:decorative xmlns:adec="http://schemas.microsoft.com/office/drawing/2017/decorative" val="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450322" y="1985046"/>
            <a:ext cx="911055" cy="987981"/>
          </a:xfrm>
          <a:prstGeom prst="rect">
            <a:avLst/>
          </a:prstGeom>
        </p:spPr>
      </p:pic>
      <p:pic>
        <p:nvPicPr>
          <p:cNvPr id="7" name="Picture 6" descr="A catalytic converter">
            <a:extLst>
              <a:ext uri="{FF2B5EF4-FFF2-40B4-BE49-F238E27FC236}">
                <a16:creationId xmlns:a16="http://schemas.microsoft.com/office/drawing/2014/main" id="{CE11E32A-1638-4D10-04B5-AE6AABC19B79}"/>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91400" y="1311689"/>
            <a:ext cx="982369" cy="719735"/>
          </a:xfrm>
          <a:prstGeom prst="rect">
            <a:avLst/>
          </a:prstGeom>
        </p:spPr>
      </p:pic>
      <p:pic>
        <p:nvPicPr>
          <p:cNvPr id="14" name="Graphic 13" descr="A grocery bag">
            <a:extLst>
              <a:ext uri="{FF2B5EF4-FFF2-40B4-BE49-F238E27FC236}">
                <a16:creationId xmlns:a16="http://schemas.microsoft.com/office/drawing/2014/main" id="{6BF35A74-6BE4-2961-CBFD-1A8E535BB099}"/>
              </a:ext>
              <a:ext uri="{C183D7F6-B498-43B3-948B-1728B52AA6E4}">
                <adec:decorative xmlns:adec="http://schemas.microsoft.com/office/drawing/2017/decorative" val="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70101" y="4465116"/>
            <a:ext cx="780331" cy="644900"/>
          </a:xfrm>
          <a:prstGeom prst="rect">
            <a:avLst/>
          </a:prstGeom>
        </p:spPr>
      </p:pic>
      <p:pic>
        <p:nvPicPr>
          <p:cNvPr id="35" name="Picture 34" descr="A photovoltaic panel">
            <a:extLst>
              <a:ext uri="{FF2B5EF4-FFF2-40B4-BE49-F238E27FC236}">
                <a16:creationId xmlns:a16="http://schemas.microsoft.com/office/drawing/2014/main" id="{030E37A6-EBA0-A89A-60F3-BB1CCB6DF958}"/>
              </a:ext>
              <a:ext uri="{C183D7F6-B498-43B3-948B-1728B52AA6E4}">
                <adec:decorative xmlns:adec="http://schemas.microsoft.com/office/drawing/2017/decorative" val="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44664" y="5348061"/>
            <a:ext cx="1276349" cy="810572"/>
          </a:xfrm>
          <a:prstGeom prst="rect">
            <a:avLst/>
          </a:prstGeom>
        </p:spPr>
      </p:pic>
      <p:pic>
        <p:nvPicPr>
          <p:cNvPr id="37" name="Picture 36" descr="A crab being measured with a ruler">
            <a:extLst>
              <a:ext uri="{FF2B5EF4-FFF2-40B4-BE49-F238E27FC236}">
                <a16:creationId xmlns:a16="http://schemas.microsoft.com/office/drawing/2014/main" id="{7FBB54A3-F35A-E4B8-1276-2C6FC7FFC69B}"/>
              </a:ext>
              <a:ext uri="{C183D7F6-B498-43B3-948B-1728B52AA6E4}">
                <adec:decorative xmlns:adec="http://schemas.microsoft.com/office/drawing/2017/decorative" val="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077566" y="2209800"/>
            <a:ext cx="1543448" cy="1188868"/>
          </a:xfrm>
          <a:prstGeom prst="rect">
            <a:avLst/>
          </a:prstGeom>
        </p:spPr>
      </p:pic>
    </p:spTree>
    <p:extLst>
      <p:ext uri="{BB962C8B-B14F-4D97-AF65-F5344CB8AC3E}">
        <p14:creationId xmlns:p14="http://schemas.microsoft.com/office/powerpoint/2010/main" val="129704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FD9A435-3E8A-DCAD-B2CB-4778ABE248DA}"/>
              </a:ext>
            </a:extLst>
          </p:cNvPr>
          <p:cNvSpPr txBox="1">
            <a:spLocks noGrp="1"/>
          </p:cNvSpPr>
          <p:nvPr>
            <p:ph type="title" idx="4294967295"/>
          </p:nvPr>
        </p:nvSpPr>
        <p:spPr>
          <a:xfrm>
            <a:off x="686583" y="228599"/>
            <a:ext cx="793967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70C0"/>
                </a:solidFill>
                <a:effectLst/>
                <a:uLnTx/>
                <a:uFillTx/>
                <a:latin typeface="+mj-lt"/>
                <a:ea typeface="+mj-ea"/>
                <a:cs typeface="+mj-cs"/>
              </a:rPr>
              <a:t>How do we apply laws of economics to environmental issues?</a:t>
            </a:r>
          </a:p>
        </p:txBody>
      </p:sp>
      <p:pic>
        <p:nvPicPr>
          <p:cNvPr id="13" name="Picture 12" descr="A graph showing the past, present, and possible future U.S. and global oil/energy situation. The graph has no y-axis (it is assumed to be some measure of energy usage), but the x-axis depicts the year, spanning from 1850 through 2150. From a little before the year 1900 until about 1980, there was a sharp and stead increase in oil/energy usage. This usage fluctuated around a steady level from about 1980-2020 and then the graph goes steadily down through 2100 (depicting the expected future reduction in use). The increasing trendline (from 1900-1980) is labeled &quot;Most of our economic and financial theories were derived here.&quot; The decreasing trendline (from 2020-2100 is labeled &quot;What economic theories are appropriate here?&quot;">
            <a:extLst>
              <a:ext uri="{FF2B5EF4-FFF2-40B4-BE49-F238E27FC236}">
                <a16:creationId xmlns:a16="http://schemas.microsoft.com/office/drawing/2014/main" id="{370B4533-5CD9-7B11-2697-E54F2E19F6A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126" y="1494264"/>
            <a:ext cx="9000604" cy="5058935"/>
          </a:xfrm>
          <a:prstGeom prst="rect">
            <a:avLst/>
          </a:prstGeom>
        </p:spPr>
      </p:pic>
    </p:spTree>
    <p:extLst>
      <p:ext uri="{BB962C8B-B14F-4D97-AF65-F5344CB8AC3E}">
        <p14:creationId xmlns:p14="http://schemas.microsoft.com/office/powerpoint/2010/main" val="3856487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F87F5-F25C-6338-41A2-F01CFF2FDEA9}"/>
              </a:ext>
            </a:extLst>
          </p:cNvPr>
          <p:cNvSpPr txBox="1">
            <a:spLocks noGrp="1"/>
          </p:cNvSpPr>
          <p:nvPr>
            <p:ph type="title" idx="4294967295"/>
          </p:nvPr>
        </p:nvSpPr>
        <p:spPr>
          <a:xfrm>
            <a:off x="457200" y="228600"/>
            <a:ext cx="8414537" cy="1384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srgbClr val="111111"/>
                </a:solidFill>
                <a:effectLst/>
                <a:uLnTx/>
                <a:uFillTx/>
                <a:latin typeface="+mn-lt"/>
                <a:ea typeface="Times New Roman" panose="02020603050405020304" pitchFamily="18" charset="0"/>
                <a:cs typeface="ArialMT"/>
              </a:rPr>
              <a:t>Economics Lesson 1</a:t>
            </a:r>
            <a:r>
              <a:rPr kumimoji="0" lang="en-US" sz="2800" b="0" i="0" u="none" strike="noStrike" kern="1200" cap="none" spc="0" normalizeH="0" baseline="0" noProof="0" dirty="0">
                <a:ln>
                  <a:noFill/>
                </a:ln>
                <a:solidFill>
                  <a:srgbClr val="111111"/>
                </a:solidFill>
                <a:effectLst/>
                <a:uLnTx/>
                <a:uFillTx/>
                <a:latin typeface="+mn-lt"/>
                <a:ea typeface="Times New Roman" panose="02020603050405020304" pitchFamily="18" charset="0"/>
                <a:cs typeface="ArialMT"/>
              </a:rPr>
              <a:t>: The more consumers are willing to pay, the more suppliers will do to ensure availability of the product.</a:t>
            </a:r>
            <a:endParaRPr kumimoji="0" lang="en-US" sz="2800" b="0" i="0" u="none" strike="noStrike" kern="1200" cap="none" spc="0" normalizeH="0" baseline="0" noProof="0" dirty="0">
              <a:ln>
                <a:noFill/>
              </a:ln>
              <a:solidFill>
                <a:schemeClr val="tx1"/>
              </a:solidFill>
              <a:effectLst/>
              <a:uLnTx/>
              <a:uFillTx/>
              <a:latin typeface="+mn-lt"/>
              <a:ea typeface="Times New Roman" panose="02020603050405020304" pitchFamily="18" charset="0"/>
              <a:cs typeface="Times New Roman" panose="02020603050405020304" pitchFamily="18" charset="0"/>
            </a:endParaRPr>
          </a:p>
        </p:txBody>
      </p:sp>
      <p:pic>
        <p:nvPicPr>
          <p:cNvPr id="5" name="Picture 4" descr="A line graph with &quot;Price&quot; on the y-axis and &quot;Quantity&quot; on the x-axis. An ascending diagonal line, running equidistant between the two axes, is labeled &quot;Supply.&quot;">
            <a:extLst>
              <a:ext uri="{FF2B5EF4-FFF2-40B4-BE49-F238E27FC236}">
                <a16:creationId xmlns:a16="http://schemas.microsoft.com/office/drawing/2014/main" id="{408A87CD-B8CB-C4DF-FC9A-B259EA4192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752600"/>
            <a:ext cx="8305800" cy="4640965"/>
          </a:xfrm>
          <a:prstGeom prst="rect">
            <a:avLst/>
          </a:prstGeom>
        </p:spPr>
      </p:pic>
    </p:spTree>
    <p:extLst>
      <p:ext uri="{BB962C8B-B14F-4D97-AF65-F5344CB8AC3E}">
        <p14:creationId xmlns:p14="http://schemas.microsoft.com/office/powerpoint/2010/main" val="170828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60D6B7-7540-8312-D8BA-5871DEABFC8B}"/>
              </a:ext>
            </a:extLst>
          </p:cNvPr>
          <p:cNvSpPr txBox="1">
            <a:spLocks noGrp="1"/>
          </p:cNvSpPr>
          <p:nvPr>
            <p:ph type="title" idx="4294967295"/>
          </p:nvPr>
        </p:nvSpPr>
        <p:spPr>
          <a:xfrm>
            <a:off x="381000" y="228600"/>
            <a:ext cx="8534400"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srgbClr val="111111"/>
                </a:solidFill>
                <a:effectLst/>
                <a:uLnTx/>
                <a:uFillTx/>
                <a:latin typeface="+mn-lt"/>
                <a:ea typeface="Times New Roman" panose="02020603050405020304" pitchFamily="18" charset="0"/>
                <a:cs typeface="ArialMT"/>
              </a:rPr>
              <a:t>Economics Lesson 2</a:t>
            </a:r>
            <a:r>
              <a:rPr kumimoji="0" lang="en-US" sz="2800" b="0" i="0" u="none" strike="noStrike" kern="1200" cap="none" spc="0" normalizeH="0" baseline="0" noProof="0" dirty="0">
                <a:ln>
                  <a:noFill/>
                </a:ln>
                <a:solidFill>
                  <a:srgbClr val="111111"/>
                </a:solidFill>
                <a:effectLst/>
                <a:uLnTx/>
                <a:uFillTx/>
                <a:latin typeface="+mn-lt"/>
                <a:ea typeface="Times New Roman" panose="02020603050405020304" pitchFamily="18" charset="0"/>
                <a:cs typeface="ArialMT"/>
              </a:rPr>
              <a:t>: As suppliers increase the price, less consumers are willing to purchase the product.</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A line graph with &quot;Price&quot; on the y-axis and &quot;Quantity&quot; on the x-axis. A descending diagonal line, running equidistant between the two axes, is labeled &quot;Demand.&quot;">
            <a:extLst>
              <a:ext uri="{FF2B5EF4-FFF2-40B4-BE49-F238E27FC236}">
                <a16:creationId xmlns:a16="http://schemas.microsoft.com/office/drawing/2014/main" id="{55EDB397-1BD1-84DA-1889-EEF37EE370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524000"/>
            <a:ext cx="8290980" cy="4876800"/>
          </a:xfrm>
          <a:prstGeom prst="rect">
            <a:avLst/>
          </a:prstGeom>
        </p:spPr>
      </p:pic>
    </p:spTree>
    <p:extLst>
      <p:ext uri="{BB962C8B-B14F-4D97-AF65-F5344CB8AC3E}">
        <p14:creationId xmlns:p14="http://schemas.microsoft.com/office/powerpoint/2010/main" val="262971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8242</TotalTime>
  <Words>1113</Words>
  <Application>Microsoft Macintosh PowerPoint</Application>
  <PresentationFormat>On-screen Show (4:3)</PresentationFormat>
  <Paragraphs>98</Paragraphs>
  <Slides>27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Office Theme</vt:lpstr>
      <vt:lpstr>Environmental Policy</vt:lpstr>
      <vt:lpstr>Early developments in environmentalism and environmental policy:</vt:lpstr>
      <vt:lpstr>Environmental worldviews:</vt:lpstr>
      <vt:lpstr>Industry plays a central role in our standard of living, …but it also generates unintended consequences.</vt:lpstr>
      <vt:lpstr>“Follow the science” is popular talking point, but science alone is not enough to address the social costs of environmental issues. Sound policy also requires a solid understanding of:</vt:lpstr>
      <vt:lpstr>Strategies for implementing environmental policy include:</vt:lpstr>
      <vt:lpstr>How do we apply laws of economics to environmental issues?</vt:lpstr>
      <vt:lpstr>Economics Lesson 1: The more consumers are willing to pay, the more suppliers will do to ensure availability of the product.</vt:lpstr>
      <vt:lpstr>Economics Lesson 2: As suppliers increase the price, less consumers are willing to purchase the product.</vt:lpstr>
      <vt:lpstr>Economics Lesson 3: How do these trends work together?</vt:lpstr>
      <vt:lpstr>Economics Lesson 3:</vt:lpstr>
      <vt:lpstr>Economics Lesson 3 (Part 1):</vt:lpstr>
      <vt:lpstr>Economics Lesson 3 (Part 2):</vt:lpstr>
      <vt:lpstr>Classical economics calculates internal costs like land, labor, &amp; capital, but this approach by itself fails to account for externalities like pollution and resource depletion.</vt:lpstr>
      <vt:lpstr>Somewhat related: The “Laffer Curve” indicates an ideal tax rate that is somewhere in the middle.</vt:lpstr>
      <vt:lpstr>To clarify: The dotted line indicates an ideal rate that is somewhere between these two extremes.</vt:lpstr>
      <vt:lpstr>Not unlike the Laffer Curve, ideal pollution mitigation is found between two extremes of zero abatement and zero tolerance.</vt:lpstr>
      <vt:lpstr>Cost-benefit analysis of pollution abatement </vt:lpstr>
      <vt:lpstr>Cost-benefit analysis of pollution abatement (Part 1) </vt:lpstr>
      <vt:lpstr>Cost-benefit analysis of pollution abatement (Part 2) </vt:lpstr>
      <vt:lpstr>What ethical issues are unique to the interaction between humans and the environment?</vt:lpstr>
      <vt:lpstr>Environmental Considerations vs.  Human Interests</vt:lpstr>
      <vt:lpstr>Tragedy of the Commons</vt:lpstr>
      <vt:lpstr>Greenwashing</vt:lpstr>
      <vt:lpstr>Fortunately, the environment usually improves after overall affluence increases beyond a certain point. This is indicated by the “Kuznet Curve” </vt:lpstr>
      <vt:lpstr>Main takeaway: Always do the necessary research to avoid the unintended consequences! </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 to Environmental Science and the Scientific Method</dc:title>
  <dc:creator>Windows User</dc:creator>
  <cp:lastModifiedBy>Chaves, Antonio R</cp:lastModifiedBy>
  <cp:revision>320</cp:revision>
  <cp:lastPrinted>2015-09-18T15:29:18Z</cp:lastPrinted>
  <dcterms:created xsi:type="dcterms:W3CDTF">2015-09-04T03:12:08Z</dcterms:created>
  <dcterms:modified xsi:type="dcterms:W3CDTF">2026-02-01T14:25:13Z</dcterms:modified>
</cp:coreProperties>
</file>