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56" r:id="rId2"/>
    <p:sldId id="546" r:id="rId3"/>
    <p:sldId id="548" r:id="rId4"/>
    <p:sldId id="552" r:id="rId5"/>
    <p:sldId id="550" r:id="rId6"/>
    <p:sldId id="554" r:id="rId7"/>
    <p:sldId id="555" r:id="rId8"/>
    <p:sldId id="557" r:id="rId9"/>
    <p:sldId id="528" r:id="rId10"/>
    <p:sldId id="7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7636"/>
    <a:srgbClr val="9452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48"/>
  </p:normalViewPr>
  <p:slideViewPr>
    <p:cSldViewPr snapToGrid="0">
      <p:cViewPr varScale="1">
        <p:scale>
          <a:sx n="61" d="100"/>
          <a:sy n="61" d="100"/>
        </p:scale>
        <p:origin x="248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2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hyperlink" Target="https://www.sciencebuddies.org/stem-activities/balloon-c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sciencebuddies.org/stem-activities/balloon-car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annica.com/science/photosynthesis/Protei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ghtning striking against a dark sky&#10;">
            <a:extLst>
              <a:ext uri="{FF2B5EF4-FFF2-40B4-BE49-F238E27FC236}">
                <a16:creationId xmlns:a16="http://schemas.microsoft.com/office/drawing/2014/main" id="{649D0A9F-1DD4-C5DD-CFA1-63876AD2B1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802" b="18383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BC3EEB-3F3F-94B3-512F-C6D344AC3D37}"/>
              </a:ext>
            </a:extLst>
          </p:cNvPr>
          <p:cNvSpPr txBox="1">
            <a:spLocks/>
          </p:cNvSpPr>
          <p:nvPr/>
        </p:nvSpPr>
        <p:spPr>
          <a:xfrm>
            <a:off x="861750" y="2739282"/>
            <a:ext cx="10668000" cy="1379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8800" b="1" dirty="0">
                <a:solidFill>
                  <a:srgbClr val="FFFFFF"/>
                </a:solidFill>
              </a:rPr>
              <a:t>Understanding Energy</a:t>
            </a:r>
          </a:p>
        </p:txBody>
      </p:sp>
    </p:spTree>
    <p:extLst>
      <p:ext uri="{BB962C8B-B14F-4D97-AF65-F5344CB8AC3E}">
        <p14:creationId xmlns:p14="http://schemas.microsoft.com/office/powerpoint/2010/main" val="425300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dam against a large body of water&#10;">
            <a:extLst>
              <a:ext uri="{FF2B5EF4-FFF2-40B4-BE49-F238E27FC236}">
                <a16:creationId xmlns:a16="http://schemas.microsoft.com/office/drawing/2014/main" id="{FF06D240-65DC-1E17-64E5-DD47AA2851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23" y="1669141"/>
            <a:ext cx="3172919" cy="4424693"/>
          </a:xfrm>
          <a:prstGeom prst="rect">
            <a:avLst/>
          </a:prstGeom>
        </p:spPr>
      </p:pic>
      <p:pic>
        <p:nvPicPr>
          <p:cNvPr id="12" name="Picture 11" descr="Water mill with water running through it&#10;&#10;Description automatically generated">
            <a:extLst>
              <a:ext uri="{FF2B5EF4-FFF2-40B4-BE49-F238E27FC236}">
                <a16:creationId xmlns:a16="http://schemas.microsoft.com/office/drawing/2014/main" id="{95A4AB0A-258D-0B39-7EE3-6012E0E0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205" y="1669142"/>
            <a:ext cx="4427144" cy="4424692"/>
          </a:xfrm>
          <a:prstGeom prst="rect">
            <a:avLst/>
          </a:prstGeom>
        </p:spPr>
      </p:pic>
      <p:pic>
        <p:nvPicPr>
          <p:cNvPr id="14" name="Picture 13" descr="A river flowing through a rocky canyon&#10;&#10;Description automatically generated">
            <a:extLst>
              <a:ext uri="{FF2B5EF4-FFF2-40B4-BE49-F238E27FC236}">
                <a16:creationId xmlns:a16="http://schemas.microsoft.com/office/drawing/2014/main" id="{D105FC50-FBA6-D4A5-4CEC-7D76137537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14" y="1669142"/>
            <a:ext cx="3172918" cy="4424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34A359-2B41-8833-292D-94DBE2F74A2E}"/>
              </a:ext>
            </a:extLst>
          </p:cNvPr>
          <p:cNvSpPr txBox="1"/>
          <p:nvPr/>
        </p:nvSpPr>
        <p:spPr>
          <a:xfrm>
            <a:off x="499670" y="309036"/>
            <a:ext cx="110427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Since ancient times, people knew how to harness the energy of moving water.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9FC63-BD37-227A-98B0-A50C14484411}"/>
              </a:ext>
            </a:extLst>
          </p:cNvPr>
          <p:cNvSpPr txBox="1"/>
          <p:nvPr/>
        </p:nvSpPr>
        <p:spPr>
          <a:xfrm>
            <a:off x="499670" y="6060827"/>
            <a:ext cx="3217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potential energy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A2F79-EA07-CC50-060D-88FA1147014D}"/>
              </a:ext>
            </a:extLst>
          </p:cNvPr>
          <p:cNvSpPr txBox="1"/>
          <p:nvPr/>
        </p:nvSpPr>
        <p:spPr>
          <a:xfrm>
            <a:off x="3802480" y="6065787"/>
            <a:ext cx="3217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kinetic energy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1D5A45-7A53-4B96-823E-8192F6CDE834}"/>
              </a:ext>
            </a:extLst>
          </p:cNvPr>
          <p:cNvSpPr txBox="1"/>
          <p:nvPr/>
        </p:nvSpPr>
        <p:spPr>
          <a:xfrm>
            <a:off x="313411" y="6324641"/>
            <a:ext cx="999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Balloon car video still from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Science Buddies: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https://www.sciencebuddies.org/stem-activities/balloon-car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 A hot cup of coffee being used to warm a person's hands">
            <a:extLst>
              <a:ext uri="{FF2B5EF4-FFF2-40B4-BE49-F238E27FC236}">
                <a16:creationId xmlns:a16="http://schemas.microsoft.com/office/drawing/2014/main" id="{72370D93-F74B-E237-5D30-0F7366CBC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858" y="1718110"/>
            <a:ext cx="3728310" cy="3054947"/>
          </a:xfrm>
          <a:prstGeom prst="rect">
            <a:avLst/>
          </a:prstGeom>
        </p:spPr>
      </p:pic>
      <p:pic>
        <p:nvPicPr>
          <p:cNvPr id="19" name="Picture 18" descr="A melting ice cream cone">
            <a:extLst>
              <a:ext uri="{FF2B5EF4-FFF2-40B4-BE49-F238E27FC236}">
                <a16:creationId xmlns:a16="http://schemas.microsoft.com/office/drawing/2014/main" id="{6D88ECDE-A6F7-5F11-B09D-2334CEA7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51" y="1750751"/>
            <a:ext cx="3728310" cy="305269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1A7DE6C-EA4B-5266-FD45-183D72CC951C}"/>
              </a:ext>
            </a:extLst>
          </p:cNvPr>
          <p:cNvSpPr txBox="1"/>
          <p:nvPr/>
        </p:nvSpPr>
        <p:spPr>
          <a:xfrm>
            <a:off x="293600" y="199966"/>
            <a:ext cx="6326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First Law of Thermodynamics</a:t>
            </a:r>
            <a:endParaRPr lang="en-US" sz="3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52F04-7B2C-17F6-4052-0F7CF0479FE3}"/>
              </a:ext>
            </a:extLst>
          </p:cNvPr>
          <p:cNvSpPr txBox="1"/>
          <p:nvPr/>
        </p:nvSpPr>
        <p:spPr>
          <a:xfrm>
            <a:off x="293600" y="711612"/>
            <a:ext cx="114436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change in energy of an object plus the change in energy of the surroundings equals zero 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+ 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surroundings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0).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5C8B0F-E02D-421A-CAB9-7DD31CB99490}"/>
              </a:ext>
            </a:extLst>
          </p:cNvPr>
          <p:cNvSpPr txBox="1"/>
          <p:nvPr/>
        </p:nvSpPr>
        <p:spPr>
          <a:xfrm>
            <a:off x="293600" y="4865865"/>
            <a:ext cx="11545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other words, the total change energy in an object will always have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opposite sign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that of the surroundings, and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magnitude of this change is the same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 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surroundings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moving balloon car toy">
            <a:extLst>
              <a:ext uri="{FF2B5EF4-FFF2-40B4-BE49-F238E27FC236}">
                <a16:creationId xmlns:a16="http://schemas.microsoft.com/office/drawing/2014/main" id="{4480B933-55F4-897A-350C-778EE346B1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272" y="1707907"/>
            <a:ext cx="3504977" cy="30776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 A hot cup of coffee being used to warm a person's hands with labels indicating energy flow">
            <a:extLst>
              <a:ext uri="{FF2B5EF4-FFF2-40B4-BE49-F238E27FC236}">
                <a16:creationId xmlns:a16="http://schemas.microsoft.com/office/drawing/2014/main" id="{9886CDE0-5DA7-8058-85DB-A23E441F8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327" y="1705736"/>
            <a:ext cx="3752841" cy="3077633"/>
          </a:xfrm>
          <a:prstGeom prst="rect">
            <a:avLst/>
          </a:prstGeom>
        </p:spPr>
      </p:pic>
      <p:pic>
        <p:nvPicPr>
          <p:cNvPr id="6" name="Picture 5" descr="A moving balloon car toy with labels indicating energy flow">
            <a:extLst>
              <a:ext uri="{FF2B5EF4-FFF2-40B4-BE49-F238E27FC236}">
                <a16:creationId xmlns:a16="http://schemas.microsoft.com/office/drawing/2014/main" id="{A34BFE88-7F3A-E0C1-6EBA-6C02F1F03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272" y="1689115"/>
            <a:ext cx="3504977" cy="3096426"/>
          </a:xfrm>
          <a:prstGeom prst="rect">
            <a:avLst/>
          </a:prstGeom>
        </p:spPr>
      </p:pic>
      <p:pic>
        <p:nvPicPr>
          <p:cNvPr id="13" name="Picture 12" descr="A melting ice cream cone with labels indicating energy flow">
            <a:extLst>
              <a:ext uri="{FF2B5EF4-FFF2-40B4-BE49-F238E27FC236}">
                <a16:creationId xmlns:a16="http://schemas.microsoft.com/office/drawing/2014/main" id="{9FBD1F1B-7F16-C4B3-05F1-B37B5AA9A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350" y="1728142"/>
            <a:ext cx="3728310" cy="30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1A7DE6C-EA4B-5266-FD45-183D72CC951C}"/>
              </a:ext>
            </a:extLst>
          </p:cNvPr>
          <p:cNvSpPr txBox="1"/>
          <p:nvPr/>
        </p:nvSpPr>
        <p:spPr>
          <a:xfrm>
            <a:off x="291188" y="229790"/>
            <a:ext cx="6326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Second Law of Thermodynamics</a:t>
            </a:r>
            <a:endParaRPr lang="en-US" sz="3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52F04-7B2C-17F6-4052-0F7CF0479FE3}"/>
              </a:ext>
            </a:extLst>
          </p:cNvPr>
          <p:cNvSpPr txBox="1"/>
          <p:nvPr/>
        </p:nvSpPr>
        <p:spPr>
          <a:xfrm>
            <a:off x="291188" y="776651"/>
            <a:ext cx="115456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 changes increase entropy. This is often expressed as dissipated heat. This “waste heat” cannot be harnessed to do work because it is too spread out.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 descr="A running hippo ">
            <a:extLst>
              <a:ext uri="{FF2B5EF4-FFF2-40B4-BE49-F238E27FC236}">
                <a16:creationId xmlns:a16="http://schemas.microsoft.com/office/drawing/2014/main" id="{465F0BF5-BE20-0DF5-E28F-8B3D1FC4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43" y="1761184"/>
            <a:ext cx="3354241" cy="3163899"/>
          </a:xfrm>
          <a:prstGeom prst="rect">
            <a:avLst/>
          </a:prstGeom>
        </p:spPr>
      </p:pic>
      <p:pic>
        <p:nvPicPr>
          <p:cNvPr id="63" name="Picture 62" descr="Castle ruins">
            <a:extLst>
              <a:ext uri="{FF2B5EF4-FFF2-40B4-BE49-F238E27FC236}">
                <a16:creationId xmlns:a16="http://schemas.microsoft.com/office/drawing/2014/main" id="{BAAE3169-8E05-9937-AB8E-81242269C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223" y="1798704"/>
            <a:ext cx="4519955" cy="3092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0FADDE1-DAD5-E0E2-02DA-840AB99ABFFA}"/>
              </a:ext>
            </a:extLst>
          </p:cNvPr>
          <p:cNvSpPr txBox="1"/>
          <p:nvPr/>
        </p:nvSpPr>
        <p:spPr>
          <a:xfrm>
            <a:off x="217230" y="4892937"/>
            <a:ext cx="11545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other words,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 work can be accomplished with 100% efficiency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because dissipated heat makes up a significant portion of the energy that is spent. Since entropy is always increasing,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 material objects decay over time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FF2A89-4484-8611-50BF-39364FB69C64}"/>
              </a:ext>
            </a:extLst>
          </p:cNvPr>
          <p:cNvSpPr txBox="1"/>
          <p:nvPr/>
        </p:nvSpPr>
        <p:spPr>
          <a:xfrm>
            <a:off x="217230" y="6308383"/>
            <a:ext cx="999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Balloon car video still from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Science Buddies: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https://www.sciencebuddies.org/stem-activities/balloon-car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moving balloon car toy">
            <a:extLst>
              <a:ext uri="{FF2B5EF4-FFF2-40B4-BE49-F238E27FC236}">
                <a16:creationId xmlns:a16="http://schemas.microsoft.com/office/drawing/2014/main" id="{55FD6B7D-DCAA-BAF7-EBE0-0E01AA23ED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88" y="1798704"/>
            <a:ext cx="3423780" cy="30932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running hippo with labels indicating energy flow and how this can be  broken down into work and heat">
            <a:extLst>
              <a:ext uri="{FF2B5EF4-FFF2-40B4-BE49-F238E27FC236}">
                <a16:creationId xmlns:a16="http://schemas.microsoft.com/office/drawing/2014/main" id="{37966406-16E3-E6FE-0892-EF6D02A98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12" y="1769239"/>
            <a:ext cx="3335737" cy="3155844"/>
          </a:xfrm>
          <a:prstGeom prst="rect">
            <a:avLst/>
          </a:prstGeom>
        </p:spPr>
      </p:pic>
      <p:pic>
        <p:nvPicPr>
          <p:cNvPr id="12" name="Picture 11" descr="A moving balloon car toy with labels indicating energy flow and how this can be  broken down into work and heat">
            <a:extLst>
              <a:ext uri="{FF2B5EF4-FFF2-40B4-BE49-F238E27FC236}">
                <a16:creationId xmlns:a16="http://schemas.microsoft.com/office/drawing/2014/main" id="{518F7335-4462-232A-FBA2-0B3E3C0BF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188" y="1811571"/>
            <a:ext cx="3425011" cy="30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e mass of the sugar (100 grams), the mass of the oxygen (108 grams), the mass of the carbon dioxide (148 grams), and the mass of the water (60 grams).">
            <a:extLst>
              <a:ext uri="{FF2B5EF4-FFF2-40B4-BE49-F238E27FC236}">
                <a16:creationId xmlns:a16="http://schemas.microsoft.com/office/drawing/2014/main" id="{BC3AD73B-F72A-6B77-5123-4EAF544F4D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1" y="1742614"/>
            <a:ext cx="10692015" cy="582100"/>
          </a:xfrm>
          <a:prstGeom prst="rect">
            <a:avLst/>
          </a:prstGeom>
        </p:spPr>
      </p:pic>
      <p:pic>
        <p:nvPicPr>
          <p:cNvPr id="16" name="Picture 15" descr="The combustion equation of sugar + oxygen producing carbon dioxide and water.">
            <a:extLst>
              <a:ext uri="{FF2B5EF4-FFF2-40B4-BE49-F238E27FC236}">
                <a16:creationId xmlns:a16="http://schemas.microsoft.com/office/drawing/2014/main" id="{D8C0F8B0-E5C1-1840-34C2-93D38E8BC7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1" y="1134985"/>
            <a:ext cx="10692015" cy="623260"/>
          </a:xfrm>
          <a:prstGeom prst="rect">
            <a:avLst/>
          </a:prstGeom>
        </p:spPr>
      </p:pic>
      <p:pic>
        <p:nvPicPr>
          <p:cNvPr id="18" name="Picture 17" descr="The calories of sugar consumed (400 Cal.), and the calories of carbon dioxide and water generated (0 Cal.).">
            <a:extLst>
              <a:ext uri="{FF2B5EF4-FFF2-40B4-BE49-F238E27FC236}">
                <a16:creationId xmlns:a16="http://schemas.microsoft.com/office/drawing/2014/main" id="{3FB61262-9AAE-FCBE-4B89-230FACB9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1" y="2414917"/>
            <a:ext cx="10692015" cy="517750"/>
          </a:xfrm>
          <a:prstGeom prst="rect">
            <a:avLst/>
          </a:prstGeom>
        </p:spPr>
      </p:pic>
      <p:sp>
        <p:nvSpPr>
          <p:cNvPr id="2" name="Google Shape;140;p27">
            <a:extLst>
              <a:ext uri="{FF2B5EF4-FFF2-40B4-BE49-F238E27FC236}">
                <a16:creationId xmlns:a16="http://schemas.microsoft.com/office/drawing/2014/main" id="{AC033AF3-CAA3-F780-D368-CBC92FD12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511" y="362418"/>
            <a:ext cx="4783938" cy="761717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Combustion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Burning logs">
            <a:extLst>
              <a:ext uri="{FF2B5EF4-FFF2-40B4-BE49-F238E27FC236}">
                <a16:creationId xmlns:a16="http://schemas.microsoft.com/office/drawing/2014/main" id="{ECB17B4D-B868-5DFC-28E8-14C498195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966" y="3398162"/>
            <a:ext cx="2054091" cy="1824500"/>
          </a:xfrm>
          <a:prstGeom prst="rect">
            <a:avLst/>
          </a:prstGeom>
        </p:spPr>
      </p:pic>
      <p:sp>
        <p:nvSpPr>
          <p:cNvPr id="5" name="Explosion 1 4" descr="An elongated yellow start representing energy">
            <a:extLst>
              <a:ext uri="{FF2B5EF4-FFF2-40B4-BE49-F238E27FC236}">
                <a16:creationId xmlns:a16="http://schemas.microsoft.com/office/drawing/2014/main" id="{E75577BE-B6C1-A986-7A85-0F62350EBBE5}"/>
              </a:ext>
            </a:extLst>
          </p:cNvPr>
          <p:cNvSpPr/>
          <p:nvPr/>
        </p:nvSpPr>
        <p:spPr>
          <a:xfrm>
            <a:off x="2044580" y="2290612"/>
            <a:ext cx="6908799" cy="2971645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14300"/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6F37A-411F-67D3-381C-FAC1E674AAAE}"/>
              </a:ext>
            </a:extLst>
          </p:cNvPr>
          <p:cNvSpPr txBox="1"/>
          <p:nvPr/>
        </p:nvSpPr>
        <p:spPr>
          <a:xfrm>
            <a:off x="3286481" y="3266464"/>
            <a:ext cx="442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Produces about </a:t>
            </a:r>
          </a:p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400 Cal. heat &amp; light energy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AEE380-607C-1FBF-8937-629525226DC1}"/>
              </a:ext>
            </a:extLst>
          </p:cNvPr>
          <p:cNvCxnSpPr>
            <a:cxnSpLocks/>
          </p:cNvCxnSpPr>
          <p:nvPr/>
        </p:nvCxnSpPr>
        <p:spPr>
          <a:xfrm>
            <a:off x="5498980" y="1677574"/>
            <a:ext cx="0" cy="1182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B95D5D-1AA8-0DA0-A4C7-7EB089B608C2}"/>
              </a:ext>
            </a:extLst>
          </p:cNvPr>
          <p:cNvSpPr txBox="1"/>
          <p:nvPr/>
        </p:nvSpPr>
        <p:spPr>
          <a:xfrm>
            <a:off x="450273" y="5367036"/>
            <a:ext cx="11132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Due to the first law of thermodynamics, the energy released from the combustion of sugar equals the energy that goes into the surroundings.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e mass of the sugar (100 grams), the mass of the oxygen (108 grams), the mass of the carbon dioxide (148 grams), and the mass of the water (60 grams).">
            <a:extLst>
              <a:ext uri="{FF2B5EF4-FFF2-40B4-BE49-F238E27FC236}">
                <a16:creationId xmlns:a16="http://schemas.microsoft.com/office/drawing/2014/main" id="{BC3AD73B-F72A-6B77-5123-4EAF544F4D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37" y="3095268"/>
            <a:ext cx="10577715" cy="586672"/>
          </a:xfrm>
          <a:prstGeom prst="rect">
            <a:avLst/>
          </a:prstGeom>
        </p:spPr>
      </p:pic>
      <p:pic>
        <p:nvPicPr>
          <p:cNvPr id="16" name="Picture 15" descr="The respiration equation of sugar + oxygen producing carbon dioxide and water.">
            <a:extLst>
              <a:ext uri="{FF2B5EF4-FFF2-40B4-BE49-F238E27FC236}">
                <a16:creationId xmlns:a16="http://schemas.microsoft.com/office/drawing/2014/main" id="{D8C0F8B0-E5C1-1840-34C2-93D38E8BC7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37" y="2527615"/>
            <a:ext cx="10692015" cy="628156"/>
          </a:xfrm>
          <a:prstGeom prst="rect">
            <a:avLst/>
          </a:prstGeom>
        </p:spPr>
      </p:pic>
      <p:pic>
        <p:nvPicPr>
          <p:cNvPr id="18" name="Picture 17" descr="The calories of sugar consumed (400 Cal.), and the calories of carbon dioxide and water generated (0 Cal.).">
            <a:extLst>
              <a:ext uri="{FF2B5EF4-FFF2-40B4-BE49-F238E27FC236}">
                <a16:creationId xmlns:a16="http://schemas.microsoft.com/office/drawing/2014/main" id="{3FB61262-9AAE-FCBE-4B89-230FACB9B8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90" y="3669637"/>
            <a:ext cx="10692015" cy="521817"/>
          </a:xfrm>
          <a:prstGeom prst="rect">
            <a:avLst/>
          </a:prstGeom>
        </p:spPr>
      </p:pic>
      <p:sp>
        <p:nvSpPr>
          <p:cNvPr id="2" name="Google Shape;140;p27">
            <a:extLst>
              <a:ext uri="{FF2B5EF4-FFF2-40B4-BE49-F238E27FC236}">
                <a16:creationId xmlns:a16="http://schemas.microsoft.com/office/drawing/2014/main" id="{AC033AF3-CAA3-F780-D368-CBC92FD12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136" y="1863159"/>
            <a:ext cx="7306063" cy="7677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Cellular Respiration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erson riding a bike on a dirt trail&#10;&#10;Description automatically generated">
            <a:extLst>
              <a:ext uri="{FF2B5EF4-FFF2-40B4-BE49-F238E27FC236}">
                <a16:creationId xmlns:a16="http://schemas.microsoft.com/office/drawing/2014/main" id="{3CE7B0FA-C854-636D-5AD1-86CE279EDC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373" y="305879"/>
            <a:ext cx="2209418" cy="2012454"/>
          </a:xfrm>
          <a:prstGeom prst="rect">
            <a:avLst/>
          </a:prstGeom>
        </p:spPr>
      </p:pic>
      <p:sp>
        <p:nvSpPr>
          <p:cNvPr id="5" name="Explosion 1 4" descr="An elongated yellow start representing energy">
            <a:extLst>
              <a:ext uri="{FF2B5EF4-FFF2-40B4-BE49-F238E27FC236}">
                <a16:creationId xmlns:a16="http://schemas.microsoft.com/office/drawing/2014/main" id="{387015CB-8252-028C-87F1-BB66F8C15019}"/>
              </a:ext>
            </a:extLst>
          </p:cNvPr>
          <p:cNvSpPr/>
          <p:nvPr/>
        </p:nvSpPr>
        <p:spPr>
          <a:xfrm>
            <a:off x="3915478" y="3931677"/>
            <a:ext cx="3239288" cy="1875658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14300"/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C7E85-393C-FB7C-B884-201121384D65}"/>
              </a:ext>
            </a:extLst>
          </p:cNvPr>
          <p:cNvSpPr txBox="1"/>
          <p:nvPr/>
        </p:nvSpPr>
        <p:spPr>
          <a:xfrm>
            <a:off x="3662815" y="4524315"/>
            <a:ext cx="3855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Produces about </a:t>
            </a:r>
          </a:p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160 Cal. of cellular energy </a:t>
            </a:r>
          </a:p>
        </p:txBody>
      </p:sp>
      <p:sp>
        <p:nvSpPr>
          <p:cNvPr id="10" name="Explosion 1 9" descr="An elongated yellow start representing energy">
            <a:extLst>
              <a:ext uri="{FF2B5EF4-FFF2-40B4-BE49-F238E27FC236}">
                <a16:creationId xmlns:a16="http://schemas.microsoft.com/office/drawing/2014/main" id="{160D3FB1-16DE-3A8C-1C9C-39AF35421BC1}"/>
              </a:ext>
            </a:extLst>
          </p:cNvPr>
          <p:cNvSpPr/>
          <p:nvPr/>
        </p:nvSpPr>
        <p:spPr>
          <a:xfrm>
            <a:off x="6949205" y="3988886"/>
            <a:ext cx="3239288" cy="2109401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14300"/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23308-6FAA-1418-6E88-A98A601E2FC6}"/>
              </a:ext>
            </a:extLst>
          </p:cNvPr>
          <p:cNvSpPr txBox="1"/>
          <p:nvPr/>
        </p:nvSpPr>
        <p:spPr>
          <a:xfrm>
            <a:off x="6824077" y="4668387"/>
            <a:ext cx="3462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…and about </a:t>
            </a:r>
          </a:p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240 Cal. of heat energy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D7EDE4-6122-9F69-EAB3-28F3C6969B2A}"/>
              </a:ext>
            </a:extLst>
          </p:cNvPr>
          <p:cNvCxnSpPr>
            <a:cxnSpLocks/>
          </p:cNvCxnSpPr>
          <p:nvPr/>
        </p:nvCxnSpPr>
        <p:spPr>
          <a:xfrm>
            <a:off x="5492782" y="2996829"/>
            <a:ext cx="0" cy="13612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956F2B-6B78-D53C-FF38-081839682B97}"/>
              </a:ext>
            </a:extLst>
          </p:cNvPr>
          <p:cNvCxnSpPr>
            <a:cxnSpLocks/>
          </p:cNvCxnSpPr>
          <p:nvPr/>
        </p:nvCxnSpPr>
        <p:spPr>
          <a:xfrm>
            <a:off x="5535122" y="2996829"/>
            <a:ext cx="2475179" cy="150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40A4565-D0AB-FF3E-6939-795B80858356}"/>
              </a:ext>
            </a:extLst>
          </p:cNvPr>
          <p:cNvSpPr txBox="1"/>
          <p:nvPr/>
        </p:nvSpPr>
        <p:spPr>
          <a:xfrm>
            <a:off x="255093" y="6057072"/>
            <a:ext cx="120665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comparison, the efficiency of an internal combustion engine is 20%.  </a:t>
            </a:r>
          </a:p>
        </p:txBody>
      </p:sp>
      <p:pic>
        <p:nvPicPr>
          <p:cNvPr id="27" name="Picture 26" descr="A car engine">
            <a:extLst>
              <a:ext uri="{FF2B5EF4-FFF2-40B4-BE49-F238E27FC236}">
                <a16:creationId xmlns:a16="http://schemas.microsoft.com/office/drawing/2014/main" id="{8BBC0AE3-F4FA-C70A-34AA-7AC100AB4C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207" y="4867765"/>
            <a:ext cx="870147" cy="1615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CAD32-DCBB-280F-F064-7D91FACFA216}"/>
              </a:ext>
            </a:extLst>
          </p:cNvPr>
          <p:cNvSpPr txBox="1"/>
          <p:nvPr/>
        </p:nvSpPr>
        <p:spPr>
          <a:xfrm>
            <a:off x="383210" y="408679"/>
            <a:ext cx="9163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equation for respiration is identical to that of combustion.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029D0-D1E9-C409-8947-623C02F10380}"/>
              </a:ext>
            </a:extLst>
          </p:cNvPr>
          <p:cNvSpPr txBox="1"/>
          <p:nvPr/>
        </p:nvSpPr>
        <p:spPr>
          <a:xfrm>
            <a:off x="420837" y="932298"/>
            <a:ext cx="8984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Due to the second law of thermodynamics, more than half the energy from respiration is dissipated heat.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BD37A-1EA9-F0FF-C030-CDCD3BFFE0BA}"/>
              </a:ext>
            </a:extLst>
          </p:cNvPr>
          <p:cNvSpPr txBox="1"/>
          <p:nvPr/>
        </p:nvSpPr>
        <p:spPr>
          <a:xfrm>
            <a:off x="10969487" y="872472"/>
            <a:ext cx="11034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olSlant"/>
            </a:sp3d>
          </a:bodyPr>
          <a:lstStyle/>
          <a:p>
            <a:r>
              <a:rPr lang="en-US" sz="2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432FF"/>
                </a:highlight>
                <a:latin typeface="Cooper Black" panose="0208090404030B020404" pitchFamily="18" charset="77"/>
                <a:cs typeface="ADLaM Display" panose="020F0502020204030204" pitchFamily="34" charset="0"/>
              </a:rPr>
              <a:t>+∆H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8A96307-4D62-FF8F-31D0-2D5CE536CD04}"/>
              </a:ext>
            </a:extLst>
          </p:cNvPr>
          <p:cNvSpPr/>
          <p:nvPr/>
        </p:nvSpPr>
        <p:spPr>
          <a:xfrm rot="20215833" flipV="1">
            <a:off x="10979919" y="641319"/>
            <a:ext cx="452454" cy="145583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" name="Picture 1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44C89E56-802E-7A32-01C7-C270D7F17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237" y="5275293"/>
            <a:ext cx="4323018" cy="7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23" grpId="0"/>
      <p:bldP spid="9" grpId="0"/>
      <p:bldP spid="13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quation that shows how sugar and oxygen are generated from carbon dioxide and water.">
            <a:extLst>
              <a:ext uri="{FF2B5EF4-FFF2-40B4-BE49-F238E27FC236}">
                <a16:creationId xmlns:a16="http://schemas.microsoft.com/office/drawing/2014/main" id="{563B9E32-F444-6422-E034-F413BB8CC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8" y="2781566"/>
            <a:ext cx="11274994" cy="1352715"/>
          </a:xfrm>
          <a:prstGeom prst="rect">
            <a:avLst/>
          </a:prstGeom>
        </p:spPr>
      </p:pic>
      <p:sp>
        <p:nvSpPr>
          <p:cNvPr id="4" name="Google Shape;140;p27">
            <a:extLst>
              <a:ext uri="{FF2B5EF4-FFF2-40B4-BE49-F238E27FC236}">
                <a16:creationId xmlns:a16="http://schemas.microsoft.com/office/drawing/2014/main" id="{14509485-5217-AC83-CF5F-45DD1E32C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588" y="2103806"/>
            <a:ext cx="5557428" cy="7677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 b="1" dirty="0"/>
              <a:t>Photosynthesis</a:t>
            </a:r>
            <a:endParaRPr sz="3600" b="1" dirty="0"/>
          </a:p>
        </p:txBody>
      </p:sp>
      <p:sp>
        <p:nvSpPr>
          <p:cNvPr id="6" name="Explosion 1 5" descr="An elongated yellow start representing energy">
            <a:extLst>
              <a:ext uri="{FF2B5EF4-FFF2-40B4-BE49-F238E27FC236}">
                <a16:creationId xmlns:a16="http://schemas.microsoft.com/office/drawing/2014/main" id="{64A427CF-E3A8-162F-BAC2-9382EF219EA4}"/>
              </a:ext>
            </a:extLst>
          </p:cNvPr>
          <p:cNvSpPr/>
          <p:nvPr/>
        </p:nvSpPr>
        <p:spPr>
          <a:xfrm flipV="1">
            <a:off x="4128655" y="257190"/>
            <a:ext cx="7604841" cy="2698752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14300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ED587-B5A5-80FC-AC5B-33D003AA69EF}"/>
              </a:ext>
            </a:extLst>
          </p:cNvPr>
          <p:cNvSpPr txBox="1"/>
          <p:nvPr/>
        </p:nvSpPr>
        <p:spPr>
          <a:xfrm flipH="1">
            <a:off x="6204706" y="1003062"/>
            <a:ext cx="336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Requires about </a:t>
            </a:r>
          </a:p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1570 Cal. light energy to generate 400 Cal. Sugar*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4F1C36-45D6-66D0-DD2F-A3C972644BBF}"/>
              </a:ext>
            </a:extLst>
          </p:cNvPr>
          <p:cNvCxnSpPr>
            <a:cxnSpLocks/>
          </p:cNvCxnSpPr>
          <p:nvPr/>
        </p:nvCxnSpPr>
        <p:spPr>
          <a:xfrm flipH="1">
            <a:off x="6204706" y="2226222"/>
            <a:ext cx="402783" cy="7455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group of green and purple leaves&#10;&#10;Description automatically generated">
            <a:extLst>
              <a:ext uri="{FF2B5EF4-FFF2-40B4-BE49-F238E27FC236}">
                <a16:creationId xmlns:a16="http://schemas.microsoft.com/office/drawing/2014/main" id="{16AD2567-0D9D-DCB3-988A-584DB2199A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93" y="443346"/>
            <a:ext cx="1864538" cy="17055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15208D-4FEA-C8FF-EC41-33E13002A9BB}"/>
              </a:ext>
            </a:extLst>
          </p:cNvPr>
          <p:cNvSpPr txBox="1"/>
          <p:nvPr/>
        </p:nvSpPr>
        <p:spPr>
          <a:xfrm>
            <a:off x="458502" y="4197539"/>
            <a:ext cx="112749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Since the equation for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photosynthesis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reverse of respiration/combustion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it requires an energy input. This input is provided in the form of sunlight.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A670CD-55DD-780B-6CF1-F72C99F598B5}"/>
              </a:ext>
            </a:extLst>
          </p:cNvPr>
          <p:cNvSpPr txBox="1"/>
          <p:nvPr/>
        </p:nvSpPr>
        <p:spPr>
          <a:xfrm>
            <a:off x="417702" y="5640164"/>
            <a:ext cx="120917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efficiency of converting this light energy into chemical energy is 25%.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D2E4E8-C6D0-71C5-268E-0EBF5C3739EE}"/>
              </a:ext>
            </a:extLst>
          </p:cNvPr>
          <p:cNvSpPr txBox="1"/>
          <p:nvPr/>
        </p:nvSpPr>
        <p:spPr>
          <a:xfrm>
            <a:off x="4898644" y="6262688"/>
            <a:ext cx="771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*Source: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https://www.britannica.com/science/photosynthesis/Proteins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28600"/>
            <a:ext cx="4800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5" y="1371600"/>
            <a:ext cx="8821056" cy="4114800"/>
          </a:xfrm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the purpose of cellular respiration?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process provides the energy needed for cellular respiration? 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process synthesizes sugar from carbon dioxide and water? 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provides energy for the synthesis of sugar? 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does the consumption of 400 calories of sugar only generate 160 calories of cellular energy?</a:t>
            </a:r>
          </a:p>
          <a:p>
            <a:pPr marL="514350" indent="-514350">
              <a:buAutoNum type="arabicPeriod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8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171" y="186872"/>
            <a:ext cx="4568372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03" y="1357417"/>
            <a:ext cx="9822544" cy="4114800"/>
          </a:xfrm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the purpose of cellular respiration?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It generates energy for our cells.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process provides the energy needed for cellular respiration?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breaking down of sugar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process synthesizes sugar from carbon dioxide and water?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photosynthesis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provides energy for the synthesis of sugar?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sunlight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does the consumption of 400 calories of sugar only generate 160 calories of cellular energy?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 the remaining energy is expressed as dissipated heat because second law of thermodynamics limits the level of efficiency that is possible.</a:t>
            </a:r>
          </a:p>
          <a:p>
            <a:pPr marL="514350" indent="-514350">
              <a:buFontTx/>
              <a:buAutoNum type="arabicPeriod"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570</Words>
  <Application>Microsoft Macintosh PowerPoint</Application>
  <PresentationFormat>Widescreen</PresentationFormat>
  <Paragraphs>54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Combustion</vt:lpstr>
      <vt:lpstr>Cellular Respiration</vt:lpstr>
      <vt:lpstr>Photosynthesis</vt:lpstr>
      <vt:lpstr>Review Questions</vt:lpstr>
      <vt:lpstr>Review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Chaves, Antonio R</cp:lastModifiedBy>
  <cp:revision>99</cp:revision>
  <dcterms:created xsi:type="dcterms:W3CDTF">2024-05-22T00:31:23Z</dcterms:created>
  <dcterms:modified xsi:type="dcterms:W3CDTF">2026-02-01T13:23:55Z</dcterms:modified>
</cp:coreProperties>
</file>