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755" r:id="rId2"/>
    <p:sldId id="756" r:id="rId3"/>
    <p:sldId id="654" r:id="rId4"/>
    <p:sldId id="656" r:id="rId5"/>
    <p:sldId id="661" r:id="rId6"/>
    <p:sldId id="757" r:id="rId7"/>
    <p:sldId id="657" r:id="rId8"/>
    <p:sldId id="758" r:id="rId9"/>
    <p:sldId id="658" r:id="rId10"/>
    <p:sldId id="759" r:id="rId11"/>
    <p:sldId id="659" r:id="rId12"/>
    <p:sldId id="760" r:id="rId13"/>
    <p:sldId id="662" r:id="rId14"/>
    <p:sldId id="761" r:id="rId15"/>
    <p:sldId id="284" r:id="rId16"/>
    <p:sldId id="663" r:id="rId17"/>
    <p:sldId id="754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32FF"/>
    <a:srgbClr val="945200"/>
    <a:srgbClr val="E57F01"/>
    <a:srgbClr val="941100"/>
    <a:srgbClr val="FF76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3403" autoAdjust="0"/>
    <p:restoredTop sz="92958"/>
  </p:normalViewPr>
  <p:slideViewPr>
    <p:cSldViewPr snapToGrid="0">
      <p:cViewPr varScale="1">
        <p:scale>
          <a:sx n="64" d="100"/>
          <a:sy n="64" d="100"/>
        </p:scale>
        <p:origin x="168" y="126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chneider, Victoria P" userId="f4b69c0d-c8ac-4e79-9fe4-e6fb34d84de3" providerId="ADAL" clId="{BB221FEC-B9B3-487D-A1AF-6DA6759E0E6F}"/>
    <pc:docChg chg="modSld">
      <pc:chgData name="Schneider, Victoria P" userId="f4b69c0d-c8ac-4e79-9fe4-e6fb34d84de3" providerId="ADAL" clId="{BB221FEC-B9B3-487D-A1AF-6DA6759E0E6F}" dt="2025-01-21T18:47:21.914" v="14" actId="20577"/>
      <pc:docMkLst>
        <pc:docMk/>
      </pc:docMkLst>
      <pc:sldChg chg="modSp">
        <pc:chgData name="Schneider, Victoria P" userId="f4b69c0d-c8ac-4e79-9fe4-e6fb34d84de3" providerId="ADAL" clId="{BB221FEC-B9B3-487D-A1AF-6DA6759E0E6F}" dt="2025-01-21T18:47:21.914" v="14" actId="20577"/>
        <pc:sldMkLst>
          <pc:docMk/>
          <pc:sldMk cId="3650365872" sldId="654"/>
        </pc:sldMkLst>
        <pc:spChg chg="mod">
          <ac:chgData name="Schneider, Victoria P" userId="f4b69c0d-c8ac-4e79-9fe4-e6fb34d84de3" providerId="ADAL" clId="{BB221FEC-B9B3-487D-A1AF-6DA6759E0E6F}" dt="2025-01-21T18:47:21.914" v="14" actId="20577"/>
          <ac:spMkLst>
            <pc:docMk/>
            <pc:sldMk cId="3650365872" sldId="654"/>
            <ac:spMk id="4" creationId="{DA05C945-26A2-6C39-E8B7-D7069557A1B4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9EB6AC-3C6D-7949-8B37-1C4159DA0FC0}" type="datetimeFigureOut">
              <a:rPr lang="en-US" smtClean="0"/>
              <a:t>2/1/26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FAD111-F6E0-1D44-835A-827F84B2AD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879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FAD111-F6E0-1D44-835A-827F84B2ADF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6161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FAD111-F6E0-1D44-835A-827F84B2ADF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6168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1673BA6-5A85-4B4A-9AD8-29F6D67D0BCC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19007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1673BA6-5A85-4B4A-9AD8-29F6D67D0BCC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00913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A369F3-054A-0F11-5F29-0F7911792A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8D9CED-37A5-7D86-AB5E-305C1550B7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B4D40E-9539-55D4-BF79-0BC08F6EB5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BE57A-DB54-974D-B88D-A41119BFC0BE}" type="datetimeFigureOut">
              <a:rPr lang="en-US" smtClean="0"/>
              <a:t>2/1/26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F9A0FC-C271-C180-60CF-96E1104AE6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30953B-B7D6-FBA1-DAB3-5C7D81DD2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11DA-31D6-714E-96BC-AE5E3DE774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1107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EEA7ED-B285-5F79-7C61-172E675A21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0B46CDA-8961-8702-0988-1B6F827CD9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5046B9-45C6-B949-784A-2826252205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BE57A-DB54-974D-B88D-A41119BFC0BE}" type="datetimeFigureOut">
              <a:rPr lang="en-US" smtClean="0"/>
              <a:t>2/1/26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39E021-5B59-B96C-AE37-E7B9C9267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822011-0308-E132-005B-3B0CDE228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11DA-31D6-714E-96BC-AE5E3DE774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3204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ED7DE23-3EB1-72A3-B235-87E520436E6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3B962FA-E946-F9BB-8B23-99A6D06FB7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E376D5-A260-AD65-BEEA-C017C4D90B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BE57A-DB54-974D-B88D-A41119BFC0BE}" type="datetimeFigureOut">
              <a:rPr lang="en-US" smtClean="0"/>
              <a:t>2/1/26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BBB3B1-91A4-2922-2F92-844D54D7A3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E3ACE5-076B-E267-8BCA-B542C5637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11DA-31D6-714E-96BC-AE5E3DE774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407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5FB26C-E5C5-177D-78B0-5BD3058EDE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7F9298-F8C1-41C1-372B-C3B764A2C8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A1E407-A234-4881-93CD-76BFE43A1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BE57A-DB54-974D-B88D-A41119BFC0BE}" type="datetimeFigureOut">
              <a:rPr lang="en-US" smtClean="0"/>
              <a:t>2/1/26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EC17C7-B57E-A93D-8A2F-9DCD80D71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5F7B85-5B87-6FE1-7497-5248914BD6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11DA-31D6-714E-96BC-AE5E3DE774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911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B24101-9E63-F62A-1A82-0A56BD6239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870798-879C-DDAA-FE4B-8280F0A6A3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26E466-1C20-7BB9-A6B4-40B5AC81B2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BE57A-DB54-974D-B88D-A41119BFC0BE}" type="datetimeFigureOut">
              <a:rPr lang="en-US" smtClean="0"/>
              <a:t>2/1/26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FFA4BD-362E-7F4A-C3A0-067DDC8716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B7A77B-B97C-971A-8E9E-8BF524AA47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11DA-31D6-714E-96BC-AE5E3DE774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939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B74FEC-C906-D0BE-FAA4-7580872E02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4F8D83-4765-488B-5F70-996DC5E357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C47421-05FF-26BC-5E75-634E8EAC94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831267-7ED3-3491-1C50-DD80382E3F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BE57A-DB54-974D-B88D-A41119BFC0BE}" type="datetimeFigureOut">
              <a:rPr lang="en-US" smtClean="0"/>
              <a:t>2/1/26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5A246A-E838-3C8B-4F59-0DCD022C97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3A641A-BC5D-20FB-A5C0-9F6E68BEDE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11DA-31D6-714E-96BC-AE5E3DE774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472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B273E3-23D7-8332-FFA0-35B8CCAF7A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CA73A3-34C2-06CC-4A14-9FF6AC68D9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2CB06D-9131-8B8B-CD5E-B8B850666E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E7B23D0-59D7-A682-1FEB-F8BCD54AFA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6DD5DD0-4C0C-43D7-0CAB-6C8EEEE5BD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30E2661-B958-B070-F231-C29D85612C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BE57A-DB54-974D-B88D-A41119BFC0BE}" type="datetimeFigureOut">
              <a:rPr lang="en-US" smtClean="0"/>
              <a:t>2/1/26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3B36B97-C37E-5CE9-3802-B8DA5F0664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7F052A8-D371-30D5-6897-022CB20E5A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11DA-31D6-714E-96BC-AE5E3DE774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7103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3BE1B0-6A8D-D297-631D-7ADDEEB41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B7D1967-682A-FCB8-F8EE-9E125AFC25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BE57A-DB54-974D-B88D-A41119BFC0BE}" type="datetimeFigureOut">
              <a:rPr lang="en-US" smtClean="0"/>
              <a:t>2/1/26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958152-81BE-B113-9284-E078E44E5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E5F48A-23A1-F4E8-A850-C2FD86DB8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11DA-31D6-714E-96BC-AE5E3DE774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645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8BBBE21-9C33-788A-1CAC-4BBC1275F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BE57A-DB54-974D-B88D-A41119BFC0BE}" type="datetimeFigureOut">
              <a:rPr lang="en-US" smtClean="0"/>
              <a:t>2/1/26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AA03219-7DA6-EA3B-BEAA-4EBECE7AEF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A6246F-8905-B1CF-382A-B842904A8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11DA-31D6-714E-96BC-AE5E3DE774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7416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38A174-2CCC-9797-98D9-821CCD9624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54D5BB-AFB9-99A2-A0D1-9B6718137B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698BE6-3D9F-7786-219D-F7BAF11959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E524F8-13F8-DCC0-6D6A-A04B06622C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BE57A-DB54-974D-B88D-A41119BFC0BE}" type="datetimeFigureOut">
              <a:rPr lang="en-US" smtClean="0"/>
              <a:t>2/1/26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479B19-CB58-25D4-20F0-F5889B565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DEED14-7D2A-B344-EB4F-B6C5EA022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11DA-31D6-714E-96BC-AE5E3DE774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1051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0DDFE6-A95F-3039-BBB1-D3FF20F5B8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4286A5-9145-6640-6A19-CF20D727F9E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D92EC1-9A87-366A-8441-AEEEE8931E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B73B3E-4AC2-2351-FB4B-7CE1C0C465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BE57A-DB54-974D-B88D-A41119BFC0BE}" type="datetimeFigureOut">
              <a:rPr lang="en-US" smtClean="0"/>
              <a:t>2/1/26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3A42C0-15B1-3CB7-FC2A-4DE76ABBB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789BC0-3523-D4FD-746C-9E8E91D96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11DA-31D6-714E-96BC-AE5E3DE774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682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46A18BF-FFC4-04F8-1E68-10CB084E06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9A0388-9A10-DC29-E68C-F4D1953A07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FC799D-2563-AB8E-8E5E-BE15CA170A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73BE57A-DB54-974D-B88D-A41119BFC0BE}" type="datetimeFigureOut">
              <a:rPr lang="en-US" smtClean="0"/>
              <a:t>2/1/26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49A0B6-F9A5-4D8B-07A1-2EE616C9E4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F3C3B2-D3AB-FF97-E175-B8A96BD4F0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D9E11DA-31D6-714E-96BC-AE5E3DE774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44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Relationship Id="rId9" Type="http://schemas.openxmlformats.org/officeDocument/2006/relationships/image" Target="../media/image35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hyperlink" Target="https://pressbooks.bccampus.ca/environmentalissues/front-matter/introduction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eg"/><Relationship Id="rId4" Type="http://schemas.openxmlformats.org/officeDocument/2006/relationships/image" Target="../media/image4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hyperlink" Target="https://commons.wikimedia.org/wiki/Main_Page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11" Type="http://schemas.openxmlformats.org/officeDocument/2006/relationships/image" Target="../media/image15.jpe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pressbooks.bccampus.ca/environmentalissues/front-matter/introduction/" TargetMode="Externa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hyperlink" Target="https://pressbooks.bccampus.ca/environmentalissues/front-matter/introduction/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hool of fish swimming over a coral reef">
            <a:extLst>
              <a:ext uri="{FF2B5EF4-FFF2-40B4-BE49-F238E27FC236}">
                <a16:creationId xmlns:a16="http://schemas.microsoft.com/office/drawing/2014/main" id="{F9F61973-A0F3-37C1-1322-42422ADB994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rcRect t="6250"/>
          <a:stretch>
            <a:fillRect/>
          </a:stretch>
        </p:blipFill>
        <p:spPr>
          <a:xfrm>
            <a:off x="20" y="1"/>
            <a:ext cx="1219198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CE2E86F-2EE5-3549-51AF-78A692866BF8}"/>
              </a:ext>
            </a:extLst>
          </p:cNvPr>
          <p:cNvSpPr txBox="1"/>
          <p:nvPr/>
        </p:nvSpPr>
        <p:spPr>
          <a:xfrm>
            <a:off x="1524000" y="1122362"/>
            <a:ext cx="9144000" cy="290051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6000" b="1" dirty="0">
              <a:solidFill>
                <a:srgbClr val="FFFFFF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C953244-3D05-171C-AFA5-47EAC57536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52194"/>
            <a:ext cx="9144000" cy="2387600"/>
          </a:xfrm>
        </p:spPr>
        <p:txBody>
          <a:bodyPr/>
          <a:lstStyle/>
          <a:p>
            <a:r>
              <a:rPr lang="en-US" sz="6000" b="1" dirty="0">
                <a:solidFill>
                  <a:srgbClr val="FFFFFF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Community Ecology</a:t>
            </a:r>
            <a:br>
              <a:rPr lang="en-US" sz="6000" b="1" dirty="0">
                <a:solidFill>
                  <a:srgbClr val="FFFFFF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66827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53E567DB-8EA2-9159-0549-CF269F98DC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5A97FE-98A0-4627-422C-237F1734B59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Symbiosis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1D47169-D093-3F1D-7277-189FB6F81D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1975" y="3659188"/>
            <a:ext cx="11068050" cy="1655762"/>
          </a:xfrm>
        </p:spPr>
        <p:txBody>
          <a:bodyPr/>
          <a:lstStyle/>
          <a:p>
            <a:r>
              <a:rPr lang="en-US" dirty="0"/>
              <a:t>A close relationship that can be adversarial, beneficial, or neutral for the host</a:t>
            </a:r>
          </a:p>
        </p:txBody>
      </p:sp>
    </p:spTree>
    <p:extLst>
      <p:ext uri="{BB962C8B-B14F-4D97-AF65-F5344CB8AC3E}">
        <p14:creationId xmlns:p14="http://schemas.microsoft.com/office/powerpoint/2010/main" val="32685121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6D16505-A0D7-7A07-71E8-1B3DE68924AD}"/>
              </a:ext>
            </a:extLst>
          </p:cNvPr>
          <p:cNvSpPr txBox="1"/>
          <p:nvPr/>
        </p:nvSpPr>
        <p:spPr>
          <a:xfrm>
            <a:off x="642172" y="495904"/>
            <a:ext cx="10928505" cy="3370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US" sz="2200" b="1" dirty="0">
                <a:latin typeface="Calibri" panose="020F0502020204030204" pitchFamily="34" charset="0"/>
                <a:cs typeface="Calibri" panose="020F0502020204030204" pitchFamily="34" charset="0"/>
              </a:rPr>
              <a:t>Symbiosis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is a close relationship between two species. This term is often mistakenly confused with mutualism, but this is inaccurate because </a:t>
            </a:r>
            <a:r>
              <a:rPr lang="en-US" sz="2200" b="1" dirty="0">
                <a:latin typeface="Calibri" panose="020F0502020204030204" pitchFamily="34" charset="0"/>
                <a:cs typeface="Calibri" panose="020F0502020204030204" pitchFamily="34" charset="0"/>
              </a:rPr>
              <a:t>symbiotic relationships can also be adversarial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algn="just">
              <a:spcAft>
                <a:spcPts val="600"/>
              </a:spcAft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In </a:t>
            </a:r>
            <a:r>
              <a:rPr lang="en-US" sz="2200" b="1" dirty="0">
                <a:latin typeface="Calibri" panose="020F0502020204030204" pitchFamily="34" charset="0"/>
                <a:cs typeface="Calibri" panose="020F0502020204030204" pitchFamily="34" charset="0"/>
              </a:rPr>
              <a:t>parasitism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, the parasite benefits at the expense of the host. The hookworm for example, lives in the intestine and consumes nutrients provided by the host.</a:t>
            </a:r>
          </a:p>
          <a:p>
            <a:pPr algn="just">
              <a:spcAft>
                <a:spcPts val="600"/>
              </a:spcAft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In </a:t>
            </a:r>
            <a:r>
              <a:rPr lang="en-US" sz="2200" b="1" dirty="0">
                <a:latin typeface="Calibri" panose="020F0502020204030204" pitchFamily="34" charset="0"/>
                <a:cs typeface="Calibri" panose="020F0502020204030204" pitchFamily="34" charset="0"/>
              </a:rPr>
              <a:t>commensalism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, the occupant benefits with no evidence of harm or benefit to the host.  Epiphytes are plants that grow on trunks and branches of trees to get access to more sunlight.</a:t>
            </a:r>
          </a:p>
          <a:p>
            <a:pPr algn="just"/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In </a:t>
            </a:r>
            <a:r>
              <a:rPr lang="en-US" sz="2200" b="1" dirty="0">
                <a:latin typeface="Calibri" panose="020F0502020204030204" pitchFamily="34" charset="0"/>
                <a:cs typeface="Calibri" panose="020F0502020204030204" pitchFamily="34" charset="0"/>
              </a:rPr>
              <a:t>mutualistic symbiosis 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both sides benefit. Zooxanthellae is a species of algae that live in the tissues of coral polyps. The polyp provides a secure environment for the algae and products of photosynthesis from the algae feed the polyp.</a:t>
            </a:r>
          </a:p>
        </p:txBody>
      </p:sp>
      <p:pic>
        <p:nvPicPr>
          <p:cNvPr id="2" name="Picture 1" descr="A tree in a tropical forest covered with plants growing on its trunk">
            <a:extLst>
              <a:ext uri="{FF2B5EF4-FFF2-40B4-BE49-F238E27FC236}">
                <a16:creationId xmlns:a16="http://schemas.microsoft.com/office/drawing/2014/main" id="{C5F0B792-9F28-FBCD-5FA2-3FB38B320EA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1450" y="4027080"/>
            <a:ext cx="3049694" cy="240229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 descr="A close up of a coral polyp">
            <a:extLst>
              <a:ext uri="{FF2B5EF4-FFF2-40B4-BE49-F238E27FC236}">
                <a16:creationId xmlns:a16="http://schemas.microsoft.com/office/drawing/2014/main" id="{780E8587-9796-AF0F-FA82-5E232A8F59B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18259" y="4027080"/>
            <a:ext cx="2724755" cy="240229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 descr="A close up of algae cells">
            <a:extLst>
              <a:ext uri="{FF2B5EF4-FFF2-40B4-BE49-F238E27FC236}">
                <a16:creationId xmlns:a16="http://schemas.microsoft.com/office/drawing/2014/main" id="{3A5C11C7-8188-4442-3D45-E40BD93548C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50192" y="4031712"/>
            <a:ext cx="2779106" cy="239766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 descr="A close-up of a hookworm parasite">
            <a:extLst>
              <a:ext uri="{FF2B5EF4-FFF2-40B4-BE49-F238E27FC236}">
                <a16:creationId xmlns:a16="http://schemas.microsoft.com/office/drawing/2014/main" id="{35259C73-FE43-FEB3-875B-B0A3BDEAD87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98448" y="4571576"/>
            <a:ext cx="2395032" cy="130604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847749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B3F5EA6F-2C6E-88F0-42FF-8358A7B8B3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7B1673-90E5-273D-A873-98A6F64BF2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9575" y="1271588"/>
            <a:ext cx="11372850" cy="2387600"/>
          </a:xfrm>
        </p:spPr>
        <p:txBody>
          <a:bodyPr/>
          <a:lstStyle/>
          <a:p>
            <a:r>
              <a:rPr lang="en-US" dirty="0"/>
              <a:t>Keystone and Foundational Species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5C2191-AEBA-E6D5-F05E-562CA4A048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1975" y="3659188"/>
            <a:ext cx="11068050" cy="1655762"/>
          </a:xfrm>
        </p:spPr>
        <p:txBody>
          <a:bodyPr/>
          <a:lstStyle/>
          <a:p>
            <a:r>
              <a:rPr lang="en-US" dirty="0"/>
              <a:t>Where some niches are more important than others</a:t>
            </a:r>
          </a:p>
        </p:txBody>
      </p:sp>
    </p:spTree>
    <p:extLst>
      <p:ext uri="{BB962C8B-B14F-4D97-AF65-F5344CB8AC3E}">
        <p14:creationId xmlns:p14="http://schemas.microsoft.com/office/powerpoint/2010/main" val="25158295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D55D53C-E05D-F40C-B60F-234AD1A6528A}"/>
              </a:ext>
            </a:extLst>
          </p:cNvPr>
          <p:cNvSpPr txBox="1"/>
          <p:nvPr/>
        </p:nvSpPr>
        <p:spPr>
          <a:xfrm>
            <a:off x="287384" y="276252"/>
            <a:ext cx="9582758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Not all niches are equal: Some species play a pivotal role in providing the habit or maintaining biodiversity.</a:t>
            </a:r>
          </a:p>
          <a:p>
            <a:pPr algn="just">
              <a:spcAft>
                <a:spcPts val="600"/>
              </a:spcAft>
            </a:pPr>
            <a:r>
              <a:rPr lang="en-US" sz="2200" b="1" dirty="0">
                <a:latin typeface="Calibri" panose="020F0502020204030204" pitchFamily="34" charset="0"/>
                <a:cs typeface="Calibri" panose="020F0502020204030204" pitchFamily="34" charset="0"/>
              </a:rPr>
              <a:t>Foundation species 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like oysters and corals “create” the habitat for the entire community.</a:t>
            </a:r>
          </a:p>
          <a:p>
            <a:pPr algn="just">
              <a:spcAft>
                <a:spcPts val="600"/>
              </a:spcAft>
            </a:pPr>
            <a:r>
              <a:rPr lang="en-US" sz="2200" b="1" dirty="0">
                <a:latin typeface="Calibri" panose="020F0502020204030204" pitchFamily="34" charset="0"/>
                <a:cs typeface="Calibri" panose="020F0502020204030204" pitchFamily="34" charset="0"/>
              </a:rPr>
              <a:t>Keystone species 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maintain biodiversity by keeping certain populations in check: </a:t>
            </a: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b="1" dirty="0">
                <a:latin typeface="Calibri" panose="020F0502020204030204" pitchFamily="34" charset="0"/>
                <a:cs typeface="Calibri" panose="020F0502020204030204" pitchFamily="34" charset="0"/>
              </a:rPr>
              <a:t>African elephants 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prevent trees from overtaking the grasslands that support the grazing community by preferentially grazing on woody plants. For this role they are also referred to as “ecosystem engineers.”</a:t>
            </a: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b="1" dirty="0">
                <a:latin typeface="Calibri" panose="020F0502020204030204" pitchFamily="34" charset="0"/>
                <a:cs typeface="Calibri" panose="020F0502020204030204" pitchFamily="34" charset="0"/>
              </a:rPr>
              <a:t>Sea otters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prey on sea urchins, which in turn, graze on kelp. This prevents sea urchins from overgrazing kelp forests which are the foundation for a diverse community of fish and invertebrates that rely on kelp for both food and shelter.</a:t>
            </a:r>
          </a:p>
        </p:txBody>
      </p:sp>
      <p:pic>
        <p:nvPicPr>
          <p:cNvPr id="3" name="Picture 2" descr="A coral reef">
            <a:extLst>
              <a:ext uri="{FF2B5EF4-FFF2-40B4-BE49-F238E27FC236}">
                <a16:creationId xmlns:a16="http://schemas.microsoft.com/office/drawing/2014/main" id="{DE126363-C3A1-0390-0CC7-0BAEF6DCB96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151" y="4520331"/>
            <a:ext cx="2190111" cy="2047840"/>
          </a:xfrm>
          <a:prstGeom prst="rect">
            <a:avLst/>
          </a:prstGeom>
        </p:spPr>
      </p:pic>
      <p:pic>
        <p:nvPicPr>
          <p:cNvPr id="6" name="Picture 5" descr="A colony of oysters on rocks&#10;">
            <a:extLst>
              <a:ext uri="{FF2B5EF4-FFF2-40B4-BE49-F238E27FC236}">
                <a16:creationId xmlns:a16="http://schemas.microsoft.com/office/drawing/2014/main" id="{B33FD260-6C75-3670-4437-7BF3DE96D03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2993" y="4513044"/>
            <a:ext cx="2270985" cy="2047840"/>
          </a:xfrm>
          <a:prstGeom prst="rect">
            <a:avLst/>
          </a:prstGeom>
        </p:spPr>
      </p:pic>
      <p:pic>
        <p:nvPicPr>
          <p:cNvPr id="8" name="Picture 7" descr="A sea urchin">
            <a:extLst>
              <a:ext uri="{FF2B5EF4-FFF2-40B4-BE49-F238E27FC236}">
                <a16:creationId xmlns:a16="http://schemas.microsoft.com/office/drawing/2014/main" id="{1522350C-31ED-7B30-9DEC-9457A8B7598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74037" y="2973015"/>
            <a:ext cx="1587651" cy="1393696"/>
          </a:xfrm>
          <a:prstGeom prst="rect">
            <a:avLst/>
          </a:prstGeom>
        </p:spPr>
      </p:pic>
      <p:pic>
        <p:nvPicPr>
          <p:cNvPr id="10" name="Picture 9" descr="An undersea view of a kelp forest">
            <a:extLst>
              <a:ext uri="{FF2B5EF4-FFF2-40B4-BE49-F238E27FC236}">
                <a16:creationId xmlns:a16="http://schemas.microsoft.com/office/drawing/2014/main" id="{5C6F1498-7D3D-A792-6845-6F695F8A3D7B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74037" y="349935"/>
            <a:ext cx="1587651" cy="248664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4" name="Picture 13" descr="A sea otter consuming a see urchin">
            <a:extLst>
              <a:ext uri="{FF2B5EF4-FFF2-40B4-BE49-F238E27FC236}">
                <a16:creationId xmlns:a16="http://schemas.microsoft.com/office/drawing/2014/main" id="{28EB8FF7-DCC4-EEBA-3DA8-62ECF22A20A7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74036" y="4499597"/>
            <a:ext cx="1587652" cy="2068704"/>
          </a:xfrm>
          <a:prstGeom prst="rect">
            <a:avLst/>
          </a:prstGeom>
        </p:spPr>
      </p:pic>
      <p:pic>
        <p:nvPicPr>
          <p:cNvPr id="5" name="Picture 4" descr="An elephant eating leaves from a bush&#10;&#10;Description automatically generated">
            <a:extLst>
              <a:ext uri="{FF2B5EF4-FFF2-40B4-BE49-F238E27FC236}">
                <a16:creationId xmlns:a16="http://schemas.microsoft.com/office/drawing/2014/main" id="{D489ADB0-8A54-F104-E1A6-9BA776BB5896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0836" y="4513044"/>
            <a:ext cx="2486387" cy="204784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Picture 8" descr="A group of animals in an African savanna">
            <a:extLst>
              <a:ext uri="{FF2B5EF4-FFF2-40B4-BE49-F238E27FC236}">
                <a16:creationId xmlns:a16="http://schemas.microsoft.com/office/drawing/2014/main" id="{170897CF-D32C-EDDE-2504-619DD87C7707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1018" y="4518459"/>
            <a:ext cx="2132914" cy="204784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560656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5A5E0951-0C4B-6FB7-0E5A-4C661B5B52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3FAB5B-A7A2-7574-40B7-5CA03D91BF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9575" y="1271588"/>
            <a:ext cx="11372850" cy="2387600"/>
          </a:xfrm>
        </p:spPr>
        <p:txBody>
          <a:bodyPr/>
          <a:lstStyle/>
          <a:p>
            <a:r>
              <a:rPr lang="en-US" dirty="0"/>
              <a:t>Primary and Secondary Succession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6DA20B-81DA-BDFF-3027-FFBD08195F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1037" y="3679826"/>
            <a:ext cx="10829925" cy="1655762"/>
          </a:xfrm>
        </p:spPr>
        <p:txBody>
          <a:bodyPr/>
          <a:lstStyle/>
          <a:p>
            <a:r>
              <a:rPr lang="en-US" dirty="0"/>
              <a:t>Communities that colonize during disruptive events that eventually pave the way for the original ecosystem</a:t>
            </a:r>
          </a:p>
        </p:txBody>
      </p:sp>
    </p:spTree>
    <p:extLst>
      <p:ext uri="{BB962C8B-B14F-4D97-AF65-F5344CB8AC3E}">
        <p14:creationId xmlns:p14="http://schemas.microsoft.com/office/powerpoint/2010/main" val="27359009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tree on fire&#10;&#10;Description automatically generated with medium confidence">
            <a:extLst>
              <a:ext uri="{FF2B5EF4-FFF2-40B4-BE49-F238E27FC236}">
                <a16:creationId xmlns:a16="http://schemas.microsoft.com/office/drawing/2014/main" id="{02F4300E-976C-D941-F12F-AEBCA802E4F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83237" y="368355"/>
            <a:ext cx="2105766" cy="1900061"/>
          </a:xfrm>
          <a:prstGeom prst="rect">
            <a:avLst/>
          </a:prstGeom>
        </p:spPr>
      </p:pic>
      <p:pic>
        <p:nvPicPr>
          <p:cNvPr id="8" name="Picture 7" descr="A meadow of yellow flowers">
            <a:extLst>
              <a:ext uri="{FF2B5EF4-FFF2-40B4-BE49-F238E27FC236}">
                <a16:creationId xmlns:a16="http://schemas.microsoft.com/office/drawing/2014/main" id="{8CA37166-79F0-4B48-9234-4A079731A1C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64860" y="2371857"/>
            <a:ext cx="2124143" cy="1767790"/>
          </a:xfrm>
          <a:prstGeom prst="rect">
            <a:avLst/>
          </a:prstGeom>
        </p:spPr>
      </p:pic>
      <p:pic>
        <p:nvPicPr>
          <p:cNvPr id="10" name="Picture 9" descr="A picture of a young forest">
            <a:extLst>
              <a:ext uri="{FF2B5EF4-FFF2-40B4-BE49-F238E27FC236}">
                <a16:creationId xmlns:a16="http://schemas.microsoft.com/office/drawing/2014/main" id="{501FC2FC-3EBA-578A-A2A1-A60EF4682D2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83237" y="4243088"/>
            <a:ext cx="2140540" cy="176779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71DB62F-5BFD-AA42-1A0E-B553A16F8A20}"/>
              </a:ext>
            </a:extLst>
          </p:cNvPr>
          <p:cNvSpPr txBox="1"/>
          <p:nvPr/>
        </p:nvSpPr>
        <p:spPr>
          <a:xfrm>
            <a:off x="275676" y="263132"/>
            <a:ext cx="9157691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US" sz="2200" b="1" dirty="0">
                <a:latin typeface="Calibri" panose="020F0502020204030204" pitchFamily="34" charset="0"/>
                <a:cs typeface="Calibri" panose="020F0502020204030204" pitchFamily="34" charset="0"/>
              </a:rPr>
              <a:t>Disruptive events 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such as forest fires destroy the entire standing crop of vegetation, but they leave behind nutrient-rich soil due to the release of minerals that were previously locked up in the biomass.</a:t>
            </a:r>
          </a:p>
          <a:p>
            <a:pPr algn="just">
              <a:spcAft>
                <a:spcPts val="600"/>
              </a:spcAft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Fast-growing grasses and weeds soon cover the landscape and protect the soil from erosion.  This meadow of </a:t>
            </a:r>
            <a:r>
              <a:rPr lang="en-US" sz="2200" b="1" dirty="0">
                <a:latin typeface="Calibri" panose="020F0502020204030204" pitchFamily="34" charset="0"/>
                <a:cs typeface="Calibri" panose="020F0502020204030204" pitchFamily="34" charset="0"/>
              </a:rPr>
              <a:t>pioneer species 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is then replaced by a series of increasingly larger plants until the original </a:t>
            </a:r>
            <a:r>
              <a:rPr lang="en-US" sz="2200" b="1" dirty="0">
                <a:latin typeface="Calibri" panose="020F0502020204030204" pitchFamily="34" charset="0"/>
                <a:cs typeface="Calibri" panose="020F0502020204030204" pitchFamily="34" charset="0"/>
              </a:rPr>
              <a:t>climax community 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is restored.</a:t>
            </a:r>
          </a:p>
          <a:p>
            <a:pPr algn="just">
              <a:spcAft>
                <a:spcPts val="600"/>
              </a:spcAft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This overall process is referred to as “</a:t>
            </a:r>
            <a:r>
              <a:rPr lang="en-US" sz="2200" b="1" dirty="0">
                <a:latin typeface="Calibri" panose="020F0502020204030204" pitchFamily="34" charset="0"/>
                <a:cs typeface="Calibri" panose="020F0502020204030204" pitchFamily="34" charset="0"/>
              </a:rPr>
              <a:t>secondary succession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.” </a:t>
            </a:r>
          </a:p>
        </p:txBody>
      </p:sp>
      <p:pic>
        <p:nvPicPr>
          <p:cNvPr id="9" name="Picture 8" descr="A succession of pictures showing a meadow turning into a forest">
            <a:extLst>
              <a:ext uri="{FF2B5EF4-FFF2-40B4-BE49-F238E27FC236}">
                <a16:creationId xmlns:a16="http://schemas.microsoft.com/office/drawing/2014/main" id="{7E7E06B4-61B2-EBA3-3E1B-79F5A97508A2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2997" y="2986579"/>
            <a:ext cx="9030370" cy="315699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1C17C26-8450-F849-3F64-6AC3E69CD6EF}"/>
              </a:ext>
            </a:extLst>
          </p:cNvPr>
          <p:cNvSpPr txBox="1"/>
          <p:nvPr/>
        </p:nvSpPr>
        <p:spPr>
          <a:xfrm>
            <a:off x="346877" y="6247010"/>
            <a:ext cx="1149824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Succession image from “Environmental Issues” by Andrew Frank </a:t>
            </a:r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  <a:hlinkClick r:id="rId7"/>
              </a:rPr>
              <a:t>https://pressbooks.bccampus.ca/environmentalissues/front-matter/introduction/</a:t>
            </a:r>
            <a:endParaRPr lang="en-US" sz="15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919D097-1D6C-0785-442F-AC1D7D2D36A4}"/>
              </a:ext>
            </a:extLst>
          </p:cNvPr>
          <p:cNvSpPr txBox="1"/>
          <p:nvPr/>
        </p:nvSpPr>
        <p:spPr>
          <a:xfrm>
            <a:off x="9664861" y="48729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674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lose-up of a lichen growing on a bare rock">
            <a:extLst>
              <a:ext uri="{FF2B5EF4-FFF2-40B4-BE49-F238E27FC236}">
                <a16:creationId xmlns:a16="http://schemas.microsoft.com/office/drawing/2014/main" id="{CF1A6570-BD1C-F7F0-1F4C-9D3F10A5BC2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280" y="5043487"/>
            <a:ext cx="2152859" cy="146756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Picture 6" descr="A succession of pictures showing a field of rocks weathering into soil and eventually turning into a forest">
            <a:extLst>
              <a:ext uri="{FF2B5EF4-FFF2-40B4-BE49-F238E27FC236}">
                <a16:creationId xmlns:a16="http://schemas.microsoft.com/office/drawing/2014/main" id="{87DB5B9E-235E-CA47-E6DD-1C8805B11B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8349" y="3071811"/>
            <a:ext cx="8457502" cy="3439239"/>
          </a:xfrm>
          <a:prstGeom prst="rect">
            <a:avLst/>
          </a:prstGeom>
        </p:spPr>
      </p:pic>
      <p:pic>
        <p:nvPicPr>
          <p:cNvPr id="11" name="Picture 10" descr="A close-up of a lava field&#10;&#10;Description automatically generated">
            <a:extLst>
              <a:ext uri="{FF2B5EF4-FFF2-40B4-BE49-F238E27FC236}">
                <a16:creationId xmlns:a16="http://schemas.microsoft.com/office/drawing/2014/main" id="{D06670B7-B2A0-0561-6DC6-87D9160CE30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8997" y="3071811"/>
            <a:ext cx="2152859" cy="177798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2DF63A1-34AF-4709-AC42-07FEAEF0C8D5}"/>
              </a:ext>
            </a:extLst>
          </p:cNvPr>
          <p:cNvSpPr txBox="1"/>
          <p:nvPr/>
        </p:nvSpPr>
        <p:spPr>
          <a:xfrm>
            <a:off x="542925" y="337185"/>
            <a:ext cx="10922926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US" sz="2200" b="1" dirty="0">
                <a:latin typeface="Calibri" panose="020F0502020204030204" pitchFamily="34" charset="0"/>
                <a:cs typeface="Calibri" panose="020F0502020204030204" pitchFamily="34" charset="0"/>
              </a:rPr>
              <a:t>Primary succession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” is much more prolonged because the starting material is bare rock. Consequently, new soil needs to be generated by means of weathering.</a:t>
            </a:r>
          </a:p>
          <a:p>
            <a:pPr algn="just">
              <a:spcAft>
                <a:spcPts val="600"/>
              </a:spcAft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This process typically occurs following some form of extreme </a:t>
            </a:r>
            <a:r>
              <a:rPr lang="en-US" sz="2200" b="1" dirty="0">
                <a:latin typeface="Calibri" panose="020F0502020204030204" pitchFamily="34" charset="0"/>
                <a:cs typeface="Calibri" panose="020F0502020204030204" pitchFamily="34" charset="0"/>
              </a:rPr>
              <a:t>geological upheaval 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such as a major earthquake or volcanic eruption.</a:t>
            </a:r>
          </a:p>
          <a:p>
            <a:pPr algn="just">
              <a:spcAft>
                <a:spcPts val="600"/>
              </a:spcAft>
            </a:pPr>
            <a:r>
              <a:rPr lang="en-US" sz="2200" b="1" dirty="0">
                <a:latin typeface="Calibri" panose="020F0502020204030204" pitchFamily="34" charset="0"/>
                <a:cs typeface="Calibri" panose="020F0502020204030204" pitchFamily="34" charset="0"/>
              </a:rPr>
              <a:t>Lichens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are the </a:t>
            </a:r>
            <a:r>
              <a:rPr lang="en-US" sz="2200" b="1" dirty="0">
                <a:latin typeface="Calibri" panose="020F0502020204030204" pitchFamily="34" charset="0"/>
                <a:cs typeface="Calibri" panose="020F0502020204030204" pitchFamily="34" charset="0"/>
              </a:rPr>
              <a:t>pioneer species in primary succession 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because they are capable of thriving on bare rock. Lichens can do this because of they consist of </a:t>
            </a:r>
            <a:r>
              <a:rPr lang="en-US" sz="2200" b="1" dirty="0">
                <a:latin typeface="Calibri" panose="020F0502020204030204" pitchFamily="34" charset="0"/>
                <a:cs typeface="Calibri" panose="020F0502020204030204" pitchFamily="34" charset="0"/>
              </a:rPr>
              <a:t>fungi and algae 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living in a </a:t>
            </a:r>
            <a:r>
              <a:rPr lang="en-US" sz="2200" b="1" dirty="0">
                <a:latin typeface="Calibri" panose="020F0502020204030204" pitchFamily="34" charset="0"/>
                <a:cs typeface="Calibri" panose="020F0502020204030204" pitchFamily="34" charset="0"/>
              </a:rPr>
              <a:t>mutualistic relationship 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where the algae provides food and the fungi provides protection.</a:t>
            </a:r>
          </a:p>
        </p:txBody>
      </p:sp>
    </p:spTree>
    <p:extLst>
      <p:ext uri="{BB962C8B-B14F-4D97-AF65-F5344CB8AC3E}">
        <p14:creationId xmlns:p14="http://schemas.microsoft.com/office/powerpoint/2010/main" val="1619553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7FDFBA2E-B1EF-462D-A5FD-3BCFDCFD35C8}"/>
              </a:ext>
            </a:extLst>
          </p:cNvPr>
          <p:cNvSpPr txBox="1"/>
          <p:nvPr/>
        </p:nvSpPr>
        <p:spPr>
          <a:xfrm>
            <a:off x="790459" y="5582141"/>
            <a:ext cx="1016030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Unless otherwise indicated, all images in this presentation were downloaded from </a:t>
            </a:r>
            <a:r>
              <a:rPr lang="en-US" sz="2200" b="1" dirty="0">
                <a:latin typeface="Calibri" panose="020F0502020204030204" pitchFamily="34" charset="0"/>
                <a:cs typeface="Calibri" panose="020F0502020204030204" pitchFamily="34" charset="0"/>
              </a:rPr>
              <a:t>Wikimedia Commons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en-US" sz="2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https://commons.wikimedia.org/wiki/Main_Page</a:t>
            </a:r>
            <a:endParaRPr lang="en-US" sz="1600" dirty="0"/>
          </a:p>
        </p:txBody>
      </p:sp>
      <p:pic>
        <p:nvPicPr>
          <p:cNvPr id="11" name="Picture 10" descr="A blue and red logo with arrows&#10;&#10;Description automatically generated">
            <a:extLst>
              <a:ext uri="{FF2B5EF4-FFF2-40B4-BE49-F238E27FC236}">
                <a16:creationId xmlns:a16="http://schemas.microsoft.com/office/drawing/2014/main" id="{DE3CF24E-DE08-B0B4-A5E0-26567F16BB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4327" y="1089442"/>
            <a:ext cx="3441336" cy="395802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41DED42-8297-90D0-2750-BBE1A1B58495}"/>
              </a:ext>
            </a:extLst>
          </p:cNvPr>
          <p:cNvSpPr txBox="1"/>
          <p:nvPr/>
        </p:nvSpPr>
        <p:spPr>
          <a:xfrm>
            <a:off x="625206" y="399228"/>
            <a:ext cx="30734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Acknowledgement:</a:t>
            </a:r>
          </a:p>
        </p:txBody>
      </p:sp>
    </p:spTree>
    <p:extLst>
      <p:ext uri="{BB962C8B-B14F-4D97-AF65-F5344CB8AC3E}">
        <p14:creationId xmlns:p14="http://schemas.microsoft.com/office/powerpoint/2010/main" val="27996008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04E11D-A6DC-D5CC-5711-5A0652CBC0D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Interspecies Relationships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AA8507-F16D-4E60-142D-27233D124CC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And their role in the ecosystem</a:t>
            </a:r>
          </a:p>
        </p:txBody>
      </p:sp>
    </p:spTree>
    <p:extLst>
      <p:ext uri="{BB962C8B-B14F-4D97-AF65-F5344CB8AC3E}">
        <p14:creationId xmlns:p14="http://schemas.microsoft.com/office/powerpoint/2010/main" val="33450153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A05C945-26A2-6C39-E8B7-D7069557A1B4}"/>
              </a:ext>
            </a:extLst>
          </p:cNvPr>
          <p:cNvSpPr txBox="1"/>
          <p:nvPr/>
        </p:nvSpPr>
        <p:spPr>
          <a:xfrm>
            <a:off x="778473" y="1148890"/>
            <a:ext cx="10972800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 specie’s role in the ecosystem is its 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niche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algn="just">
              <a:spcAft>
                <a:spcPts val="600"/>
              </a:spcAft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The place where the species lives, gathers food, and reproduces is its 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habitat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just">
              <a:spcAft>
                <a:spcPts val="600"/>
              </a:spcAft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Most interspecies relationships center around the struggle for the resources needed to survive and reproduce.</a:t>
            </a:r>
          </a:p>
          <a:p>
            <a:pPr algn="just"/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Interspecies relationships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can be 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adversarial (-), beneficial (+), or neutral (0)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2" name="Picture 1" descr="A bee on a yellow flower&#10;&#10;Description automatically generated">
            <a:extLst>
              <a:ext uri="{FF2B5EF4-FFF2-40B4-BE49-F238E27FC236}">
                <a16:creationId xmlns:a16="http://schemas.microsoft.com/office/drawing/2014/main" id="{D36E3E1B-BE36-3A35-8860-14CB10DEB32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015" y="3610971"/>
            <a:ext cx="2672386" cy="202836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 descr="A large beehive from a tree&#10;&#10;Description automatically generated">
            <a:extLst>
              <a:ext uri="{FF2B5EF4-FFF2-40B4-BE49-F238E27FC236}">
                <a16:creationId xmlns:a16="http://schemas.microsoft.com/office/drawing/2014/main" id="{CFC0077D-8AD4-A313-D8B9-B26DCD2063D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9457" y="3610971"/>
            <a:ext cx="3378844" cy="202836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Picture 6" descr="A bear climbing a tree to invade a beehive">
            <a:extLst>
              <a:ext uri="{FF2B5EF4-FFF2-40B4-BE49-F238E27FC236}">
                <a16:creationId xmlns:a16="http://schemas.microsoft.com/office/drawing/2014/main" id="{55C9D5DB-14D7-6F01-D8AA-B33367D351F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57357" y="3610971"/>
            <a:ext cx="2035018" cy="2085257"/>
          </a:xfrm>
          <a:prstGeom prst="rect">
            <a:avLst/>
          </a:prstGeom>
        </p:spPr>
      </p:pic>
      <p:pic>
        <p:nvPicPr>
          <p:cNvPr id="6" name="Picture 5" descr="An insect predator eating a bee">
            <a:extLst>
              <a:ext uri="{FF2B5EF4-FFF2-40B4-BE49-F238E27FC236}">
                <a16:creationId xmlns:a16="http://schemas.microsoft.com/office/drawing/2014/main" id="{172224A5-4AE9-68C4-A93C-F6E09CD4634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0657" y="3610969"/>
            <a:ext cx="2234344" cy="202836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393F08E-8BFA-5C58-CB92-A9B2DA48CD22}"/>
              </a:ext>
            </a:extLst>
          </p:cNvPr>
          <p:cNvSpPr txBox="1"/>
          <p:nvPr/>
        </p:nvSpPr>
        <p:spPr>
          <a:xfrm>
            <a:off x="7031897" y="5593034"/>
            <a:ext cx="23530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Robber fly preys on a bee.</a:t>
            </a:r>
          </a:p>
        </p:txBody>
      </p:sp>
    </p:spTree>
    <p:extLst>
      <p:ext uri="{BB962C8B-B14F-4D97-AF65-F5344CB8AC3E}">
        <p14:creationId xmlns:p14="http://schemas.microsoft.com/office/powerpoint/2010/main" val="3650365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8AAC057-C753-78AE-D872-86D54FB9F515}"/>
              </a:ext>
            </a:extLst>
          </p:cNvPr>
          <p:cNvSpPr txBox="1"/>
          <p:nvPr/>
        </p:nvSpPr>
        <p:spPr>
          <a:xfrm>
            <a:off x="307754" y="285792"/>
            <a:ext cx="11518232" cy="367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With the exception of </a:t>
            </a:r>
            <a:r>
              <a:rPr lang="en-US" sz="2200" b="1" dirty="0">
                <a:latin typeface="Calibri" panose="020F0502020204030204" pitchFamily="34" charset="0"/>
                <a:cs typeface="Calibri" panose="020F0502020204030204" pitchFamily="34" charset="0"/>
              </a:rPr>
              <a:t>scavengers and detritivores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, all animals are adapted to </a:t>
            </a:r>
            <a:r>
              <a:rPr lang="en-US" sz="2200" b="1" dirty="0">
                <a:latin typeface="Calibri" panose="020F0502020204030204" pitchFamily="34" charset="0"/>
                <a:cs typeface="Calibri" panose="020F0502020204030204" pitchFamily="34" charset="0"/>
              </a:rPr>
              <a:t>consume another living organism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. Consequently, many animals and plants employ strategies and adaptations to minimize being eaten by their adversaries. These include:</a:t>
            </a: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camouflage</a:t>
            </a: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physical barriers</a:t>
            </a: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toxins</a:t>
            </a: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warning colors on some toxic species.</a:t>
            </a: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mimicry of warning colors found on toxic species.</a:t>
            </a: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speed </a:t>
            </a:r>
          </a:p>
        </p:txBody>
      </p:sp>
      <p:pic>
        <p:nvPicPr>
          <p:cNvPr id="3" name="Picture 2" descr="A close-up of a moth blending into a tree">
            <a:extLst>
              <a:ext uri="{FF2B5EF4-FFF2-40B4-BE49-F238E27FC236}">
                <a16:creationId xmlns:a16="http://schemas.microsoft.com/office/drawing/2014/main" id="{E82BA104-3EA9-3C8D-EE5E-9E2D2437C60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439" y="4320563"/>
            <a:ext cx="1371600" cy="1999683"/>
          </a:xfrm>
          <a:prstGeom prst="rect">
            <a:avLst/>
          </a:prstGeom>
        </p:spPr>
      </p:pic>
      <p:pic>
        <p:nvPicPr>
          <p:cNvPr id="8" name="Picture 7" descr="A close-up of a thorny plant&#10;&#10;Description automatically generated">
            <a:extLst>
              <a:ext uri="{FF2B5EF4-FFF2-40B4-BE49-F238E27FC236}">
                <a16:creationId xmlns:a16="http://schemas.microsoft.com/office/drawing/2014/main" id="{D0CCB572-CB45-8FC4-30C8-C67D0652A2D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4376" y="4341813"/>
            <a:ext cx="1611565" cy="1978433"/>
          </a:xfrm>
          <a:prstGeom prst="rect">
            <a:avLst/>
          </a:prstGeom>
        </p:spPr>
      </p:pic>
      <p:pic>
        <p:nvPicPr>
          <p:cNvPr id="10" name="Picture 9" descr="A puffer fish with yellow and black spots&#10;&#10;Description automatically generated">
            <a:extLst>
              <a:ext uri="{FF2B5EF4-FFF2-40B4-BE49-F238E27FC236}">
                <a16:creationId xmlns:a16="http://schemas.microsoft.com/office/drawing/2014/main" id="{DB88FFD6-92C9-D4EB-5AAA-36B3957FA42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0321" y="4341811"/>
            <a:ext cx="2036405" cy="1978433"/>
          </a:xfrm>
          <a:prstGeom prst="rect">
            <a:avLst/>
          </a:prstGeom>
        </p:spPr>
      </p:pic>
      <p:pic>
        <p:nvPicPr>
          <p:cNvPr id="12" name="Picture 11" descr="A close-up of a tobacco plant&#10;&#10;Description automatically generated">
            <a:extLst>
              <a:ext uri="{FF2B5EF4-FFF2-40B4-BE49-F238E27FC236}">
                <a16:creationId xmlns:a16="http://schemas.microsoft.com/office/drawing/2014/main" id="{DE5368FB-5ED6-F410-15B3-09C36F882CE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0352" y="4341811"/>
            <a:ext cx="1298538" cy="197843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E9CAA22-8ED8-4A39-F657-554AB898E03A}"/>
              </a:ext>
            </a:extLst>
          </p:cNvPr>
          <p:cNvSpPr txBox="1"/>
          <p:nvPr/>
        </p:nvSpPr>
        <p:spPr>
          <a:xfrm>
            <a:off x="3803949" y="6306556"/>
            <a:ext cx="101316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Puffer Fish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2159E78-B6F7-E124-C90C-541D9968E736}"/>
              </a:ext>
            </a:extLst>
          </p:cNvPr>
          <p:cNvSpPr txBox="1"/>
          <p:nvPr/>
        </p:nvSpPr>
        <p:spPr>
          <a:xfrm>
            <a:off x="5732843" y="6303643"/>
            <a:ext cx="81676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Tobacco</a:t>
            </a:r>
          </a:p>
        </p:txBody>
      </p:sp>
      <p:pic>
        <p:nvPicPr>
          <p:cNvPr id="16" name="Picture 15" descr="A red spotted black frog on a branch">
            <a:extLst>
              <a:ext uri="{FF2B5EF4-FFF2-40B4-BE49-F238E27FC236}">
                <a16:creationId xmlns:a16="http://schemas.microsoft.com/office/drawing/2014/main" id="{33B3D429-2C4B-86F0-3E3D-B35D71ED48B2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3804" y="4341811"/>
            <a:ext cx="1433507" cy="1999682"/>
          </a:xfrm>
          <a:prstGeom prst="rect">
            <a:avLst/>
          </a:prstGeom>
        </p:spPr>
      </p:pic>
      <p:pic>
        <p:nvPicPr>
          <p:cNvPr id="18" name="Picture 17" descr="Two species of butterflies that look the same">
            <a:extLst>
              <a:ext uri="{FF2B5EF4-FFF2-40B4-BE49-F238E27FC236}">
                <a16:creationId xmlns:a16="http://schemas.microsoft.com/office/drawing/2014/main" id="{DDD959FF-515C-4838-DA55-BFC986F9DC4F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2225" y="4341809"/>
            <a:ext cx="1538684" cy="1999683"/>
          </a:xfrm>
          <a:prstGeom prst="rect">
            <a:avLst/>
          </a:prstGeom>
        </p:spPr>
      </p:pic>
      <p:pic>
        <p:nvPicPr>
          <p:cNvPr id="20" name="Picture 19" descr="A gazelle running in a field&#10;&#10;Description automatically generated">
            <a:extLst>
              <a:ext uri="{FF2B5EF4-FFF2-40B4-BE49-F238E27FC236}">
                <a16:creationId xmlns:a16="http://schemas.microsoft.com/office/drawing/2014/main" id="{D34C4BD7-A353-6893-F554-9807FD1B2213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4534" y="4331851"/>
            <a:ext cx="1611355" cy="2020931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C68AC030-0075-178A-33AC-CAEDFF28E9BB}"/>
              </a:ext>
            </a:extLst>
          </p:cNvPr>
          <p:cNvSpPr txBox="1"/>
          <p:nvPr/>
        </p:nvSpPr>
        <p:spPr>
          <a:xfrm>
            <a:off x="7038772" y="6303643"/>
            <a:ext cx="912558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Dart Frog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0720615-610A-3BF1-1F8B-F36DB7C99C1B}"/>
              </a:ext>
            </a:extLst>
          </p:cNvPr>
          <p:cNvSpPr txBox="1"/>
          <p:nvPr/>
        </p:nvSpPr>
        <p:spPr>
          <a:xfrm>
            <a:off x="8318419" y="6307626"/>
            <a:ext cx="169097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Monarch &amp; Viceroy</a:t>
            </a:r>
          </a:p>
        </p:txBody>
      </p:sp>
      <p:pic>
        <p:nvPicPr>
          <p:cNvPr id="24" name="Picture 23" descr="An Earthworm on the ground&#10;&#10;Description automatically generated">
            <a:extLst>
              <a:ext uri="{FF2B5EF4-FFF2-40B4-BE49-F238E27FC236}">
                <a16:creationId xmlns:a16="http://schemas.microsoft.com/office/drawing/2014/main" id="{FA5B24CC-2CF2-FCFA-AC7A-25C25C4D2A79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28693" y="1686144"/>
            <a:ext cx="1500420" cy="1126904"/>
          </a:xfrm>
          <a:prstGeom prst="rect">
            <a:avLst/>
          </a:prstGeom>
        </p:spPr>
      </p:pic>
      <p:pic>
        <p:nvPicPr>
          <p:cNvPr id="26" name="Picture 25" descr="A close-up of a pillbug&#10;">
            <a:extLst>
              <a:ext uri="{FF2B5EF4-FFF2-40B4-BE49-F238E27FC236}">
                <a16:creationId xmlns:a16="http://schemas.microsoft.com/office/drawing/2014/main" id="{1F547535-37F4-0F80-3B9D-95E2EE53DBCC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28694" y="2890932"/>
            <a:ext cx="1500420" cy="944122"/>
          </a:xfrm>
          <a:prstGeom prst="rect">
            <a:avLst/>
          </a:prstGeom>
        </p:spPr>
      </p:pic>
      <p:pic>
        <p:nvPicPr>
          <p:cNvPr id="28" name="Picture 27" descr="A vulture standing on a stone ledge&#10;">
            <a:extLst>
              <a:ext uri="{FF2B5EF4-FFF2-40B4-BE49-F238E27FC236}">
                <a16:creationId xmlns:a16="http://schemas.microsoft.com/office/drawing/2014/main" id="{1C08A38F-8B45-CF99-F736-0B2D652B669B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81697" y="1695136"/>
            <a:ext cx="2356163" cy="213991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3A12CE3-502B-E10A-DD3C-415B53F65DE0}"/>
              </a:ext>
            </a:extLst>
          </p:cNvPr>
          <p:cNvSpPr txBox="1"/>
          <p:nvPr/>
        </p:nvSpPr>
        <p:spPr>
          <a:xfrm>
            <a:off x="10223092" y="1366916"/>
            <a:ext cx="1287597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Detritivores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09F0B1C-B428-7B38-4B18-A112B86396DA}"/>
              </a:ext>
            </a:extLst>
          </p:cNvPr>
          <p:cNvSpPr txBox="1"/>
          <p:nvPr/>
        </p:nvSpPr>
        <p:spPr>
          <a:xfrm>
            <a:off x="8229607" y="1343956"/>
            <a:ext cx="1134926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Scavenger</a:t>
            </a:r>
          </a:p>
        </p:txBody>
      </p:sp>
    </p:spTree>
    <p:extLst>
      <p:ext uri="{BB962C8B-B14F-4D97-AF65-F5344CB8AC3E}">
        <p14:creationId xmlns:p14="http://schemas.microsoft.com/office/powerpoint/2010/main" val="520547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21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aph showing related fluctuations of hare and lynx populations over the year&#10;">
            <a:extLst>
              <a:ext uri="{FF2B5EF4-FFF2-40B4-BE49-F238E27FC236}">
                <a16:creationId xmlns:a16="http://schemas.microsoft.com/office/drawing/2014/main" id="{796EE295-3C40-A493-3A53-6241B423BD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461" y="1566015"/>
            <a:ext cx="9144001" cy="454547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D99A4C7-D547-099A-CC06-D0E42BA6AB02}"/>
              </a:ext>
            </a:extLst>
          </p:cNvPr>
          <p:cNvSpPr txBox="1"/>
          <p:nvPr/>
        </p:nvSpPr>
        <p:spPr>
          <a:xfrm>
            <a:off x="192962" y="6341929"/>
            <a:ext cx="121931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Graph from “Environmental Issues” by Andrew Frank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https://pressbooks.bccampus.ca/environmentalissues/front-matter/introduction/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F260207-D1C7-7766-7D88-2CAC10B9CE2B}"/>
              </a:ext>
            </a:extLst>
          </p:cNvPr>
          <p:cNvSpPr txBox="1"/>
          <p:nvPr/>
        </p:nvSpPr>
        <p:spPr>
          <a:xfrm>
            <a:off x="570186" y="566138"/>
            <a:ext cx="110516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 dirty="0">
                <a:latin typeface="Calibri" panose="020F0502020204030204" pitchFamily="34" charset="0"/>
                <a:cs typeface="Calibri" panose="020F0502020204030204" pitchFamily="34" charset="0"/>
              </a:rPr>
              <a:t>Predator-prey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relationships are </a:t>
            </a:r>
            <a:r>
              <a:rPr lang="en-US" sz="2200" b="1" dirty="0">
                <a:latin typeface="Calibri" panose="020F0502020204030204" pitchFamily="34" charset="0"/>
                <a:cs typeface="Calibri" panose="020F0502020204030204" pitchFamily="34" charset="0"/>
              </a:rPr>
              <a:t>adversarial for the prey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, but they prevent population explosions that might otherwise result in habitat destruction and mass starvation. </a:t>
            </a:r>
          </a:p>
        </p:txBody>
      </p:sp>
    </p:spTree>
    <p:extLst>
      <p:ext uri="{BB962C8B-B14F-4D97-AF65-F5344CB8AC3E}">
        <p14:creationId xmlns:p14="http://schemas.microsoft.com/office/powerpoint/2010/main" val="13718372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CA8A1F59-4482-312C-4838-0F41E73C48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D1F09F-E595-8827-721C-92A90FFF316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Resource Partitioning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E3501B-86D1-E905-350D-90661EC95A9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Minimizing competition for the same resources</a:t>
            </a:r>
          </a:p>
        </p:txBody>
      </p:sp>
    </p:spTree>
    <p:extLst>
      <p:ext uri="{BB962C8B-B14F-4D97-AF65-F5344CB8AC3E}">
        <p14:creationId xmlns:p14="http://schemas.microsoft.com/office/powerpoint/2010/main" val="14536073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414C976-4F99-02FC-3B50-5C75F19077C2}"/>
              </a:ext>
            </a:extLst>
          </p:cNvPr>
          <p:cNvSpPr txBox="1"/>
          <p:nvPr/>
        </p:nvSpPr>
        <p:spPr>
          <a:xfrm>
            <a:off x="378823" y="276744"/>
            <a:ext cx="436251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US" sz="2200" b="1" dirty="0">
                <a:latin typeface="Calibri" panose="020F0502020204030204" pitchFamily="34" charset="0"/>
                <a:cs typeface="Calibri" panose="020F0502020204030204" pitchFamily="34" charset="0"/>
              </a:rPr>
              <a:t>Competition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for limited resources is an adversarial relationship for both sides, and according to the </a:t>
            </a:r>
            <a:r>
              <a:rPr lang="en-US" sz="2200" b="1" dirty="0">
                <a:latin typeface="Calibri" panose="020F0502020204030204" pitchFamily="34" charset="0"/>
                <a:cs typeface="Calibri" panose="020F0502020204030204" pitchFamily="34" charset="0"/>
              </a:rPr>
              <a:t>competitive exclusion principle 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only two outcomes are possible when two species occupy the same niche:</a:t>
            </a: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One species is eliminated.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Both species adapt through the strategy of </a:t>
            </a:r>
            <a:r>
              <a:rPr lang="en-US" sz="2200" b="1" dirty="0">
                <a:latin typeface="Calibri" panose="020F0502020204030204" pitchFamily="34" charset="0"/>
                <a:cs typeface="Calibri" panose="020F0502020204030204" pitchFamily="34" charset="0"/>
              </a:rPr>
              <a:t>resource partitioning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3" name="Picture 2" descr="Two lines on a graph showing different levels of paramecia populations">
            <a:extLst>
              <a:ext uri="{FF2B5EF4-FFF2-40B4-BE49-F238E27FC236}">
                <a16:creationId xmlns:a16="http://schemas.microsoft.com/office/drawing/2014/main" id="{04C2C284-D78C-D5F5-AD9E-4E7DAE02B6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8902" y="358028"/>
            <a:ext cx="6954275" cy="504935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02D3F8C-40FC-487A-DFB9-42CC9CCF76F3}"/>
              </a:ext>
            </a:extLst>
          </p:cNvPr>
          <p:cNvSpPr txBox="1"/>
          <p:nvPr/>
        </p:nvSpPr>
        <p:spPr>
          <a:xfrm>
            <a:off x="63053" y="6342837"/>
            <a:ext cx="121931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Graphs from “Environmental Issues” by Andrew Frank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https://pressbooks.bccampus.ca/environmentalissues/front-matter/introduction/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 descr="A rock with different species of barnacles at different levels of the shoreline">
            <a:extLst>
              <a:ext uri="{FF2B5EF4-FFF2-40B4-BE49-F238E27FC236}">
                <a16:creationId xmlns:a16="http://schemas.microsoft.com/office/drawing/2014/main" id="{F9ED6891-4D42-2743-417D-EDE6E0C096D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823" y="3736622"/>
            <a:ext cx="4159310" cy="2526403"/>
          </a:xfrm>
          <a:prstGeom prst="rect">
            <a:avLst/>
          </a:prstGeom>
        </p:spPr>
      </p:pic>
      <p:pic>
        <p:nvPicPr>
          <p:cNvPr id="8" name="Picture 7" descr="A close up of a Paramecium aurelia">
            <a:extLst>
              <a:ext uri="{FF2B5EF4-FFF2-40B4-BE49-F238E27FC236}">
                <a16:creationId xmlns:a16="http://schemas.microsoft.com/office/drawing/2014/main" id="{AB23F69B-54A2-20D5-DFD3-0346D8EF3EA3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8902" y="3001393"/>
            <a:ext cx="1639009" cy="2156898"/>
          </a:xfrm>
          <a:prstGeom prst="rect">
            <a:avLst/>
          </a:prstGeom>
        </p:spPr>
      </p:pic>
      <p:pic>
        <p:nvPicPr>
          <p:cNvPr id="10" name="Picture 9" descr="A close-up of Paramecium caudatum">
            <a:extLst>
              <a:ext uri="{FF2B5EF4-FFF2-40B4-BE49-F238E27FC236}">
                <a16:creationId xmlns:a16="http://schemas.microsoft.com/office/drawing/2014/main" id="{C2E1CD22-F471-0756-6A2F-8DEF3E16641B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26134" y="2994556"/>
            <a:ext cx="1687043" cy="216373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CB5717B-70FE-E370-1991-90DDACCBF36B}"/>
              </a:ext>
            </a:extLst>
          </p:cNvPr>
          <p:cNvSpPr txBox="1"/>
          <p:nvPr/>
        </p:nvSpPr>
        <p:spPr>
          <a:xfrm>
            <a:off x="4741333" y="5407380"/>
            <a:ext cx="72089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In the example on the left, two species of barnacle co-exist by occupying different levels of the shoreline.</a:t>
            </a:r>
          </a:p>
        </p:txBody>
      </p:sp>
    </p:spTree>
    <p:extLst>
      <p:ext uri="{BB962C8B-B14F-4D97-AF65-F5344CB8AC3E}">
        <p14:creationId xmlns:p14="http://schemas.microsoft.com/office/powerpoint/2010/main" val="1221154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481DC260-E98B-358E-E828-133FAA30CF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8384C3-DB2F-8A0E-C348-CB35E0C8902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Mutualistic Relationships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C29D41-6B4F-D0EC-97E3-DA24EF508F7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Where both sides benefit</a:t>
            </a:r>
          </a:p>
        </p:txBody>
      </p:sp>
    </p:spTree>
    <p:extLst>
      <p:ext uri="{BB962C8B-B14F-4D97-AF65-F5344CB8AC3E}">
        <p14:creationId xmlns:p14="http://schemas.microsoft.com/office/powerpoint/2010/main" val="41394076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005F5FB-7767-D66D-D88F-A4DCFC11EB11}"/>
              </a:ext>
            </a:extLst>
          </p:cNvPr>
          <p:cNvSpPr txBox="1"/>
          <p:nvPr/>
        </p:nvSpPr>
        <p:spPr>
          <a:xfrm>
            <a:off x="518982" y="641265"/>
            <a:ext cx="6962474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In 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mutualism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both sides benefit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 This is the opposite of competition.</a:t>
            </a:r>
          </a:p>
          <a:p>
            <a:pPr algn="just">
              <a:spcAft>
                <a:spcPts val="1200"/>
              </a:spcAft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When a pollinating animal visits different flowers, the pollinator is provided with a nectar reward for helping the plant reproduce.</a:t>
            </a:r>
          </a:p>
          <a:p>
            <a:pPr algn="just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Cleaning services from small birds and fish provide food for the service provider and relief from parasites for the crocodile and the dragon wrasse.</a:t>
            </a:r>
          </a:p>
        </p:txBody>
      </p:sp>
      <p:pic>
        <p:nvPicPr>
          <p:cNvPr id="6" name="Picture 5" descr="A bee on a yellow flower&#10;&#10;Description automatically generated">
            <a:extLst>
              <a:ext uri="{FF2B5EF4-FFF2-40B4-BE49-F238E27FC236}">
                <a16:creationId xmlns:a16="http://schemas.microsoft.com/office/drawing/2014/main" id="{FCCFE851-0C20-BF4B-97C1-846C965821B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36882" y="4152742"/>
            <a:ext cx="2672386" cy="202836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6" name="Picture 15" descr="A hummingbird flying to a flower&#10;">
            <a:extLst>
              <a:ext uri="{FF2B5EF4-FFF2-40B4-BE49-F238E27FC236}">
                <a16:creationId xmlns:a16="http://schemas.microsoft.com/office/drawing/2014/main" id="{8F9E79FD-6722-9C8B-8D4E-021966BC017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607" y="4160881"/>
            <a:ext cx="2020228" cy="202022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0" name="Picture 19" descr="A painting of a crocodile and birds walking into its mouth&#10;">
            <a:extLst>
              <a:ext uri="{FF2B5EF4-FFF2-40B4-BE49-F238E27FC236}">
                <a16:creationId xmlns:a16="http://schemas.microsoft.com/office/drawing/2014/main" id="{57568AAB-2B61-B734-7878-53D787C4D1B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33620" y="4156509"/>
            <a:ext cx="3098453" cy="202459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2" name="Picture 21" descr="A big fish with little fish swimming into its mouth&#10;">
            <a:extLst>
              <a:ext uri="{FF2B5EF4-FFF2-40B4-BE49-F238E27FC236}">
                <a16:creationId xmlns:a16="http://schemas.microsoft.com/office/drawing/2014/main" id="{61D8D966-ACF8-0E1A-BA78-675599B5DA5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56425" y="4160881"/>
            <a:ext cx="2704487" cy="202836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 descr="Zebras scratching each other's backs">
            <a:extLst>
              <a:ext uri="{FF2B5EF4-FFF2-40B4-BE49-F238E27FC236}">
                <a16:creationId xmlns:a16="http://schemas.microsoft.com/office/drawing/2014/main" id="{C4A0120D-87EC-4106-75C2-BEC871947776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67484" y="641265"/>
            <a:ext cx="3993427" cy="285364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96714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5007</TotalTime>
  <Words>900</Words>
  <Application>Microsoft Macintosh PowerPoint</Application>
  <PresentationFormat>Widescreen</PresentationFormat>
  <Paragraphs>63</Paragraphs>
  <Slides>17</Slides>
  <Notes>4</Notes>
  <HiddenSlides>6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Aptos</vt:lpstr>
      <vt:lpstr>Aptos Display</vt:lpstr>
      <vt:lpstr>Arial</vt:lpstr>
      <vt:lpstr>Calibri</vt:lpstr>
      <vt:lpstr>Office Theme</vt:lpstr>
      <vt:lpstr>Community Ecology </vt:lpstr>
      <vt:lpstr>Interspecies Relationships</vt:lpstr>
      <vt:lpstr>PowerPoint Presentation</vt:lpstr>
      <vt:lpstr>PowerPoint Presentation</vt:lpstr>
      <vt:lpstr>PowerPoint Presentation</vt:lpstr>
      <vt:lpstr>Resource Partitioning</vt:lpstr>
      <vt:lpstr>PowerPoint Presentation</vt:lpstr>
      <vt:lpstr>Mutualistic Relationships</vt:lpstr>
      <vt:lpstr>PowerPoint Presentation</vt:lpstr>
      <vt:lpstr>Symbiosis</vt:lpstr>
      <vt:lpstr>PowerPoint Presentation</vt:lpstr>
      <vt:lpstr>Keystone and Foundational Species</vt:lpstr>
      <vt:lpstr>PowerPoint Presentation</vt:lpstr>
      <vt:lpstr>Primary and Secondary Succession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Antonio Chaves</dc:creator>
  <cp:lastModifiedBy>Chaves, Antonio R</cp:lastModifiedBy>
  <cp:revision>314</cp:revision>
  <dcterms:created xsi:type="dcterms:W3CDTF">2024-05-22T00:31:23Z</dcterms:created>
  <dcterms:modified xsi:type="dcterms:W3CDTF">2026-02-01T13:36:08Z</dcterms:modified>
</cp:coreProperties>
</file>