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63" r:id="rId2"/>
    <p:sldId id="373" r:id="rId3"/>
    <p:sldId id="374" r:id="rId4"/>
    <p:sldId id="387" r:id="rId5"/>
    <p:sldId id="350" r:id="rId6"/>
    <p:sldId id="388" r:id="rId7"/>
    <p:sldId id="379" r:id="rId8"/>
    <p:sldId id="347" r:id="rId9"/>
    <p:sldId id="390" r:id="rId10"/>
    <p:sldId id="381" r:id="rId11"/>
    <p:sldId id="385" r:id="rId12"/>
    <p:sldId id="267" r:id="rId13"/>
    <p:sldId id="391" r:id="rId14"/>
    <p:sldId id="363" r:id="rId15"/>
    <p:sldId id="353" r:id="rId16"/>
    <p:sldId id="315" r:id="rId17"/>
    <p:sldId id="392" r:id="rId18"/>
    <p:sldId id="754"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13F1C"/>
    <a:srgbClr val="0432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868"/>
    <p:restoredTop sz="91972"/>
  </p:normalViewPr>
  <p:slideViewPr>
    <p:cSldViewPr snapToGrid="0">
      <p:cViewPr varScale="1">
        <p:scale>
          <a:sx n="61" d="100"/>
          <a:sy n="61" d="100"/>
        </p:scale>
        <p:origin x="248" y="13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7517F4-DFD4-E94C-975E-AF33707CDC79}" type="datetimeFigureOut">
              <a:rPr lang="en-US" smtClean="0"/>
              <a:t>2/1/26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908E1E-5903-704E-9B4C-711EB434982C}" type="slidenum">
              <a:rPr lang="en-US" smtClean="0"/>
              <a:t>‹#›</a:t>
            </a:fld>
            <a:endParaRPr lang="en-US"/>
          </a:p>
        </p:txBody>
      </p:sp>
    </p:spTree>
    <p:extLst>
      <p:ext uri="{BB962C8B-B14F-4D97-AF65-F5344CB8AC3E}">
        <p14:creationId xmlns:p14="http://schemas.microsoft.com/office/powerpoint/2010/main" val="24050509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908E1E-5903-704E-9B4C-711EB434982C}" type="slidenum">
              <a:rPr lang="en-US" smtClean="0"/>
              <a:t>3</a:t>
            </a:fld>
            <a:endParaRPr lang="en-US"/>
          </a:p>
        </p:txBody>
      </p:sp>
    </p:spTree>
    <p:extLst>
      <p:ext uri="{BB962C8B-B14F-4D97-AF65-F5344CB8AC3E}">
        <p14:creationId xmlns:p14="http://schemas.microsoft.com/office/powerpoint/2010/main" val="21246595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908E1E-5903-704E-9B4C-711EB434982C}" type="slidenum">
              <a:rPr lang="en-US" smtClean="0"/>
              <a:t>4</a:t>
            </a:fld>
            <a:endParaRPr lang="en-US"/>
          </a:p>
        </p:txBody>
      </p:sp>
    </p:spTree>
    <p:extLst>
      <p:ext uri="{BB962C8B-B14F-4D97-AF65-F5344CB8AC3E}">
        <p14:creationId xmlns:p14="http://schemas.microsoft.com/office/powerpoint/2010/main" val="22793575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908E1E-5903-704E-9B4C-711EB434982C}" type="slidenum">
              <a:rPr lang="en-US" smtClean="0"/>
              <a:t>7</a:t>
            </a:fld>
            <a:endParaRPr lang="en-US"/>
          </a:p>
        </p:txBody>
      </p:sp>
    </p:spTree>
    <p:extLst>
      <p:ext uri="{BB962C8B-B14F-4D97-AF65-F5344CB8AC3E}">
        <p14:creationId xmlns:p14="http://schemas.microsoft.com/office/powerpoint/2010/main" val="4740277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080C9B-E63C-C14B-8D8B-69F3509FFE79}" type="slidenum">
              <a:rPr lang="en-US" smtClean="0"/>
              <a:t>8</a:t>
            </a:fld>
            <a:endParaRPr lang="en-US" dirty="0"/>
          </a:p>
        </p:txBody>
      </p:sp>
    </p:spTree>
    <p:extLst>
      <p:ext uri="{BB962C8B-B14F-4D97-AF65-F5344CB8AC3E}">
        <p14:creationId xmlns:p14="http://schemas.microsoft.com/office/powerpoint/2010/main" val="29429258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908E1E-5903-704E-9B4C-711EB434982C}" type="slidenum">
              <a:rPr lang="en-US" smtClean="0"/>
              <a:t>9</a:t>
            </a:fld>
            <a:endParaRPr lang="en-US"/>
          </a:p>
        </p:txBody>
      </p:sp>
    </p:spTree>
    <p:extLst>
      <p:ext uri="{BB962C8B-B14F-4D97-AF65-F5344CB8AC3E}">
        <p14:creationId xmlns:p14="http://schemas.microsoft.com/office/powerpoint/2010/main" val="34228972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908E1E-5903-704E-9B4C-711EB434982C}" type="slidenum">
              <a:rPr lang="en-US" smtClean="0"/>
              <a:t>10</a:t>
            </a:fld>
            <a:endParaRPr lang="en-US"/>
          </a:p>
        </p:txBody>
      </p:sp>
    </p:spTree>
    <p:extLst>
      <p:ext uri="{BB962C8B-B14F-4D97-AF65-F5344CB8AC3E}">
        <p14:creationId xmlns:p14="http://schemas.microsoft.com/office/powerpoint/2010/main" val="36807403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908E1E-5903-704E-9B4C-711EB434982C}" type="slidenum">
              <a:rPr lang="en-US" smtClean="0"/>
              <a:t>16</a:t>
            </a:fld>
            <a:endParaRPr lang="en-US"/>
          </a:p>
        </p:txBody>
      </p:sp>
    </p:spTree>
    <p:extLst>
      <p:ext uri="{BB962C8B-B14F-4D97-AF65-F5344CB8AC3E}">
        <p14:creationId xmlns:p14="http://schemas.microsoft.com/office/powerpoint/2010/main" val="33470326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369F3-054A-0F11-5F29-0F7911792A9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D8D9CED-37A5-7D86-AB5E-305C1550B72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CB4D40E-9539-55D4-BF79-0BC08F6EB5ED}"/>
              </a:ext>
            </a:extLst>
          </p:cNvPr>
          <p:cNvSpPr>
            <a:spLocks noGrp="1"/>
          </p:cNvSpPr>
          <p:nvPr>
            <p:ph type="dt" sz="half" idx="10"/>
          </p:nvPr>
        </p:nvSpPr>
        <p:spPr/>
        <p:txBody>
          <a:bodyPr/>
          <a:lstStyle/>
          <a:p>
            <a:fld id="{A73BE57A-DB54-974D-B88D-A41119BFC0BE}" type="datetimeFigureOut">
              <a:rPr lang="en-US" smtClean="0"/>
              <a:t>2/1/26</a:t>
            </a:fld>
            <a:endParaRPr lang="en-US"/>
          </a:p>
        </p:txBody>
      </p:sp>
      <p:sp>
        <p:nvSpPr>
          <p:cNvPr id="5" name="Footer Placeholder 4">
            <a:extLst>
              <a:ext uri="{FF2B5EF4-FFF2-40B4-BE49-F238E27FC236}">
                <a16:creationId xmlns:a16="http://schemas.microsoft.com/office/drawing/2014/main" id="{A4F9A0FC-C271-C180-60CF-96E1104AE6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30953B-B7D6-FBA1-DAB3-5C7D81DD2C74}"/>
              </a:ext>
            </a:extLst>
          </p:cNvPr>
          <p:cNvSpPr>
            <a:spLocks noGrp="1"/>
          </p:cNvSpPr>
          <p:nvPr>
            <p:ph type="sldNum" sz="quarter" idx="12"/>
          </p:nvPr>
        </p:nvSpPr>
        <p:spPr/>
        <p:txBody>
          <a:bodyPr/>
          <a:lstStyle/>
          <a:p>
            <a:fld id="{DD9E11DA-31D6-714E-96BC-AE5E3DE7749F}" type="slidenum">
              <a:rPr lang="en-US" smtClean="0"/>
              <a:t>‹#›</a:t>
            </a:fld>
            <a:endParaRPr lang="en-US"/>
          </a:p>
        </p:txBody>
      </p:sp>
    </p:spTree>
    <p:extLst>
      <p:ext uri="{BB962C8B-B14F-4D97-AF65-F5344CB8AC3E}">
        <p14:creationId xmlns:p14="http://schemas.microsoft.com/office/powerpoint/2010/main" val="26001107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EA7ED-B285-5F79-7C61-172E675A21A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0B46CDA-8961-8702-0988-1B6F827CD93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5046B9-45C6-B949-784A-2826252205F4}"/>
              </a:ext>
            </a:extLst>
          </p:cNvPr>
          <p:cNvSpPr>
            <a:spLocks noGrp="1"/>
          </p:cNvSpPr>
          <p:nvPr>
            <p:ph type="dt" sz="half" idx="10"/>
          </p:nvPr>
        </p:nvSpPr>
        <p:spPr/>
        <p:txBody>
          <a:bodyPr/>
          <a:lstStyle/>
          <a:p>
            <a:fld id="{A73BE57A-DB54-974D-B88D-A41119BFC0BE}" type="datetimeFigureOut">
              <a:rPr lang="en-US" smtClean="0"/>
              <a:t>2/1/26</a:t>
            </a:fld>
            <a:endParaRPr lang="en-US"/>
          </a:p>
        </p:txBody>
      </p:sp>
      <p:sp>
        <p:nvSpPr>
          <p:cNvPr id="5" name="Footer Placeholder 4">
            <a:extLst>
              <a:ext uri="{FF2B5EF4-FFF2-40B4-BE49-F238E27FC236}">
                <a16:creationId xmlns:a16="http://schemas.microsoft.com/office/drawing/2014/main" id="{E139E021-5B59-B96C-AE37-E7B9C9267D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822011-0308-E132-005B-3B0CDE22823A}"/>
              </a:ext>
            </a:extLst>
          </p:cNvPr>
          <p:cNvSpPr>
            <a:spLocks noGrp="1"/>
          </p:cNvSpPr>
          <p:nvPr>
            <p:ph type="sldNum" sz="quarter" idx="12"/>
          </p:nvPr>
        </p:nvSpPr>
        <p:spPr/>
        <p:txBody>
          <a:bodyPr/>
          <a:lstStyle/>
          <a:p>
            <a:fld id="{DD9E11DA-31D6-714E-96BC-AE5E3DE7749F}" type="slidenum">
              <a:rPr lang="en-US" smtClean="0"/>
              <a:t>‹#›</a:t>
            </a:fld>
            <a:endParaRPr lang="en-US"/>
          </a:p>
        </p:txBody>
      </p:sp>
    </p:spTree>
    <p:extLst>
      <p:ext uri="{BB962C8B-B14F-4D97-AF65-F5344CB8AC3E}">
        <p14:creationId xmlns:p14="http://schemas.microsoft.com/office/powerpoint/2010/main" val="36403204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ED7DE23-3EB1-72A3-B235-87E520436E6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3B962FA-E946-F9BB-8B23-99A6D06FB7B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E376D5-A260-AD65-BEEA-C017C4D90BEC}"/>
              </a:ext>
            </a:extLst>
          </p:cNvPr>
          <p:cNvSpPr>
            <a:spLocks noGrp="1"/>
          </p:cNvSpPr>
          <p:nvPr>
            <p:ph type="dt" sz="half" idx="10"/>
          </p:nvPr>
        </p:nvSpPr>
        <p:spPr/>
        <p:txBody>
          <a:bodyPr/>
          <a:lstStyle/>
          <a:p>
            <a:fld id="{A73BE57A-DB54-974D-B88D-A41119BFC0BE}" type="datetimeFigureOut">
              <a:rPr lang="en-US" smtClean="0"/>
              <a:t>2/1/26</a:t>
            </a:fld>
            <a:endParaRPr lang="en-US"/>
          </a:p>
        </p:txBody>
      </p:sp>
      <p:sp>
        <p:nvSpPr>
          <p:cNvPr id="5" name="Footer Placeholder 4">
            <a:extLst>
              <a:ext uri="{FF2B5EF4-FFF2-40B4-BE49-F238E27FC236}">
                <a16:creationId xmlns:a16="http://schemas.microsoft.com/office/drawing/2014/main" id="{70BBB3B1-91A4-2922-2F92-844D54D7A3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E3ACE5-076B-E267-8BCA-B542C5637DF3}"/>
              </a:ext>
            </a:extLst>
          </p:cNvPr>
          <p:cNvSpPr>
            <a:spLocks noGrp="1"/>
          </p:cNvSpPr>
          <p:nvPr>
            <p:ph type="sldNum" sz="quarter" idx="12"/>
          </p:nvPr>
        </p:nvSpPr>
        <p:spPr/>
        <p:txBody>
          <a:bodyPr/>
          <a:lstStyle/>
          <a:p>
            <a:fld id="{DD9E11DA-31D6-714E-96BC-AE5E3DE7749F}" type="slidenum">
              <a:rPr lang="en-US" smtClean="0"/>
              <a:t>‹#›</a:t>
            </a:fld>
            <a:endParaRPr lang="en-US"/>
          </a:p>
        </p:txBody>
      </p:sp>
    </p:spTree>
    <p:extLst>
      <p:ext uri="{BB962C8B-B14F-4D97-AF65-F5344CB8AC3E}">
        <p14:creationId xmlns:p14="http://schemas.microsoft.com/office/powerpoint/2010/main" val="41874076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FB26C-E5C5-177D-78B0-5BD3058EDEB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87F9298-F8C1-41C1-372B-C3B764A2C82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A1E407-A234-4881-93CD-76BFE43A1CF0}"/>
              </a:ext>
            </a:extLst>
          </p:cNvPr>
          <p:cNvSpPr>
            <a:spLocks noGrp="1"/>
          </p:cNvSpPr>
          <p:nvPr>
            <p:ph type="dt" sz="half" idx="10"/>
          </p:nvPr>
        </p:nvSpPr>
        <p:spPr/>
        <p:txBody>
          <a:bodyPr/>
          <a:lstStyle/>
          <a:p>
            <a:fld id="{A73BE57A-DB54-974D-B88D-A41119BFC0BE}" type="datetimeFigureOut">
              <a:rPr lang="en-US" smtClean="0"/>
              <a:t>2/1/26</a:t>
            </a:fld>
            <a:endParaRPr lang="en-US"/>
          </a:p>
        </p:txBody>
      </p:sp>
      <p:sp>
        <p:nvSpPr>
          <p:cNvPr id="5" name="Footer Placeholder 4">
            <a:extLst>
              <a:ext uri="{FF2B5EF4-FFF2-40B4-BE49-F238E27FC236}">
                <a16:creationId xmlns:a16="http://schemas.microsoft.com/office/drawing/2014/main" id="{83EC17C7-B57E-A93D-8A2F-9DCD80D71F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5F7B85-5B87-6FE1-7497-5248914BD6F3}"/>
              </a:ext>
            </a:extLst>
          </p:cNvPr>
          <p:cNvSpPr>
            <a:spLocks noGrp="1"/>
          </p:cNvSpPr>
          <p:nvPr>
            <p:ph type="sldNum" sz="quarter" idx="12"/>
          </p:nvPr>
        </p:nvSpPr>
        <p:spPr/>
        <p:txBody>
          <a:bodyPr/>
          <a:lstStyle/>
          <a:p>
            <a:fld id="{DD9E11DA-31D6-714E-96BC-AE5E3DE7749F}" type="slidenum">
              <a:rPr lang="en-US" smtClean="0"/>
              <a:t>‹#›</a:t>
            </a:fld>
            <a:endParaRPr lang="en-US"/>
          </a:p>
        </p:txBody>
      </p:sp>
    </p:spTree>
    <p:extLst>
      <p:ext uri="{BB962C8B-B14F-4D97-AF65-F5344CB8AC3E}">
        <p14:creationId xmlns:p14="http://schemas.microsoft.com/office/powerpoint/2010/main" val="2206911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24101-9E63-F62A-1A82-0A56BD6239E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0870798-879C-DDAA-FE4B-8280F0A6A36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026E466-1C20-7BB9-A6B4-40B5AC81B296}"/>
              </a:ext>
            </a:extLst>
          </p:cNvPr>
          <p:cNvSpPr>
            <a:spLocks noGrp="1"/>
          </p:cNvSpPr>
          <p:nvPr>
            <p:ph type="dt" sz="half" idx="10"/>
          </p:nvPr>
        </p:nvSpPr>
        <p:spPr/>
        <p:txBody>
          <a:bodyPr/>
          <a:lstStyle/>
          <a:p>
            <a:fld id="{A73BE57A-DB54-974D-B88D-A41119BFC0BE}" type="datetimeFigureOut">
              <a:rPr lang="en-US" smtClean="0"/>
              <a:t>2/1/26</a:t>
            </a:fld>
            <a:endParaRPr lang="en-US"/>
          </a:p>
        </p:txBody>
      </p:sp>
      <p:sp>
        <p:nvSpPr>
          <p:cNvPr id="5" name="Footer Placeholder 4">
            <a:extLst>
              <a:ext uri="{FF2B5EF4-FFF2-40B4-BE49-F238E27FC236}">
                <a16:creationId xmlns:a16="http://schemas.microsoft.com/office/drawing/2014/main" id="{17FFA4BD-362E-7F4A-C3A0-067DDC8716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B7A77B-B97C-971A-8E9E-8BF524AA4749}"/>
              </a:ext>
            </a:extLst>
          </p:cNvPr>
          <p:cNvSpPr>
            <a:spLocks noGrp="1"/>
          </p:cNvSpPr>
          <p:nvPr>
            <p:ph type="sldNum" sz="quarter" idx="12"/>
          </p:nvPr>
        </p:nvSpPr>
        <p:spPr/>
        <p:txBody>
          <a:bodyPr/>
          <a:lstStyle/>
          <a:p>
            <a:fld id="{DD9E11DA-31D6-714E-96BC-AE5E3DE7749F}" type="slidenum">
              <a:rPr lang="en-US" smtClean="0"/>
              <a:t>‹#›</a:t>
            </a:fld>
            <a:endParaRPr lang="en-US"/>
          </a:p>
        </p:txBody>
      </p:sp>
    </p:spTree>
    <p:extLst>
      <p:ext uri="{BB962C8B-B14F-4D97-AF65-F5344CB8AC3E}">
        <p14:creationId xmlns:p14="http://schemas.microsoft.com/office/powerpoint/2010/main" val="1236939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74FEC-C906-D0BE-FAA4-7580872E02B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24F8D83-4765-488B-5F70-996DC5E357A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2C47421-05FF-26BC-5E75-634E8EAC946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8831267-7ED3-3491-1C50-DD80382E3F1D}"/>
              </a:ext>
            </a:extLst>
          </p:cNvPr>
          <p:cNvSpPr>
            <a:spLocks noGrp="1"/>
          </p:cNvSpPr>
          <p:nvPr>
            <p:ph type="dt" sz="half" idx="10"/>
          </p:nvPr>
        </p:nvSpPr>
        <p:spPr/>
        <p:txBody>
          <a:bodyPr/>
          <a:lstStyle/>
          <a:p>
            <a:fld id="{A73BE57A-DB54-974D-B88D-A41119BFC0BE}" type="datetimeFigureOut">
              <a:rPr lang="en-US" smtClean="0"/>
              <a:t>2/1/26</a:t>
            </a:fld>
            <a:endParaRPr lang="en-US"/>
          </a:p>
        </p:txBody>
      </p:sp>
      <p:sp>
        <p:nvSpPr>
          <p:cNvPr id="6" name="Footer Placeholder 5">
            <a:extLst>
              <a:ext uri="{FF2B5EF4-FFF2-40B4-BE49-F238E27FC236}">
                <a16:creationId xmlns:a16="http://schemas.microsoft.com/office/drawing/2014/main" id="{945A246A-E838-3C8B-4F59-0DCD022C97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F3A641A-BC5D-20FB-A5C0-9F6E68BEDEAE}"/>
              </a:ext>
            </a:extLst>
          </p:cNvPr>
          <p:cNvSpPr>
            <a:spLocks noGrp="1"/>
          </p:cNvSpPr>
          <p:nvPr>
            <p:ph type="sldNum" sz="quarter" idx="12"/>
          </p:nvPr>
        </p:nvSpPr>
        <p:spPr/>
        <p:txBody>
          <a:bodyPr/>
          <a:lstStyle/>
          <a:p>
            <a:fld id="{DD9E11DA-31D6-714E-96BC-AE5E3DE7749F}" type="slidenum">
              <a:rPr lang="en-US" smtClean="0"/>
              <a:t>‹#›</a:t>
            </a:fld>
            <a:endParaRPr lang="en-US"/>
          </a:p>
        </p:txBody>
      </p:sp>
    </p:spTree>
    <p:extLst>
      <p:ext uri="{BB962C8B-B14F-4D97-AF65-F5344CB8AC3E}">
        <p14:creationId xmlns:p14="http://schemas.microsoft.com/office/powerpoint/2010/main" val="3971472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273E3-23D7-8332-FFA0-35B8CCAF7AC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FCA73A3-34C2-06CC-4A14-9FF6AC68D99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12CB06D-9131-8B8B-CD5E-B8B850666E6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E7B23D0-59D7-A682-1FEB-F8BCD54AFA4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6DD5DD0-4C0C-43D7-0CAB-6C8EEEE5BD8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30E2661-B958-B070-F231-C29D85612CF4}"/>
              </a:ext>
            </a:extLst>
          </p:cNvPr>
          <p:cNvSpPr>
            <a:spLocks noGrp="1"/>
          </p:cNvSpPr>
          <p:nvPr>
            <p:ph type="dt" sz="half" idx="10"/>
          </p:nvPr>
        </p:nvSpPr>
        <p:spPr/>
        <p:txBody>
          <a:bodyPr/>
          <a:lstStyle/>
          <a:p>
            <a:fld id="{A73BE57A-DB54-974D-B88D-A41119BFC0BE}" type="datetimeFigureOut">
              <a:rPr lang="en-US" smtClean="0"/>
              <a:t>2/1/26</a:t>
            </a:fld>
            <a:endParaRPr lang="en-US"/>
          </a:p>
        </p:txBody>
      </p:sp>
      <p:sp>
        <p:nvSpPr>
          <p:cNvPr id="8" name="Footer Placeholder 7">
            <a:extLst>
              <a:ext uri="{FF2B5EF4-FFF2-40B4-BE49-F238E27FC236}">
                <a16:creationId xmlns:a16="http://schemas.microsoft.com/office/drawing/2014/main" id="{83B36B97-C37E-5CE9-3802-B8DA5F06643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7F052A8-D371-30D5-6897-022CB20E5A30}"/>
              </a:ext>
            </a:extLst>
          </p:cNvPr>
          <p:cNvSpPr>
            <a:spLocks noGrp="1"/>
          </p:cNvSpPr>
          <p:nvPr>
            <p:ph type="sldNum" sz="quarter" idx="12"/>
          </p:nvPr>
        </p:nvSpPr>
        <p:spPr/>
        <p:txBody>
          <a:bodyPr/>
          <a:lstStyle/>
          <a:p>
            <a:fld id="{DD9E11DA-31D6-714E-96BC-AE5E3DE7749F}" type="slidenum">
              <a:rPr lang="en-US" smtClean="0"/>
              <a:t>‹#›</a:t>
            </a:fld>
            <a:endParaRPr lang="en-US"/>
          </a:p>
        </p:txBody>
      </p:sp>
    </p:spTree>
    <p:extLst>
      <p:ext uri="{BB962C8B-B14F-4D97-AF65-F5344CB8AC3E}">
        <p14:creationId xmlns:p14="http://schemas.microsoft.com/office/powerpoint/2010/main" val="34307103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BE1B0-6A8D-D297-631D-7ADDEEB415C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B7D1967-682A-FCB8-F8EE-9E125AFC258D}"/>
              </a:ext>
            </a:extLst>
          </p:cNvPr>
          <p:cNvSpPr>
            <a:spLocks noGrp="1"/>
          </p:cNvSpPr>
          <p:nvPr>
            <p:ph type="dt" sz="half" idx="10"/>
          </p:nvPr>
        </p:nvSpPr>
        <p:spPr/>
        <p:txBody>
          <a:bodyPr/>
          <a:lstStyle/>
          <a:p>
            <a:fld id="{A73BE57A-DB54-974D-B88D-A41119BFC0BE}" type="datetimeFigureOut">
              <a:rPr lang="en-US" smtClean="0"/>
              <a:t>2/1/26</a:t>
            </a:fld>
            <a:endParaRPr lang="en-US"/>
          </a:p>
        </p:txBody>
      </p:sp>
      <p:sp>
        <p:nvSpPr>
          <p:cNvPr id="4" name="Footer Placeholder 3">
            <a:extLst>
              <a:ext uri="{FF2B5EF4-FFF2-40B4-BE49-F238E27FC236}">
                <a16:creationId xmlns:a16="http://schemas.microsoft.com/office/drawing/2014/main" id="{0F958152-81BE-B113-9284-E078E44E56E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BE5F48A-23A1-F4E8-A850-C2FD86DB8A74}"/>
              </a:ext>
            </a:extLst>
          </p:cNvPr>
          <p:cNvSpPr>
            <a:spLocks noGrp="1"/>
          </p:cNvSpPr>
          <p:nvPr>
            <p:ph type="sldNum" sz="quarter" idx="12"/>
          </p:nvPr>
        </p:nvSpPr>
        <p:spPr/>
        <p:txBody>
          <a:bodyPr/>
          <a:lstStyle/>
          <a:p>
            <a:fld id="{DD9E11DA-31D6-714E-96BC-AE5E3DE7749F}" type="slidenum">
              <a:rPr lang="en-US" smtClean="0"/>
              <a:t>‹#›</a:t>
            </a:fld>
            <a:endParaRPr lang="en-US"/>
          </a:p>
        </p:txBody>
      </p:sp>
    </p:spTree>
    <p:extLst>
      <p:ext uri="{BB962C8B-B14F-4D97-AF65-F5344CB8AC3E}">
        <p14:creationId xmlns:p14="http://schemas.microsoft.com/office/powerpoint/2010/main" val="31666450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8BBBE21-9C33-788A-1CAC-4BBC1275FB8A}"/>
              </a:ext>
            </a:extLst>
          </p:cNvPr>
          <p:cNvSpPr>
            <a:spLocks noGrp="1"/>
          </p:cNvSpPr>
          <p:nvPr>
            <p:ph type="dt" sz="half" idx="10"/>
          </p:nvPr>
        </p:nvSpPr>
        <p:spPr/>
        <p:txBody>
          <a:bodyPr/>
          <a:lstStyle/>
          <a:p>
            <a:fld id="{A73BE57A-DB54-974D-B88D-A41119BFC0BE}" type="datetimeFigureOut">
              <a:rPr lang="en-US" smtClean="0"/>
              <a:t>2/1/26</a:t>
            </a:fld>
            <a:endParaRPr lang="en-US"/>
          </a:p>
        </p:txBody>
      </p:sp>
      <p:sp>
        <p:nvSpPr>
          <p:cNvPr id="3" name="Footer Placeholder 2">
            <a:extLst>
              <a:ext uri="{FF2B5EF4-FFF2-40B4-BE49-F238E27FC236}">
                <a16:creationId xmlns:a16="http://schemas.microsoft.com/office/drawing/2014/main" id="{8AA03219-7DA6-EA3B-BEAA-4EBECE7AEF0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5A6246F-8905-B1CF-382A-B842904A83B6}"/>
              </a:ext>
            </a:extLst>
          </p:cNvPr>
          <p:cNvSpPr>
            <a:spLocks noGrp="1"/>
          </p:cNvSpPr>
          <p:nvPr>
            <p:ph type="sldNum" sz="quarter" idx="12"/>
          </p:nvPr>
        </p:nvSpPr>
        <p:spPr/>
        <p:txBody>
          <a:bodyPr/>
          <a:lstStyle/>
          <a:p>
            <a:fld id="{DD9E11DA-31D6-714E-96BC-AE5E3DE7749F}" type="slidenum">
              <a:rPr lang="en-US" smtClean="0"/>
              <a:t>‹#›</a:t>
            </a:fld>
            <a:endParaRPr lang="en-US"/>
          </a:p>
        </p:txBody>
      </p:sp>
    </p:spTree>
    <p:extLst>
      <p:ext uri="{BB962C8B-B14F-4D97-AF65-F5344CB8AC3E}">
        <p14:creationId xmlns:p14="http://schemas.microsoft.com/office/powerpoint/2010/main" val="34897416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8A174-2CCC-9797-98D9-821CCD9624F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B54D5BB-AFB9-99A2-A0D1-9B6718137B7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A698BE6-3D9F-7786-219D-F7BAF11959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EE524F8-13F8-DCC0-6D6A-A04B06622C83}"/>
              </a:ext>
            </a:extLst>
          </p:cNvPr>
          <p:cNvSpPr>
            <a:spLocks noGrp="1"/>
          </p:cNvSpPr>
          <p:nvPr>
            <p:ph type="dt" sz="half" idx="10"/>
          </p:nvPr>
        </p:nvSpPr>
        <p:spPr/>
        <p:txBody>
          <a:bodyPr/>
          <a:lstStyle/>
          <a:p>
            <a:fld id="{A73BE57A-DB54-974D-B88D-A41119BFC0BE}" type="datetimeFigureOut">
              <a:rPr lang="en-US" smtClean="0"/>
              <a:t>2/1/26</a:t>
            </a:fld>
            <a:endParaRPr lang="en-US"/>
          </a:p>
        </p:txBody>
      </p:sp>
      <p:sp>
        <p:nvSpPr>
          <p:cNvPr id="6" name="Footer Placeholder 5">
            <a:extLst>
              <a:ext uri="{FF2B5EF4-FFF2-40B4-BE49-F238E27FC236}">
                <a16:creationId xmlns:a16="http://schemas.microsoft.com/office/drawing/2014/main" id="{61479B19-CB58-25D4-20F0-F5889B565D4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DDEED14-7D2A-B344-EB4F-B6C5EA022860}"/>
              </a:ext>
            </a:extLst>
          </p:cNvPr>
          <p:cNvSpPr>
            <a:spLocks noGrp="1"/>
          </p:cNvSpPr>
          <p:nvPr>
            <p:ph type="sldNum" sz="quarter" idx="12"/>
          </p:nvPr>
        </p:nvSpPr>
        <p:spPr/>
        <p:txBody>
          <a:bodyPr/>
          <a:lstStyle/>
          <a:p>
            <a:fld id="{DD9E11DA-31D6-714E-96BC-AE5E3DE7749F}" type="slidenum">
              <a:rPr lang="en-US" smtClean="0"/>
              <a:t>‹#›</a:t>
            </a:fld>
            <a:endParaRPr lang="en-US"/>
          </a:p>
        </p:txBody>
      </p:sp>
    </p:spTree>
    <p:extLst>
      <p:ext uri="{BB962C8B-B14F-4D97-AF65-F5344CB8AC3E}">
        <p14:creationId xmlns:p14="http://schemas.microsoft.com/office/powerpoint/2010/main" val="7981051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DDFE6-A95F-3039-BBB1-D3FF20F5B87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4286A5-9145-6640-6A19-CF20D727F9E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2D92EC1-9A87-366A-8441-AEEEE8931E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B73B3E-4AC2-2351-FB4B-7CE1C0C4657C}"/>
              </a:ext>
            </a:extLst>
          </p:cNvPr>
          <p:cNvSpPr>
            <a:spLocks noGrp="1"/>
          </p:cNvSpPr>
          <p:nvPr>
            <p:ph type="dt" sz="half" idx="10"/>
          </p:nvPr>
        </p:nvSpPr>
        <p:spPr/>
        <p:txBody>
          <a:bodyPr/>
          <a:lstStyle/>
          <a:p>
            <a:fld id="{A73BE57A-DB54-974D-B88D-A41119BFC0BE}" type="datetimeFigureOut">
              <a:rPr lang="en-US" smtClean="0"/>
              <a:t>2/1/26</a:t>
            </a:fld>
            <a:endParaRPr lang="en-US"/>
          </a:p>
        </p:txBody>
      </p:sp>
      <p:sp>
        <p:nvSpPr>
          <p:cNvPr id="6" name="Footer Placeholder 5">
            <a:extLst>
              <a:ext uri="{FF2B5EF4-FFF2-40B4-BE49-F238E27FC236}">
                <a16:creationId xmlns:a16="http://schemas.microsoft.com/office/drawing/2014/main" id="{333A42C0-15B1-3CB7-FC2A-4DE76ABBB1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6789BC0-3523-D4FD-746C-9E8E91D9666C}"/>
              </a:ext>
            </a:extLst>
          </p:cNvPr>
          <p:cNvSpPr>
            <a:spLocks noGrp="1"/>
          </p:cNvSpPr>
          <p:nvPr>
            <p:ph type="sldNum" sz="quarter" idx="12"/>
          </p:nvPr>
        </p:nvSpPr>
        <p:spPr/>
        <p:txBody>
          <a:bodyPr/>
          <a:lstStyle/>
          <a:p>
            <a:fld id="{DD9E11DA-31D6-714E-96BC-AE5E3DE7749F}" type="slidenum">
              <a:rPr lang="en-US" smtClean="0"/>
              <a:t>‹#›</a:t>
            </a:fld>
            <a:endParaRPr lang="en-US"/>
          </a:p>
        </p:txBody>
      </p:sp>
    </p:spTree>
    <p:extLst>
      <p:ext uri="{BB962C8B-B14F-4D97-AF65-F5344CB8AC3E}">
        <p14:creationId xmlns:p14="http://schemas.microsoft.com/office/powerpoint/2010/main" val="3824682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46A18BF-FFC4-04F8-1E68-10CB084E06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79A0388-9A10-DC29-E68C-F4D1953A076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FC799D-2563-AB8E-8E5E-BE15CA170A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73BE57A-DB54-974D-B88D-A41119BFC0BE}" type="datetimeFigureOut">
              <a:rPr lang="en-US" smtClean="0"/>
              <a:t>2/1/26</a:t>
            </a:fld>
            <a:endParaRPr lang="en-US"/>
          </a:p>
        </p:txBody>
      </p:sp>
      <p:sp>
        <p:nvSpPr>
          <p:cNvPr id="5" name="Footer Placeholder 4">
            <a:extLst>
              <a:ext uri="{FF2B5EF4-FFF2-40B4-BE49-F238E27FC236}">
                <a16:creationId xmlns:a16="http://schemas.microsoft.com/office/drawing/2014/main" id="{BD49A0B6-F9A5-4D8B-07A1-2EE616C9E4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FEF3C3B2-D3AB-FF97-E175-B8A96BD4F0B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D9E11DA-31D6-714E-96BC-AE5E3DE7749F}" type="slidenum">
              <a:rPr lang="en-US" smtClean="0"/>
              <a:t>‹#›</a:t>
            </a:fld>
            <a:endParaRPr lang="en-US"/>
          </a:p>
        </p:txBody>
      </p:sp>
    </p:spTree>
    <p:extLst>
      <p:ext uri="{BB962C8B-B14F-4D97-AF65-F5344CB8AC3E}">
        <p14:creationId xmlns:p14="http://schemas.microsoft.com/office/powerpoint/2010/main" val="3543447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1.gif"/><Relationship Id="rId5" Type="http://schemas.openxmlformats.org/officeDocument/2006/relationships/hyperlink" Target="https://www.carbonbrief.org/explainer-how-the-rise-and-fall-of-co2-levels-influenced-the-ice-ages/" TargetMode="External"/><Relationship Id="rId4" Type="http://schemas.openxmlformats.org/officeDocument/2006/relationships/image" Target="../media/image40.png"/></Relationships>
</file>

<file path=ppt/slides/_rels/slide1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1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climate.nasa.gov/vital-signs/sea-level/" TargetMode="External"/><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56.jpeg"/><Relationship Id="rId3" Type="http://schemas.openxmlformats.org/officeDocument/2006/relationships/image" Target="../media/image51.gif"/><Relationship Id="rId7" Type="http://schemas.openxmlformats.org/officeDocument/2006/relationships/image" Target="../media/image55.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54.jpeg"/><Relationship Id="rId5" Type="http://schemas.openxmlformats.org/officeDocument/2006/relationships/image" Target="../media/image53.jpeg"/><Relationship Id="rId4" Type="http://schemas.openxmlformats.org/officeDocument/2006/relationships/image" Target="../media/image52.jpeg"/><Relationship Id="rId9" Type="http://schemas.openxmlformats.org/officeDocument/2006/relationships/image" Target="../media/image57.jpeg"/></Relationships>
</file>

<file path=ppt/slides/_rels/slide17.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png"/><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18.xml.rels><?xml version="1.0" encoding="UTF-8" standalone="yes"?>
<Relationships xmlns="http://schemas.openxmlformats.org/package/2006/relationships"><Relationship Id="rId3" Type="http://schemas.openxmlformats.org/officeDocument/2006/relationships/hyperlink" Target="https://commons.wikimedia.org/wiki/Main_Page" TargetMode="External"/><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science.org/content/article/500-million-year-survey-earths-climate-reveals-dire-warning-humanity" TargetMode="External"/><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hyperlink" Target="https://www.historyonthenet.com/life-on-a-viking-farm" TargetMode="External"/><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hyperlink" Target="https://www.history.com/news/why-did-the-viking-disappear-from-greenland"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jpg"/><Relationship Id="rId4" Type="http://schemas.openxmlformats.org/officeDocument/2006/relationships/image" Target="../media/image19.jpe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8.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7.jpeg"/><Relationship Id="rId11" Type="http://schemas.openxmlformats.org/officeDocument/2006/relationships/image" Target="../media/image32.jpeg"/><Relationship Id="rId5" Type="http://schemas.openxmlformats.org/officeDocument/2006/relationships/image" Target="../media/image26.jpeg"/><Relationship Id="rId10" Type="http://schemas.openxmlformats.org/officeDocument/2006/relationships/image" Target="../media/image31.jpeg"/><Relationship Id="rId4" Type="http://schemas.openxmlformats.org/officeDocument/2006/relationships/image" Target="../media/image25.png"/><Relationship Id="rId9" Type="http://schemas.openxmlformats.org/officeDocument/2006/relationships/image" Target="../media/image30.jpeg"/></Relationships>
</file>

<file path=ppt/slides/_rels/slide9.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33.jpeg"/><Relationship Id="rId7" Type="http://schemas.openxmlformats.org/officeDocument/2006/relationships/image" Target="../media/image37.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7396" y="318178"/>
            <a:ext cx="8229600" cy="1143000"/>
          </a:xfrm>
        </p:spPr>
        <p:txBody>
          <a:bodyPr>
            <a:noAutofit/>
          </a:bodyPr>
          <a:lstStyle/>
          <a:p>
            <a:pPr algn="ctr"/>
            <a:r>
              <a:rPr lang="en-US" sz="7200" b="1" dirty="0">
                <a:solidFill>
                  <a:srgbClr val="0070C0"/>
                </a:solidFill>
                <a:latin typeface="Calibri" panose="020F0502020204030204" pitchFamily="34" charset="0"/>
                <a:cs typeface="Calibri" panose="020F0502020204030204" pitchFamily="34" charset="0"/>
              </a:rPr>
              <a:t>Climate Change</a:t>
            </a:r>
          </a:p>
        </p:txBody>
      </p:sp>
      <p:pic>
        <p:nvPicPr>
          <p:cNvPr id="10" name="Picture 9" descr="A world map with colors indicating climate">
            <a:extLst>
              <a:ext uri="{FF2B5EF4-FFF2-40B4-BE49-F238E27FC236}">
                <a16:creationId xmlns:a16="http://schemas.microsoft.com/office/drawing/2014/main" id="{CAE22E21-60D9-7B17-9A83-33AF6E662D18}"/>
              </a:ext>
              <a:ext uri="{C183D7F6-B498-43B3-948B-1728B52AA6E4}">
                <adec:decorative xmlns:adec="http://schemas.microsoft.com/office/drawing/2017/decorative" val="0"/>
              </a:ext>
            </a:extLst>
          </p:cNvPr>
          <p:cNvPicPr>
            <a:picLocks noChangeAspect="1"/>
          </p:cNvPicPr>
          <p:nvPr/>
        </p:nvPicPr>
        <p:blipFill>
          <a:blip r:embed="rId2"/>
          <a:stretch>
            <a:fillRect/>
          </a:stretch>
        </p:blipFill>
        <p:spPr>
          <a:xfrm>
            <a:off x="1167742" y="1556332"/>
            <a:ext cx="9551716" cy="4760096"/>
          </a:xfrm>
          <a:prstGeom prst="rect">
            <a:avLst/>
          </a:prstGeom>
        </p:spPr>
      </p:pic>
    </p:spTree>
    <p:extLst>
      <p:ext uri="{BB962C8B-B14F-4D97-AF65-F5344CB8AC3E}">
        <p14:creationId xmlns:p14="http://schemas.microsoft.com/office/powerpoint/2010/main" val="24312535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CF31B57-9161-EE93-7ABB-D86B01282BF6}"/>
              </a:ext>
            </a:extLst>
          </p:cNvPr>
          <p:cNvSpPr txBox="1">
            <a:spLocks noGrp="1"/>
          </p:cNvSpPr>
          <p:nvPr>
            <p:ph type="title" idx="4294967295"/>
          </p:nvPr>
        </p:nvSpPr>
        <p:spPr>
          <a:xfrm>
            <a:off x="373492" y="325240"/>
            <a:ext cx="11173277" cy="31854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just" defTabSz="914400" rtl="0" eaLnBrk="1" fontAlgn="auto" latinLnBrk="0" hangingPunct="1">
              <a:lnSpc>
                <a:spcPct val="100000"/>
              </a:lnSpc>
              <a:spcBef>
                <a:spcPts val="0"/>
              </a:spcBef>
              <a:spcAft>
                <a:spcPts val="600"/>
              </a:spcAft>
              <a:buClrTx/>
              <a:buSzTx/>
              <a:buFontTx/>
              <a:buNone/>
              <a:tabLst/>
              <a:defRPr/>
            </a:pPr>
            <a:r>
              <a:rPr kumimoji="0" lang="en-US" sz="28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Carbon dioxide levels </a:t>
            </a:r>
            <a:r>
              <a:rPr kumimoji="0" lang="en-US" sz="28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are </a:t>
            </a:r>
            <a:r>
              <a:rPr kumimoji="0" lang="en-US" sz="28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correlated with temperature </a:t>
            </a:r>
            <a:r>
              <a:rPr kumimoji="0" lang="en-US" sz="28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estimates. The fact that this trend covers nearly a million years raises three questions:</a:t>
            </a:r>
          </a:p>
          <a:p>
            <a:pPr marL="457200" marR="0" lvl="0" indent="-457200" algn="just"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7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If we assume CO</a:t>
            </a:r>
            <a:r>
              <a:rPr kumimoji="0" lang="en-US" sz="2700" b="0" i="0" u="none" strike="noStrike" kern="1200" cap="none" spc="0" normalizeH="0" baseline="-25000" noProof="0" dirty="0">
                <a:ln>
                  <a:noFill/>
                </a:ln>
                <a:solidFill>
                  <a:schemeClr val="tx1"/>
                </a:solidFill>
                <a:effectLst/>
                <a:uLnTx/>
                <a:uFillTx/>
                <a:latin typeface="Calibri" panose="020F0502020204030204" pitchFamily="34" charset="0"/>
                <a:ea typeface="+mn-ea"/>
                <a:cs typeface="Calibri" panose="020F0502020204030204" pitchFamily="34" charset="0"/>
              </a:rPr>
              <a:t>2</a:t>
            </a:r>
            <a:r>
              <a:rPr kumimoji="0" lang="en-US" sz="27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 levels were a major cause of this warming, what natural process generated these higher levels during these prehistoric times?</a:t>
            </a: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7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High atmospheric levels of CO</a:t>
            </a:r>
            <a:r>
              <a:rPr kumimoji="0" lang="en-US" sz="2700" b="0" i="0" u="none" strike="noStrike" kern="1200" cap="none" spc="0" normalizeH="0" baseline="-25000" noProof="0" dirty="0">
                <a:ln>
                  <a:noFill/>
                </a:ln>
                <a:solidFill>
                  <a:schemeClr val="tx1"/>
                </a:solidFill>
                <a:effectLst/>
                <a:uLnTx/>
                <a:uFillTx/>
                <a:latin typeface="Calibri" panose="020F0502020204030204" pitchFamily="34" charset="0"/>
                <a:ea typeface="+mn-ea"/>
                <a:cs typeface="Calibri" panose="020F0502020204030204" pitchFamily="34" charset="0"/>
              </a:rPr>
              <a:t>2</a:t>
            </a:r>
            <a:r>
              <a:rPr kumimoji="0" lang="en-US" sz="27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 can also be an </a:t>
            </a:r>
            <a:r>
              <a:rPr kumimoji="0" lang="en-US" sz="2700" b="0" i="1"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effect </a:t>
            </a:r>
            <a:r>
              <a:rPr kumimoji="0" lang="en-US" sz="27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of warming because CO</a:t>
            </a:r>
            <a:r>
              <a:rPr kumimoji="0" lang="en-US" sz="2700" b="0" i="0" u="none" strike="noStrike" kern="1200" cap="none" spc="0" normalizeH="0" baseline="-25000" noProof="0" dirty="0">
                <a:ln>
                  <a:noFill/>
                </a:ln>
                <a:solidFill>
                  <a:schemeClr val="tx1"/>
                </a:solidFill>
                <a:effectLst/>
                <a:uLnTx/>
                <a:uFillTx/>
                <a:latin typeface="Calibri" panose="020F0502020204030204" pitchFamily="34" charset="0"/>
                <a:ea typeface="+mn-ea"/>
                <a:cs typeface="Calibri" panose="020F0502020204030204" pitchFamily="34" charset="0"/>
              </a:rPr>
              <a:t>2 </a:t>
            </a:r>
            <a:r>
              <a:rPr kumimoji="0" lang="en-US" sz="27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is less soluble in warm water. If past warming increased atmospheric levels of CO</a:t>
            </a:r>
            <a:r>
              <a:rPr kumimoji="0" lang="en-US" sz="2700" b="0" i="0" u="none" strike="noStrike" kern="1200" cap="none" spc="0" normalizeH="0" baseline="-25000" noProof="0" dirty="0">
                <a:ln>
                  <a:noFill/>
                </a:ln>
                <a:solidFill>
                  <a:schemeClr val="tx1"/>
                </a:solidFill>
                <a:effectLst/>
                <a:uLnTx/>
                <a:uFillTx/>
                <a:latin typeface="Calibri" panose="020F0502020204030204" pitchFamily="34" charset="0"/>
                <a:ea typeface="+mn-ea"/>
                <a:cs typeface="Calibri" panose="020F0502020204030204" pitchFamily="34" charset="0"/>
              </a:rPr>
              <a:t>2.</a:t>
            </a:r>
            <a:r>
              <a:rPr kumimoji="0" lang="en-US" sz="27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 what process generated these warming cycles?</a:t>
            </a:r>
          </a:p>
        </p:txBody>
      </p:sp>
      <p:pic>
        <p:nvPicPr>
          <p:cNvPr id="11" name="Picture 10" descr="A graph showing changes in CO2 levels (ppm) and temperature (degrees C) going back 800,000 years from present">
            <a:extLst>
              <a:ext uri="{FF2B5EF4-FFF2-40B4-BE49-F238E27FC236}">
                <a16:creationId xmlns:a16="http://schemas.microsoft.com/office/drawing/2014/main" id="{71546B34-072B-568A-74F9-94FD8228484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8000" y="3529640"/>
            <a:ext cx="3560457" cy="2687710"/>
          </a:xfrm>
          <a:prstGeom prst="rect">
            <a:avLst/>
          </a:prstGeom>
          <a:ln>
            <a:noFill/>
          </a:ln>
        </p:spPr>
      </p:pic>
      <p:sp>
        <p:nvSpPr>
          <p:cNvPr id="2" name="Title 1">
            <a:extLst>
              <a:ext uri="{FF2B5EF4-FFF2-40B4-BE49-F238E27FC236}">
                <a16:creationId xmlns:a16="http://schemas.microsoft.com/office/drawing/2014/main" id="{AD03EBC2-1A94-7B5E-4D9A-DD2D0631EDC8}"/>
              </a:ext>
            </a:extLst>
          </p:cNvPr>
          <p:cNvSpPr txBox="1">
            <a:spLocks/>
          </p:cNvSpPr>
          <p:nvPr/>
        </p:nvSpPr>
        <p:spPr>
          <a:xfrm>
            <a:off x="4232787" y="3513024"/>
            <a:ext cx="5212099" cy="2468484"/>
          </a:xfrm>
          <a:prstGeom prst="rect">
            <a:avLst/>
          </a:prstGeom>
        </p:spPr>
        <p:txBody>
          <a:bodyPr vert="horz" lIns="91440" tIns="45720" rIns="91440" bIns="45720" rtlCol="0" anchor="t" anchorCtr="0">
            <a:noAutofit/>
          </a:bodyPr>
          <a:lstStyle>
            <a:lvl1pPr algn="l" defTabSz="457200" rtl="0" eaLnBrk="1" latinLnBrk="0" hangingPunct="1">
              <a:spcBef>
                <a:spcPct val="0"/>
              </a:spcBef>
              <a:buNone/>
              <a:defRPr sz="3000" b="1" kern="1200">
                <a:solidFill>
                  <a:srgbClr val="4373B7"/>
                </a:solidFill>
                <a:latin typeface="+mj-lt"/>
                <a:ea typeface="+mj-ea"/>
                <a:cs typeface="+mj-cs"/>
              </a:defRPr>
            </a:lvl1pPr>
          </a:lstStyle>
          <a:p>
            <a:pPr marL="457200" indent="-457200" algn="just">
              <a:buFont typeface="Arial" panose="020B0604020202020204" pitchFamily="34" charset="0"/>
              <a:buChar char="•"/>
            </a:pPr>
            <a:r>
              <a:rPr lang="en-US" sz="2700" b="0" dirty="0">
                <a:solidFill>
                  <a:schemeClr val="tx1"/>
                </a:solidFill>
                <a:latin typeface="Calibri" panose="020F0502020204030204" pitchFamily="34" charset="0"/>
                <a:cs typeface="Calibri" panose="020F0502020204030204" pitchFamily="34" charset="0"/>
              </a:rPr>
              <a:t>Could CO</a:t>
            </a:r>
            <a:r>
              <a:rPr lang="en-US" sz="2700" b="0" baseline="-25000" dirty="0">
                <a:solidFill>
                  <a:schemeClr val="tx1"/>
                </a:solidFill>
                <a:latin typeface="Calibri" panose="020F0502020204030204" pitchFamily="34" charset="0"/>
                <a:cs typeface="Calibri" panose="020F0502020204030204" pitchFamily="34" charset="0"/>
              </a:rPr>
              <a:t>2</a:t>
            </a:r>
            <a:r>
              <a:rPr lang="en-US" sz="2700" b="0" dirty="0">
                <a:solidFill>
                  <a:schemeClr val="tx1"/>
                </a:solidFill>
                <a:latin typeface="Calibri" panose="020F0502020204030204" pitchFamily="34" charset="0"/>
                <a:cs typeface="Calibri" panose="020F0502020204030204" pitchFamily="34" charset="0"/>
              </a:rPr>
              <a:t> levels be </a:t>
            </a:r>
            <a:r>
              <a:rPr lang="en-US" sz="2700" b="0" i="1" dirty="0">
                <a:solidFill>
                  <a:schemeClr val="tx1"/>
                </a:solidFill>
                <a:latin typeface="Calibri" panose="020F0502020204030204" pitchFamily="34" charset="0"/>
                <a:cs typeface="Calibri" panose="020F0502020204030204" pitchFamily="34" charset="0"/>
              </a:rPr>
              <a:t>both cause and effect, </a:t>
            </a:r>
            <a:r>
              <a:rPr lang="en-US" sz="2700" b="0" dirty="0">
                <a:solidFill>
                  <a:schemeClr val="tx1"/>
                </a:solidFill>
                <a:latin typeface="Calibri" panose="020F0502020204030204" pitchFamily="34" charset="0"/>
                <a:cs typeface="Calibri" panose="020F0502020204030204" pitchFamily="34" charset="0"/>
              </a:rPr>
              <a:t>whereby both processes simulate each other synergistically in a positive feedback loop? </a:t>
            </a:r>
          </a:p>
        </p:txBody>
      </p:sp>
      <p:pic>
        <p:nvPicPr>
          <p:cNvPr id="10" name="Picture 9" descr="A diagram of a positive feedback loop involving global warming (now called &quot;cllimate change&quot;) and atmospheric CO2 levels">
            <a:extLst>
              <a:ext uri="{FF2B5EF4-FFF2-40B4-BE49-F238E27FC236}">
                <a16:creationId xmlns:a16="http://schemas.microsoft.com/office/drawing/2014/main" id="{1446DD37-BE33-16FA-12C7-99C9E9515ED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616446" y="4543280"/>
            <a:ext cx="2138616" cy="1593602"/>
          </a:xfrm>
          <a:prstGeom prst="rect">
            <a:avLst/>
          </a:prstGeom>
        </p:spPr>
      </p:pic>
      <p:sp>
        <p:nvSpPr>
          <p:cNvPr id="3" name="TextBox 2">
            <a:extLst>
              <a:ext uri="{FF2B5EF4-FFF2-40B4-BE49-F238E27FC236}">
                <a16:creationId xmlns:a16="http://schemas.microsoft.com/office/drawing/2014/main" id="{4234F766-FE2F-48BB-44F1-5705F661F712}"/>
              </a:ext>
            </a:extLst>
          </p:cNvPr>
          <p:cNvSpPr txBox="1"/>
          <p:nvPr/>
        </p:nvSpPr>
        <p:spPr>
          <a:xfrm>
            <a:off x="640735" y="6312884"/>
            <a:ext cx="11887199" cy="584775"/>
          </a:xfrm>
          <a:prstGeom prst="rect">
            <a:avLst/>
          </a:prstGeom>
          <a:noFill/>
        </p:spPr>
        <p:txBody>
          <a:bodyPr wrap="square" rtlCol="0">
            <a:spAutoFit/>
          </a:bodyPr>
          <a:lstStyle/>
          <a:p>
            <a:r>
              <a:rPr lang="en-US" sz="1600" dirty="0">
                <a:latin typeface="Calibri" panose="020F0502020204030204" pitchFamily="34" charset="0"/>
                <a:cs typeface="Calibri" panose="020F0502020204030204" pitchFamily="34" charset="0"/>
              </a:rPr>
              <a:t>Graph downloaded from </a:t>
            </a:r>
            <a:r>
              <a:rPr lang="en-US" sz="1600" dirty="0">
                <a:latin typeface="Calibri" panose="020F0502020204030204" pitchFamily="34" charset="0"/>
                <a:cs typeface="Calibri" panose="020F0502020204030204" pitchFamily="34" charset="0"/>
                <a:hlinkClick r:id="rId5"/>
              </a:rPr>
              <a:t>https://www.carbonbrief.org/explainer-how-the-rise-and-fall-of-co2-levels-influenced-the-ice-ages/</a:t>
            </a:r>
            <a:endParaRPr lang="en-US" sz="1600" dirty="0">
              <a:latin typeface="Calibri" panose="020F0502020204030204" pitchFamily="34" charset="0"/>
              <a:cs typeface="Calibri" panose="020F0502020204030204" pitchFamily="34" charset="0"/>
            </a:endParaRPr>
          </a:p>
          <a:p>
            <a:r>
              <a:rPr lang="en-US" sz="1600" dirty="0">
                <a:latin typeface="Calibri" panose="020F0502020204030204" pitchFamily="34" charset="0"/>
                <a:cs typeface="Calibri" panose="020F0502020204030204" pitchFamily="34" charset="0"/>
              </a:rPr>
              <a:t> </a:t>
            </a:r>
          </a:p>
        </p:txBody>
      </p:sp>
      <p:pic>
        <p:nvPicPr>
          <p:cNvPr id="8" name="Picture 7" descr="Carbonated water with bubbles getting released">
            <a:extLst>
              <a:ext uri="{FF2B5EF4-FFF2-40B4-BE49-F238E27FC236}">
                <a16:creationId xmlns:a16="http://schemas.microsoft.com/office/drawing/2014/main" id="{4C9AAC58-5010-6084-4B1F-820DFE7FCB04}"/>
              </a:ext>
              <a:ext uri="{C183D7F6-B498-43B3-948B-1728B52AA6E4}">
                <adec:decorative xmlns:adec="http://schemas.microsoft.com/office/drawing/2017/decorative" val="0"/>
              </a:ext>
            </a:extLst>
          </p:cNvPr>
          <p:cNvPicPr>
            <a:picLocks noChangeAspect="1"/>
          </p:cNvPicPr>
          <p:nvPr/>
        </p:nvPicPr>
        <p:blipFill>
          <a:blip r:embed="rId6"/>
          <a:stretch>
            <a:fillRect/>
          </a:stretch>
        </p:blipFill>
        <p:spPr>
          <a:xfrm>
            <a:off x="10019765" y="3184861"/>
            <a:ext cx="1355444" cy="1158081"/>
          </a:xfrm>
          <a:prstGeom prst="rect">
            <a:avLst/>
          </a:prstGeom>
        </p:spPr>
      </p:pic>
    </p:spTree>
    <p:extLst>
      <p:ext uri="{BB962C8B-B14F-4D97-AF65-F5344CB8AC3E}">
        <p14:creationId xmlns:p14="http://schemas.microsoft.com/office/powerpoint/2010/main" val="3459893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064E4A-B889-3177-8CC9-3BE610772B2F}"/>
              </a:ext>
            </a:extLst>
          </p:cNvPr>
          <p:cNvSpPr txBox="1">
            <a:spLocks noGrp="1"/>
          </p:cNvSpPr>
          <p:nvPr>
            <p:ph type="title" idx="4294967295"/>
          </p:nvPr>
        </p:nvSpPr>
        <p:spPr>
          <a:xfrm>
            <a:off x="330199" y="264368"/>
            <a:ext cx="11531601" cy="255454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just" defTabSz="914400" rtl="0" eaLnBrk="1" fontAlgn="auto" latinLnBrk="0" hangingPunct="1">
              <a:lnSpc>
                <a:spcPct val="100000"/>
              </a:lnSpc>
              <a:spcBef>
                <a:spcPts val="0"/>
              </a:spcBef>
              <a:spcAft>
                <a:spcPts val="1200"/>
              </a:spcAft>
              <a:buClrTx/>
              <a:buSzTx/>
              <a:buFontTx/>
              <a:buNone/>
              <a:tabLst/>
              <a:defRPr/>
            </a:pPr>
            <a:r>
              <a:rPr kumimoji="0" lang="en-US" sz="30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Early in the 20</a:t>
            </a:r>
            <a:r>
              <a:rPr kumimoji="0" lang="en-US" sz="3000" b="0" i="0" u="none" strike="noStrike" kern="1200" cap="none" spc="0" normalizeH="0" baseline="30000" noProof="0" dirty="0">
                <a:ln>
                  <a:noFill/>
                </a:ln>
                <a:solidFill>
                  <a:schemeClr val="tx1"/>
                </a:solidFill>
                <a:effectLst/>
                <a:uLnTx/>
                <a:uFillTx/>
                <a:latin typeface="Calibri" panose="020F0502020204030204" pitchFamily="34" charset="0"/>
                <a:ea typeface="+mn-ea"/>
                <a:cs typeface="Calibri" panose="020F0502020204030204" pitchFamily="34" charset="0"/>
              </a:rPr>
              <a:t>th</a:t>
            </a:r>
            <a:r>
              <a:rPr kumimoji="0" lang="en-US" sz="30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 century, Serbian geophysicist </a:t>
            </a:r>
            <a:r>
              <a:rPr kumimoji="0" lang="en-US" sz="3000" b="0" i="0" u="none" strike="noStrike" kern="1200" cap="none" spc="0" normalizeH="0" baseline="0" noProof="0" dirty="0">
                <a:ln>
                  <a:noFill/>
                </a:ln>
                <a:solidFill>
                  <a:srgbClr val="333333"/>
                </a:solidFill>
                <a:effectLst/>
                <a:highlight>
                  <a:srgbClr val="FFFFFF"/>
                </a:highlight>
                <a:uLnTx/>
                <a:uFillTx/>
                <a:latin typeface="Calibri" panose="020F0502020204030204" pitchFamily="34" charset="0"/>
                <a:ea typeface="+mn-ea"/>
                <a:cs typeface="Calibri" panose="020F0502020204030204" pitchFamily="34" charset="0"/>
              </a:rPr>
              <a:t>Milutin Milankovitch calculated cyclical variations in the Earth’s orbit that could profoundly affect climate.</a:t>
            </a:r>
          </a:p>
          <a:p>
            <a:pPr marL="0" marR="0" lvl="0" indent="0" algn="just" defTabSz="914400" rtl="0" eaLnBrk="1" fontAlgn="auto" latinLnBrk="0" hangingPunct="1">
              <a:lnSpc>
                <a:spcPct val="100000"/>
              </a:lnSpc>
              <a:spcBef>
                <a:spcPts val="0"/>
              </a:spcBef>
              <a:spcAft>
                <a:spcPts val="1200"/>
              </a:spcAft>
              <a:buClrTx/>
              <a:buSzTx/>
              <a:buFontTx/>
              <a:buNone/>
              <a:tabLst/>
              <a:defRPr/>
            </a:pPr>
            <a:r>
              <a:rPr kumimoji="0" lang="en-US" sz="3000" b="1" i="0" u="none" strike="noStrike" kern="1200" cap="none" spc="0" normalizeH="0" baseline="0" noProof="0" dirty="0">
                <a:ln>
                  <a:noFill/>
                </a:ln>
                <a:solidFill>
                  <a:srgbClr val="333333"/>
                </a:solidFill>
                <a:effectLst/>
                <a:highlight>
                  <a:srgbClr val="FFFFFF"/>
                </a:highlight>
                <a:uLnTx/>
                <a:uFillTx/>
                <a:latin typeface="Calibri" panose="020F0502020204030204" pitchFamily="34" charset="0"/>
                <a:ea typeface="+mn-ea"/>
                <a:cs typeface="Calibri" panose="020F0502020204030204" pitchFamily="34" charset="0"/>
              </a:rPr>
              <a:t>Milankovitch Cycles </a:t>
            </a:r>
            <a:r>
              <a:rPr kumimoji="0" lang="en-US" sz="3000" b="0" i="0" u="none" strike="noStrike" kern="1200" cap="none" spc="0" normalizeH="0" baseline="0" noProof="0" dirty="0">
                <a:ln>
                  <a:noFill/>
                </a:ln>
                <a:solidFill>
                  <a:srgbClr val="333333"/>
                </a:solidFill>
                <a:effectLst/>
                <a:highlight>
                  <a:srgbClr val="FFFFFF"/>
                </a:highlight>
                <a:uLnTx/>
                <a:uFillTx/>
                <a:latin typeface="Calibri" panose="020F0502020204030204" pitchFamily="34" charset="0"/>
                <a:ea typeface="+mn-ea"/>
                <a:cs typeface="Calibri" panose="020F0502020204030204" pitchFamily="34" charset="0"/>
              </a:rPr>
              <a:t>are now the widely accepted explanation for the pre-historic cycling of Earth’s climate.</a:t>
            </a:r>
          </a:p>
        </p:txBody>
      </p:sp>
      <p:pic>
        <p:nvPicPr>
          <p:cNvPr id="7" name="Picture 6" descr="A diagram illustrating Milankovitch cycles">
            <a:extLst>
              <a:ext uri="{FF2B5EF4-FFF2-40B4-BE49-F238E27FC236}">
                <a16:creationId xmlns:a16="http://schemas.microsoft.com/office/drawing/2014/main" id="{EA93B4B4-3052-0B3B-6F21-4D0518DC2C5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164893" y="2962656"/>
            <a:ext cx="4620708" cy="3119928"/>
          </a:xfrm>
          <a:prstGeom prst="rect">
            <a:avLst/>
          </a:prstGeom>
        </p:spPr>
      </p:pic>
      <p:pic>
        <p:nvPicPr>
          <p:cNvPr id="6" name="Picture 5" descr="A picture of Milutin Milankovitch">
            <a:extLst>
              <a:ext uri="{FF2B5EF4-FFF2-40B4-BE49-F238E27FC236}">
                <a16:creationId xmlns:a16="http://schemas.microsoft.com/office/drawing/2014/main" id="{6E2E499E-6297-8581-23DE-FEA030A6B941}"/>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406398" y="2962654"/>
            <a:ext cx="6667285" cy="3119929"/>
          </a:xfrm>
          <a:prstGeom prst="rect">
            <a:avLst/>
          </a:prstGeom>
          <a:ln>
            <a:solidFill>
              <a:schemeClr val="tx1"/>
            </a:solidFill>
          </a:ln>
        </p:spPr>
      </p:pic>
      <p:sp>
        <p:nvSpPr>
          <p:cNvPr id="4" name="TextBox 3">
            <a:extLst>
              <a:ext uri="{FF2B5EF4-FFF2-40B4-BE49-F238E27FC236}">
                <a16:creationId xmlns:a16="http://schemas.microsoft.com/office/drawing/2014/main" id="{26A26C20-4CD5-0828-F853-6F3A2CA45DA8}"/>
              </a:ext>
              <a:ext uri="{C183D7F6-B498-43B3-948B-1728B52AA6E4}">
                <adec:decorative xmlns:adec="http://schemas.microsoft.com/office/drawing/2017/decorative" val="1"/>
              </a:ext>
            </a:extLst>
          </p:cNvPr>
          <p:cNvSpPr txBox="1"/>
          <p:nvPr/>
        </p:nvSpPr>
        <p:spPr>
          <a:xfrm>
            <a:off x="293623" y="6054411"/>
            <a:ext cx="6217920" cy="369332"/>
          </a:xfrm>
          <a:prstGeom prst="rect">
            <a:avLst/>
          </a:prstGeom>
          <a:noFill/>
        </p:spPr>
        <p:txBody>
          <a:bodyPr wrap="square">
            <a:spAutoFit/>
          </a:bodyPr>
          <a:lstStyle/>
          <a:p>
            <a:r>
              <a:rPr lang="en-US" sz="1800" i="0" dirty="0">
                <a:solidFill>
                  <a:srgbClr val="333333"/>
                </a:solidFill>
                <a:effectLst/>
                <a:highlight>
                  <a:srgbClr val="FFFFFF"/>
                </a:highlight>
                <a:latin typeface="Calibri" panose="020F0502020204030204" pitchFamily="34" charset="0"/>
                <a:cs typeface="Calibri" panose="020F0502020204030204" pitchFamily="34" charset="0"/>
              </a:rPr>
              <a:t>Image of Milutin Milankovitch on Serbian currency. </a:t>
            </a:r>
            <a:endParaRPr lang="en-US" dirty="0"/>
          </a:p>
        </p:txBody>
      </p:sp>
    </p:spTree>
    <p:extLst>
      <p:ext uri="{BB962C8B-B14F-4D97-AF65-F5344CB8AC3E}">
        <p14:creationId xmlns:p14="http://schemas.microsoft.com/office/powerpoint/2010/main" val="2131940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3C2C381-8899-051F-061D-01A633BC2948}"/>
              </a:ext>
            </a:extLst>
          </p:cNvPr>
          <p:cNvSpPr txBox="1">
            <a:spLocks noGrp="1"/>
          </p:cNvSpPr>
          <p:nvPr>
            <p:ph type="title" idx="4294967295"/>
          </p:nvPr>
        </p:nvSpPr>
        <p:spPr>
          <a:xfrm>
            <a:off x="444498" y="445964"/>
            <a:ext cx="11162483" cy="37702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just" defTabSz="914400" rtl="0" eaLnBrk="1" fontAlgn="auto" latinLnBrk="0" hangingPunct="1">
              <a:lnSpc>
                <a:spcPct val="100000"/>
              </a:lnSpc>
              <a:spcBef>
                <a:spcPts val="0"/>
              </a:spcBef>
              <a:spcAft>
                <a:spcPts val="600"/>
              </a:spcAft>
              <a:buClrTx/>
              <a:buSzTx/>
              <a:buFontTx/>
              <a:buNone/>
              <a:tabLst/>
              <a:defRPr/>
            </a:pPr>
            <a:r>
              <a:rPr kumimoji="0" lang="en-US" sz="28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In 1988, the </a:t>
            </a:r>
            <a:r>
              <a:rPr kumimoji="0" lang="en-US" sz="28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Intergovernmental Panel on Climate Change </a:t>
            </a:r>
            <a:r>
              <a:rPr kumimoji="0" lang="en-US" sz="28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was formed in order to provide policymakers with timely information on climate</a:t>
            </a:r>
            <a:r>
              <a:rPr kumimoji="0" lang="en-US" sz="2800" b="0" i="0" u="none" strike="noStrike" kern="1200" cap="none" spc="0" normalizeH="0" baseline="0" noProof="0" dirty="0">
                <a:ln>
                  <a:noFill/>
                </a:ln>
                <a:solidFill>
                  <a:srgbClr val="333333"/>
                </a:solidFill>
                <a:effectLst/>
                <a:highlight>
                  <a:srgbClr val="FFFFFF"/>
                </a:highlight>
                <a:uLnTx/>
                <a:uFillTx/>
                <a:latin typeface="Calibri" panose="020F0502020204030204" pitchFamily="34" charset="0"/>
                <a:ea typeface="+mn-ea"/>
                <a:cs typeface="Calibri" panose="020F0502020204030204" pitchFamily="34" charset="0"/>
              </a:rPr>
              <a:t>.</a:t>
            </a:r>
          </a:p>
          <a:p>
            <a:pPr marL="0" marR="0" lvl="0" indent="0" algn="just" defTabSz="914400" rtl="0" eaLnBrk="1" fontAlgn="auto" latinLnBrk="0" hangingPunct="1">
              <a:lnSpc>
                <a:spcPct val="100000"/>
              </a:lnSpc>
              <a:spcBef>
                <a:spcPts val="0"/>
              </a:spcBef>
              <a:spcAft>
                <a:spcPts val="600"/>
              </a:spcAft>
              <a:buClrTx/>
              <a:buSzTx/>
              <a:buFontTx/>
              <a:buNone/>
              <a:tabLst/>
              <a:defRPr/>
            </a:pPr>
            <a:r>
              <a:rPr kumimoji="0" lang="en-US" sz="2800" b="0" i="0" u="none" strike="noStrike" kern="1200" cap="none" spc="0" normalizeH="0" baseline="0" noProof="0" dirty="0">
                <a:ln>
                  <a:noFill/>
                </a:ln>
                <a:solidFill>
                  <a:srgbClr val="333333"/>
                </a:solidFill>
                <a:effectLst/>
                <a:highlight>
                  <a:srgbClr val="FFFFFF"/>
                </a:highlight>
                <a:uLnTx/>
                <a:uFillTx/>
                <a:latin typeface="Calibri" panose="020F0502020204030204" pitchFamily="34" charset="0"/>
                <a:ea typeface="+mn-ea"/>
                <a:cs typeface="Calibri" panose="020F0502020204030204" pitchFamily="34" charset="0"/>
              </a:rPr>
              <a:t>In 1990 the IPCC published its first report based on the best available data.</a:t>
            </a:r>
          </a:p>
          <a:p>
            <a:pPr marL="0" marR="0" lvl="0" indent="0" algn="just" defTabSz="914400" rtl="0" eaLnBrk="1" fontAlgn="auto" latinLnBrk="0" hangingPunct="1">
              <a:lnSpc>
                <a:spcPct val="100000"/>
              </a:lnSpc>
              <a:spcBef>
                <a:spcPts val="0"/>
              </a:spcBef>
              <a:spcAft>
                <a:spcPts val="600"/>
              </a:spcAft>
              <a:buClrTx/>
              <a:buSzTx/>
              <a:buFontTx/>
              <a:buNone/>
              <a:tabLst/>
              <a:defRPr/>
            </a:pPr>
            <a:r>
              <a:rPr kumimoji="0" lang="en-US" sz="2800" b="0" i="0" u="none" strike="noStrike" kern="1200" cap="none" spc="0" normalizeH="0" baseline="0" noProof="0" dirty="0">
                <a:ln>
                  <a:noFill/>
                </a:ln>
                <a:solidFill>
                  <a:srgbClr val="333333"/>
                </a:solidFill>
                <a:effectLst/>
                <a:highlight>
                  <a:srgbClr val="FFFFFF"/>
                </a:highlight>
                <a:uLnTx/>
                <a:uFillTx/>
                <a:latin typeface="Calibri" panose="020F0502020204030204" pitchFamily="34" charset="0"/>
                <a:ea typeface="+mn-ea"/>
                <a:cs typeface="Calibri" panose="020F0502020204030204" pitchFamily="34" charset="0"/>
              </a:rPr>
              <a:t>In 2000 the IPCC published a second report which is widely known as the “</a:t>
            </a:r>
            <a:r>
              <a:rPr kumimoji="0" lang="en-US" sz="2800" b="1" i="0" u="none" strike="noStrike" kern="1200" cap="none" spc="0" normalizeH="0" baseline="0" noProof="0" dirty="0">
                <a:ln>
                  <a:noFill/>
                </a:ln>
                <a:solidFill>
                  <a:srgbClr val="333333"/>
                </a:solidFill>
                <a:effectLst/>
                <a:highlight>
                  <a:srgbClr val="FFFFFF"/>
                </a:highlight>
                <a:uLnTx/>
                <a:uFillTx/>
                <a:latin typeface="Calibri" panose="020F0502020204030204" pitchFamily="34" charset="0"/>
                <a:ea typeface="+mn-ea"/>
                <a:cs typeface="Calibri" panose="020F0502020204030204" pitchFamily="34" charset="0"/>
              </a:rPr>
              <a:t>hockey stick</a:t>
            </a:r>
            <a:r>
              <a:rPr kumimoji="0" lang="en-US" sz="2800" b="0" i="0" u="none" strike="noStrike" kern="1200" cap="none" spc="0" normalizeH="0" baseline="0" noProof="0" dirty="0">
                <a:ln>
                  <a:noFill/>
                </a:ln>
                <a:solidFill>
                  <a:srgbClr val="333333"/>
                </a:solidFill>
                <a:effectLst/>
                <a:highlight>
                  <a:srgbClr val="FFFFFF"/>
                </a:highlight>
                <a:uLnTx/>
                <a:uFillTx/>
                <a:latin typeface="Calibri" panose="020F0502020204030204" pitchFamily="34" charset="0"/>
                <a:ea typeface="+mn-ea"/>
                <a:cs typeface="Calibri" panose="020F0502020204030204" pitchFamily="34" charset="0"/>
              </a:rPr>
              <a:t>.” In this newer version most of the warming occurs during a </a:t>
            </a:r>
            <a:r>
              <a:rPr kumimoji="0" lang="en-US" sz="2800" b="1" i="0" u="none" strike="noStrike" kern="1200" cap="none" spc="0" normalizeH="0" baseline="0" noProof="0" dirty="0">
                <a:ln>
                  <a:noFill/>
                </a:ln>
                <a:solidFill>
                  <a:srgbClr val="333333"/>
                </a:solidFill>
                <a:effectLst/>
                <a:highlight>
                  <a:srgbClr val="FFFFFF"/>
                </a:highlight>
                <a:uLnTx/>
                <a:uFillTx/>
                <a:latin typeface="Calibri" panose="020F0502020204030204" pitchFamily="34" charset="0"/>
                <a:ea typeface="+mn-ea"/>
                <a:cs typeface="Calibri" panose="020F0502020204030204" pitchFamily="34" charset="0"/>
              </a:rPr>
              <a:t>rapid expansion of fossil fuel use in the 20</a:t>
            </a:r>
            <a:r>
              <a:rPr kumimoji="0" lang="en-US" sz="2800" b="1" i="0" u="none" strike="noStrike" kern="1200" cap="none" spc="0" normalizeH="0" baseline="30000" noProof="0" dirty="0">
                <a:ln>
                  <a:noFill/>
                </a:ln>
                <a:solidFill>
                  <a:srgbClr val="333333"/>
                </a:solidFill>
                <a:effectLst/>
                <a:highlight>
                  <a:srgbClr val="FFFFFF"/>
                </a:highlight>
                <a:uLnTx/>
                <a:uFillTx/>
                <a:latin typeface="Calibri" panose="020F0502020204030204" pitchFamily="34" charset="0"/>
                <a:ea typeface="+mn-ea"/>
                <a:cs typeface="Calibri" panose="020F0502020204030204" pitchFamily="34" charset="0"/>
              </a:rPr>
              <a:t>th</a:t>
            </a:r>
            <a:r>
              <a:rPr kumimoji="0" lang="en-US" sz="2800" b="1" i="0" u="none" strike="noStrike" kern="1200" cap="none" spc="0" normalizeH="0" baseline="0" noProof="0" dirty="0">
                <a:ln>
                  <a:noFill/>
                </a:ln>
                <a:solidFill>
                  <a:srgbClr val="333333"/>
                </a:solidFill>
                <a:effectLst/>
                <a:highlight>
                  <a:srgbClr val="FFFFFF"/>
                </a:highlight>
                <a:uLnTx/>
                <a:uFillTx/>
                <a:latin typeface="Calibri" panose="020F0502020204030204" pitchFamily="34" charset="0"/>
                <a:ea typeface="+mn-ea"/>
                <a:cs typeface="Calibri" panose="020F0502020204030204" pitchFamily="34" charset="0"/>
              </a:rPr>
              <a:t> century</a:t>
            </a:r>
            <a:r>
              <a:rPr kumimoji="0" lang="en-US" sz="2800" b="0" i="0" u="none" strike="noStrike" kern="1200" cap="none" spc="0" normalizeH="0" baseline="0" noProof="0" dirty="0">
                <a:ln>
                  <a:noFill/>
                </a:ln>
                <a:solidFill>
                  <a:srgbClr val="333333"/>
                </a:solidFill>
                <a:effectLst/>
                <a:highlight>
                  <a:srgbClr val="FFFFFF"/>
                </a:highlight>
                <a:uLnTx/>
                <a:uFillTx/>
                <a:latin typeface="Calibri" panose="020F0502020204030204" pitchFamily="34" charset="0"/>
                <a:ea typeface="+mn-ea"/>
                <a:cs typeface="Calibri" panose="020F0502020204030204" pitchFamily="34" charset="0"/>
              </a:rPr>
              <a:t>.</a:t>
            </a:r>
          </a:p>
          <a:p>
            <a:pPr marL="0" marR="0" lvl="0" indent="0" algn="just" defTabSz="914400" rtl="0" eaLnBrk="1" fontAlgn="auto" latinLnBrk="0" hangingPunct="1">
              <a:lnSpc>
                <a:spcPct val="100000"/>
              </a:lnSpc>
              <a:spcBef>
                <a:spcPts val="0"/>
              </a:spcBef>
              <a:spcAft>
                <a:spcPts val="1200"/>
              </a:spcAft>
              <a:buClrTx/>
              <a:buSzTx/>
              <a:buFontTx/>
              <a:buNone/>
              <a:tabLst/>
              <a:defRPr/>
            </a:pPr>
            <a:r>
              <a:rPr kumimoji="0" lang="en-US" sz="2800" b="0" i="0" u="none" strike="noStrike" kern="1200" cap="none" spc="0" normalizeH="0" baseline="0" noProof="0" dirty="0">
                <a:ln>
                  <a:noFill/>
                </a:ln>
                <a:solidFill>
                  <a:srgbClr val="333333"/>
                </a:solidFill>
                <a:effectLst/>
                <a:highlight>
                  <a:srgbClr val="FFFFFF"/>
                </a:highlight>
                <a:uLnTx/>
                <a:uFillTx/>
                <a:latin typeface="Calibri" panose="020F0502020204030204" pitchFamily="34" charset="0"/>
                <a:ea typeface="+mn-ea"/>
                <a:cs typeface="Calibri" panose="020F0502020204030204" pitchFamily="34" charset="0"/>
              </a:rPr>
              <a:t>Concerns have been raised over the accuracy of each report, but the second version is more widely accepted by policymakers.</a:t>
            </a:r>
          </a:p>
        </p:txBody>
      </p:sp>
      <p:pic>
        <p:nvPicPr>
          <p:cNvPr id="9" name="Picture 8" descr="A graph showing temperature change (degrees C) from approximately 900 AD to present day">
            <a:extLst>
              <a:ext uri="{FF2B5EF4-FFF2-40B4-BE49-F238E27FC236}">
                <a16:creationId xmlns:a16="http://schemas.microsoft.com/office/drawing/2014/main" id="{FF2F622A-0269-85F3-AE7F-6809B7FB357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703968" y="4314826"/>
            <a:ext cx="4077098" cy="2012545"/>
          </a:xfrm>
          <a:prstGeom prst="rect">
            <a:avLst/>
          </a:prstGeom>
          <a:ln>
            <a:solidFill>
              <a:schemeClr val="tx1"/>
            </a:solidFill>
          </a:ln>
        </p:spPr>
      </p:pic>
      <p:pic>
        <p:nvPicPr>
          <p:cNvPr id="6" name="Picture 5" descr="A graph showing temperature departures in the Northern Hemisphere (over the past 1000 years) from the 1961-1990 average">
            <a:extLst>
              <a:ext uri="{FF2B5EF4-FFF2-40B4-BE49-F238E27FC236}">
                <a16:creationId xmlns:a16="http://schemas.microsoft.com/office/drawing/2014/main" id="{F59693A9-46D8-14BC-8671-24D727085EA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21384" y="4340528"/>
            <a:ext cx="3678638" cy="2012545"/>
          </a:xfrm>
          <a:prstGeom prst="rect">
            <a:avLst/>
          </a:prstGeom>
          <a:ln>
            <a:solidFill>
              <a:schemeClr val="tx1"/>
            </a:solidFill>
          </a:ln>
        </p:spPr>
      </p:pic>
      <p:pic>
        <p:nvPicPr>
          <p:cNvPr id="12" name="Picture 11" descr="Image of a meeting of the IPCC">
            <a:extLst>
              <a:ext uri="{FF2B5EF4-FFF2-40B4-BE49-F238E27FC236}">
                <a16:creationId xmlns:a16="http://schemas.microsoft.com/office/drawing/2014/main" id="{8E837641-3F47-B8A5-9DE5-9BD9984B7063}"/>
              </a:ext>
              <a:ext uri="{C183D7F6-B498-43B3-948B-1728B52AA6E4}">
                <adec:decorative xmlns:adec="http://schemas.microsoft.com/office/drawing/2017/decorative" val="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77230" y="4297893"/>
            <a:ext cx="2971674" cy="2012544"/>
          </a:xfrm>
          <a:prstGeom prst="rect">
            <a:avLst/>
          </a:prstGeom>
          <a:ln>
            <a:solidFill>
              <a:schemeClr val="tx1"/>
            </a:solidFill>
          </a:ln>
        </p:spPr>
      </p:pic>
    </p:spTree>
    <p:extLst>
      <p:ext uri="{BB962C8B-B14F-4D97-AF65-F5344CB8AC3E}">
        <p14:creationId xmlns:p14="http://schemas.microsoft.com/office/powerpoint/2010/main" val="1027691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E26AAEA-887C-3DAC-FB3E-01BD36A65761}"/>
              </a:ext>
            </a:extLst>
          </p:cNvPr>
          <p:cNvSpPr txBox="1">
            <a:spLocks noGrp="1"/>
          </p:cNvSpPr>
          <p:nvPr>
            <p:ph type="title" idx="4294967295"/>
          </p:nvPr>
        </p:nvSpPr>
        <p:spPr>
          <a:xfrm>
            <a:off x="556765" y="713234"/>
            <a:ext cx="11078469" cy="156966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just" defTabSz="914400" rtl="0" eaLnBrk="1" fontAlgn="auto" latinLnBrk="0" hangingPunct="1">
              <a:lnSpc>
                <a:spcPct val="100000"/>
              </a:lnSpc>
              <a:spcBef>
                <a:spcPts val="0"/>
              </a:spcBef>
              <a:spcAft>
                <a:spcPts val="1200"/>
              </a:spcAft>
              <a:buClrTx/>
              <a:buSzTx/>
              <a:buFontTx/>
              <a:buNone/>
              <a:tabLst/>
              <a:defRPr/>
            </a:pPr>
            <a:r>
              <a:rPr kumimoji="0" lang="en-US" sz="32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Some of the climate models predict desertification in tropical regions and worsening coastal storms, but the greatest concern is </a:t>
            </a:r>
            <a:r>
              <a:rPr kumimoji="0" lang="en-US" sz="32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rising sea levels </a:t>
            </a:r>
            <a:r>
              <a:rPr kumimoji="0" lang="en-US" sz="32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as the result of </a:t>
            </a:r>
            <a:r>
              <a:rPr kumimoji="0" lang="en-US" sz="32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melting ice caps</a:t>
            </a:r>
            <a:r>
              <a:rPr kumimoji="0" lang="en-US" sz="32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a:t>
            </a:r>
            <a:endParaRPr kumimoji="0" lang="en-US" sz="3200" b="0" i="0" u="none" strike="noStrike" kern="1200" cap="none" spc="0" normalizeH="0" baseline="0" noProof="0" dirty="0">
              <a:ln>
                <a:noFill/>
              </a:ln>
              <a:solidFill>
                <a:srgbClr val="333333"/>
              </a:solidFill>
              <a:effectLst/>
              <a:highlight>
                <a:srgbClr val="FFFFFF"/>
              </a:highlight>
              <a:uLnTx/>
              <a:uFillTx/>
              <a:latin typeface="Calibri" panose="020F0502020204030204" pitchFamily="34" charset="0"/>
              <a:ea typeface="+mn-ea"/>
              <a:cs typeface="Calibri" panose="020F0502020204030204" pitchFamily="34" charset="0"/>
            </a:endParaRPr>
          </a:p>
        </p:txBody>
      </p:sp>
      <p:pic>
        <p:nvPicPr>
          <p:cNvPr id="7" name="Picture 6" descr="Image of polar bears floating on a block of ice">
            <a:extLst>
              <a:ext uri="{FF2B5EF4-FFF2-40B4-BE49-F238E27FC236}">
                <a16:creationId xmlns:a16="http://schemas.microsoft.com/office/drawing/2014/main" id="{4C10463A-4710-7CF5-943D-2C9EFB3C4D06}"/>
              </a:ext>
              <a:ext uri="{C183D7F6-B498-43B3-948B-1728B52AA6E4}">
                <adec:decorative xmlns:adec="http://schemas.microsoft.com/office/drawing/2017/decorative" val="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56766" y="2510067"/>
            <a:ext cx="5447793" cy="3634699"/>
          </a:xfrm>
          <a:prstGeom prst="rect">
            <a:avLst/>
          </a:prstGeom>
          <a:ln>
            <a:solidFill>
              <a:schemeClr val="tx1"/>
            </a:solidFill>
          </a:ln>
        </p:spPr>
      </p:pic>
      <p:pic>
        <p:nvPicPr>
          <p:cNvPr id="9" name="Picture 8" descr="Image of a flooded street">
            <a:extLst>
              <a:ext uri="{FF2B5EF4-FFF2-40B4-BE49-F238E27FC236}">
                <a16:creationId xmlns:a16="http://schemas.microsoft.com/office/drawing/2014/main" id="{5544E732-0E93-3302-2515-5ED49F3259E3}"/>
              </a:ext>
              <a:ext uri="{C183D7F6-B498-43B3-948B-1728B52AA6E4}">
                <adec:decorative xmlns:adec="http://schemas.microsoft.com/office/drawing/2017/decorative" val="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87442" y="2510067"/>
            <a:ext cx="5447792" cy="3634699"/>
          </a:xfrm>
          <a:prstGeom prst="rect">
            <a:avLst/>
          </a:prstGeom>
          <a:ln>
            <a:solidFill>
              <a:schemeClr val="tx1"/>
            </a:solidFill>
          </a:ln>
        </p:spPr>
      </p:pic>
    </p:spTree>
    <p:extLst>
      <p:ext uri="{BB962C8B-B14F-4D97-AF65-F5344CB8AC3E}">
        <p14:creationId xmlns:p14="http://schemas.microsoft.com/office/powerpoint/2010/main" val="42661289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9236" y="569779"/>
            <a:ext cx="10632748" cy="738664"/>
          </a:xfrm>
        </p:spPr>
        <p:txBody>
          <a:bodyPr>
            <a:noAutofit/>
          </a:bodyPr>
          <a:lstStyle/>
          <a:p>
            <a:r>
              <a:rPr lang="en-US" sz="3600" dirty="0">
                <a:latin typeface="Calibri" panose="020F0502020204030204" pitchFamily="34" charset="0"/>
                <a:cs typeface="Calibri" panose="020F0502020204030204" pitchFamily="34" charset="0"/>
              </a:rPr>
              <a:t>Can we predict how far sea levels will rise by 2100 based on this data from NASA?</a:t>
            </a:r>
          </a:p>
        </p:txBody>
      </p:sp>
      <p:sp>
        <p:nvSpPr>
          <p:cNvPr id="15" name="Content Placeholder 2">
            <a:extLst>
              <a:ext uri="{FF2B5EF4-FFF2-40B4-BE49-F238E27FC236}">
                <a16:creationId xmlns:a16="http://schemas.microsoft.com/office/drawing/2014/main" id="{9B1CC3CD-948B-906A-E978-09771CBAD98E}"/>
              </a:ext>
            </a:extLst>
          </p:cNvPr>
          <p:cNvSpPr>
            <a:spLocks noGrp="1"/>
          </p:cNvSpPr>
          <p:nvPr>
            <p:ph idx="1"/>
          </p:nvPr>
        </p:nvSpPr>
        <p:spPr>
          <a:xfrm>
            <a:off x="5009588" y="1594274"/>
            <a:ext cx="6731308" cy="4693947"/>
          </a:xfrm>
        </p:spPr>
        <p:txBody>
          <a:bodyPr>
            <a:normAutofit fontScale="92500" lnSpcReduction="10000"/>
          </a:bodyPr>
          <a:lstStyle/>
          <a:p>
            <a:pPr marL="514350" indent="-514350" algn="just">
              <a:buFont typeface="+mj-lt"/>
              <a:buAutoNum type="arabicPeriod"/>
            </a:pPr>
            <a:r>
              <a:rPr lang="en-US" dirty="0">
                <a:latin typeface="Calibri" panose="020F0502020204030204" pitchFamily="34" charset="0"/>
                <a:cs typeface="Calibri" panose="020F0502020204030204" pitchFamily="34" charset="0"/>
              </a:rPr>
              <a:t>This graph from NASA covers 30 years. How many mm per year? 	</a:t>
            </a:r>
          </a:p>
          <a:p>
            <a:pPr marL="457200" lvl="1" indent="0" algn="just">
              <a:spcAft>
                <a:spcPts val="1200"/>
              </a:spcAft>
              <a:buNone/>
            </a:pPr>
            <a:r>
              <a:rPr lang="en-US" sz="2600" dirty="0">
                <a:solidFill>
                  <a:srgbClr val="0432FF"/>
                </a:solidFill>
                <a:latin typeface="Calibri" panose="020F0502020204030204" pitchFamily="34" charset="0"/>
                <a:cs typeface="Calibri" panose="020F0502020204030204" pitchFamily="34" charset="0"/>
              </a:rPr>
              <a:t>102.5 mm ÷ 30 years = ?</a:t>
            </a:r>
          </a:p>
          <a:p>
            <a:pPr marL="514350" indent="-514350" algn="just">
              <a:spcAft>
                <a:spcPts val="600"/>
              </a:spcAft>
              <a:buFont typeface="+mj-lt"/>
              <a:buAutoNum type="arabicPeriod"/>
            </a:pPr>
            <a:r>
              <a:rPr lang="en-US" dirty="0">
                <a:latin typeface="Calibri" panose="020F0502020204030204" pitchFamily="34" charset="0"/>
                <a:cs typeface="Calibri" panose="020F0502020204030204" pitchFamily="34" charset="0"/>
              </a:rPr>
              <a:t>How many total mm by the year 2100?</a:t>
            </a:r>
          </a:p>
          <a:p>
            <a:pPr marL="457200" lvl="1" indent="0" algn="just">
              <a:spcAft>
                <a:spcPts val="1200"/>
              </a:spcAft>
              <a:buNone/>
            </a:pPr>
            <a:r>
              <a:rPr lang="en-US" sz="2600" dirty="0">
                <a:solidFill>
                  <a:srgbClr val="0432FF"/>
                </a:solidFill>
                <a:latin typeface="Calibri" panose="020F0502020204030204" pitchFamily="34" charset="0"/>
                <a:cs typeface="Calibri" panose="020F0502020204030204" pitchFamily="34" charset="0"/>
              </a:rPr>
              <a:t>(2100-2023) X mm per year = ?</a:t>
            </a:r>
          </a:p>
          <a:p>
            <a:pPr marL="514350" indent="-514350" algn="just">
              <a:spcAft>
                <a:spcPts val="600"/>
              </a:spcAft>
              <a:buFont typeface="+mj-lt"/>
              <a:buAutoNum type="arabicPeriod"/>
            </a:pPr>
            <a:r>
              <a:rPr lang="en-US" dirty="0">
                <a:latin typeface="Calibri" panose="020F0502020204030204" pitchFamily="34" charset="0"/>
                <a:cs typeface="Calibri" panose="020F0502020204030204" pitchFamily="34" charset="0"/>
              </a:rPr>
              <a:t>If 1 inch = 25.4 mm, how many total inches by the year 2100?</a:t>
            </a:r>
          </a:p>
          <a:p>
            <a:pPr marL="457200" lvl="1" indent="0" algn="just">
              <a:buNone/>
            </a:pPr>
            <a:r>
              <a:rPr lang="en-US" sz="2600" dirty="0">
                <a:solidFill>
                  <a:srgbClr val="0432FF"/>
                </a:solidFill>
                <a:latin typeface="Calibri" panose="020F0502020204030204" pitchFamily="34" charset="0"/>
                <a:cs typeface="Calibri" panose="020F0502020204030204" pitchFamily="34" charset="0"/>
              </a:rPr>
              <a:t>total mm from 2023-2100 ÷ 25.4 mm/inch = ?</a:t>
            </a:r>
          </a:p>
          <a:p>
            <a:pPr marL="457200" lvl="1" indent="0" algn="just">
              <a:spcBef>
                <a:spcPts val="0"/>
              </a:spcBef>
              <a:buNone/>
            </a:pPr>
            <a:endParaRPr lang="en-US" sz="3200" dirty="0">
              <a:latin typeface="Calibri" panose="020F0502020204030204" pitchFamily="34" charset="0"/>
              <a:cs typeface="Calibri" panose="020F0502020204030204" pitchFamily="34" charset="0"/>
            </a:endParaRPr>
          </a:p>
          <a:p>
            <a:pPr marL="457200" lvl="1" indent="0" algn="just">
              <a:spcBef>
                <a:spcPts val="0"/>
              </a:spcBef>
              <a:buNone/>
            </a:pPr>
            <a:r>
              <a:rPr lang="en-US" sz="3200" dirty="0">
                <a:latin typeface="Calibri" panose="020F0502020204030204" pitchFamily="34" charset="0"/>
                <a:cs typeface="Calibri" panose="020F0502020204030204" pitchFamily="34" charset="0"/>
              </a:rPr>
              <a:t>Is this estimate reliable? What did you need to assume?</a:t>
            </a:r>
          </a:p>
        </p:txBody>
      </p:sp>
      <p:pic>
        <p:nvPicPr>
          <p:cNvPr id="14" name="Picture 13" descr="A graph showing sea height variation (mm) from 1993 to present day">
            <a:extLst>
              <a:ext uri="{FF2B5EF4-FFF2-40B4-BE49-F238E27FC236}">
                <a16:creationId xmlns:a16="http://schemas.microsoft.com/office/drawing/2014/main" id="{65466F0A-9D3D-1752-C60B-27AEC33DFE21}"/>
              </a:ext>
            </a:extLst>
          </p:cNvPr>
          <p:cNvPicPr>
            <a:picLocks noChangeAspect="1"/>
          </p:cNvPicPr>
          <p:nvPr/>
        </p:nvPicPr>
        <p:blipFill>
          <a:blip r:embed="rId2"/>
          <a:stretch>
            <a:fillRect/>
          </a:stretch>
        </p:blipFill>
        <p:spPr>
          <a:xfrm>
            <a:off x="669236" y="1762543"/>
            <a:ext cx="4340352" cy="4357407"/>
          </a:xfrm>
          <a:prstGeom prst="rect">
            <a:avLst/>
          </a:prstGeom>
        </p:spPr>
      </p:pic>
      <p:sp>
        <p:nvSpPr>
          <p:cNvPr id="12" name="TextBox 11">
            <a:extLst>
              <a:ext uri="{FF2B5EF4-FFF2-40B4-BE49-F238E27FC236}">
                <a16:creationId xmlns:a16="http://schemas.microsoft.com/office/drawing/2014/main" id="{4D00765A-1A25-81FD-60C5-9FF25196195C}"/>
              </a:ext>
            </a:extLst>
          </p:cNvPr>
          <p:cNvSpPr txBox="1"/>
          <p:nvPr/>
        </p:nvSpPr>
        <p:spPr>
          <a:xfrm>
            <a:off x="669236" y="5927721"/>
            <a:ext cx="6491385" cy="646331"/>
          </a:xfrm>
          <a:prstGeom prst="rect">
            <a:avLst/>
          </a:prstGeom>
          <a:noFill/>
        </p:spPr>
        <p:txBody>
          <a:bodyPr wrap="square">
            <a:spAutoFit/>
          </a:bodyPr>
          <a:lstStyle/>
          <a:p>
            <a:r>
              <a:rPr lang="en-US" dirty="0">
                <a:latin typeface="Calibri" panose="020F0502020204030204" pitchFamily="34" charset="0"/>
                <a:cs typeface="Calibri" panose="020F0502020204030204" pitchFamily="34" charset="0"/>
                <a:hlinkClick r:id="rId3"/>
              </a:rPr>
              <a:t>https://climate.nasa.gov/vital-signs/sea-level/</a:t>
            </a:r>
            <a:endParaRPr lang="en-US" dirty="0">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83100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FC6F1EA-0069-FF55-7EC4-A12A2A8C46E7}"/>
              </a:ext>
            </a:extLst>
          </p:cNvPr>
          <p:cNvSpPr txBox="1">
            <a:spLocks noGrp="1"/>
          </p:cNvSpPr>
          <p:nvPr>
            <p:ph type="title" idx="4294967295"/>
          </p:nvPr>
        </p:nvSpPr>
        <p:spPr>
          <a:xfrm>
            <a:off x="1054528" y="304025"/>
            <a:ext cx="10330974" cy="164660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just" defTabSz="914400" rtl="0" eaLnBrk="1" fontAlgn="auto" latinLnBrk="0" hangingPunct="1">
              <a:lnSpc>
                <a:spcPct val="100000"/>
              </a:lnSpc>
              <a:spcBef>
                <a:spcPts val="0"/>
              </a:spcBef>
              <a:spcAft>
                <a:spcPts val="600"/>
              </a:spcAft>
              <a:buClrTx/>
              <a:buSzTx/>
              <a:buFontTx/>
              <a:buNone/>
              <a:tabLst/>
              <a:defRPr/>
            </a:pPr>
            <a:r>
              <a:rPr kumimoji="0" lang="en-US" sz="32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NOAA projects sea level increases that vary from a few inches to about 7 feet by 2100.</a:t>
            </a:r>
          </a:p>
          <a:p>
            <a:pPr marL="0" marR="0" lvl="0" indent="0" algn="just" defTabSz="914400" rtl="0" eaLnBrk="1" fontAlgn="auto" latinLnBrk="0" hangingPunct="1">
              <a:lnSpc>
                <a:spcPct val="100000"/>
              </a:lnSpc>
              <a:spcBef>
                <a:spcPts val="0"/>
              </a:spcBef>
              <a:spcAft>
                <a:spcPts val="1200"/>
              </a:spcAft>
              <a:buClrTx/>
              <a:buSzTx/>
              <a:buFontTx/>
              <a:buNone/>
              <a:tabLst/>
              <a:defRPr/>
            </a:pPr>
            <a:r>
              <a:rPr kumimoji="0" lang="en-US" sz="3200" b="0" i="0" u="none" strike="noStrike" kern="1200" cap="none" spc="0" normalizeH="0" baseline="0" noProof="0" dirty="0">
                <a:ln>
                  <a:noFill/>
                </a:ln>
                <a:solidFill>
                  <a:schemeClr val="tx1"/>
                </a:solidFill>
                <a:effectLst/>
                <a:highlight>
                  <a:srgbClr val="FFFFFF"/>
                </a:highlight>
                <a:uLnTx/>
                <a:uFillTx/>
                <a:latin typeface="Calibri" panose="020F0502020204030204" pitchFamily="34" charset="0"/>
                <a:ea typeface="+mn-ea"/>
                <a:cs typeface="Calibri" panose="020F0502020204030204" pitchFamily="34" charset="0"/>
              </a:rPr>
              <a:t>	How does this square with your calculations?</a:t>
            </a:r>
            <a:endParaRPr kumimoji="0" lang="en-US" sz="3200" b="0" i="0" u="none" strike="noStrike" kern="1200" cap="none" spc="0" normalizeH="0" baseline="0" noProof="0" dirty="0">
              <a:ln>
                <a:noFill/>
              </a:ln>
              <a:solidFill>
                <a:srgbClr val="333333"/>
              </a:solidFill>
              <a:effectLst/>
              <a:highlight>
                <a:srgbClr val="FFFFFF"/>
              </a:highlight>
              <a:uLnTx/>
              <a:uFillTx/>
              <a:latin typeface="Calibri" panose="020F0502020204030204" pitchFamily="34" charset="0"/>
              <a:ea typeface="+mn-ea"/>
              <a:cs typeface="Calibri" panose="020F0502020204030204" pitchFamily="34" charset="0"/>
            </a:endParaRPr>
          </a:p>
        </p:txBody>
      </p:sp>
      <p:pic>
        <p:nvPicPr>
          <p:cNvPr id="5" name="Picture 4" descr="A graph showing possible future sea levels for different greenhouse gas pathways">
            <a:extLst>
              <a:ext uri="{FF2B5EF4-FFF2-40B4-BE49-F238E27FC236}">
                <a16:creationId xmlns:a16="http://schemas.microsoft.com/office/drawing/2014/main" id="{99512730-9D4E-AC1C-FC5F-14F132DE8D8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417131" y="1950630"/>
            <a:ext cx="7023362" cy="4553979"/>
          </a:xfrm>
          <a:prstGeom prst="rect">
            <a:avLst/>
          </a:prstGeom>
        </p:spPr>
      </p:pic>
    </p:spTree>
    <p:extLst>
      <p:ext uri="{BB962C8B-B14F-4D97-AF65-F5344CB8AC3E}">
        <p14:creationId xmlns:p14="http://schemas.microsoft.com/office/powerpoint/2010/main" val="42353792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A14CAC5-58AA-C7B8-7579-B75F670B7AE8}"/>
              </a:ext>
            </a:extLst>
          </p:cNvPr>
          <p:cNvSpPr txBox="1">
            <a:spLocks noGrp="1"/>
          </p:cNvSpPr>
          <p:nvPr>
            <p:ph type="title" idx="4294967295"/>
          </p:nvPr>
        </p:nvSpPr>
        <p:spPr>
          <a:xfrm>
            <a:off x="505966" y="299757"/>
            <a:ext cx="8752334" cy="181588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just" defTabSz="914400" rtl="0" eaLnBrk="1" fontAlgn="auto" latinLnBrk="0" hangingPunct="1">
              <a:lnSpc>
                <a:spcPct val="100000"/>
              </a:lnSpc>
              <a:spcBef>
                <a:spcPts val="0"/>
              </a:spcBef>
              <a:spcAft>
                <a:spcPts val="1200"/>
              </a:spcAft>
              <a:buClrTx/>
              <a:buSzTx/>
              <a:buFontTx/>
              <a:buNone/>
              <a:tabLst/>
              <a:defRPr/>
            </a:pPr>
            <a:r>
              <a:rPr kumimoji="0" lang="en-US" sz="2800" b="0" i="0" u="none" strike="noStrike" kern="1200" cap="none" spc="0" normalizeH="0" baseline="0" noProof="0" dirty="0">
                <a:ln>
                  <a:noFill/>
                </a:ln>
                <a:solidFill>
                  <a:srgbClr val="333333"/>
                </a:solidFill>
                <a:effectLst/>
                <a:highlight>
                  <a:srgbClr val="FFFFFF"/>
                </a:highlight>
                <a:uLnTx/>
                <a:uFillTx/>
                <a:latin typeface="Calibri" panose="020F0502020204030204" pitchFamily="34" charset="0"/>
                <a:ea typeface="+mn-ea"/>
                <a:cs typeface="Calibri" panose="020F0502020204030204" pitchFamily="34" charset="0"/>
              </a:rPr>
              <a:t>The magnitude of anthropogenic climate change is uncertain, but at the very least we can implement policies that provide undisputed benefits to both the environment and human society. These include:</a:t>
            </a:r>
          </a:p>
        </p:txBody>
      </p:sp>
      <p:sp>
        <p:nvSpPr>
          <p:cNvPr id="2" name="TextBox 1">
            <a:extLst>
              <a:ext uri="{FF2B5EF4-FFF2-40B4-BE49-F238E27FC236}">
                <a16:creationId xmlns:a16="http://schemas.microsoft.com/office/drawing/2014/main" id="{51D3626C-404D-66C9-EA90-E550E7F129B8}"/>
              </a:ext>
            </a:extLst>
          </p:cNvPr>
          <p:cNvSpPr txBox="1"/>
          <p:nvPr/>
        </p:nvSpPr>
        <p:spPr>
          <a:xfrm>
            <a:off x="505966" y="2081451"/>
            <a:ext cx="6385901" cy="3062377"/>
          </a:xfrm>
          <a:prstGeom prst="rect">
            <a:avLst/>
          </a:prstGeom>
          <a:noFill/>
        </p:spPr>
        <p:txBody>
          <a:bodyPr wrap="square" rtlCol="0">
            <a:spAutoFit/>
          </a:bodyPr>
          <a:lstStyle/>
          <a:p>
            <a:pPr marL="457200" indent="-457200" algn="just">
              <a:spcAft>
                <a:spcPts val="600"/>
              </a:spcAft>
              <a:buFont typeface="Arial" panose="020B0604020202020204" pitchFamily="34" charset="0"/>
              <a:buChar char="•"/>
            </a:pPr>
            <a:r>
              <a:rPr lang="en-US" sz="2800" i="0" dirty="0">
                <a:solidFill>
                  <a:srgbClr val="0432FF"/>
                </a:solidFill>
                <a:effectLst/>
                <a:highlight>
                  <a:srgbClr val="FFFFFF"/>
                </a:highlight>
                <a:latin typeface="Calibri" panose="020F0502020204030204" pitchFamily="34" charset="0"/>
                <a:cs typeface="Calibri" panose="020F0502020204030204" pitchFamily="34" charset="0"/>
              </a:rPr>
              <a:t>Cleaner sources of energy.</a:t>
            </a:r>
          </a:p>
          <a:p>
            <a:pPr marL="457200" indent="-457200" algn="just">
              <a:spcAft>
                <a:spcPts val="600"/>
              </a:spcAft>
              <a:buFont typeface="Arial" panose="020B0604020202020204" pitchFamily="34" charset="0"/>
              <a:buChar char="•"/>
            </a:pPr>
            <a:r>
              <a:rPr lang="en-US" sz="2800" dirty="0">
                <a:solidFill>
                  <a:srgbClr val="0432FF"/>
                </a:solidFill>
                <a:highlight>
                  <a:srgbClr val="FFFFFF"/>
                </a:highlight>
                <a:latin typeface="Calibri" panose="020F0502020204030204" pitchFamily="34" charset="0"/>
                <a:cs typeface="Calibri" panose="020F0502020204030204" pitchFamily="34" charset="0"/>
              </a:rPr>
              <a:t>Energy-saving products.</a:t>
            </a:r>
          </a:p>
          <a:p>
            <a:pPr marL="457200" indent="-457200" algn="just">
              <a:spcAft>
                <a:spcPts val="600"/>
              </a:spcAft>
              <a:buFont typeface="Arial" panose="020B0604020202020204" pitchFamily="34" charset="0"/>
              <a:buChar char="•"/>
            </a:pPr>
            <a:r>
              <a:rPr lang="en-US" sz="2800" dirty="0">
                <a:solidFill>
                  <a:srgbClr val="0432FF"/>
                </a:solidFill>
                <a:highlight>
                  <a:srgbClr val="FFFFFF"/>
                </a:highlight>
                <a:latin typeface="Calibri" panose="020F0502020204030204" pitchFamily="34" charset="0"/>
                <a:cs typeface="Calibri" panose="020F0502020204030204" pitchFamily="34" charset="0"/>
              </a:rPr>
              <a:t>Access to public transportation.</a:t>
            </a:r>
          </a:p>
          <a:p>
            <a:pPr marL="457200" indent="-457200" algn="just">
              <a:spcAft>
                <a:spcPts val="600"/>
              </a:spcAft>
              <a:buFont typeface="Arial" panose="020B0604020202020204" pitchFamily="34" charset="0"/>
              <a:buChar char="•"/>
            </a:pPr>
            <a:r>
              <a:rPr lang="en-US" sz="2800" dirty="0">
                <a:solidFill>
                  <a:srgbClr val="0432FF"/>
                </a:solidFill>
                <a:highlight>
                  <a:srgbClr val="FFFFFF"/>
                </a:highlight>
                <a:latin typeface="Calibri" panose="020F0502020204030204" pitchFamily="34" charset="0"/>
                <a:cs typeface="Calibri" panose="020F0502020204030204" pitchFamily="34" charset="0"/>
              </a:rPr>
              <a:t>Walkable communities.</a:t>
            </a:r>
          </a:p>
          <a:p>
            <a:pPr marL="457200" indent="-457200" algn="just">
              <a:spcAft>
                <a:spcPts val="600"/>
              </a:spcAft>
              <a:buFont typeface="Arial" panose="020B0604020202020204" pitchFamily="34" charset="0"/>
              <a:buChar char="•"/>
            </a:pPr>
            <a:r>
              <a:rPr lang="en-US" sz="2800" dirty="0">
                <a:solidFill>
                  <a:srgbClr val="813F1C"/>
                </a:solidFill>
                <a:highlight>
                  <a:srgbClr val="FFFFFF"/>
                </a:highlight>
                <a:latin typeface="Calibri" panose="020F0502020204030204" pitchFamily="34" charset="0"/>
                <a:cs typeface="Calibri" panose="020F0502020204030204" pitchFamily="34" charset="0"/>
              </a:rPr>
              <a:t>Re-forestation.</a:t>
            </a:r>
          </a:p>
          <a:p>
            <a:pPr marL="457200" indent="-457200" algn="just">
              <a:spcAft>
                <a:spcPts val="600"/>
              </a:spcAft>
              <a:buFont typeface="Arial" panose="020B0604020202020204" pitchFamily="34" charset="0"/>
              <a:buChar char="•"/>
            </a:pPr>
            <a:r>
              <a:rPr lang="en-US" sz="2800" dirty="0">
                <a:solidFill>
                  <a:srgbClr val="813F1C"/>
                </a:solidFill>
                <a:highlight>
                  <a:srgbClr val="FFFFFF"/>
                </a:highlight>
                <a:latin typeface="Calibri" panose="020F0502020204030204" pitchFamily="34" charset="0"/>
                <a:cs typeface="Calibri" panose="020F0502020204030204" pitchFamily="34" charset="0"/>
              </a:rPr>
              <a:t>Regenerative farming.</a:t>
            </a:r>
          </a:p>
        </p:txBody>
      </p:sp>
      <p:sp>
        <p:nvSpPr>
          <p:cNvPr id="3" name="TextBox 2">
            <a:extLst>
              <a:ext uri="{FF2B5EF4-FFF2-40B4-BE49-F238E27FC236}">
                <a16:creationId xmlns:a16="http://schemas.microsoft.com/office/drawing/2014/main" id="{6D38B575-605A-62DE-B081-5DC5A20440AD}"/>
              </a:ext>
              <a:ext uri="{C183D7F6-B498-43B3-948B-1728B52AA6E4}">
                <adec:decorative xmlns:adec="http://schemas.microsoft.com/office/drawing/2017/decorative" val="0"/>
              </a:ext>
            </a:extLst>
          </p:cNvPr>
          <p:cNvSpPr txBox="1"/>
          <p:nvPr/>
        </p:nvSpPr>
        <p:spPr>
          <a:xfrm>
            <a:off x="5995872" y="3672834"/>
            <a:ext cx="2655112" cy="892552"/>
          </a:xfrm>
          <a:prstGeom prst="rect">
            <a:avLst/>
          </a:prstGeom>
          <a:noFill/>
        </p:spPr>
        <p:txBody>
          <a:bodyPr wrap="square" rtlCol="0">
            <a:spAutoFit/>
          </a:bodyPr>
          <a:lstStyle/>
          <a:p>
            <a:r>
              <a:rPr lang="en-US" sz="2600" dirty="0">
                <a:solidFill>
                  <a:srgbClr val="0432FF"/>
                </a:solidFill>
                <a:latin typeface="Calibri" panose="020F0502020204030204" pitchFamily="34" charset="0"/>
                <a:cs typeface="Calibri" panose="020F0502020204030204" pitchFamily="34" charset="0"/>
              </a:rPr>
              <a:t>conserves carbon</a:t>
            </a:r>
          </a:p>
          <a:p>
            <a:r>
              <a:rPr lang="en-US" sz="2600" dirty="0">
                <a:solidFill>
                  <a:srgbClr val="813F1C"/>
                </a:solidFill>
                <a:latin typeface="Calibri" panose="020F0502020204030204" pitchFamily="34" charset="0"/>
                <a:cs typeface="Calibri" panose="020F0502020204030204" pitchFamily="34" charset="0"/>
              </a:rPr>
              <a:t>captures carbon</a:t>
            </a:r>
          </a:p>
        </p:txBody>
      </p:sp>
      <p:sp>
        <p:nvSpPr>
          <p:cNvPr id="8" name="Rectangle 7">
            <a:extLst>
              <a:ext uri="{FF2B5EF4-FFF2-40B4-BE49-F238E27FC236}">
                <a16:creationId xmlns:a16="http://schemas.microsoft.com/office/drawing/2014/main" id="{161A1ED1-BE39-9870-2EE6-A3A8FC73274B}"/>
              </a:ext>
              <a:ext uri="{C183D7F6-B498-43B3-948B-1728B52AA6E4}">
                <adec:decorative xmlns:adec="http://schemas.microsoft.com/office/drawing/2017/decorative" val="1"/>
              </a:ext>
            </a:extLst>
          </p:cNvPr>
          <p:cNvSpPr/>
          <p:nvPr/>
        </p:nvSpPr>
        <p:spPr>
          <a:xfrm>
            <a:off x="5997072" y="3689280"/>
            <a:ext cx="2508428" cy="892552"/>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Diagram of a wave power station">
            <a:extLst>
              <a:ext uri="{FF2B5EF4-FFF2-40B4-BE49-F238E27FC236}">
                <a16:creationId xmlns:a16="http://schemas.microsoft.com/office/drawing/2014/main" id="{FACD2291-4839-5204-4B6F-4297E296184F}"/>
              </a:ext>
            </a:extLst>
          </p:cNvPr>
          <p:cNvPicPr>
            <a:picLocks noChangeAspect="1"/>
          </p:cNvPicPr>
          <p:nvPr/>
        </p:nvPicPr>
        <p:blipFill>
          <a:blip r:embed="rId3"/>
          <a:stretch>
            <a:fillRect/>
          </a:stretch>
        </p:blipFill>
        <p:spPr>
          <a:xfrm>
            <a:off x="8916788" y="2142218"/>
            <a:ext cx="2889707" cy="2439614"/>
          </a:xfrm>
          <a:prstGeom prst="rect">
            <a:avLst/>
          </a:prstGeom>
          <a:ln>
            <a:solidFill>
              <a:schemeClr val="accent1"/>
            </a:solidFill>
          </a:ln>
        </p:spPr>
      </p:pic>
      <p:pic>
        <p:nvPicPr>
          <p:cNvPr id="12" name="Picture 11" descr="A waterfall in the jungle&#10;&#10;Description automatically generated">
            <a:extLst>
              <a:ext uri="{FF2B5EF4-FFF2-40B4-BE49-F238E27FC236}">
                <a16:creationId xmlns:a16="http://schemas.microsoft.com/office/drawing/2014/main" id="{9E966F80-3242-8BEF-B2FE-4119D8036E2D}"/>
              </a:ext>
              <a:ext uri="{C183D7F6-B498-43B3-948B-1728B52AA6E4}">
                <adec:decorative xmlns:adec="http://schemas.microsoft.com/office/drawing/2017/decorative" val="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589167" y="265570"/>
            <a:ext cx="2217327" cy="1693925"/>
          </a:xfrm>
          <a:prstGeom prst="rect">
            <a:avLst/>
          </a:prstGeom>
        </p:spPr>
      </p:pic>
      <p:pic>
        <p:nvPicPr>
          <p:cNvPr id="11" name="Picture 10" descr="An LED light bulb">
            <a:extLst>
              <a:ext uri="{FF2B5EF4-FFF2-40B4-BE49-F238E27FC236}">
                <a16:creationId xmlns:a16="http://schemas.microsoft.com/office/drawing/2014/main" id="{3BD45947-8347-6584-D7B1-75ED88466C94}"/>
              </a:ext>
              <a:ext uri="{C183D7F6-B498-43B3-948B-1728B52AA6E4}">
                <adec:decorative xmlns:adec="http://schemas.microsoft.com/office/drawing/2017/decorative" val="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19734" y="5259822"/>
            <a:ext cx="1966265" cy="1386055"/>
          </a:xfrm>
          <a:prstGeom prst="rect">
            <a:avLst/>
          </a:prstGeom>
        </p:spPr>
      </p:pic>
      <p:pic>
        <p:nvPicPr>
          <p:cNvPr id="14" name="Picture 13" descr="A young forest">
            <a:extLst>
              <a:ext uri="{FF2B5EF4-FFF2-40B4-BE49-F238E27FC236}">
                <a16:creationId xmlns:a16="http://schemas.microsoft.com/office/drawing/2014/main" id="{0EA8AF12-BE6A-039C-D064-E4D14D104E20}"/>
              </a:ext>
              <a:ext uri="{C183D7F6-B498-43B3-948B-1728B52AA6E4}">
                <adec:decorative xmlns:adec="http://schemas.microsoft.com/office/drawing/2017/decorative" val="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749616" y="5259823"/>
            <a:ext cx="2189041" cy="1386055"/>
          </a:xfrm>
          <a:prstGeom prst="rect">
            <a:avLst/>
          </a:prstGeom>
        </p:spPr>
      </p:pic>
      <p:pic>
        <p:nvPicPr>
          <p:cNvPr id="16" name="Picture 15" descr="A farmer sampling the soil">
            <a:extLst>
              <a:ext uri="{FF2B5EF4-FFF2-40B4-BE49-F238E27FC236}">
                <a16:creationId xmlns:a16="http://schemas.microsoft.com/office/drawing/2014/main" id="{00CA098F-E2B6-1682-4843-8840307A3716}"/>
              </a:ext>
              <a:ext uri="{C183D7F6-B498-43B3-948B-1728B52AA6E4}">
                <adec:decorative xmlns:adec="http://schemas.microsoft.com/office/drawing/2017/decorative" val="0"/>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102274" y="4764555"/>
            <a:ext cx="2508430" cy="1881323"/>
          </a:xfrm>
          <a:prstGeom prst="rect">
            <a:avLst/>
          </a:prstGeom>
        </p:spPr>
      </p:pic>
      <p:pic>
        <p:nvPicPr>
          <p:cNvPr id="18" name="Picture 17" descr="An outdoor farmer's market">
            <a:extLst>
              <a:ext uri="{FF2B5EF4-FFF2-40B4-BE49-F238E27FC236}">
                <a16:creationId xmlns:a16="http://schemas.microsoft.com/office/drawing/2014/main" id="{A35AE810-8057-D78A-92D5-807409C485CF}"/>
              </a:ext>
              <a:ext uri="{C183D7F6-B498-43B3-948B-1728B52AA6E4}">
                <adec:decorative xmlns:adec="http://schemas.microsoft.com/office/drawing/2017/decorative" val="0"/>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0252609" y="4764555"/>
            <a:ext cx="1553886" cy="1883250"/>
          </a:xfrm>
          <a:prstGeom prst="rect">
            <a:avLst/>
          </a:prstGeom>
          <a:ln>
            <a:solidFill>
              <a:schemeClr val="accent1"/>
            </a:solidFill>
          </a:ln>
        </p:spPr>
      </p:pic>
      <p:pic>
        <p:nvPicPr>
          <p:cNvPr id="20" name="Picture 19" descr="A light rail train">
            <a:extLst>
              <a:ext uri="{FF2B5EF4-FFF2-40B4-BE49-F238E27FC236}">
                <a16:creationId xmlns:a16="http://schemas.microsoft.com/office/drawing/2014/main" id="{7CBD9743-F4C6-A98F-9582-2A54EE951642}"/>
              </a:ext>
              <a:ext uri="{C183D7F6-B498-43B3-948B-1728B52AA6E4}">
                <adec:decorative xmlns:adec="http://schemas.microsoft.com/office/drawing/2017/decorative" val="0"/>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774321" y="4764555"/>
            <a:ext cx="2284936" cy="1883250"/>
          </a:xfrm>
          <a:prstGeom prst="rect">
            <a:avLst/>
          </a:prstGeom>
        </p:spPr>
      </p:pic>
    </p:spTree>
    <p:extLst>
      <p:ext uri="{BB962C8B-B14F-4D97-AF65-F5344CB8AC3E}">
        <p14:creationId xmlns:p14="http://schemas.microsoft.com/office/powerpoint/2010/main" val="799806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
                                            <p:txEl>
                                              <p:pRg st="5" end="5"/>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4F100761-FE13-9F3B-BA2C-D5E86372E871}"/>
              </a:ext>
            </a:extLst>
          </p:cNvPr>
          <p:cNvSpPr txBox="1">
            <a:spLocks noGrp="1"/>
          </p:cNvSpPr>
          <p:nvPr>
            <p:ph type="title" idx="4294967295"/>
          </p:nvPr>
        </p:nvSpPr>
        <p:spPr>
          <a:xfrm>
            <a:off x="843421" y="670134"/>
            <a:ext cx="10958718" cy="738664"/>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dirty="0">
                <a:ln>
                  <a:noFill/>
                </a:ln>
                <a:solidFill>
                  <a:schemeClr val="tx1"/>
                </a:solidFill>
                <a:effectLst/>
                <a:uLnTx/>
                <a:uFillTx/>
                <a:latin typeface="Calibri" panose="020F0502020204030204" pitchFamily="34" charset="0"/>
                <a:ea typeface="+mj-ea"/>
                <a:cs typeface="Calibri" panose="020F0502020204030204" pitchFamily="34" charset="0"/>
              </a:rPr>
              <a:t>Whatever policy you choose, be mindful of the tradeoffs.</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dirty="0">
                <a:ln>
                  <a:noFill/>
                </a:ln>
                <a:solidFill>
                  <a:schemeClr val="tx1"/>
                </a:solidFill>
                <a:effectLst/>
                <a:uLnTx/>
                <a:uFillTx/>
                <a:latin typeface="Calibri" panose="020F0502020204030204" pitchFamily="34" charset="0"/>
                <a:ea typeface="+mj-ea"/>
                <a:cs typeface="Calibri" panose="020F0502020204030204" pitchFamily="34" charset="0"/>
              </a:rPr>
              <a:t>Do not overlook the law of unintended consequences!</a:t>
            </a:r>
          </a:p>
        </p:txBody>
      </p:sp>
      <p:pic>
        <p:nvPicPr>
          <p:cNvPr id="4" name="Picture 3" descr="A graph with &quot;level of pollution abatement&quot; on the x-axis and &quot;overall cost to society&quot; on the y-axis. Two trend lines are plotted: 1) &quot;Cost of pollution to society,&quot; which decreases steadily as emissions decrease; and 2) &quot;Cost of abatement to society,&quot; which increases steadily as emissions decrease.">
            <a:extLst>
              <a:ext uri="{FF2B5EF4-FFF2-40B4-BE49-F238E27FC236}">
                <a16:creationId xmlns:a16="http://schemas.microsoft.com/office/drawing/2014/main" id="{56D31166-E5E0-B1ED-625C-2BCF0D84CC70}"/>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320219" y="1729812"/>
            <a:ext cx="9487989" cy="4731663"/>
          </a:xfrm>
          <a:prstGeom prst="rect">
            <a:avLst/>
          </a:prstGeom>
        </p:spPr>
      </p:pic>
      <p:pic>
        <p:nvPicPr>
          <p:cNvPr id="3" name="Picture 2">
            <a:extLst>
              <a:ext uri="{FF2B5EF4-FFF2-40B4-BE49-F238E27FC236}">
                <a16:creationId xmlns:a16="http://schemas.microsoft.com/office/drawing/2014/main" id="{51B2EB74-FEF9-8210-C100-8D1E5BACD98B}"/>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58516" y="4221643"/>
            <a:ext cx="1457310" cy="1180154"/>
          </a:xfrm>
          <a:prstGeom prst="rect">
            <a:avLst/>
          </a:prstGeom>
          <a:ln>
            <a:solidFill>
              <a:schemeClr val="tx1"/>
            </a:solidFill>
          </a:ln>
        </p:spPr>
      </p:pic>
      <p:pic>
        <p:nvPicPr>
          <p:cNvPr id="11" name="Picture 10">
            <a:extLst>
              <a:ext uri="{FF2B5EF4-FFF2-40B4-BE49-F238E27FC236}">
                <a16:creationId xmlns:a16="http://schemas.microsoft.com/office/drawing/2014/main" id="{C1DC2497-63B2-AF88-1C57-B09E9F235C92}"/>
              </a:ex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27072" y="4223026"/>
            <a:ext cx="1504189" cy="1168531"/>
          </a:xfrm>
          <a:prstGeom prst="rect">
            <a:avLst/>
          </a:prstGeom>
          <a:ln>
            <a:solidFill>
              <a:schemeClr val="tx1"/>
            </a:solidFill>
          </a:ln>
        </p:spPr>
      </p:pic>
    </p:spTree>
    <p:extLst>
      <p:ext uri="{BB962C8B-B14F-4D97-AF65-F5344CB8AC3E}">
        <p14:creationId xmlns:p14="http://schemas.microsoft.com/office/powerpoint/2010/main" val="3315734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541DED42-8297-90D0-2750-BBE1A1B58495}"/>
              </a:ext>
            </a:extLst>
          </p:cNvPr>
          <p:cNvSpPr txBox="1">
            <a:spLocks noGrp="1"/>
          </p:cNvSpPr>
          <p:nvPr>
            <p:ph type="title" idx="4294967295"/>
          </p:nvPr>
        </p:nvSpPr>
        <p:spPr>
          <a:xfrm>
            <a:off x="625206" y="399228"/>
            <a:ext cx="3073405" cy="523220"/>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Acknowledgement:</a:t>
            </a:r>
          </a:p>
        </p:txBody>
      </p:sp>
      <p:pic>
        <p:nvPicPr>
          <p:cNvPr id="11" name="Picture 10" descr="The Wikimedia Commons logo.">
            <a:extLst>
              <a:ext uri="{FF2B5EF4-FFF2-40B4-BE49-F238E27FC236}">
                <a16:creationId xmlns:a16="http://schemas.microsoft.com/office/drawing/2014/main" id="{DE3CF24E-DE08-B0B4-A5E0-26567F16BB07}"/>
              </a:ext>
            </a:extLst>
          </p:cNvPr>
          <p:cNvPicPr>
            <a:picLocks noChangeAspect="1"/>
          </p:cNvPicPr>
          <p:nvPr/>
        </p:nvPicPr>
        <p:blipFill>
          <a:blip r:embed="rId2"/>
          <a:stretch>
            <a:fillRect/>
          </a:stretch>
        </p:blipFill>
        <p:spPr>
          <a:xfrm>
            <a:off x="3944327" y="1089442"/>
            <a:ext cx="3441336" cy="3958024"/>
          </a:xfrm>
          <a:prstGeom prst="rect">
            <a:avLst/>
          </a:prstGeom>
        </p:spPr>
      </p:pic>
      <p:sp>
        <p:nvSpPr>
          <p:cNvPr id="9" name="TextBox 8">
            <a:extLst>
              <a:ext uri="{FF2B5EF4-FFF2-40B4-BE49-F238E27FC236}">
                <a16:creationId xmlns:a16="http://schemas.microsoft.com/office/drawing/2014/main" id="{7FDFBA2E-B1EF-462D-A5FD-3BCFDCFD35C8}"/>
              </a:ext>
            </a:extLst>
          </p:cNvPr>
          <p:cNvSpPr txBox="1"/>
          <p:nvPr/>
        </p:nvSpPr>
        <p:spPr>
          <a:xfrm>
            <a:off x="790459" y="5582141"/>
            <a:ext cx="10160307" cy="769441"/>
          </a:xfrm>
          <a:prstGeom prst="rect">
            <a:avLst/>
          </a:prstGeom>
          <a:noFill/>
        </p:spPr>
        <p:txBody>
          <a:bodyPr wrap="square">
            <a:spAutoFit/>
          </a:bodyPr>
          <a:lstStyle/>
          <a:p>
            <a:pPr algn="just"/>
            <a:r>
              <a:rPr lang="en-US" sz="2200" dirty="0">
                <a:latin typeface="Calibri" panose="020F0502020204030204" pitchFamily="34" charset="0"/>
                <a:cs typeface="Calibri" panose="020F0502020204030204" pitchFamily="34" charset="0"/>
              </a:rPr>
              <a:t>Unless otherwise indicated, all images in this presentation were downloaded from </a:t>
            </a:r>
            <a:r>
              <a:rPr lang="en-US" sz="2200" b="1" dirty="0">
                <a:latin typeface="Calibri" panose="020F0502020204030204" pitchFamily="34" charset="0"/>
                <a:cs typeface="Calibri" panose="020F0502020204030204" pitchFamily="34" charset="0"/>
              </a:rPr>
              <a:t>Wikimedia Commons</a:t>
            </a:r>
            <a:r>
              <a:rPr lang="en-US" sz="2200" dirty="0">
                <a:latin typeface="Calibri" panose="020F0502020204030204" pitchFamily="34" charset="0"/>
                <a:cs typeface="Calibri" panose="020F0502020204030204" pitchFamily="34" charset="0"/>
              </a:rPr>
              <a:t>:</a:t>
            </a:r>
            <a:r>
              <a:rPr lang="en-US" sz="2200" b="1" dirty="0">
                <a:latin typeface="Calibri" panose="020F0502020204030204" pitchFamily="34" charset="0"/>
                <a:cs typeface="Calibri" panose="020F0502020204030204" pitchFamily="34" charset="0"/>
              </a:rPr>
              <a:t> </a:t>
            </a:r>
            <a:r>
              <a:rPr lang="en-US" sz="1600" dirty="0">
                <a:latin typeface="Calibri" panose="020F0502020204030204" pitchFamily="34" charset="0"/>
                <a:cs typeface="Calibri" panose="020F0502020204030204" pitchFamily="34" charset="0"/>
                <a:hlinkClick r:id="rId3"/>
              </a:rPr>
              <a:t>https://commons.wikimedia.org/wiki/Main_Page</a:t>
            </a:r>
            <a:endParaRPr lang="en-US" sz="1600" dirty="0"/>
          </a:p>
        </p:txBody>
      </p:sp>
    </p:spTree>
    <p:extLst>
      <p:ext uri="{BB962C8B-B14F-4D97-AF65-F5344CB8AC3E}">
        <p14:creationId xmlns:p14="http://schemas.microsoft.com/office/powerpoint/2010/main" val="27996008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465" y="464443"/>
            <a:ext cx="10533293" cy="1031857"/>
          </a:xfrm>
        </p:spPr>
        <p:txBody>
          <a:bodyPr>
            <a:noAutofit/>
          </a:bodyPr>
          <a:lstStyle/>
          <a:p>
            <a:pPr algn="just"/>
            <a:r>
              <a:rPr lang="en-US" sz="3200" b="0" dirty="0">
                <a:solidFill>
                  <a:schemeClr val="tx1"/>
                </a:solidFill>
                <a:latin typeface="Calibri" panose="020F0502020204030204" pitchFamily="34" charset="0"/>
                <a:cs typeface="Calibri" panose="020F0502020204030204" pitchFamily="34" charset="0"/>
              </a:rPr>
              <a:t>Earth’s climate has always been changing: Prior to 50 million years ago, the Earth was mostly ice-free.</a:t>
            </a:r>
          </a:p>
        </p:txBody>
      </p:sp>
      <p:pic>
        <p:nvPicPr>
          <p:cNvPr id="8" name="Picture 7" descr="A graph showing estimates of global temperature averages from 500 million years ago to modern day">
            <a:extLst>
              <a:ext uri="{FF2B5EF4-FFF2-40B4-BE49-F238E27FC236}">
                <a16:creationId xmlns:a16="http://schemas.microsoft.com/office/drawing/2014/main" id="{B7C63814-855C-61F4-3C4A-30E774C57FB6}"/>
              </a:ext>
            </a:extLst>
          </p:cNvPr>
          <p:cNvPicPr>
            <a:picLocks noChangeAspect="1"/>
          </p:cNvPicPr>
          <p:nvPr/>
        </p:nvPicPr>
        <p:blipFill>
          <a:blip r:embed="rId2"/>
          <a:stretch>
            <a:fillRect/>
          </a:stretch>
        </p:blipFill>
        <p:spPr>
          <a:xfrm>
            <a:off x="1165395" y="1830330"/>
            <a:ext cx="10225363" cy="4372110"/>
          </a:xfrm>
          <a:prstGeom prst="rect">
            <a:avLst/>
          </a:prstGeom>
        </p:spPr>
      </p:pic>
      <p:sp>
        <p:nvSpPr>
          <p:cNvPr id="11" name="TextBox 10">
            <a:extLst>
              <a:ext uri="{FF2B5EF4-FFF2-40B4-BE49-F238E27FC236}">
                <a16:creationId xmlns:a16="http://schemas.microsoft.com/office/drawing/2014/main" id="{B21FF208-0BBF-6418-E2CF-8BABA3909D48}"/>
              </a:ext>
            </a:extLst>
          </p:cNvPr>
          <p:cNvSpPr txBox="1"/>
          <p:nvPr/>
        </p:nvSpPr>
        <p:spPr>
          <a:xfrm>
            <a:off x="227006" y="6227321"/>
            <a:ext cx="11794209" cy="584775"/>
          </a:xfrm>
          <a:prstGeom prst="rect">
            <a:avLst/>
          </a:prstGeom>
          <a:noFill/>
        </p:spPr>
        <p:txBody>
          <a:bodyPr wrap="square">
            <a:spAutoFit/>
          </a:bodyPr>
          <a:lstStyle/>
          <a:p>
            <a:r>
              <a:rPr lang="en-US" sz="1600" dirty="0">
                <a:solidFill>
                  <a:srgbClr val="333333"/>
                </a:solidFill>
                <a:latin typeface="Calibri" panose="020F0502020204030204" pitchFamily="34" charset="0"/>
                <a:cs typeface="Calibri" panose="020F0502020204030204" pitchFamily="34" charset="0"/>
              </a:rPr>
              <a:t>Graph downloaded from  </a:t>
            </a:r>
            <a:r>
              <a:rPr lang="en-US" sz="1600" dirty="0">
                <a:latin typeface="Calibri" panose="020F0502020204030204" pitchFamily="34" charset="0"/>
                <a:cs typeface="Calibri" panose="020F0502020204030204" pitchFamily="34" charset="0"/>
                <a:hlinkClick r:id="rId3"/>
              </a:rPr>
              <a:t>https://www.science.org/content/article/500-million-year-survey-earths-climate-reveals-dire-warning-humanity</a:t>
            </a:r>
            <a:endParaRPr lang="en-US" sz="1600" dirty="0">
              <a:latin typeface="Calibri" panose="020F0502020204030204" pitchFamily="34" charset="0"/>
              <a:cs typeface="Calibri" panose="020F0502020204030204" pitchFamily="34" charset="0"/>
            </a:endParaRPr>
          </a:p>
          <a:p>
            <a:endParaRPr lang="en-US" sz="1600" dirty="0"/>
          </a:p>
        </p:txBody>
      </p:sp>
      <p:pic>
        <p:nvPicPr>
          <p:cNvPr id="9" name="Picture 8" descr="A trilobite fossil">
            <a:extLst>
              <a:ext uri="{FF2B5EF4-FFF2-40B4-BE49-F238E27FC236}">
                <a16:creationId xmlns:a16="http://schemas.microsoft.com/office/drawing/2014/main" id="{B677D5F7-F62F-3B88-2462-1BE667DC7873}"/>
              </a:ext>
              <a:ext uri="{C183D7F6-B498-43B3-948B-1728B52AA6E4}">
                <adec:decorative xmlns:adec="http://schemas.microsoft.com/office/drawing/2017/decorative" val="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400000">
            <a:off x="3352772" y="4090490"/>
            <a:ext cx="526470" cy="736657"/>
          </a:xfrm>
          <a:prstGeom prst="rect">
            <a:avLst/>
          </a:prstGeom>
        </p:spPr>
      </p:pic>
      <p:pic>
        <p:nvPicPr>
          <p:cNvPr id="20" name="Picture 19" descr="A dinosaur skeleton">
            <a:extLst>
              <a:ext uri="{FF2B5EF4-FFF2-40B4-BE49-F238E27FC236}">
                <a16:creationId xmlns:a16="http://schemas.microsoft.com/office/drawing/2014/main" id="{493E28C4-9701-2CEF-6BB4-B2654EC5115B}"/>
              </a:ext>
              <a:ext uri="{C183D7F6-B498-43B3-948B-1728B52AA6E4}">
                <adec:decorative xmlns:adec="http://schemas.microsoft.com/office/drawing/2017/decorative" val="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067199" y="3782291"/>
            <a:ext cx="2647670" cy="1012733"/>
          </a:xfrm>
          <a:prstGeom prst="rect">
            <a:avLst/>
          </a:prstGeom>
        </p:spPr>
      </p:pic>
    </p:spTree>
    <p:extLst>
      <p:ext uri="{BB962C8B-B14F-4D97-AF65-F5344CB8AC3E}">
        <p14:creationId xmlns:p14="http://schemas.microsoft.com/office/powerpoint/2010/main" val="18814386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E865556B-D12F-97E8-55FA-B265334E20E1}"/>
              </a:ext>
            </a:extLst>
          </p:cNvPr>
          <p:cNvSpPr txBox="1">
            <a:spLocks noGrp="1"/>
          </p:cNvSpPr>
          <p:nvPr>
            <p:ph type="title" idx="4294967295"/>
          </p:nvPr>
        </p:nvSpPr>
        <p:spPr>
          <a:xfrm>
            <a:off x="665321" y="562704"/>
            <a:ext cx="9036976" cy="324704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just" defTabSz="914400" rtl="0" eaLnBrk="1" fontAlgn="auto" latinLnBrk="0" hangingPunct="1">
              <a:lnSpc>
                <a:spcPct val="100000"/>
              </a:lnSpc>
              <a:spcBef>
                <a:spcPts val="600"/>
              </a:spcBef>
              <a:spcAft>
                <a:spcPts val="0"/>
              </a:spcAft>
              <a:buClrTx/>
              <a:buSzTx/>
              <a:buFontTx/>
              <a:buNone/>
              <a:tabLst/>
              <a:defRPr/>
            </a:pPr>
            <a:r>
              <a:rPr kumimoji="0" lang="en-US" sz="28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To a lesser extent, climate also changed during recorded history. During the “Medieval Warming Period,” the Vikings were able cultivate all of these crops in Greenland.</a:t>
            </a:r>
          </a:p>
          <a:p>
            <a:pPr marL="0" marR="0" lvl="0" indent="0" algn="just" defTabSz="914400" rtl="0" eaLnBrk="1" fontAlgn="auto" latinLnBrk="0" hangingPunct="1">
              <a:lnSpc>
                <a:spcPct val="100000"/>
              </a:lnSpc>
              <a:spcBef>
                <a:spcPts val="600"/>
              </a:spcBef>
              <a:spcAft>
                <a:spcPts val="0"/>
              </a:spcAft>
              <a:buClrTx/>
              <a:buSzTx/>
              <a:buFontTx/>
              <a:buNone/>
              <a:tabLst/>
              <a:defRPr/>
            </a:pPr>
            <a:r>
              <a:rPr kumimoji="0" lang="en-US" sz="28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The Greenland settlement lasted from 985-1450 AD. The settlement was abandoned shortly after the start of the “Little Ice Age.”</a:t>
            </a:r>
            <a:endParaRPr kumimoji="0" lang="en-US" sz="2800" b="0" i="1"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TextBox 5">
            <a:extLst>
              <a:ext uri="{FF2B5EF4-FFF2-40B4-BE49-F238E27FC236}">
                <a16:creationId xmlns:a16="http://schemas.microsoft.com/office/drawing/2014/main" id="{3B46D1FB-D1C2-1375-9008-1FBAC70AB498}"/>
              </a:ext>
            </a:extLst>
          </p:cNvPr>
          <p:cNvSpPr txBox="1"/>
          <p:nvPr/>
        </p:nvSpPr>
        <p:spPr>
          <a:xfrm>
            <a:off x="9920252" y="613504"/>
            <a:ext cx="1841892" cy="4093428"/>
          </a:xfrm>
          <a:prstGeom prst="rect">
            <a:avLst/>
          </a:prstGeom>
          <a:noFill/>
        </p:spPr>
        <p:txBody>
          <a:bodyPr wrap="square">
            <a:spAutoFit/>
          </a:bodyPr>
          <a:lstStyle/>
          <a:p>
            <a:pPr algn="l" fontAlgn="base">
              <a:buFont typeface="Arial" panose="020B0604020202020204" pitchFamily="34" charset="0"/>
              <a:buChar char="•"/>
            </a:pPr>
            <a:r>
              <a:rPr lang="en-US" sz="2600" dirty="0">
                <a:solidFill>
                  <a:srgbClr val="813F1C"/>
                </a:solidFill>
                <a:latin typeface="Calibri" panose="020F0502020204030204" pitchFamily="34" charset="0"/>
                <a:cs typeface="Calibri" panose="020F0502020204030204" pitchFamily="34" charset="0"/>
              </a:rPr>
              <a:t>Barley</a:t>
            </a:r>
          </a:p>
          <a:p>
            <a:pPr algn="l" fontAlgn="base">
              <a:buFont typeface="Arial" panose="020B0604020202020204" pitchFamily="34" charset="0"/>
              <a:buChar char="•"/>
            </a:pPr>
            <a:r>
              <a:rPr lang="en-US" sz="2600" dirty="0">
                <a:solidFill>
                  <a:srgbClr val="813F1C"/>
                </a:solidFill>
                <a:latin typeface="Calibri" panose="020F0502020204030204" pitchFamily="34" charset="0"/>
                <a:cs typeface="Calibri" panose="020F0502020204030204" pitchFamily="34" charset="0"/>
              </a:rPr>
              <a:t>Rye</a:t>
            </a:r>
          </a:p>
          <a:p>
            <a:pPr algn="l" fontAlgn="base">
              <a:buFont typeface="Arial" panose="020B0604020202020204" pitchFamily="34" charset="0"/>
              <a:buChar char="•"/>
            </a:pPr>
            <a:r>
              <a:rPr lang="en-US" sz="2600" dirty="0">
                <a:solidFill>
                  <a:srgbClr val="813F1C"/>
                </a:solidFill>
                <a:latin typeface="Calibri" panose="020F0502020204030204" pitchFamily="34" charset="0"/>
                <a:cs typeface="Calibri" panose="020F0502020204030204" pitchFamily="34" charset="0"/>
              </a:rPr>
              <a:t>Oats</a:t>
            </a:r>
          </a:p>
          <a:p>
            <a:pPr algn="l" fontAlgn="base">
              <a:buFont typeface="Arial" panose="020B0604020202020204" pitchFamily="34" charset="0"/>
              <a:buChar char="•"/>
            </a:pPr>
            <a:r>
              <a:rPr lang="en-US" sz="2600" dirty="0">
                <a:solidFill>
                  <a:srgbClr val="813F1C"/>
                </a:solidFill>
                <a:latin typeface="Calibri" panose="020F0502020204030204" pitchFamily="34" charset="0"/>
                <a:cs typeface="Calibri" panose="020F0502020204030204" pitchFamily="34" charset="0"/>
              </a:rPr>
              <a:t>Cabbages</a:t>
            </a:r>
          </a:p>
          <a:p>
            <a:pPr algn="l" fontAlgn="base">
              <a:buFont typeface="Arial" panose="020B0604020202020204" pitchFamily="34" charset="0"/>
              <a:buChar char="•"/>
            </a:pPr>
            <a:r>
              <a:rPr lang="en-US" sz="2600" dirty="0">
                <a:solidFill>
                  <a:srgbClr val="813F1C"/>
                </a:solidFill>
                <a:latin typeface="Calibri" panose="020F0502020204030204" pitchFamily="34" charset="0"/>
                <a:cs typeface="Calibri" panose="020F0502020204030204" pitchFamily="34" charset="0"/>
              </a:rPr>
              <a:t>Onions</a:t>
            </a:r>
          </a:p>
          <a:p>
            <a:pPr algn="l" fontAlgn="base">
              <a:buFont typeface="Arial" panose="020B0604020202020204" pitchFamily="34" charset="0"/>
              <a:buChar char="•"/>
            </a:pPr>
            <a:r>
              <a:rPr lang="en-US" sz="2600" dirty="0">
                <a:solidFill>
                  <a:srgbClr val="813F1C"/>
                </a:solidFill>
                <a:latin typeface="Calibri" panose="020F0502020204030204" pitchFamily="34" charset="0"/>
                <a:cs typeface="Calibri" panose="020F0502020204030204" pitchFamily="34" charset="0"/>
              </a:rPr>
              <a:t>Garlic</a:t>
            </a:r>
          </a:p>
          <a:p>
            <a:pPr algn="l" fontAlgn="base">
              <a:buFont typeface="Arial" panose="020B0604020202020204" pitchFamily="34" charset="0"/>
              <a:buChar char="•"/>
            </a:pPr>
            <a:r>
              <a:rPr lang="en-US" sz="2600" dirty="0">
                <a:solidFill>
                  <a:srgbClr val="813F1C"/>
                </a:solidFill>
                <a:latin typeface="Calibri" panose="020F0502020204030204" pitchFamily="34" charset="0"/>
                <a:cs typeface="Calibri" panose="020F0502020204030204" pitchFamily="34" charset="0"/>
              </a:rPr>
              <a:t>Leeks</a:t>
            </a:r>
          </a:p>
          <a:p>
            <a:pPr algn="l" fontAlgn="base">
              <a:buFont typeface="Arial" panose="020B0604020202020204" pitchFamily="34" charset="0"/>
              <a:buChar char="•"/>
            </a:pPr>
            <a:r>
              <a:rPr lang="en-US" sz="2600" dirty="0">
                <a:solidFill>
                  <a:srgbClr val="813F1C"/>
                </a:solidFill>
                <a:latin typeface="Calibri" panose="020F0502020204030204" pitchFamily="34" charset="0"/>
                <a:cs typeface="Calibri" panose="020F0502020204030204" pitchFamily="34" charset="0"/>
              </a:rPr>
              <a:t>Turnips</a:t>
            </a:r>
          </a:p>
          <a:p>
            <a:pPr algn="l" fontAlgn="base">
              <a:buFont typeface="Arial" panose="020B0604020202020204" pitchFamily="34" charset="0"/>
              <a:buChar char="•"/>
            </a:pPr>
            <a:r>
              <a:rPr lang="en-US" sz="2600" dirty="0">
                <a:solidFill>
                  <a:srgbClr val="813F1C"/>
                </a:solidFill>
                <a:latin typeface="Calibri" panose="020F0502020204030204" pitchFamily="34" charset="0"/>
                <a:cs typeface="Calibri" panose="020F0502020204030204" pitchFamily="34" charset="0"/>
              </a:rPr>
              <a:t>Beans</a:t>
            </a:r>
          </a:p>
          <a:p>
            <a:pPr algn="l" fontAlgn="base">
              <a:buFont typeface="Arial" panose="020B0604020202020204" pitchFamily="34" charset="0"/>
              <a:buChar char="•"/>
            </a:pPr>
            <a:r>
              <a:rPr lang="en-US" sz="2600" dirty="0">
                <a:solidFill>
                  <a:srgbClr val="813F1C"/>
                </a:solidFill>
                <a:latin typeface="Calibri" panose="020F0502020204030204" pitchFamily="34" charset="0"/>
                <a:cs typeface="Calibri" panose="020F0502020204030204" pitchFamily="34" charset="0"/>
              </a:rPr>
              <a:t>Peas</a:t>
            </a:r>
          </a:p>
        </p:txBody>
      </p:sp>
      <p:sp>
        <p:nvSpPr>
          <p:cNvPr id="4" name="TextBox 3">
            <a:extLst>
              <a:ext uri="{FF2B5EF4-FFF2-40B4-BE49-F238E27FC236}">
                <a16:creationId xmlns:a16="http://schemas.microsoft.com/office/drawing/2014/main" id="{E5C63A80-84D7-A73C-35EA-98FE8AA4324D}"/>
              </a:ext>
            </a:extLst>
          </p:cNvPr>
          <p:cNvSpPr txBox="1"/>
          <p:nvPr/>
        </p:nvSpPr>
        <p:spPr>
          <a:xfrm>
            <a:off x="581890" y="5373425"/>
            <a:ext cx="9036976" cy="707886"/>
          </a:xfrm>
          <a:prstGeom prst="rect">
            <a:avLst/>
          </a:prstGeom>
          <a:noFill/>
        </p:spPr>
        <p:txBody>
          <a:bodyPr wrap="square">
            <a:spAutoFit/>
          </a:bodyPr>
          <a:lstStyle/>
          <a:p>
            <a:r>
              <a:rPr lang="en-US" sz="2000" dirty="0">
                <a:solidFill>
                  <a:srgbClr val="333333"/>
                </a:solidFill>
                <a:latin typeface="Calibri" panose="020F0502020204030204" pitchFamily="34" charset="0"/>
                <a:cs typeface="Calibri" panose="020F0502020204030204" pitchFamily="34" charset="0"/>
              </a:rPr>
              <a:t>Crop list from: </a:t>
            </a:r>
            <a:r>
              <a:rPr lang="en-US" sz="2000" dirty="0">
                <a:latin typeface="Calibri" panose="020F0502020204030204" pitchFamily="34" charset="0"/>
                <a:cs typeface="Calibri" panose="020F0502020204030204" pitchFamily="34" charset="0"/>
                <a:hlinkClick r:id="rId3"/>
              </a:rPr>
              <a:t>https://www.historyonthenet.com/life-on-a-viking-farm</a:t>
            </a:r>
            <a:endParaRPr lang="en-US" sz="2000" dirty="0">
              <a:latin typeface="Calibri" panose="020F0502020204030204" pitchFamily="34" charset="0"/>
              <a:cs typeface="Calibri" panose="020F0502020204030204" pitchFamily="34" charset="0"/>
            </a:endParaRPr>
          </a:p>
          <a:p>
            <a:endParaRPr lang="en-US" sz="2000" dirty="0">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9BEACC8D-B71F-B67F-B6DF-29302160EABA}"/>
              </a:ext>
            </a:extLst>
          </p:cNvPr>
          <p:cNvSpPr txBox="1"/>
          <p:nvPr/>
        </p:nvSpPr>
        <p:spPr>
          <a:xfrm>
            <a:off x="581890" y="5825120"/>
            <a:ext cx="11026689" cy="400110"/>
          </a:xfrm>
          <a:prstGeom prst="rect">
            <a:avLst/>
          </a:prstGeom>
          <a:noFill/>
        </p:spPr>
        <p:txBody>
          <a:bodyPr wrap="square">
            <a:spAutoFit/>
          </a:bodyPr>
          <a:lstStyle/>
          <a:p>
            <a:r>
              <a:rPr lang="en-US" sz="2000" dirty="0">
                <a:solidFill>
                  <a:srgbClr val="333333"/>
                </a:solidFill>
                <a:latin typeface="Calibri" panose="020F0502020204030204" pitchFamily="34" charset="0"/>
                <a:cs typeface="Calibri" panose="020F0502020204030204" pitchFamily="34" charset="0"/>
              </a:rPr>
              <a:t>Settlement dates from: </a:t>
            </a:r>
            <a:r>
              <a:rPr lang="en-US" sz="2000" dirty="0">
                <a:latin typeface="Calibri" panose="020F0502020204030204" pitchFamily="34" charset="0"/>
                <a:cs typeface="Calibri" panose="020F0502020204030204" pitchFamily="34" charset="0"/>
                <a:hlinkClick r:id="rId4"/>
              </a:rPr>
              <a:t>https://www.history.com/news/why-did-the-viking-disappear-from-greenland</a:t>
            </a:r>
            <a:endParaRPr lang="en-US" sz="2000" dirty="0">
              <a:latin typeface="Calibri" panose="020F0502020204030204" pitchFamily="34" charset="0"/>
              <a:cs typeface="Calibri" panose="020F0502020204030204" pitchFamily="34" charset="0"/>
            </a:endParaRPr>
          </a:p>
        </p:txBody>
      </p:sp>
      <p:pic>
        <p:nvPicPr>
          <p:cNvPr id="10" name="Picture 9" descr="A port in Greenland">
            <a:extLst>
              <a:ext uri="{FF2B5EF4-FFF2-40B4-BE49-F238E27FC236}">
                <a16:creationId xmlns:a16="http://schemas.microsoft.com/office/drawing/2014/main" id="{CF082948-B923-1218-253A-1384FA662C3C}"/>
              </a:ext>
              <a:ext uri="{C183D7F6-B498-43B3-948B-1728B52AA6E4}">
                <adec:decorative xmlns:adec="http://schemas.microsoft.com/office/drawing/2017/decorative" val="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037536" y="3374968"/>
            <a:ext cx="2591864" cy="1821636"/>
          </a:xfrm>
          <a:prstGeom prst="rect">
            <a:avLst/>
          </a:prstGeom>
        </p:spPr>
      </p:pic>
      <p:pic>
        <p:nvPicPr>
          <p:cNvPr id="3" name="Picture 2" descr="Painting of Viking ships">
            <a:extLst>
              <a:ext uri="{FF2B5EF4-FFF2-40B4-BE49-F238E27FC236}">
                <a16:creationId xmlns:a16="http://schemas.microsoft.com/office/drawing/2014/main" id="{068C777D-A0E7-C311-8CCD-FDCF44CB8C69}"/>
              </a:ext>
              <a:ext uri="{C183D7F6-B498-43B3-948B-1728B52AA6E4}">
                <adec:decorative xmlns:adec="http://schemas.microsoft.com/office/drawing/2017/decorative" val="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27605" y="3374968"/>
            <a:ext cx="3130076" cy="1821636"/>
          </a:xfrm>
          <a:prstGeom prst="rect">
            <a:avLst/>
          </a:prstGeom>
        </p:spPr>
      </p:pic>
      <p:pic>
        <p:nvPicPr>
          <p:cNvPr id="7" name="Picture 6" descr="Viking ruins in Greenland">
            <a:extLst>
              <a:ext uri="{FF2B5EF4-FFF2-40B4-BE49-F238E27FC236}">
                <a16:creationId xmlns:a16="http://schemas.microsoft.com/office/drawing/2014/main" id="{CF8AECDB-FE4B-4C47-3F8E-7ED85E57C282}"/>
              </a:ext>
              <a:ext uri="{C183D7F6-B498-43B3-948B-1728B52AA6E4}">
                <adec:decorative xmlns:adec="http://schemas.microsoft.com/office/drawing/2017/decorative" val="0"/>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833012" y="3374968"/>
            <a:ext cx="2869285" cy="1821635"/>
          </a:xfrm>
          <a:prstGeom prst="rect">
            <a:avLst/>
          </a:prstGeom>
        </p:spPr>
      </p:pic>
    </p:spTree>
    <p:extLst>
      <p:ext uri="{BB962C8B-B14F-4D97-AF65-F5344CB8AC3E}">
        <p14:creationId xmlns:p14="http://schemas.microsoft.com/office/powerpoint/2010/main" val="3605464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701EBDAA-77D3-41EC-D955-C1002164D404}"/>
              </a:ext>
            </a:extLst>
          </p:cNvPr>
          <p:cNvSpPr txBox="1">
            <a:spLocks noGrp="1"/>
          </p:cNvSpPr>
          <p:nvPr>
            <p:ph type="title" idx="4294967295"/>
          </p:nvPr>
        </p:nvSpPr>
        <p:spPr>
          <a:xfrm>
            <a:off x="581073" y="432826"/>
            <a:ext cx="11161795" cy="95410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just" defTabSz="914400" rtl="0" eaLnBrk="1" fontAlgn="auto" latinLnBrk="0" hangingPunct="1">
              <a:lnSpc>
                <a:spcPct val="100000"/>
              </a:lnSpc>
              <a:spcBef>
                <a:spcPts val="0"/>
              </a:spcBef>
              <a:spcAft>
                <a:spcPts val="600"/>
              </a:spcAft>
              <a:buClrTx/>
              <a:buSzTx/>
              <a:buFontTx/>
              <a:buNone/>
              <a:tabLst/>
              <a:defRPr/>
            </a:pPr>
            <a:r>
              <a:rPr kumimoji="0" lang="en-US" sz="27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Not all climate change is natural: Humans have been altering local climates ever since they started clearing the land.</a:t>
            </a:r>
          </a:p>
        </p:txBody>
      </p:sp>
      <p:sp>
        <p:nvSpPr>
          <p:cNvPr id="6" name="TextBox 5">
            <a:extLst>
              <a:ext uri="{FF2B5EF4-FFF2-40B4-BE49-F238E27FC236}">
                <a16:creationId xmlns:a16="http://schemas.microsoft.com/office/drawing/2014/main" id="{6797D759-2E06-3BCE-13B3-C879233BC955}"/>
              </a:ext>
            </a:extLst>
          </p:cNvPr>
          <p:cNvSpPr txBox="1"/>
          <p:nvPr/>
        </p:nvSpPr>
        <p:spPr>
          <a:xfrm>
            <a:off x="513341" y="1302821"/>
            <a:ext cx="7347959" cy="2662267"/>
          </a:xfrm>
          <a:prstGeom prst="rect">
            <a:avLst/>
          </a:prstGeom>
          <a:noFill/>
        </p:spPr>
        <p:txBody>
          <a:bodyPr wrap="square" rtlCol="0">
            <a:spAutoFit/>
          </a:bodyPr>
          <a:lstStyle/>
          <a:p>
            <a:pPr algn="just">
              <a:spcAft>
                <a:spcPts val="600"/>
              </a:spcAft>
            </a:pPr>
            <a:r>
              <a:rPr lang="en-US" sz="2700" b="0" dirty="0">
                <a:solidFill>
                  <a:schemeClr val="tx1"/>
                </a:solidFill>
                <a:latin typeface="Calibri" panose="020F0502020204030204" pitchFamily="34" charset="0"/>
                <a:cs typeface="Calibri" panose="020F0502020204030204" pitchFamily="34" charset="0"/>
              </a:rPr>
              <a:t>Today, major cities like Houston are subject to a “heat island effect” as the result of vast surfaces of uninterrupted pavement and concrete.</a:t>
            </a:r>
          </a:p>
          <a:p>
            <a:pPr algn="just"/>
            <a:r>
              <a:rPr lang="en-US" sz="2700" b="0" dirty="0">
                <a:solidFill>
                  <a:schemeClr val="tx1"/>
                </a:solidFill>
                <a:latin typeface="Calibri" panose="020F0502020204030204" pitchFamily="34" charset="0"/>
                <a:cs typeface="Calibri" panose="020F0502020204030204" pitchFamily="34" charset="0"/>
              </a:rPr>
              <a:t>These impacts on climate are localized, but </a:t>
            </a:r>
            <a:r>
              <a:rPr lang="en-US" sz="2700" dirty="0">
                <a:latin typeface="Calibri" panose="020F0502020204030204" pitchFamily="34" charset="0"/>
                <a:cs typeface="Calibri" panose="020F0502020204030204" pitchFamily="34" charset="0"/>
              </a:rPr>
              <a:t>are current levels of </a:t>
            </a:r>
            <a:r>
              <a:rPr lang="en-US" sz="2700" b="0" dirty="0">
                <a:solidFill>
                  <a:schemeClr val="tx1"/>
                </a:solidFill>
                <a:latin typeface="Calibri" panose="020F0502020204030204" pitchFamily="34" charset="0"/>
                <a:cs typeface="Calibri" panose="020F0502020204030204" pitchFamily="34" charset="0"/>
              </a:rPr>
              <a:t> human population and technology now affecting climate on a </a:t>
            </a:r>
            <a:r>
              <a:rPr lang="en-US" sz="2700" b="0" i="1" dirty="0">
                <a:solidFill>
                  <a:schemeClr val="tx1"/>
                </a:solidFill>
                <a:latin typeface="Calibri" panose="020F0502020204030204" pitchFamily="34" charset="0"/>
                <a:cs typeface="Calibri" panose="020F0502020204030204" pitchFamily="34" charset="0"/>
              </a:rPr>
              <a:t>global </a:t>
            </a:r>
            <a:r>
              <a:rPr lang="en-US" sz="2700" b="0" dirty="0">
                <a:solidFill>
                  <a:schemeClr val="tx1"/>
                </a:solidFill>
                <a:latin typeface="Calibri" panose="020F0502020204030204" pitchFamily="34" charset="0"/>
                <a:cs typeface="Calibri" panose="020F0502020204030204" pitchFamily="34" charset="0"/>
              </a:rPr>
              <a:t>scale?</a:t>
            </a:r>
          </a:p>
        </p:txBody>
      </p:sp>
      <p:pic>
        <p:nvPicPr>
          <p:cNvPr id="9" name="Picture 8" descr="An ancient Egyptian image of a farmer plowing a field">
            <a:extLst>
              <a:ext uri="{FF2B5EF4-FFF2-40B4-BE49-F238E27FC236}">
                <a16:creationId xmlns:a16="http://schemas.microsoft.com/office/drawing/2014/main" id="{B4604A22-8420-F65B-B621-DE32BF864777}"/>
              </a:ext>
              <a:ext uri="{C183D7F6-B498-43B3-948B-1728B52AA6E4}">
                <adec:decorative xmlns:adec="http://schemas.microsoft.com/office/drawing/2017/decorative" val="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064500" y="1105487"/>
            <a:ext cx="3610636" cy="2755775"/>
          </a:xfrm>
          <a:prstGeom prst="rect">
            <a:avLst/>
          </a:prstGeom>
        </p:spPr>
      </p:pic>
      <p:pic>
        <p:nvPicPr>
          <p:cNvPr id="3" name="Picture 2" descr="A heat map of the city of Houston and the surrounding countryside">
            <a:extLst>
              <a:ext uri="{FF2B5EF4-FFF2-40B4-BE49-F238E27FC236}">
                <a16:creationId xmlns:a16="http://schemas.microsoft.com/office/drawing/2014/main" id="{AAD2D69D-9561-667F-A094-350CD4569A8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12337" y="4165600"/>
            <a:ext cx="3102992" cy="2307924"/>
          </a:xfrm>
          <a:prstGeom prst="rect">
            <a:avLst/>
          </a:prstGeom>
        </p:spPr>
      </p:pic>
      <p:pic>
        <p:nvPicPr>
          <p:cNvPr id="18" name="Picture 17" descr="A graph showing the urban heat island profile around a city">
            <a:extLst>
              <a:ext uri="{FF2B5EF4-FFF2-40B4-BE49-F238E27FC236}">
                <a16:creationId xmlns:a16="http://schemas.microsoft.com/office/drawing/2014/main" id="{8D84BC37-C8C2-2244-5459-BE84B02051E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118024" y="4189164"/>
            <a:ext cx="3463876" cy="2305268"/>
          </a:xfrm>
          <a:prstGeom prst="rect">
            <a:avLst/>
          </a:prstGeom>
          <a:ln>
            <a:solidFill>
              <a:schemeClr val="tx1"/>
            </a:solidFill>
          </a:ln>
        </p:spPr>
      </p:pic>
      <p:pic>
        <p:nvPicPr>
          <p:cNvPr id="5" name="Picture 4" descr="A satellite image of a residential area">
            <a:extLst>
              <a:ext uri="{FF2B5EF4-FFF2-40B4-BE49-F238E27FC236}">
                <a16:creationId xmlns:a16="http://schemas.microsoft.com/office/drawing/2014/main" id="{6E52FB88-6EF1-44C9-47C0-8C5153360738}"/>
              </a:ext>
              <a:ext uri="{C183D7F6-B498-43B3-948B-1728B52AA6E4}">
                <adec:decorative xmlns:adec="http://schemas.microsoft.com/office/drawing/2017/decorative" val="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984595" y="4189164"/>
            <a:ext cx="3690541" cy="2328832"/>
          </a:xfrm>
          <a:prstGeom prst="rect">
            <a:avLst/>
          </a:prstGeom>
        </p:spPr>
      </p:pic>
    </p:spTree>
    <p:extLst>
      <p:ext uri="{BB962C8B-B14F-4D97-AF65-F5344CB8AC3E}">
        <p14:creationId xmlns:p14="http://schemas.microsoft.com/office/powerpoint/2010/main" val="1846369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092FFEC-ABC7-643C-803F-0DA273ACA844}"/>
              </a:ext>
            </a:extLst>
          </p:cNvPr>
          <p:cNvSpPr txBox="1">
            <a:spLocks noGrp="1"/>
          </p:cNvSpPr>
          <p:nvPr>
            <p:ph type="title" idx="4294967295"/>
          </p:nvPr>
        </p:nvSpPr>
        <p:spPr>
          <a:xfrm>
            <a:off x="448276" y="377633"/>
            <a:ext cx="6949619" cy="335476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just" defTabSz="914400" rtl="0" eaLnBrk="1" fontAlgn="auto" latinLnBrk="0" hangingPunct="1">
              <a:lnSpc>
                <a:spcPct val="100000"/>
              </a:lnSpc>
              <a:spcBef>
                <a:spcPts val="0"/>
              </a:spcBef>
              <a:spcAft>
                <a:spcPts val="1200"/>
              </a:spcAft>
              <a:buClrTx/>
              <a:buSzTx/>
              <a:buFontTx/>
              <a:buNone/>
              <a:tabLst/>
              <a:defRPr/>
            </a:pPr>
            <a:r>
              <a:rPr kumimoji="0" lang="en-US" sz="29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The sun drives the climate, but the moon has no climate because sunlight alone cannot generate weather conditions.</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9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The Earth has weather only because the solar energy that reaches the Earth is mediated by the atmosphere and the ocean.</a:t>
            </a:r>
            <a:br>
              <a:rPr kumimoji="0" lang="en-US" sz="28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b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pic>
        <p:nvPicPr>
          <p:cNvPr id="5" name="Picture 4" descr="Photo of the sun">
            <a:extLst>
              <a:ext uri="{FF2B5EF4-FFF2-40B4-BE49-F238E27FC236}">
                <a16:creationId xmlns:a16="http://schemas.microsoft.com/office/drawing/2014/main" id="{7C47BE6A-DB69-874D-B013-954F5E265950}"/>
              </a:ext>
              <a:ext uri="{C183D7F6-B498-43B3-948B-1728B52AA6E4}">
                <adec:decorative xmlns:adec="http://schemas.microsoft.com/office/drawing/2017/decorative" val="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13266" y="428809"/>
            <a:ext cx="1567868" cy="1494375"/>
          </a:xfrm>
          <a:prstGeom prst="rect">
            <a:avLst/>
          </a:prstGeom>
        </p:spPr>
      </p:pic>
      <p:pic>
        <p:nvPicPr>
          <p:cNvPr id="10" name="Picture 9" descr="Photo of clouds">
            <a:extLst>
              <a:ext uri="{FF2B5EF4-FFF2-40B4-BE49-F238E27FC236}">
                <a16:creationId xmlns:a16="http://schemas.microsoft.com/office/drawing/2014/main" id="{1F6AC877-CF7B-2F4D-B9A5-D2AEE6B8896B}"/>
              </a:ext>
              <a:ext uri="{C183D7F6-B498-43B3-948B-1728B52AA6E4}">
                <adec:decorative xmlns:adec="http://schemas.microsoft.com/office/drawing/2017/decorative" val="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13266" y="2055016"/>
            <a:ext cx="4130458" cy="1242153"/>
          </a:xfrm>
          <a:prstGeom prst="rect">
            <a:avLst/>
          </a:prstGeom>
        </p:spPr>
      </p:pic>
      <p:pic>
        <p:nvPicPr>
          <p:cNvPr id="12" name="Picture 11">
            <a:extLst>
              <a:ext uri="{FF2B5EF4-FFF2-40B4-BE49-F238E27FC236}">
                <a16:creationId xmlns:a16="http://schemas.microsoft.com/office/drawing/2014/main" id="{789E8F59-A883-8340-A07F-F9A2367B4473}"/>
              </a:ex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794105" y="3497331"/>
            <a:ext cx="6949619" cy="2922918"/>
          </a:xfrm>
          <a:prstGeom prst="rect">
            <a:avLst/>
          </a:prstGeom>
        </p:spPr>
      </p:pic>
      <p:pic>
        <p:nvPicPr>
          <p:cNvPr id="4" name="Picture 3" descr="Photo of moon surface">
            <a:extLst>
              <a:ext uri="{FF2B5EF4-FFF2-40B4-BE49-F238E27FC236}">
                <a16:creationId xmlns:a16="http://schemas.microsoft.com/office/drawing/2014/main" id="{BD8A8198-6375-B342-2A37-9CA83B091077}"/>
              </a:ext>
              <a:ext uri="{C183D7F6-B498-43B3-948B-1728B52AA6E4}">
                <adec:decorative xmlns:adec="http://schemas.microsoft.com/office/drawing/2017/decorative" val="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329270" y="428810"/>
            <a:ext cx="2414453" cy="1494375"/>
          </a:xfrm>
          <a:prstGeom prst="rect">
            <a:avLst/>
          </a:prstGeom>
        </p:spPr>
      </p:pic>
      <p:pic>
        <p:nvPicPr>
          <p:cNvPr id="14" name="Picture 13">
            <a:extLst>
              <a:ext uri="{FF2B5EF4-FFF2-40B4-BE49-F238E27FC236}">
                <a16:creationId xmlns:a16="http://schemas.microsoft.com/office/drawing/2014/main" id="{90FA7E65-ED4A-C0D8-A82C-06CDD88052DF}"/>
              </a:ext>
              <a:ext uri="{C183D7F6-B498-43B3-948B-1728B52AA6E4}">
                <adec:decorative xmlns:adec="http://schemas.microsoft.com/office/drawing/2017/decorative" val="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52322" y="3497331"/>
            <a:ext cx="4008793" cy="2922918"/>
          </a:xfrm>
          <a:prstGeom prst="rect">
            <a:avLst/>
          </a:prstGeom>
        </p:spPr>
      </p:pic>
    </p:spTree>
    <p:extLst>
      <p:ext uri="{BB962C8B-B14F-4D97-AF65-F5344CB8AC3E}">
        <p14:creationId xmlns:p14="http://schemas.microsoft.com/office/powerpoint/2010/main" val="252150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ADE606A8-9281-13A7-08F4-3B53C0D1116C}"/>
              </a:ext>
            </a:extLst>
          </p:cNvPr>
          <p:cNvSpPr txBox="1">
            <a:spLocks noGrp="1"/>
          </p:cNvSpPr>
          <p:nvPr>
            <p:ph type="title" idx="4294967295"/>
          </p:nvPr>
        </p:nvSpPr>
        <p:spPr>
          <a:xfrm>
            <a:off x="185737" y="274639"/>
            <a:ext cx="11701462" cy="232371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just" defTabSz="914400" rtl="0" eaLnBrk="1" fontAlgn="auto" latinLnBrk="0" hangingPunct="1">
              <a:lnSpc>
                <a:spcPct val="100000"/>
              </a:lnSpc>
              <a:spcBef>
                <a:spcPts val="0"/>
              </a:spcBef>
              <a:spcAft>
                <a:spcPts val="600"/>
              </a:spcAft>
              <a:buClrTx/>
              <a:buSzTx/>
              <a:buFontTx/>
              <a:buNone/>
              <a:tabLst/>
              <a:defRPr/>
            </a:pPr>
            <a:r>
              <a:rPr kumimoji="0" lang="en-US" sz="28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The solar energy that reaches Earth is either reflected back into space or absorbed.</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The balance of what is absorbed depends on the color of the surface and the composition of the atmosphere.</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p:txBody>
      </p:sp>
      <p:pic>
        <p:nvPicPr>
          <p:cNvPr id="9" name="Picture 8" descr="Diagram showing the fate of solar radiation that reaches Earth">
            <a:extLst>
              <a:ext uri="{FF2B5EF4-FFF2-40B4-BE49-F238E27FC236}">
                <a16:creationId xmlns:a16="http://schemas.microsoft.com/office/drawing/2014/main" id="{2BFEC81D-1CD6-82A6-5B4F-2A9957CB14D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4800" y="2298700"/>
            <a:ext cx="4625331" cy="4259261"/>
          </a:xfrm>
          <a:prstGeom prst="rect">
            <a:avLst/>
          </a:prstGeom>
          <a:ln>
            <a:solidFill>
              <a:schemeClr val="tx1"/>
            </a:solidFill>
          </a:ln>
        </p:spPr>
      </p:pic>
      <p:pic>
        <p:nvPicPr>
          <p:cNvPr id="16" name="Picture 15" descr="Photo of a large parking lot">
            <a:extLst>
              <a:ext uri="{FF2B5EF4-FFF2-40B4-BE49-F238E27FC236}">
                <a16:creationId xmlns:a16="http://schemas.microsoft.com/office/drawing/2014/main" id="{D0D9C57A-D3B4-FFD3-7F66-0ACD8C94C33A}"/>
              </a:ext>
              <a:ext uri="{C183D7F6-B498-43B3-948B-1728B52AA6E4}">
                <adec:decorative xmlns:adec="http://schemas.microsoft.com/office/drawing/2017/decorative" val="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5092055" y="2298700"/>
            <a:ext cx="3423294" cy="1691244"/>
          </a:xfrm>
          <a:prstGeom prst="rect">
            <a:avLst/>
          </a:prstGeom>
        </p:spPr>
      </p:pic>
      <p:pic>
        <p:nvPicPr>
          <p:cNvPr id="18" name="Picture 17" descr="Photo of a snow covered landscape">
            <a:extLst>
              <a:ext uri="{FF2B5EF4-FFF2-40B4-BE49-F238E27FC236}">
                <a16:creationId xmlns:a16="http://schemas.microsoft.com/office/drawing/2014/main" id="{B49EA503-33CA-2ED5-E3A9-A3861064FF27}"/>
              </a:ext>
              <a:ext uri="{C183D7F6-B498-43B3-948B-1728B52AA6E4}">
                <adec:decorative xmlns:adec="http://schemas.microsoft.com/office/drawing/2017/decorative" val="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651335" y="2277294"/>
            <a:ext cx="3235864" cy="1691244"/>
          </a:xfrm>
          <a:prstGeom prst="rect">
            <a:avLst/>
          </a:prstGeom>
        </p:spPr>
      </p:pic>
      <p:pic>
        <p:nvPicPr>
          <p:cNvPr id="22" name="Picture 21" descr="Photo of smoke">
            <a:extLst>
              <a:ext uri="{FF2B5EF4-FFF2-40B4-BE49-F238E27FC236}">
                <a16:creationId xmlns:a16="http://schemas.microsoft.com/office/drawing/2014/main" id="{F0E660A2-BFD5-311F-0D78-B4A8FC622456}"/>
              </a:ext>
              <a:ext uri="{C183D7F6-B498-43B3-948B-1728B52AA6E4}">
                <adec:decorative xmlns:adec="http://schemas.microsoft.com/office/drawing/2017/decorative" val="0"/>
              </a:ext>
            </a:extLst>
          </p:cNvPr>
          <p:cNvPicPr>
            <a:picLocks noChangeAspect="1"/>
          </p:cNvPicPr>
          <p:nvPr/>
        </p:nvPicPr>
        <p:blipFill>
          <a:blip r:embed="rId5"/>
          <a:stretch>
            <a:fillRect/>
          </a:stretch>
        </p:blipFill>
        <p:spPr>
          <a:xfrm>
            <a:off x="5092056" y="4100513"/>
            <a:ext cx="6795143" cy="2452225"/>
          </a:xfrm>
          <a:prstGeom prst="rect">
            <a:avLst/>
          </a:prstGeom>
        </p:spPr>
      </p:pic>
    </p:spTree>
    <p:extLst>
      <p:ext uri="{BB962C8B-B14F-4D97-AF65-F5344CB8AC3E}">
        <p14:creationId xmlns:p14="http://schemas.microsoft.com/office/powerpoint/2010/main" val="1875059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7475BDC-DCCB-8E8F-A476-4984399F5126}"/>
              </a:ext>
            </a:extLst>
          </p:cNvPr>
          <p:cNvSpPr txBox="1">
            <a:spLocks noGrp="1"/>
          </p:cNvSpPr>
          <p:nvPr>
            <p:ph type="title" idx="4294967295"/>
          </p:nvPr>
        </p:nvSpPr>
        <p:spPr>
          <a:xfrm>
            <a:off x="425450" y="422784"/>
            <a:ext cx="11195050" cy="36163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just" defTabSz="914400" rtl="0" eaLnBrk="1" fontAlgn="auto" latinLnBrk="0" hangingPunct="1">
              <a:lnSpc>
                <a:spcPct val="100000"/>
              </a:lnSpc>
              <a:spcBef>
                <a:spcPts val="0"/>
              </a:spcBef>
              <a:spcAft>
                <a:spcPts val="600"/>
              </a:spcAft>
              <a:buClrTx/>
              <a:buSzTx/>
              <a:buFontTx/>
              <a:buNone/>
              <a:tabLst/>
              <a:defRPr/>
            </a:pPr>
            <a:r>
              <a:rPr kumimoji="0" lang="en-US" sz="28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Greenhouses retain heat because the solar radiation that passes through the glass panels is absorbed by the opaque interior. “</a:t>
            </a:r>
            <a:r>
              <a:rPr kumimoji="0" lang="en-US" sz="28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Greenhouse gases</a:t>
            </a:r>
            <a:r>
              <a:rPr kumimoji="0" lang="en-US" sz="28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 like carbon dioxide have a similar effect on global temperatures due to their ability to </a:t>
            </a:r>
            <a:r>
              <a:rPr kumimoji="0" lang="en-US" sz="28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absorb heat </a:t>
            </a:r>
            <a:r>
              <a:rPr kumimoji="0" lang="en-US" sz="28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and then radiate it in all directions.</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In sharp contrast, </a:t>
            </a:r>
            <a:r>
              <a:rPr kumimoji="0" lang="en-US" sz="28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White aerosols </a:t>
            </a:r>
            <a:r>
              <a:rPr kumimoji="0" lang="en-US" sz="28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from </a:t>
            </a:r>
            <a:r>
              <a:rPr kumimoji="0" lang="en-US" sz="28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volcanos</a:t>
            </a:r>
            <a:r>
              <a:rPr kumimoji="0" lang="en-US" sz="28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 or </a:t>
            </a:r>
            <a:r>
              <a:rPr kumimoji="0" lang="en-US" sz="28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industry</a:t>
            </a:r>
            <a:r>
              <a:rPr kumimoji="0" lang="en-US" sz="28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 have a </a:t>
            </a:r>
            <a:r>
              <a:rPr kumimoji="0" lang="en-US" sz="28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cooling effect </a:t>
            </a:r>
            <a:r>
              <a:rPr kumimoji="0" lang="en-US" sz="28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because they reflect this energy back into space.</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p:txBody>
      </p:sp>
      <p:pic>
        <p:nvPicPr>
          <p:cNvPr id="10" name="Picture 9" descr="Drawing of a greenhouse">
            <a:extLst>
              <a:ext uri="{FF2B5EF4-FFF2-40B4-BE49-F238E27FC236}">
                <a16:creationId xmlns:a16="http://schemas.microsoft.com/office/drawing/2014/main" id="{399A816A-B5D5-995F-A8A4-9DAD968ABD54}"/>
              </a:ext>
              <a:ext uri="{C183D7F6-B498-43B3-948B-1728B52AA6E4}">
                <adec:decorative xmlns:adec="http://schemas.microsoft.com/office/drawing/2017/decorative" val="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20333" y="2981950"/>
            <a:ext cx="5410200" cy="3759825"/>
          </a:xfrm>
          <a:prstGeom prst="rect">
            <a:avLst/>
          </a:prstGeom>
        </p:spPr>
      </p:pic>
      <p:pic>
        <p:nvPicPr>
          <p:cNvPr id="3" name="Picture 2" descr="Photo of a volcanic eruption ">
            <a:extLst>
              <a:ext uri="{FF2B5EF4-FFF2-40B4-BE49-F238E27FC236}">
                <a16:creationId xmlns:a16="http://schemas.microsoft.com/office/drawing/2014/main" id="{D2DFDD11-E6BF-4DF0-7192-36ED7175507E}"/>
              </a:ext>
              <a:ext uri="{C183D7F6-B498-43B3-948B-1728B52AA6E4}">
                <adec:decorative xmlns:adec="http://schemas.microsoft.com/office/drawing/2017/decorative" val="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923867" y="2905750"/>
            <a:ext cx="2518834" cy="1662760"/>
          </a:xfrm>
          <a:prstGeom prst="rect">
            <a:avLst/>
          </a:prstGeom>
          <a:ln>
            <a:solidFill>
              <a:schemeClr val="tx1"/>
            </a:solidFill>
          </a:ln>
        </p:spPr>
      </p:pic>
      <p:pic>
        <p:nvPicPr>
          <p:cNvPr id="8" name="Picture 7" descr="Photo of white smoke coming of of a smokestack">
            <a:extLst>
              <a:ext uri="{FF2B5EF4-FFF2-40B4-BE49-F238E27FC236}">
                <a16:creationId xmlns:a16="http://schemas.microsoft.com/office/drawing/2014/main" id="{50DBAE8D-7DEA-5B66-923E-DA003E1FCEAC}"/>
              </a:ext>
              <a:ext uri="{C183D7F6-B498-43B3-948B-1728B52AA6E4}">
                <adec:decorative xmlns:adec="http://schemas.microsoft.com/office/drawing/2017/decorative" val="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923867" y="4728628"/>
            <a:ext cx="2518834" cy="1662761"/>
          </a:xfrm>
          <a:prstGeom prst="rect">
            <a:avLst/>
          </a:prstGeom>
        </p:spPr>
      </p:pic>
    </p:spTree>
    <p:extLst>
      <p:ext uri="{BB962C8B-B14F-4D97-AF65-F5344CB8AC3E}">
        <p14:creationId xmlns:p14="http://schemas.microsoft.com/office/powerpoint/2010/main" val="1154625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3812DA45-C3A0-8F87-FE66-99BA6EE0054D}"/>
              </a:ext>
            </a:extLst>
          </p:cNvPr>
          <p:cNvSpPr txBox="1">
            <a:spLocks noGrp="1"/>
          </p:cNvSpPr>
          <p:nvPr>
            <p:ph type="title" idx="4294967295"/>
          </p:nvPr>
        </p:nvSpPr>
        <p:spPr>
          <a:xfrm>
            <a:off x="576576" y="314755"/>
            <a:ext cx="9453068" cy="675569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just" defTabSz="914400" rtl="0" eaLnBrk="1" fontAlgn="auto" latinLnBrk="0" hangingPunct="1">
              <a:lnSpc>
                <a:spcPct val="100000"/>
              </a:lnSpc>
              <a:spcBef>
                <a:spcPts val="0"/>
              </a:spcBef>
              <a:spcAft>
                <a:spcPts val="1200"/>
              </a:spcAft>
              <a:buClrTx/>
              <a:buSzTx/>
              <a:buFontTx/>
              <a:buNone/>
              <a:tabLst/>
              <a:defRPr/>
            </a:pPr>
            <a:r>
              <a:rPr kumimoji="0" lang="en-US" sz="32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Greenhouse Gases You Need to Know:</a:t>
            </a:r>
          </a:p>
          <a:p>
            <a:pPr marL="0" marR="0" lvl="0" indent="0" algn="just" defTabSz="914400" rtl="0" eaLnBrk="1" fontAlgn="auto" latinLnBrk="0" hangingPunct="1">
              <a:lnSpc>
                <a:spcPct val="100000"/>
              </a:lnSpc>
              <a:spcBef>
                <a:spcPts val="0"/>
              </a:spcBef>
              <a:spcAft>
                <a:spcPts val="1200"/>
              </a:spcAft>
              <a:buClrTx/>
              <a:buSzTx/>
              <a:buFontTx/>
              <a:buNone/>
              <a:tabLst/>
              <a:defRPr/>
            </a:pPr>
            <a:r>
              <a:rPr kumimoji="0" lang="en-US" sz="27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Carbon dioxide </a:t>
            </a:r>
            <a:r>
              <a:rPr kumimoji="0" lang="en-US" sz="27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(CO</a:t>
            </a:r>
            <a:r>
              <a:rPr kumimoji="0" lang="en-US" sz="2700" b="0" i="0" u="none" strike="noStrike" kern="1200" cap="none" spc="0" normalizeH="0" baseline="-25000" noProof="0" dirty="0">
                <a:ln>
                  <a:noFill/>
                </a:ln>
                <a:solidFill>
                  <a:schemeClr val="tx1"/>
                </a:solidFill>
                <a:effectLst/>
                <a:uLnTx/>
                <a:uFillTx/>
                <a:latin typeface="Calibri" panose="020F0502020204030204" pitchFamily="34" charset="0"/>
                <a:ea typeface="+mn-ea"/>
                <a:cs typeface="Calibri" panose="020F0502020204030204" pitchFamily="34" charset="0"/>
              </a:rPr>
              <a:t>2</a:t>
            </a:r>
            <a:r>
              <a:rPr kumimoji="0" lang="en-US" sz="27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 is generated through the processes of respiration and combustion. There are concerns that humans are generating unprecedented amounts of CO</a:t>
            </a:r>
            <a:r>
              <a:rPr kumimoji="0" lang="en-US" sz="2700" b="0" i="0" u="none" strike="noStrike" kern="1200" cap="none" spc="0" normalizeH="0" baseline="-25000" noProof="0" dirty="0">
                <a:ln>
                  <a:noFill/>
                </a:ln>
                <a:solidFill>
                  <a:schemeClr val="tx1"/>
                </a:solidFill>
                <a:effectLst/>
                <a:uLnTx/>
                <a:uFillTx/>
                <a:latin typeface="Calibri" panose="020F0502020204030204" pitchFamily="34" charset="0"/>
                <a:ea typeface="+mn-ea"/>
                <a:cs typeface="Calibri" panose="020F0502020204030204" pitchFamily="34" charset="0"/>
              </a:rPr>
              <a:t>2</a:t>
            </a:r>
            <a:r>
              <a:rPr kumimoji="0" lang="en-US" sz="27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 through the </a:t>
            </a:r>
            <a:r>
              <a:rPr kumimoji="0" lang="en-US" sz="27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burning of fossil fuels</a:t>
            </a:r>
            <a:r>
              <a:rPr kumimoji="0" lang="en-US" sz="27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a:t>
            </a:r>
          </a:p>
          <a:p>
            <a:pPr marL="0" marR="0" lvl="0" indent="0" algn="just" defTabSz="914400" rtl="0" eaLnBrk="1" fontAlgn="auto" latinLnBrk="0" hangingPunct="1">
              <a:lnSpc>
                <a:spcPct val="100000"/>
              </a:lnSpc>
              <a:spcBef>
                <a:spcPts val="0"/>
              </a:spcBef>
              <a:spcAft>
                <a:spcPts val="1200"/>
              </a:spcAft>
              <a:buClrTx/>
              <a:buSzTx/>
              <a:buFontTx/>
              <a:buNone/>
              <a:tabLst/>
              <a:defRPr/>
            </a:pPr>
            <a:r>
              <a:rPr kumimoji="0" lang="en-US" sz="27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Methane</a:t>
            </a:r>
            <a:r>
              <a:rPr kumimoji="0" lang="en-US" sz="27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 (CH</a:t>
            </a:r>
            <a:r>
              <a:rPr kumimoji="0" lang="en-US" sz="2700" b="0" i="0" u="none" strike="noStrike" kern="1200" cap="none" spc="0" normalizeH="0" baseline="-25000" noProof="0" dirty="0">
                <a:ln>
                  <a:noFill/>
                </a:ln>
                <a:solidFill>
                  <a:schemeClr val="tx1"/>
                </a:solidFill>
                <a:effectLst/>
                <a:uLnTx/>
                <a:uFillTx/>
                <a:latin typeface="Calibri" panose="020F0502020204030204" pitchFamily="34" charset="0"/>
                <a:ea typeface="+mn-ea"/>
                <a:cs typeface="Calibri" panose="020F0502020204030204" pitchFamily="34" charset="0"/>
              </a:rPr>
              <a:t>4</a:t>
            </a:r>
            <a:r>
              <a:rPr kumimoji="0" lang="en-US" sz="27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 is naturally generated through anaerobic processes that take place in wetlands. Human activities like </a:t>
            </a:r>
            <a:r>
              <a:rPr kumimoji="0" lang="en-US" sz="27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feedlots and gas drilling </a:t>
            </a:r>
            <a:r>
              <a:rPr kumimoji="0" lang="en-US" sz="27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also contribute to atmospheric methane.</a:t>
            </a:r>
          </a:p>
          <a:p>
            <a:pPr marL="0" marR="0" lvl="0" indent="0" algn="just" defTabSz="914400" rtl="0" eaLnBrk="1" fontAlgn="auto" latinLnBrk="0" hangingPunct="1">
              <a:lnSpc>
                <a:spcPct val="100000"/>
              </a:lnSpc>
              <a:spcBef>
                <a:spcPts val="0"/>
              </a:spcBef>
              <a:spcAft>
                <a:spcPts val="2400"/>
              </a:spcAft>
              <a:buClrTx/>
              <a:buSzTx/>
              <a:buFontTx/>
              <a:buNone/>
              <a:tabLst/>
              <a:defRPr/>
            </a:pPr>
            <a:r>
              <a:rPr kumimoji="0" lang="en-US" sz="27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Water vapor</a:t>
            </a:r>
            <a:r>
              <a:rPr kumimoji="0" lang="en-US" sz="27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 (H</a:t>
            </a:r>
            <a:r>
              <a:rPr kumimoji="0" lang="en-US" sz="2700" b="0" i="0" u="none" strike="noStrike" kern="1200" cap="none" spc="0" normalizeH="0" baseline="-25000" noProof="0" dirty="0">
                <a:ln>
                  <a:noFill/>
                </a:ln>
                <a:solidFill>
                  <a:schemeClr val="tx1"/>
                </a:solidFill>
                <a:effectLst/>
                <a:uLnTx/>
                <a:uFillTx/>
                <a:latin typeface="Calibri" panose="020F0502020204030204" pitchFamily="34" charset="0"/>
                <a:ea typeface="+mn-ea"/>
                <a:cs typeface="Calibri" panose="020F0502020204030204" pitchFamily="34" charset="0"/>
              </a:rPr>
              <a:t>2</a:t>
            </a:r>
            <a:r>
              <a:rPr kumimoji="0" lang="en-US" sz="27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O) is by far the most abundant of the greenhouse gases, and even though it is stronger than CO</a:t>
            </a:r>
            <a:r>
              <a:rPr kumimoji="0" lang="en-US" sz="2700" b="0" i="0" u="none" strike="noStrike" kern="1200" cap="none" spc="0" normalizeH="0" baseline="-25000" noProof="0" dirty="0">
                <a:ln>
                  <a:noFill/>
                </a:ln>
                <a:solidFill>
                  <a:schemeClr val="tx1"/>
                </a:solidFill>
                <a:effectLst/>
                <a:uLnTx/>
                <a:uFillTx/>
                <a:latin typeface="Calibri" panose="020F0502020204030204" pitchFamily="34" charset="0"/>
                <a:ea typeface="+mn-ea"/>
                <a:cs typeface="Calibri" panose="020F0502020204030204" pitchFamily="34" charset="0"/>
              </a:rPr>
              <a:t>2</a:t>
            </a:r>
            <a:r>
              <a:rPr kumimoji="0" lang="en-US" sz="27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 in its ability to retain heat, water vapor </a:t>
            </a:r>
            <a:r>
              <a:rPr kumimoji="0" lang="en-US" sz="27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can</a:t>
            </a:r>
            <a:r>
              <a:rPr kumimoji="0" lang="en-US" sz="27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 </a:t>
            </a:r>
            <a:r>
              <a:rPr kumimoji="0" lang="en-US" sz="27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also</a:t>
            </a:r>
            <a:r>
              <a:rPr kumimoji="0" lang="en-US" sz="27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 </a:t>
            </a:r>
            <a:r>
              <a:rPr kumimoji="0" lang="en-US" sz="27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has a cooling effect when it forms white clouds</a:t>
            </a:r>
            <a:r>
              <a:rPr kumimoji="0" lang="en-US" sz="27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 This makes the role of water vapor impossible to predict.</a:t>
            </a:r>
          </a:p>
          <a:p>
            <a:pPr marL="0" marR="0" lvl="0" indent="0" algn="just" defTabSz="914400" rtl="0" eaLnBrk="1" fontAlgn="auto" latinLnBrk="0" hangingPunct="1">
              <a:lnSpc>
                <a:spcPct val="100000"/>
              </a:lnSpc>
              <a:spcBef>
                <a:spcPts val="0"/>
              </a:spcBef>
              <a:spcAft>
                <a:spcPts val="2400"/>
              </a:spcAft>
              <a:buClrTx/>
              <a:buSzTx/>
              <a:buFontTx/>
              <a:buNone/>
              <a:tabLst/>
              <a:defRPr/>
            </a:pPr>
            <a:r>
              <a:rPr kumimoji="0" lang="en-US" sz="27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 </a:t>
            </a:r>
          </a:p>
        </p:txBody>
      </p:sp>
      <p:pic>
        <p:nvPicPr>
          <p:cNvPr id="23" name="Picture 22" descr="A carbon dioxide molecule">
            <a:extLst>
              <a:ext uri="{FF2B5EF4-FFF2-40B4-BE49-F238E27FC236}">
                <a16:creationId xmlns:a16="http://schemas.microsoft.com/office/drawing/2014/main" id="{73D4D655-CCBE-414C-AD14-70FD3161181C}"/>
              </a:ext>
              <a:ext uri="{C183D7F6-B498-43B3-948B-1728B52AA6E4}">
                <adec:decorative xmlns:adec="http://schemas.microsoft.com/office/drawing/2017/decorative" val="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11240" y="2301541"/>
            <a:ext cx="603303" cy="396389"/>
          </a:xfrm>
          <a:prstGeom prst="rect">
            <a:avLst/>
          </a:prstGeom>
        </p:spPr>
      </p:pic>
      <p:pic>
        <p:nvPicPr>
          <p:cNvPr id="27" name="Picture 26" descr="A methane molecule">
            <a:extLst>
              <a:ext uri="{FF2B5EF4-FFF2-40B4-BE49-F238E27FC236}">
                <a16:creationId xmlns:a16="http://schemas.microsoft.com/office/drawing/2014/main" id="{2CBE332C-CE17-FB4B-9B75-47F67069D7A3}"/>
              </a:ext>
              <a:ext uri="{C183D7F6-B498-43B3-948B-1728B52AA6E4}">
                <adec:decorative xmlns:adec="http://schemas.microsoft.com/office/drawing/2017/decorative" val="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20077804">
            <a:off x="7913861" y="3629218"/>
            <a:ext cx="611001" cy="616347"/>
          </a:xfrm>
          <a:prstGeom prst="rect">
            <a:avLst/>
          </a:prstGeom>
        </p:spPr>
      </p:pic>
      <p:pic>
        <p:nvPicPr>
          <p:cNvPr id="2" name="Picture 1" descr="Water vapor over a lake">
            <a:extLst>
              <a:ext uri="{FF2B5EF4-FFF2-40B4-BE49-F238E27FC236}">
                <a16:creationId xmlns:a16="http://schemas.microsoft.com/office/drawing/2014/main" id="{A72B3288-6637-1467-25B9-A1EDC847AABD}"/>
              </a:ext>
              <a:ext uri="{C183D7F6-B498-43B3-948B-1728B52AA6E4}">
                <adec:decorative xmlns:adec="http://schemas.microsoft.com/office/drawing/2017/decorative" val="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072466" y="4660058"/>
            <a:ext cx="1802067" cy="923510"/>
          </a:xfrm>
          <a:prstGeom prst="rect">
            <a:avLst/>
          </a:prstGeom>
        </p:spPr>
      </p:pic>
      <p:pic>
        <p:nvPicPr>
          <p:cNvPr id="3" name="Picture 2" descr="White clouds">
            <a:extLst>
              <a:ext uri="{FF2B5EF4-FFF2-40B4-BE49-F238E27FC236}">
                <a16:creationId xmlns:a16="http://schemas.microsoft.com/office/drawing/2014/main" id="{237FD11A-E213-4496-9F95-59E240DD6BFF}"/>
              </a:ext>
              <a:ext uri="{C183D7F6-B498-43B3-948B-1728B52AA6E4}">
                <adec:decorative xmlns:adec="http://schemas.microsoft.com/office/drawing/2017/decorative" val="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090187" y="5647327"/>
            <a:ext cx="1784346" cy="1070000"/>
          </a:xfrm>
          <a:prstGeom prst="rect">
            <a:avLst/>
          </a:prstGeom>
        </p:spPr>
      </p:pic>
      <p:pic>
        <p:nvPicPr>
          <p:cNvPr id="4" name="Picture 3" descr="A water molecule">
            <a:extLst>
              <a:ext uri="{FF2B5EF4-FFF2-40B4-BE49-F238E27FC236}">
                <a16:creationId xmlns:a16="http://schemas.microsoft.com/office/drawing/2014/main" id="{7285861F-1457-57BF-0432-F1AE8B9945F1}"/>
              </a:ext>
              <a:ext uri="{C183D7F6-B498-43B3-948B-1728B52AA6E4}">
                <adec:decorative xmlns:adec="http://schemas.microsoft.com/office/drawing/2017/decorative" val="0"/>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flipV="1">
            <a:off x="7934193" y="5922856"/>
            <a:ext cx="559208" cy="456760"/>
          </a:xfrm>
          <a:prstGeom prst="rect">
            <a:avLst/>
          </a:prstGeom>
        </p:spPr>
      </p:pic>
      <p:pic>
        <p:nvPicPr>
          <p:cNvPr id="6" name="Picture 5" descr="Smoke stacks releasing smoke">
            <a:extLst>
              <a:ext uri="{FF2B5EF4-FFF2-40B4-BE49-F238E27FC236}">
                <a16:creationId xmlns:a16="http://schemas.microsoft.com/office/drawing/2014/main" id="{C0F3D869-4227-8F9F-9CCA-6C71AC0C84D9}"/>
              </a:ext>
              <a:ext uri="{C183D7F6-B498-43B3-948B-1728B52AA6E4}">
                <adec:decorative xmlns:adec="http://schemas.microsoft.com/office/drawing/2017/decorative" val="0"/>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0076119" y="150025"/>
            <a:ext cx="1802065" cy="1007607"/>
          </a:xfrm>
          <a:prstGeom prst="rect">
            <a:avLst/>
          </a:prstGeom>
        </p:spPr>
      </p:pic>
      <p:pic>
        <p:nvPicPr>
          <p:cNvPr id="7" name="Picture 6" descr="A large old car">
            <a:extLst>
              <a:ext uri="{FF2B5EF4-FFF2-40B4-BE49-F238E27FC236}">
                <a16:creationId xmlns:a16="http://schemas.microsoft.com/office/drawing/2014/main" id="{43F8CB63-C7DA-41B9-A02C-632B38795A12}"/>
              </a:ext>
              <a:ext uri="{C183D7F6-B498-43B3-948B-1728B52AA6E4}">
                <adec:decorative xmlns:adec="http://schemas.microsoft.com/office/drawing/2017/decorative" val="0"/>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0072469" y="1228584"/>
            <a:ext cx="1802066" cy="995343"/>
          </a:xfrm>
          <a:prstGeom prst="rect">
            <a:avLst/>
          </a:prstGeom>
        </p:spPr>
      </p:pic>
      <p:pic>
        <p:nvPicPr>
          <p:cNvPr id="10" name="Picture 9" descr="A gas field">
            <a:extLst>
              <a:ext uri="{FF2B5EF4-FFF2-40B4-BE49-F238E27FC236}">
                <a16:creationId xmlns:a16="http://schemas.microsoft.com/office/drawing/2014/main" id="{407CC2F2-7500-867D-454E-B420389E21F0}"/>
              </a:ext>
              <a:ext uri="{C183D7F6-B498-43B3-948B-1728B52AA6E4}">
                <adec:decorative xmlns:adec="http://schemas.microsoft.com/office/drawing/2017/decorative" val="0"/>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0072466" y="3525197"/>
            <a:ext cx="1819785" cy="1057247"/>
          </a:xfrm>
          <a:prstGeom prst="rect">
            <a:avLst/>
          </a:prstGeom>
        </p:spPr>
      </p:pic>
      <p:pic>
        <p:nvPicPr>
          <p:cNvPr id="18" name="Picture 17" descr="A feed lot full of cows">
            <a:extLst>
              <a:ext uri="{FF2B5EF4-FFF2-40B4-BE49-F238E27FC236}">
                <a16:creationId xmlns:a16="http://schemas.microsoft.com/office/drawing/2014/main" id="{075B1BAE-75B8-5C30-7DA2-64A209720E9E}"/>
              </a:ext>
              <a:ext uri="{C183D7F6-B498-43B3-948B-1728B52AA6E4}">
                <adec:decorative xmlns:adec="http://schemas.microsoft.com/office/drawing/2017/decorative" val="0"/>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0072466" y="2301541"/>
            <a:ext cx="1819785" cy="1146042"/>
          </a:xfrm>
          <a:prstGeom prst="rect">
            <a:avLst/>
          </a:prstGeom>
        </p:spPr>
      </p:pic>
    </p:spTree>
    <p:extLst>
      <p:ext uri="{BB962C8B-B14F-4D97-AF65-F5344CB8AC3E}">
        <p14:creationId xmlns:p14="http://schemas.microsoft.com/office/powerpoint/2010/main" val="3845643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60085F2-B820-3D17-2B30-274563A96E60}"/>
              </a:ext>
            </a:extLst>
          </p:cNvPr>
          <p:cNvSpPr txBox="1">
            <a:spLocks noGrp="1"/>
          </p:cNvSpPr>
          <p:nvPr>
            <p:ph type="title" idx="4294967295"/>
          </p:nvPr>
        </p:nvSpPr>
        <p:spPr>
          <a:xfrm>
            <a:off x="287734" y="594759"/>
            <a:ext cx="11616531" cy="3477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just" defTabSz="914400" rtl="0" eaLnBrk="1" fontAlgn="auto" latinLnBrk="0" hangingPunct="1">
              <a:lnSpc>
                <a:spcPct val="100000"/>
              </a:lnSpc>
              <a:spcBef>
                <a:spcPts val="0"/>
              </a:spcBef>
              <a:spcAft>
                <a:spcPts val="1200"/>
              </a:spcAft>
              <a:buClrTx/>
              <a:buSzTx/>
              <a:buFontTx/>
              <a:buNone/>
              <a:tabLst/>
              <a:defRPr/>
            </a:pPr>
            <a:r>
              <a:rPr kumimoji="0" lang="en-US" sz="30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Proxy measurements </a:t>
            </a:r>
            <a:r>
              <a:rPr kumimoji="0" lang="en-US" sz="30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are used to estimate climactic trends that took place prior to the existence of temperature records. These measurements include ice cores, s</a:t>
            </a:r>
            <a:r>
              <a:rPr kumimoji="0" lang="en-US" sz="3000" b="0" i="0" u="none" strike="noStrike" kern="1200" cap="none" spc="0" normalizeH="0" baseline="0" noProof="0" dirty="0">
                <a:ln>
                  <a:noFill/>
                </a:ln>
                <a:solidFill>
                  <a:schemeClr val="tx1"/>
                </a:solidFill>
                <a:effectLst/>
                <a:uLnTx/>
                <a:uFillTx/>
                <a:latin typeface="+mn-lt"/>
                <a:ea typeface="+mn-ea"/>
                <a:cs typeface="+mn-cs"/>
              </a:rPr>
              <a:t>ediment cores, tree rings, coral reef samples, and even fossilized pollen.</a:t>
            </a:r>
            <a:r>
              <a:rPr kumimoji="0" lang="en-US" sz="30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 </a:t>
            </a:r>
          </a:p>
          <a:p>
            <a:pPr marL="0" marR="0" lvl="0" indent="0" algn="just" defTabSz="914400" rtl="0" eaLnBrk="1" fontAlgn="auto" latinLnBrk="0" hangingPunct="1">
              <a:lnSpc>
                <a:spcPct val="100000"/>
              </a:lnSpc>
              <a:spcBef>
                <a:spcPts val="0"/>
              </a:spcBef>
              <a:spcAft>
                <a:spcPts val="1200"/>
              </a:spcAft>
              <a:buClrTx/>
              <a:buSzTx/>
              <a:buFontTx/>
              <a:buNone/>
              <a:tabLst/>
              <a:defRPr/>
            </a:pPr>
            <a:r>
              <a:rPr kumimoji="0" lang="en-US" sz="30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Ice core analysis </a:t>
            </a:r>
            <a:r>
              <a:rPr kumimoji="0" lang="en-US" sz="30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is particularly valuable because ice caps contain </a:t>
            </a:r>
            <a:r>
              <a:rPr kumimoji="0" lang="en-US" sz="30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trapped gas bubbles </a:t>
            </a:r>
            <a:r>
              <a:rPr kumimoji="0" lang="en-US" sz="30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that allow researchers to obtain “snapshots” of the Earth’s atmosphere over a period of nearly million years.</a:t>
            </a:r>
          </a:p>
        </p:txBody>
      </p:sp>
      <p:pic>
        <p:nvPicPr>
          <p:cNvPr id="4" name="Picture 3" descr="Photo of tree rings">
            <a:extLst>
              <a:ext uri="{FF2B5EF4-FFF2-40B4-BE49-F238E27FC236}">
                <a16:creationId xmlns:a16="http://schemas.microsoft.com/office/drawing/2014/main" id="{5DF85563-1E97-0A29-BD12-D7AE01E38EC9}"/>
              </a:ext>
              <a:ext uri="{C183D7F6-B498-43B3-948B-1728B52AA6E4}">
                <adec:decorative xmlns:adec="http://schemas.microsoft.com/office/drawing/2017/decorative" val="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53721" y="4362705"/>
            <a:ext cx="1526839" cy="1377420"/>
          </a:xfrm>
          <a:prstGeom prst="rect">
            <a:avLst/>
          </a:prstGeom>
        </p:spPr>
      </p:pic>
      <p:pic>
        <p:nvPicPr>
          <p:cNvPr id="5" name="Picture 4" descr="Photo of a coral reef">
            <a:extLst>
              <a:ext uri="{FF2B5EF4-FFF2-40B4-BE49-F238E27FC236}">
                <a16:creationId xmlns:a16="http://schemas.microsoft.com/office/drawing/2014/main" id="{DA45AB33-C3AE-90E8-9667-7D3DEC4E178F}"/>
              </a:ext>
              <a:ext uri="{C183D7F6-B498-43B3-948B-1728B52AA6E4}">
                <adec:decorative xmlns:adec="http://schemas.microsoft.com/office/drawing/2017/decorative" val="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395314" y="4253844"/>
            <a:ext cx="1647510" cy="1582257"/>
          </a:xfrm>
          <a:prstGeom prst="rect">
            <a:avLst/>
          </a:prstGeom>
        </p:spPr>
      </p:pic>
      <p:pic>
        <p:nvPicPr>
          <p:cNvPr id="6" name="Picture 5" descr="Photo of sediment core samples">
            <a:extLst>
              <a:ext uri="{FF2B5EF4-FFF2-40B4-BE49-F238E27FC236}">
                <a16:creationId xmlns:a16="http://schemas.microsoft.com/office/drawing/2014/main" id="{B64FD5F0-8E09-43D7-CBC3-9CD89BFA01A6}"/>
              </a:ext>
              <a:ext uri="{C183D7F6-B498-43B3-948B-1728B52AA6E4}">
                <adec:decorative xmlns:adec="http://schemas.microsoft.com/office/drawing/2017/decorative" val="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003798" y="4253843"/>
            <a:ext cx="1647511" cy="1597291"/>
          </a:xfrm>
          <a:prstGeom prst="rect">
            <a:avLst/>
          </a:prstGeom>
        </p:spPr>
      </p:pic>
      <p:pic>
        <p:nvPicPr>
          <p:cNvPr id="9" name="Picture 8" descr="Photo of a fossil pollen grain">
            <a:extLst>
              <a:ext uri="{FF2B5EF4-FFF2-40B4-BE49-F238E27FC236}">
                <a16:creationId xmlns:a16="http://schemas.microsoft.com/office/drawing/2014/main" id="{2E77B084-4473-267F-B474-A949E783ED51}"/>
              </a:ext>
              <a:ext uri="{C183D7F6-B498-43B3-948B-1728B52AA6E4}">
                <adec:decorative xmlns:adec="http://schemas.microsoft.com/office/drawing/2017/decorative" val="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198594" y="4261361"/>
            <a:ext cx="1716918" cy="1582257"/>
          </a:xfrm>
          <a:prstGeom prst="rect">
            <a:avLst/>
          </a:prstGeom>
        </p:spPr>
      </p:pic>
      <p:pic>
        <p:nvPicPr>
          <p:cNvPr id="20" name="Picture 19" descr="A photo of an ice core sample.">
            <a:extLst>
              <a:ext uri="{FF2B5EF4-FFF2-40B4-BE49-F238E27FC236}">
                <a16:creationId xmlns:a16="http://schemas.microsoft.com/office/drawing/2014/main" id="{0FD2F1AD-5982-59EC-ACD6-D78B167EA4BA}"/>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465996" y="4268878"/>
            <a:ext cx="2371532" cy="1582257"/>
          </a:xfrm>
          <a:prstGeom prst="rect">
            <a:avLst/>
          </a:prstGeom>
          <a:ln>
            <a:solidFill>
              <a:schemeClr val="tx1"/>
            </a:solidFill>
          </a:ln>
        </p:spPr>
      </p:pic>
      <p:pic>
        <p:nvPicPr>
          <p:cNvPr id="10" name="Picture 9">
            <a:extLst>
              <a:ext uri="{FF2B5EF4-FFF2-40B4-BE49-F238E27FC236}">
                <a16:creationId xmlns:a16="http://schemas.microsoft.com/office/drawing/2014/main" id="{1117F54A-12E8-AAF7-7682-74CA0BD30CC5}"/>
              </a:ext>
              <a:ext uri="{C183D7F6-B498-43B3-948B-1728B52AA6E4}">
                <adec:decorative xmlns:adec="http://schemas.microsoft.com/office/drawing/2017/decorative" val="1"/>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06399" y="4268878"/>
            <a:ext cx="1868373" cy="1604650"/>
          </a:xfrm>
          <a:prstGeom prst="rect">
            <a:avLst/>
          </a:prstGeom>
        </p:spPr>
      </p:pic>
    </p:spTree>
    <p:extLst>
      <p:ext uri="{BB962C8B-B14F-4D97-AF65-F5344CB8AC3E}">
        <p14:creationId xmlns:p14="http://schemas.microsoft.com/office/powerpoint/2010/main" val="426186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1823</TotalTime>
  <Words>1101</Words>
  <Application>Microsoft Macintosh PowerPoint</Application>
  <PresentationFormat>Widescreen</PresentationFormat>
  <Paragraphs>80</Paragraphs>
  <Slides>18</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Aptos</vt:lpstr>
      <vt:lpstr>Aptos Display</vt:lpstr>
      <vt:lpstr>Arial</vt:lpstr>
      <vt:lpstr>Calibri</vt:lpstr>
      <vt:lpstr>Office Theme</vt:lpstr>
      <vt:lpstr>Climate Change</vt:lpstr>
      <vt:lpstr>Earth’s climate has always been changing: Prior to 50 million years ago, the Earth was mostly ice-free.</vt:lpstr>
      <vt:lpstr>To a lesser extent, climate also changed during recorded history. During the “Medieval Warming Period,” the Vikings were able cultivate all of these crops in Greenland. The Greenland settlement lasted from 985-1450 AD. The settlement was abandoned shortly after the start of the “Little Ice Age.” </vt:lpstr>
      <vt:lpstr>Not all climate change is natural: Humans have been altering local climates ever since they started clearing the land.</vt:lpstr>
      <vt:lpstr>The sun drives the climate, but the moon has no climate because sunlight alone cannot generate weather conditions. The Earth has weather only because the solar energy that reaches the Earth is mediated by the atmosphere and the ocean. </vt:lpstr>
      <vt:lpstr>The solar energy that reaches Earth is either reflected back into space or absorbed. The balance of what is absorbed depends on the color of the surface and the composition of the atmosphere. </vt:lpstr>
      <vt:lpstr>Greenhouses retain heat because the solar radiation that passes through the glass panels is absorbed by the opaque interior. “Greenhouse gases” like carbon dioxide have a similar effect on global temperatures due to their ability to absorb heat and then radiate it in all directions. In sharp contrast, White aerosols from volcanos or industry have a cooling effect because they reflect this energy back into space.   </vt:lpstr>
      <vt:lpstr>Greenhouse Gases You Need to Know: Carbon dioxide (CO2) is generated through the processes of respiration and combustion. There are concerns that humans are generating unprecedented amounts of CO2 through the burning of fossil fuels. Methane (CH4) is naturally generated through anaerobic processes that take place in wetlands. Human activities like feedlots and gas drilling also contribute to atmospheric methane. Water vapor (H2O) is by far the most abundant of the greenhouse gases, and even though it is stronger than CO2 in its ability to retain heat, water vapor can also has a cooling effect when it forms white clouds. This makes the role of water vapor impossible to predict.  </vt:lpstr>
      <vt:lpstr>Proxy measurements are used to estimate climactic trends that took place prior to the existence of temperature records. These measurements include ice cores, sediment cores, tree rings, coral reef samples, and even fossilized pollen.  Ice core analysis is particularly valuable because ice caps contain trapped gas bubbles that allow researchers to obtain “snapshots” of the Earth’s atmosphere over a period of nearly million years.</vt:lpstr>
      <vt:lpstr>Carbon dioxide levels are correlated with temperature estimates. The fact that this trend covers nearly a million years raises three questions: If we assume CO2 levels were a major cause of this warming, what natural process generated these higher levels during these prehistoric times? High atmospheric levels of CO2 can also be an effect of warming because CO2 is less soluble in warm water. If past warming increased atmospheric levels of CO2., what process generated these warming cycles?</vt:lpstr>
      <vt:lpstr>Early in the 20th century, Serbian geophysicist Milutin Milankovitch calculated cyclical variations in the Earth’s orbit that could profoundly affect climate. Milankovitch Cycles are now the widely accepted explanation for the pre-historic cycling of Earth’s climate.</vt:lpstr>
      <vt:lpstr>In 1988, the Intergovernmental Panel on Climate Change was formed in order to provide policymakers with timely information on climate. In 1990 the IPCC published its first report based on the best available data. In 2000 the IPCC published a second report which is widely known as the “hockey stick.” In this newer version most of the warming occurs during a rapid expansion of fossil fuel use in the 20th century. Concerns have been raised over the accuracy of each report, but the second version is more widely accepted by policymakers.</vt:lpstr>
      <vt:lpstr>Some of the climate models predict desertification in tropical regions and worsening coastal storms, but the greatest concern is rising sea levels as the result of melting ice caps.</vt:lpstr>
      <vt:lpstr>Can we predict how far sea levels will rise by 2100 based on this data from NASA?</vt:lpstr>
      <vt:lpstr>NOAA projects sea level increases that vary from a few inches to about 7 feet by 2100.  How does this square with your calculations?</vt:lpstr>
      <vt:lpstr>The magnitude of anthropogenic climate change is uncertain, but at the very least we can implement policies that provide undisputed benefits to both the environment and human society. These include:</vt:lpstr>
      <vt:lpstr>Whatever policy you choose, be mindful of the tradeoffs. Do not overlook the law of unintended consequences!</vt:lpstr>
      <vt:lpstr>Acknowledgement: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Antonio Chaves</dc:creator>
  <cp:lastModifiedBy>Chaves, Antonio R</cp:lastModifiedBy>
  <cp:revision>103</cp:revision>
  <dcterms:created xsi:type="dcterms:W3CDTF">2024-05-22T00:31:23Z</dcterms:created>
  <dcterms:modified xsi:type="dcterms:W3CDTF">2026-02-01T14:50:32Z</dcterms:modified>
</cp:coreProperties>
</file>