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756" r:id="rId2"/>
    <p:sldId id="763" r:id="rId3"/>
    <p:sldId id="661" r:id="rId4"/>
    <p:sldId id="764" r:id="rId5"/>
    <p:sldId id="662" r:id="rId6"/>
    <p:sldId id="757" r:id="rId7"/>
    <p:sldId id="765" r:id="rId8"/>
    <p:sldId id="663" r:id="rId9"/>
    <p:sldId id="767" r:id="rId10"/>
    <p:sldId id="357" r:id="rId11"/>
    <p:sldId id="666" r:id="rId12"/>
    <p:sldId id="356" r:id="rId13"/>
    <p:sldId id="355" r:id="rId14"/>
    <p:sldId id="358" r:id="rId15"/>
    <p:sldId id="766" r:id="rId16"/>
    <p:sldId id="664" r:id="rId17"/>
    <p:sldId id="762" r:id="rId18"/>
    <p:sldId id="260" r:id="rId19"/>
    <p:sldId id="761" r:id="rId20"/>
    <p:sldId id="278" r:id="rId21"/>
    <p:sldId id="672" r:id="rId22"/>
    <p:sldId id="673" r:id="rId23"/>
    <p:sldId id="674" r:id="rId24"/>
    <p:sldId id="768" r:id="rId25"/>
    <p:sldId id="665" r:id="rId26"/>
    <p:sldId id="668" r:id="rId27"/>
    <p:sldId id="669" r:id="rId28"/>
    <p:sldId id="75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360"/>
    <a:srgbClr val="0432FF"/>
    <a:srgbClr val="945200"/>
    <a:srgbClr val="E57F01"/>
    <a:srgbClr val="941100"/>
    <a:srgbClr val="FF76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78" autoAdjust="0"/>
    <p:restoredTop sz="92958"/>
  </p:normalViewPr>
  <p:slideViewPr>
    <p:cSldViewPr snapToGrid="0">
      <p:cViewPr varScale="1">
        <p:scale>
          <a:sx n="73" d="100"/>
          <a:sy n="73" d="100"/>
        </p:scale>
        <p:origin x="232" y="1080"/>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EB6AC-3C6D-7949-8B37-1C4159DA0FC0}" type="datetimeFigureOut">
              <a:rPr lang="en-US" smtClean="0"/>
              <a:t>2/1/26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AD111-F6E0-1D44-835A-827F84B2ADF7}" type="slidenum">
              <a:rPr lang="en-US" smtClean="0"/>
              <a:t>‹#›</a:t>
            </a:fld>
            <a:endParaRPr lang="en-US"/>
          </a:p>
        </p:txBody>
      </p:sp>
    </p:spTree>
    <p:extLst>
      <p:ext uri="{BB962C8B-B14F-4D97-AF65-F5344CB8AC3E}">
        <p14:creationId xmlns:p14="http://schemas.microsoft.com/office/powerpoint/2010/main" val="10418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8E395-1984-0925-1D2B-FF6C2E1D1F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8087EC-5F5F-86A5-AC92-25C1FBBB36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3647EB-7E32-4317-86D4-AAC88E9C1E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B974EE-F302-C4B7-CA61-F64E118AF811}"/>
              </a:ext>
            </a:extLst>
          </p:cNvPr>
          <p:cNvSpPr>
            <a:spLocks noGrp="1"/>
          </p:cNvSpPr>
          <p:nvPr>
            <p:ph type="sldNum" sz="quarter" idx="5"/>
          </p:nvPr>
        </p:nvSpPr>
        <p:spPr/>
        <p:txBody>
          <a:bodyPr/>
          <a:lstStyle/>
          <a:p>
            <a:fld id="{8BFAD111-F6E0-1D44-835A-827F84B2ADF7}" type="slidenum">
              <a:rPr lang="en-US" smtClean="0"/>
              <a:t>1</a:t>
            </a:fld>
            <a:endParaRPr lang="en-US"/>
          </a:p>
        </p:txBody>
      </p:sp>
    </p:spTree>
    <p:extLst>
      <p:ext uri="{BB962C8B-B14F-4D97-AF65-F5344CB8AC3E}">
        <p14:creationId xmlns:p14="http://schemas.microsoft.com/office/powerpoint/2010/main" val="2998769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b</a:t>
            </a:r>
          </a:p>
        </p:txBody>
      </p:sp>
      <p:sp>
        <p:nvSpPr>
          <p:cNvPr id="4" name="Slide Number Placeholder 3"/>
          <p:cNvSpPr>
            <a:spLocks noGrp="1"/>
          </p:cNvSpPr>
          <p:nvPr>
            <p:ph type="sldNum" sz="quarter" idx="10"/>
          </p:nvPr>
        </p:nvSpPr>
        <p:spPr/>
        <p:txBody>
          <a:bodyPr/>
          <a:lstStyle/>
          <a:p>
            <a:fld id="{46080C9B-E63C-C14B-8D8B-69F3509FFE79}" type="slidenum">
              <a:rPr lang="en-US" smtClean="0"/>
              <a:t>20</a:t>
            </a:fld>
            <a:endParaRPr lang="en-US" dirty="0"/>
          </a:p>
        </p:txBody>
      </p:sp>
    </p:spTree>
    <p:extLst>
      <p:ext uri="{BB962C8B-B14F-4D97-AF65-F5344CB8AC3E}">
        <p14:creationId xmlns:p14="http://schemas.microsoft.com/office/powerpoint/2010/main" val="4073528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21</a:t>
            </a:fld>
            <a:endParaRPr lang="en-US"/>
          </a:p>
        </p:txBody>
      </p:sp>
    </p:spTree>
    <p:extLst>
      <p:ext uri="{BB962C8B-B14F-4D97-AF65-F5344CB8AC3E}">
        <p14:creationId xmlns:p14="http://schemas.microsoft.com/office/powerpoint/2010/main" val="3478331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69F3-054A-0F11-5F29-0F7911792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8D9CED-37A5-7D86-AB5E-305C1550B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4D40E-9539-55D4-BF79-0BC08F6EB5E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A4F9A0FC-C271-C180-60CF-96E1104AE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0953B-B7D6-FBA1-DAB3-5C7D81DD2C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60011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A7ED-B285-5F79-7C61-172E675A2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B46CDA-8961-8702-0988-1B6F827CD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046B9-45C6-B949-784A-2826252205F4}"/>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E139E021-5B59-B96C-AE37-E7B9C9267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22011-0308-E132-005B-3B0CDE22823A}"/>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64032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D7DE23-3EB1-72A3-B235-87E520436E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962FA-E946-F9BB-8B23-99A6D06FB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376D5-A260-AD65-BEEA-C017C4D90BEC}"/>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70BBB3B1-91A4-2922-2F92-844D54D7A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3ACE5-076B-E267-8BCA-B542C5637D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418740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6C-E5C5-177D-78B0-5BD3058ED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F9298-F8C1-41C1-372B-C3B764A2C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1E407-A234-4881-93CD-76BFE43A1CF0}"/>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83EC17C7-B57E-A93D-8A2F-9DCD80D71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F7B85-5B87-6FE1-7497-5248914BD6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20691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101-9E63-F62A-1A82-0A56BD623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870798-879C-DDAA-FE4B-8280F0A6A3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6E466-1C20-7BB9-A6B4-40B5AC81B296}"/>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17FFA4BD-362E-7F4A-C3A0-067DDC871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7A77B-B97C-971A-8E9E-8BF524AA4749}"/>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123693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4FEC-C906-D0BE-FAA4-7580872E0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F8D83-4765-488B-5F70-996DC5E35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47421-05FF-26BC-5E75-634E8EAC9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31267-7ED3-3491-1C50-DD80382E3F1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945A246A-E838-3C8B-4F59-0DCD022C9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641A-BC5D-20FB-A5C0-9F6E68BEDEAE}"/>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97147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73E3-23D7-8332-FFA0-35B8CCAF7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CA73A3-34C2-06CC-4A14-9FF6AC68D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CB06D-9131-8B8B-CD5E-B8B850666E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7B23D0-59D7-A682-1FEB-F8BCD54AF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D5DD0-4C0C-43D7-0CAB-6C8EEEE5B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0E2661-B958-B070-F231-C29D85612CF4}"/>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8" name="Footer Placeholder 7">
            <a:extLst>
              <a:ext uri="{FF2B5EF4-FFF2-40B4-BE49-F238E27FC236}">
                <a16:creationId xmlns:a16="http://schemas.microsoft.com/office/drawing/2014/main" id="{83B36B97-C37E-5CE9-3802-B8DA5F066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F052A8-D371-30D5-6897-022CB20E5A3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3071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E1B0-6A8D-D297-631D-7ADDEEB41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D1967-682A-FCB8-F8EE-9E125AFC258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4" name="Footer Placeholder 3">
            <a:extLst>
              <a:ext uri="{FF2B5EF4-FFF2-40B4-BE49-F238E27FC236}">
                <a16:creationId xmlns:a16="http://schemas.microsoft.com/office/drawing/2014/main" id="{0F958152-81BE-B113-9284-E078E44E5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5F48A-23A1-F4E8-A850-C2FD86DB8A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16664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BBE21-9C33-788A-1CAC-4BBC1275FB8A}"/>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3" name="Footer Placeholder 2">
            <a:extLst>
              <a:ext uri="{FF2B5EF4-FFF2-40B4-BE49-F238E27FC236}">
                <a16:creationId xmlns:a16="http://schemas.microsoft.com/office/drawing/2014/main" id="{8AA03219-7DA6-EA3B-BEAA-4EBECE7AE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A6246F-8905-B1CF-382A-B842904A83B6}"/>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8974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A174-2CCC-9797-98D9-821CCD962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4D5BB-AFB9-99A2-A0D1-9B6718137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98BE6-3D9F-7786-219D-F7BAF1195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524F8-13F8-DCC0-6D6A-A04B06622C83}"/>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61479B19-CB58-25D4-20F0-F5889B565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EED14-7D2A-B344-EB4F-B6C5EA02286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79810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DFE6-A95F-3039-BBB1-D3FF20F5B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286A5-9145-6640-6A19-CF20D727F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92EC1-9A87-366A-8441-AEEEE8931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73B3E-4AC2-2351-FB4B-7CE1C0C4657C}"/>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333A42C0-15B1-3CB7-FC2A-4DE76ABBB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89BC0-3523-D4FD-746C-9E8E91D9666C}"/>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82468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A18BF-FFC4-04F8-1E68-10CB084E0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0388-9A10-DC29-E68C-F4D1953A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C799D-2563-AB8E-8E5E-BE15CA170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BD49A0B6-F9A5-4D8B-07A1-2EE616C9E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F3C3B2-D3AB-FF97-E175-B8A96BD4F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9E11DA-31D6-714E-96BC-AE5E3DE7749F}" type="slidenum">
              <a:rPr lang="en-US" smtClean="0"/>
              <a:t>‹#›</a:t>
            </a:fld>
            <a:endParaRPr lang="en-US"/>
          </a:p>
        </p:txBody>
      </p:sp>
    </p:spTree>
    <p:extLst>
      <p:ext uri="{BB962C8B-B14F-4D97-AF65-F5344CB8AC3E}">
        <p14:creationId xmlns:p14="http://schemas.microsoft.com/office/powerpoint/2010/main" val="35434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34.jp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40.pn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jpeg"/></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svg"/><Relationship Id="rId7" Type="http://schemas.openxmlformats.org/officeDocument/2006/relationships/image" Target="../media/image69.jpeg"/><Relationship Id="rId12" Type="http://schemas.openxmlformats.org/officeDocument/2006/relationships/image" Target="../media/image74.sv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jpeg"/><Relationship Id="rId11" Type="http://schemas.openxmlformats.org/officeDocument/2006/relationships/image" Target="../media/image73.png"/><Relationship Id="rId5" Type="http://schemas.openxmlformats.org/officeDocument/2006/relationships/image" Target="../media/image67.jpeg"/><Relationship Id="rId10" Type="http://schemas.openxmlformats.org/officeDocument/2006/relationships/image" Target="../media/image72.svg"/><Relationship Id="rId4" Type="http://schemas.openxmlformats.org/officeDocument/2006/relationships/image" Target="../media/image66.jpeg"/><Relationship Id="rId9" Type="http://schemas.openxmlformats.org/officeDocument/2006/relationships/image" Target="../media/image71.png"/></Relationships>
</file>

<file path=ppt/slides/_rels/slide2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77.jpg"/></Relationships>
</file>

<file path=ppt/slides/_rels/slide2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s://commons.wikimedia.org/wiki/Main_Pag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openstax.org/books/biology/pages/1-introduction" TargetMode="Externa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hyperlink" Target="https://conservationbiologynews.wordpress.com/2012/09/17/a-world-and-winners-and-losers-how-habitat-fragmentation-leads-to-loss-of-endemic-species/" TargetMode="External"/><Relationship Id="rId7" Type="http://schemas.openxmlformats.org/officeDocument/2006/relationships/image" Target="../media/image17.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hyperlink" Target="https://www.sciencedirect.com/science/article/abs/pii/S0006320712002893" TargetMode="External"/><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D96FE-339F-14D7-CE3F-211ECECE45E2}"/>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F92433B6-BFCF-386E-46DC-2C2CFC191376}"/>
              </a:ext>
            </a:extLst>
          </p:cNvPr>
          <p:cNvSpPr txBox="1">
            <a:spLocks/>
          </p:cNvSpPr>
          <p:nvPr/>
        </p:nvSpPr>
        <p:spPr>
          <a:xfrm>
            <a:off x="258981" y="3106884"/>
            <a:ext cx="11399520"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b="1" dirty="0">
                <a:solidFill>
                  <a:srgbClr val="0070C0"/>
                </a:solidFill>
                <a:latin typeface="Calibri" panose="020F0502020204030204" pitchFamily="34" charset="0"/>
                <a:cs typeface="Calibri" panose="020F0502020204030204" pitchFamily="34" charset="0"/>
              </a:rPr>
              <a:t>B </a:t>
            </a:r>
            <a:r>
              <a:rPr lang="en-US" sz="9600" b="1" dirty="0" err="1">
                <a:solidFill>
                  <a:srgbClr val="0070C0"/>
                </a:solidFill>
                <a:latin typeface="Calibri" panose="020F0502020204030204" pitchFamily="34" charset="0"/>
                <a:cs typeface="Calibri" panose="020F0502020204030204" pitchFamily="34" charset="0"/>
              </a:rPr>
              <a:t>i</a:t>
            </a:r>
            <a:r>
              <a:rPr lang="en-US" sz="9600" b="1" dirty="0">
                <a:solidFill>
                  <a:srgbClr val="0070C0"/>
                </a:solidFill>
                <a:latin typeface="Calibri" panose="020F0502020204030204" pitchFamily="34" charset="0"/>
                <a:cs typeface="Calibri" panose="020F0502020204030204" pitchFamily="34" charset="0"/>
              </a:rPr>
              <a:t> o d </a:t>
            </a:r>
            <a:r>
              <a:rPr lang="en-US" sz="9600" b="1" dirty="0" err="1">
                <a:solidFill>
                  <a:srgbClr val="0070C0"/>
                </a:solidFill>
                <a:latin typeface="Calibri" panose="020F0502020204030204" pitchFamily="34" charset="0"/>
                <a:cs typeface="Calibri" panose="020F0502020204030204" pitchFamily="34" charset="0"/>
              </a:rPr>
              <a:t>i</a:t>
            </a:r>
            <a:r>
              <a:rPr lang="en-US" sz="9600" b="1" dirty="0">
                <a:solidFill>
                  <a:srgbClr val="0070C0"/>
                </a:solidFill>
                <a:latin typeface="Calibri" panose="020F0502020204030204" pitchFamily="34" charset="0"/>
                <a:cs typeface="Calibri" panose="020F0502020204030204" pitchFamily="34" charset="0"/>
              </a:rPr>
              <a:t> v e r s </a:t>
            </a:r>
            <a:r>
              <a:rPr lang="en-US" sz="9600" b="1" dirty="0" err="1">
                <a:solidFill>
                  <a:srgbClr val="0070C0"/>
                </a:solidFill>
                <a:latin typeface="Calibri" panose="020F0502020204030204" pitchFamily="34" charset="0"/>
                <a:cs typeface="Calibri" panose="020F0502020204030204" pitchFamily="34" charset="0"/>
              </a:rPr>
              <a:t>i</a:t>
            </a:r>
            <a:r>
              <a:rPr lang="en-US" sz="9600" b="1" dirty="0">
                <a:solidFill>
                  <a:srgbClr val="0070C0"/>
                </a:solidFill>
                <a:latin typeface="Calibri" panose="020F0502020204030204" pitchFamily="34" charset="0"/>
                <a:cs typeface="Calibri" panose="020F0502020204030204" pitchFamily="34" charset="0"/>
              </a:rPr>
              <a:t> t y</a:t>
            </a:r>
          </a:p>
        </p:txBody>
      </p:sp>
      <p:pic>
        <p:nvPicPr>
          <p:cNvPr id="3" name="Picture 2" descr="A close-up of currency from Costa Rica showing deer in a field&#10;&#10;">
            <a:extLst>
              <a:ext uri="{FF2B5EF4-FFF2-40B4-BE49-F238E27FC236}">
                <a16:creationId xmlns:a16="http://schemas.microsoft.com/office/drawing/2014/main" id="{1DFAC609-1908-74AE-543F-1F0FE8E902C5}"/>
              </a:ext>
            </a:extLst>
          </p:cNvPr>
          <p:cNvPicPr>
            <a:picLocks noChangeAspect="1"/>
          </p:cNvPicPr>
          <p:nvPr/>
        </p:nvPicPr>
        <p:blipFill>
          <a:blip r:embed="rId3"/>
          <a:stretch>
            <a:fillRect/>
          </a:stretch>
        </p:blipFill>
        <p:spPr>
          <a:xfrm>
            <a:off x="363845" y="950067"/>
            <a:ext cx="3455214" cy="1818878"/>
          </a:xfrm>
          <a:prstGeom prst="rect">
            <a:avLst/>
          </a:prstGeom>
          <a:ln>
            <a:solidFill>
              <a:schemeClr val="tx1"/>
            </a:solidFill>
          </a:ln>
        </p:spPr>
      </p:pic>
      <p:pic>
        <p:nvPicPr>
          <p:cNvPr id="5" name="Picture 4" descr="A close-up of currency from Costa Rica showing a shark&#10;">
            <a:extLst>
              <a:ext uri="{FF2B5EF4-FFF2-40B4-BE49-F238E27FC236}">
                <a16:creationId xmlns:a16="http://schemas.microsoft.com/office/drawing/2014/main" id="{34ABAEF4-E652-775E-62E0-0CE1ED74AF11}"/>
              </a:ext>
            </a:extLst>
          </p:cNvPr>
          <p:cNvPicPr>
            <a:picLocks noChangeAspect="1"/>
          </p:cNvPicPr>
          <p:nvPr/>
        </p:nvPicPr>
        <p:blipFill>
          <a:blip r:embed="rId4"/>
          <a:stretch>
            <a:fillRect/>
          </a:stretch>
        </p:blipFill>
        <p:spPr>
          <a:xfrm>
            <a:off x="4164727" y="950067"/>
            <a:ext cx="3583662" cy="1818877"/>
          </a:xfrm>
          <a:prstGeom prst="rect">
            <a:avLst/>
          </a:prstGeom>
          <a:ln>
            <a:solidFill>
              <a:schemeClr val="tx1"/>
            </a:solidFill>
          </a:ln>
        </p:spPr>
      </p:pic>
      <p:pic>
        <p:nvPicPr>
          <p:cNvPr id="8" name="Picture 7" descr="A close-up of currency from Costa Rica with&#10; a monkey and a crab&#10;">
            <a:extLst>
              <a:ext uri="{FF2B5EF4-FFF2-40B4-BE49-F238E27FC236}">
                <a16:creationId xmlns:a16="http://schemas.microsoft.com/office/drawing/2014/main" id="{9A510042-6C58-2E16-6530-2A6E5E046231}"/>
              </a:ext>
            </a:extLst>
          </p:cNvPr>
          <p:cNvPicPr>
            <a:picLocks noChangeAspect="1"/>
          </p:cNvPicPr>
          <p:nvPr/>
        </p:nvPicPr>
        <p:blipFill>
          <a:blip r:embed="rId5"/>
          <a:stretch>
            <a:fillRect/>
          </a:stretch>
        </p:blipFill>
        <p:spPr>
          <a:xfrm>
            <a:off x="8094057" y="950067"/>
            <a:ext cx="3739244" cy="1806624"/>
          </a:xfrm>
          <a:prstGeom prst="rect">
            <a:avLst/>
          </a:prstGeom>
          <a:ln>
            <a:solidFill>
              <a:schemeClr val="tx1"/>
            </a:solidFill>
          </a:ln>
        </p:spPr>
      </p:pic>
      <p:pic>
        <p:nvPicPr>
          <p:cNvPr id="11" name="Picture 10" descr="A close-up of currency from Costa Rica showing a sloth&#10;">
            <a:extLst>
              <a:ext uri="{FF2B5EF4-FFF2-40B4-BE49-F238E27FC236}">
                <a16:creationId xmlns:a16="http://schemas.microsoft.com/office/drawing/2014/main" id="{921592BA-7BFC-7275-12B3-FE7EBACE2B65}"/>
              </a:ext>
            </a:extLst>
          </p:cNvPr>
          <p:cNvPicPr>
            <a:picLocks noChangeAspect="1"/>
          </p:cNvPicPr>
          <p:nvPr/>
        </p:nvPicPr>
        <p:blipFill>
          <a:blip r:embed="rId6"/>
          <a:stretch>
            <a:fillRect/>
          </a:stretch>
        </p:blipFill>
        <p:spPr>
          <a:xfrm>
            <a:off x="363845" y="4249884"/>
            <a:ext cx="3455491" cy="1641112"/>
          </a:xfrm>
          <a:prstGeom prst="rect">
            <a:avLst/>
          </a:prstGeom>
          <a:ln>
            <a:solidFill>
              <a:schemeClr val="tx1"/>
            </a:solidFill>
          </a:ln>
        </p:spPr>
      </p:pic>
      <p:pic>
        <p:nvPicPr>
          <p:cNvPr id="15" name="Picture 14" descr="A close-up of currency from Costa Rica showing a humming bird&#10;">
            <a:extLst>
              <a:ext uri="{FF2B5EF4-FFF2-40B4-BE49-F238E27FC236}">
                <a16:creationId xmlns:a16="http://schemas.microsoft.com/office/drawing/2014/main" id="{CF6334E0-8EA4-422D-C6C1-3CC5F245C900}"/>
              </a:ext>
            </a:extLst>
          </p:cNvPr>
          <p:cNvPicPr>
            <a:picLocks noChangeAspect="1"/>
          </p:cNvPicPr>
          <p:nvPr/>
        </p:nvPicPr>
        <p:blipFill>
          <a:blip r:embed="rId7"/>
          <a:stretch>
            <a:fillRect/>
          </a:stretch>
        </p:blipFill>
        <p:spPr>
          <a:xfrm>
            <a:off x="4169874" y="4249884"/>
            <a:ext cx="3578793" cy="1641112"/>
          </a:xfrm>
          <a:prstGeom prst="rect">
            <a:avLst/>
          </a:prstGeom>
          <a:ln>
            <a:solidFill>
              <a:schemeClr val="tx1"/>
            </a:solidFill>
          </a:ln>
        </p:spPr>
      </p:pic>
      <p:pic>
        <p:nvPicPr>
          <p:cNvPr id="19" name="Picture 18" descr="A close-up of currency from Costa Rica showing a blue butterfly&#10;">
            <a:extLst>
              <a:ext uri="{FF2B5EF4-FFF2-40B4-BE49-F238E27FC236}">
                <a16:creationId xmlns:a16="http://schemas.microsoft.com/office/drawing/2014/main" id="{98A33DFF-0E9F-9BF1-286B-43BA9518D43C}"/>
              </a:ext>
            </a:extLst>
          </p:cNvPr>
          <p:cNvPicPr>
            <a:picLocks noChangeAspect="1"/>
          </p:cNvPicPr>
          <p:nvPr/>
        </p:nvPicPr>
        <p:blipFill>
          <a:blip r:embed="rId8"/>
          <a:stretch>
            <a:fillRect/>
          </a:stretch>
        </p:blipFill>
        <p:spPr>
          <a:xfrm>
            <a:off x="8088911" y="4249884"/>
            <a:ext cx="3739244" cy="1641112"/>
          </a:xfrm>
          <a:prstGeom prst="rect">
            <a:avLst/>
          </a:prstGeom>
          <a:ln>
            <a:solidFill>
              <a:schemeClr val="tx1"/>
            </a:solidFill>
          </a:ln>
        </p:spPr>
      </p:pic>
    </p:spTree>
    <p:extLst>
      <p:ext uri="{BB962C8B-B14F-4D97-AF65-F5344CB8AC3E}">
        <p14:creationId xmlns:p14="http://schemas.microsoft.com/office/powerpoint/2010/main" val="1707745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9A2A-6623-7D41-82A2-C3F6DB0ABA93}"/>
              </a:ext>
            </a:extLst>
          </p:cNvPr>
          <p:cNvSpPr>
            <a:spLocks noGrp="1"/>
          </p:cNvSpPr>
          <p:nvPr>
            <p:ph type="title"/>
          </p:nvPr>
        </p:nvSpPr>
        <p:spPr>
          <a:xfrm>
            <a:off x="1300775" y="223417"/>
            <a:ext cx="9590450" cy="1143000"/>
          </a:xfrm>
        </p:spPr>
        <p:txBody>
          <a:bodyPr>
            <a:noAutofit/>
          </a:bodyPr>
          <a:lstStyle/>
          <a:p>
            <a:r>
              <a:rPr lang="en-US" sz="2800" dirty="0">
                <a:latin typeface="Calibri" panose="020F0502020204030204" pitchFamily="34" charset="0"/>
                <a:cs typeface="Calibri" panose="020F0502020204030204" pitchFamily="34" charset="0"/>
              </a:rPr>
              <a:t>Rate from 0-10 the likelihood of you seeing one of these species on a weekly basis:</a:t>
            </a:r>
          </a:p>
        </p:txBody>
      </p:sp>
      <p:pic>
        <p:nvPicPr>
          <p:cNvPr id="5" name="Picture 4" descr="A close up of a squirrel&#10;&#10;Description automatically generated">
            <a:extLst>
              <a:ext uri="{FF2B5EF4-FFF2-40B4-BE49-F238E27FC236}">
                <a16:creationId xmlns:a16="http://schemas.microsoft.com/office/drawing/2014/main" id="{3BC11CB7-864B-6E4D-863B-8C156A1BEC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60249" y="1478991"/>
            <a:ext cx="2988898" cy="1994156"/>
          </a:xfrm>
          <a:prstGeom prst="rect">
            <a:avLst/>
          </a:prstGeom>
          <a:ln>
            <a:solidFill>
              <a:schemeClr val="accent1"/>
            </a:solidFill>
          </a:ln>
        </p:spPr>
      </p:pic>
      <p:pic>
        <p:nvPicPr>
          <p:cNvPr id="7" name="Picture 6" descr="A deer standing on a dry grass field&#10;">
            <a:extLst>
              <a:ext uri="{FF2B5EF4-FFF2-40B4-BE49-F238E27FC236}">
                <a16:creationId xmlns:a16="http://schemas.microsoft.com/office/drawing/2014/main" id="{ADC47CA7-57FF-C645-B446-E3C3B31045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1170" y="1732912"/>
            <a:ext cx="3069234" cy="1991820"/>
          </a:xfrm>
          <a:prstGeom prst="rect">
            <a:avLst/>
          </a:prstGeom>
          <a:ln>
            <a:solidFill>
              <a:schemeClr val="accent1"/>
            </a:solidFill>
          </a:ln>
        </p:spPr>
      </p:pic>
      <p:pic>
        <p:nvPicPr>
          <p:cNvPr id="11" name="Picture 10" descr="A fox standing in the grass&#10;&#10;Description automatically generated">
            <a:extLst>
              <a:ext uri="{FF2B5EF4-FFF2-40B4-BE49-F238E27FC236}">
                <a16:creationId xmlns:a16="http://schemas.microsoft.com/office/drawing/2014/main" id="{C64C1D67-4E96-034B-8E8B-D8AFBE684B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13666" y="1686817"/>
            <a:ext cx="2349533" cy="2982322"/>
          </a:xfrm>
          <a:prstGeom prst="rect">
            <a:avLst/>
          </a:prstGeom>
          <a:ln>
            <a:solidFill>
              <a:schemeClr val="accent1"/>
            </a:solidFill>
          </a:ln>
        </p:spPr>
      </p:pic>
      <p:pic>
        <p:nvPicPr>
          <p:cNvPr id="13" name="Picture 12" descr="A turkey standing on top of a grass covered field&#10;&#10;Description automatically generated">
            <a:extLst>
              <a:ext uri="{FF2B5EF4-FFF2-40B4-BE49-F238E27FC236}">
                <a16:creationId xmlns:a16="http://schemas.microsoft.com/office/drawing/2014/main" id="{40C304CC-EB22-DA41-A013-8B5FFFE672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81199" y="3679275"/>
            <a:ext cx="2197134" cy="2746417"/>
          </a:xfrm>
          <a:prstGeom prst="rect">
            <a:avLst/>
          </a:prstGeom>
          <a:ln>
            <a:solidFill>
              <a:schemeClr val="accent1"/>
            </a:solidFill>
          </a:ln>
        </p:spPr>
      </p:pic>
      <p:pic>
        <p:nvPicPr>
          <p:cNvPr id="15" name="Picture 14" descr="A black bear sitting on top of a beach&#10;&#10;Description automatically generated">
            <a:extLst>
              <a:ext uri="{FF2B5EF4-FFF2-40B4-BE49-F238E27FC236}">
                <a16:creationId xmlns:a16="http://schemas.microsoft.com/office/drawing/2014/main" id="{F29A6F43-98BF-DC41-BDC4-49C695784AA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80358" y="3949880"/>
            <a:ext cx="3431285" cy="2290010"/>
          </a:xfrm>
          <a:prstGeom prst="rect">
            <a:avLst/>
          </a:prstGeom>
          <a:ln>
            <a:solidFill>
              <a:schemeClr val="accent1"/>
            </a:solidFill>
          </a:ln>
        </p:spPr>
      </p:pic>
      <p:pic>
        <p:nvPicPr>
          <p:cNvPr id="17" name="Picture 16" descr="A cougar perched on a rock">
            <a:extLst>
              <a:ext uri="{FF2B5EF4-FFF2-40B4-BE49-F238E27FC236}">
                <a16:creationId xmlns:a16="http://schemas.microsoft.com/office/drawing/2014/main" id="{5857DC98-7A00-2B46-9240-F30370637CA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13666" y="4765599"/>
            <a:ext cx="2197133" cy="1642662"/>
          </a:xfrm>
          <a:prstGeom prst="rect">
            <a:avLst/>
          </a:prstGeom>
          <a:ln>
            <a:solidFill>
              <a:schemeClr val="accent1"/>
            </a:solidFill>
          </a:ln>
        </p:spPr>
      </p:pic>
    </p:spTree>
    <p:extLst>
      <p:ext uri="{BB962C8B-B14F-4D97-AF65-F5344CB8AC3E}">
        <p14:creationId xmlns:p14="http://schemas.microsoft.com/office/powerpoint/2010/main" val="96508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line graph with a dotted line&#10;&#10;Description automatically generated">
            <a:extLst>
              <a:ext uri="{FF2B5EF4-FFF2-40B4-BE49-F238E27FC236}">
                <a16:creationId xmlns:a16="http://schemas.microsoft.com/office/drawing/2014/main" id="{D319C088-D95F-06D9-47BD-C529533D2E9A}"/>
              </a:ext>
            </a:extLst>
          </p:cNvPr>
          <p:cNvPicPr>
            <a:picLocks noChangeAspect="1"/>
          </p:cNvPicPr>
          <p:nvPr/>
        </p:nvPicPr>
        <p:blipFill>
          <a:blip r:embed="rId2"/>
          <a:stretch>
            <a:fillRect/>
          </a:stretch>
        </p:blipFill>
        <p:spPr>
          <a:xfrm>
            <a:off x="1463144" y="1674588"/>
            <a:ext cx="8416114" cy="4885068"/>
          </a:xfrm>
          <a:prstGeom prst="rect">
            <a:avLst/>
          </a:prstGeom>
        </p:spPr>
      </p:pic>
      <p:sp>
        <p:nvSpPr>
          <p:cNvPr id="6" name="TextBox 5">
            <a:extLst>
              <a:ext uri="{FF2B5EF4-FFF2-40B4-BE49-F238E27FC236}">
                <a16:creationId xmlns:a16="http://schemas.microsoft.com/office/drawing/2014/main" id="{4A0A3EC9-AF1D-8637-ED4B-D24C75DABF8C}"/>
              </a:ext>
            </a:extLst>
          </p:cNvPr>
          <p:cNvSpPr txBox="1"/>
          <p:nvPr/>
        </p:nvSpPr>
        <p:spPr>
          <a:xfrm>
            <a:off x="510987" y="298344"/>
            <a:ext cx="11053483" cy="1184940"/>
          </a:xfrm>
          <a:prstGeom prst="rect">
            <a:avLst/>
          </a:prstGeom>
          <a:noFill/>
        </p:spPr>
        <p:txBody>
          <a:bodyPr wrap="square" rtlCol="0">
            <a:spAutoFit/>
          </a:bodyPr>
          <a:lstStyle/>
          <a:p>
            <a:pPr algn="just">
              <a:spcAft>
                <a:spcPts val="600"/>
              </a:spcAft>
            </a:pPr>
            <a:r>
              <a:rPr lang="en-US" sz="2200" dirty="0">
                <a:latin typeface="Calibri" panose="020F0502020204030204" pitchFamily="34" charset="0"/>
                <a:cs typeface="Calibri" panose="020F0502020204030204" pitchFamily="34" charset="0"/>
              </a:rPr>
              <a:t>Unsurprisingly, biodiversity is largely a function of ecosystem size.</a:t>
            </a:r>
          </a:p>
          <a:p>
            <a:pPr algn="just"/>
            <a:r>
              <a:rPr lang="en-US" sz="2200" dirty="0">
                <a:latin typeface="Calibri" panose="020F0502020204030204" pitchFamily="34" charset="0"/>
                <a:cs typeface="Calibri" panose="020F0502020204030204" pitchFamily="34" charset="0"/>
              </a:rPr>
              <a:t>Larger forests have more species because they are able to accommodate top predators that enhance biodiversity by preying upon species that would otherwise dominate the habitat. </a:t>
            </a:r>
          </a:p>
        </p:txBody>
      </p:sp>
      <p:pic>
        <p:nvPicPr>
          <p:cNvPr id="7" name="Picture 6" descr="A close up of a squirrel&#10;&#10;Description automatically generated">
            <a:extLst>
              <a:ext uri="{FF2B5EF4-FFF2-40B4-BE49-F238E27FC236}">
                <a16:creationId xmlns:a16="http://schemas.microsoft.com/office/drawing/2014/main" id="{BA9CE49A-48C6-2572-FA00-0CF1E35498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0723" y="1635744"/>
            <a:ext cx="950026" cy="633845"/>
          </a:xfrm>
          <a:prstGeom prst="rect">
            <a:avLst/>
          </a:prstGeom>
        </p:spPr>
      </p:pic>
      <p:pic>
        <p:nvPicPr>
          <p:cNvPr id="8" name="Picture 7" descr="An deer standing on a dry grass field&#10;">
            <a:extLst>
              <a:ext uri="{FF2B5EF4-FFF2-40B4-BE49-F238E27FC236}">
                <a16:creationId xmlns:a16="http://schemas.microsoft.com/office/drawing/2014/main" id="{8E83D5C3-BB5F-A352-A023-D6935D67AD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00723" y="2279898"/>
            <a:ext cx="965948" cy="643714"/>
          </a:xfrm>
          <a:prstGeom prst="rect">
            <a:avLst/>
          </a:prstGeom>
        </p:spPr>
      </p:pic>
      <p:pic>
        <p:nvPicPr>
          <p:cNvPr id="9" name="Picture 8" descr="A fox standing in the grass&#10;&#10;Description automatically generated">
            <a:extLst>
              <a:ext uri="{FF2B5EF4-FFF2-40B4-BE49-F238E27FC236}">
                <a16:creationId xmlns:a16="http://schemas.microsoft.com/office/drawing/2014/main" id="{4F2B573E-2FA6-DC70-BFEA-DABE958BFC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03149" y="3658695"/>
            <a:ext cx="782904" cy="993761"/>
          </a:xfrm>
          <a:prstGeom prst="rect">
            <a:avLst/>
          </a:prstGeom>
        </p:spPr>
      </p:pic>
      <p:pic>
        <p:nvPicPr>
          <p:cNvPr id="10" name="Picture 9" descr="A turkey standing on top of a grass covered field&#10;&#10;Description automatically generated">
            <a:extLst>
              <a:ext uri="{FF2B5EF4-FFF2-40B4-BE49-F238E27FC236}">
                <a16:creationId xmlns:a16="http://schemas.microsoft.com/office/drawing/2014/main" id="{9C76955B-F8B1-3C0B-F9FC-1D086D30AAB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55224" y="4652456"/>
            <a:ext cx="782904" cy="978630"/>
          </a:xfrm>
          <a:prstGeom prst="rect">
            <a:avLst/>
          </a:prstGeom>
        </p:spPr>
      </p:pic>
      <p:pic>
        <p:nvPicPr>
          <p:cNvPr id="11" name="Picture 10" descr="A black bear sitting on top of a beach&#10;&#10;Description automatically generated">
            <a:extLst>
              <a:ext uri="{FF2B5EF4-FFF2-40B4-BE49-F238E27FC236}">
                <a16:creationId xmlns:a16="http://schemas.microsoft.com/office/drawing/2014/main" id="{AE538AF5-0549-75EC-B442-757E7D4388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71201" y="2923612"/>
            <a:ext cx="1101427" cy="735083"/>
          </a:xfrm>
          <a:prstGeom prst="rect">
            <a:avLst/>
          </a:prstGeom>
        </p:spPr>
      </p:pic>
      <p:pic>
        <p:nvPicPr>
          <p:cNvPr id="12" name="Picture 11" descr="A cougar perched on a rock">
            <a:extLst>
              <a:ext uri="{FF2B5EF4-FFF2-40B4-BE49-F238E27FC236}">
                <a16:creationId xmlns:a16="http://schemas.microsoft.com/office/drawing/2014/main" id="{600CE411-030C-41E8-B7B9-9D07A2EDC8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75438" y="2111640"/>
            <a:ext cx="1101427" cy="811971"/>
          </a:xfrm>
          <a:prstGeom prst="rect">
            <a:avLst/>
          </a:prstGeom>
        </p:spPr>
      </p:pic>
    </p:spTree>
    <p:extLst>
      <p:ext uri="{BB962C8B-B14F-4D97-AF65-F5344CB8AC3E}">
        <p14:creationId xmlns:p14="http://schemas.microsoft.com/office/powerpoint/2010/main" val="342590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90B7C1-35C9-450F-F470-6F3279DB27C3}"/>
              </a:ext>
            </a:extLst>
          </p:cNvPr>
          <p:cNvSpPr txBox="1"/>
          <p:nvPr/>
        </p:nvSpPr>
        <p:spPr>
          <a:xfrm>
            <a:off x="506228" y="365384"/>
            <a:ext cx="11179544" cy="430887"/>
          </a:xfrm>
          <a:prstGeom prst="rect">
            <a:avLst/>
          </a:prstGeom>
          <a:noFill/>
        </p:spPr>
        <p:txBody>
          <a:bodyPr wrap="square" rtlCol="0">
            <a:spAutoFit/>
          </a:bodyPr>
          <a:lstStyle/>
          <a:p>
            <a:pPr algn="just">
              <a:spcAft>
                <a:spcPts val="600"/>
              </a:spcAft>
            </a:pPr>
            <a:r>
              <a:rPr lang="en-US" sz="2200" dirty="0">
                <a:latin typeface="Calibri" panose="020F0502020204030204" pitchFamily="34" charset="0"/>
                <a:cs typeface="Calibri" panose="020F0502020204030204" pitchFamily="34" charset="0"/>
              </a:rPr>
              <a:t>Shenandoah National Park is biodiverse because it contains large areas of uninterrupted forest.</a:t>
            </a:r>
          </a:p>
        </p:txBody>
      </p:sp>
      <p:pic>
        <p:nvPicPr>
          <p:cNvPr id="3" name="Picture 2" descr="A satellite image of Shenandoah National Park">
            <a:extLst>
              <a:ext uri="{FF2B5EF4-FFF2-40B4-BE49-F238E27FC236}">
                <a16:creationId xmlns:a16="http://schemas.microsoft.com/office/drawing/2014/main" id="{5F8522AE-01F2-2D0C-B44F-3975F830CFE7}"/>
              </a:ext>
            </a:extLst>
          </p:cNvPr>
          <p:cNvPicPr>
            <a:picLocks noChangeAspect="1"/>
          </p:cNvPicPr>
          <p:nvPr/>
        </p:nvPicPr>
        <p:blipFill>
          <a:blip r:embed="rId2"/>
          <a:stretch>
            <a:fillRect/>
          </a:stretch>
        </p:blipFill>
        <p:spPr>
          <a:xfrm>
            <a:off x="2463489" y="892528"/>
            <a:ext cx="7543223" cy="5600088"/>
          </a:xfrm>
          <a:prstGeom prst="rect">
            <a:avLst/>
          </a:prstGeom>
        </p:spPr>
      </p:pic>
    </p:spTree>
    <p:extLst>
      <p:ext uri="{BB962C8B-B14F-4D97-AF65-F5344CB8AC3E}">
        <p14:creationId xmlns:p14="http://schemas.microsoft.com/office/powerpoint/2010/main" val="2157409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0ABD71-40E6-FDA4-E9DC-74845C1AEBDB}"/>
              </a:ext>
            </a:extLst>
          </p:cNvPr>
          <p:cNvSpPr txBox="1"/>
          <p:nvPr/>
        </p:nvSpPr>
        <p:spPr>
          <a:xfrm>
            <a:off x="639351" y="266227"/>
            <a:ext cx="10961872" cy="769441"/>
          </a:xfrm>
          <a:prstGeom prst="rect">
            <a:avLst/>
          </a:prstGeom>
          <a:noFill/>
        </p:spPr>
        <p:txBody>
          <a:bodyPr wrap="square" rtlCol="0">
            <a:spAutoFit/>
          </a:bodyPr>
          <a:lstStyle/>
          <a:p>
            <a:pPr algn="just">
              <a:spcAft>
                <a:spcPts val="600"/>
              </a:spcAft>
            </a:pPr>
            <a:r>
              <a:rPr lang="en-US" sz="2200" dirty="0">
                <a:latin typeface="Calibri" panose="020F0502020204030204" pitchFamily="34" charset="0"/>
                <a:cs typeface="Calibri" panose="020F0502020204030204" pitchFamily="34" charset="0"/>
              </a:rPr>
              <a:t>The suburbs of Maryland contain many green spaces, but they are fragmented by highways, shopping centers, and housing developments.</a:t>
            </a:r>
          </a:p>
        </p:txBody>
      </p:sp>
      <p:pic>
        <p:nvPicPr>
          <p:cNvPr id="3" name="Picture 2" descr="A satellite image of suburbs around DC">
            <a:extLst>
              <a:ext uri="{FF2B5EF4-FFF2-40B4-BE49-F238E27FC236}">
                <a16:creationId xmlns:a16="http://schemas.microsoft.com/office/drawing/2014/main" id="{B71733E3-CDB5-DCEB-960D-1C4F4972EF10}"/>
              </a:ext>
            </a:extLst>
          </p:cNvPr>
          <p:cNvPicPr>
            <a:picLocks noChangeAspect="1"/>
          </p:cNvPicPr>
          <p:nvPr/>
        </p:nvPicPr>
        <p:blipFill>
          <a:blip r:embed="rId2"/>
          <a:stretch>
            <a:fillRect/>
          </a:stretch>
        </p:blipFill>
        <p:spPr>
          <a:xfrm>
            <a:off x="2386488" y="1077233"/>
            <a:ext cx="7487761" cy="5486830"/>
          </a:xfrm>
          <a:prstGeom prst="rect">
            <a:avLst/>
          </a:prstGeom>
        </p:spPr>
      </p:pic>
    </p:spTree>
    <p:extLst>
      <p:ext uri="{BB962C8B-B14F-4D97-AF65-F5344CB8AC3E}">
        <p14:creationId xmlns:p14="http://schemas.microsoft.com/office/powerpoint/2010/main" val="606742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6FA6F0-2B19-32CC-6888-99A13EDD5625}"/>
              </a:ext>
            </a:extLst>
          </p:cNvPr>
          <p:cNvSpPr txBox="1"/>
          <p:nvPr/>
        </p:nvSpPr>
        <p:spPr>
          <a:xfrm>
            <a:off x="632012" y="284702"/>
            <a:ext cx="10986247" cy="769441"/>
          </a:xfrm>
          <a:prstGeom prst="rect">
            <a:avLst/>
          </a:prstGeom>
          <a:noFill/>
        </p:spPr>
        <p:txBody>
          <a:bodyPr wrap="square" rtlCol="0">
            <a:spAutoFit/>
          </a:bodyPr>
          <a:lstStyle/>
          <a:p>
            <a:pPr algn="just">
              <a:spcAft>
                <a:spcPts val="600"/>
              </a:spcAft>
            </a:pPr>
            <a:r>
              <a:rPr lang="en-US" sz="2200" dirty="0">
                <a:latin typeface="Calibri" panose="020F0502020204030204" pitchFamily="34" charset="0"/>
                <a:cs typeface="Calibri" panose="020F0502020204030204" pitchFamily="34" charset="0"/>
              </a:rPr>
              <a:t>At one time cougars ranged throughout the continental US (yellow), but today the few that remain are found almost exclusively west of the Mississippi River (red).</a:t>
            </a:r>
          </a:p>
        </p:txBody>
      </p:sp>
      <p:pic>
        <p:nvPicPr>
          <p:cNvPr id="2" name="Picture 1" descr="A cougar perched on a rock">
            <a:extLst>
              <a:ext uri="{FF2B5EF4-FFF2-40B4-BE49-F238E27FC236}">
                <a16:creationId xmlns:a16="http://schemas.microsoft.com/office/drawing/2014/main" id="{3A50E571-BDD1-8264-92A2-6038A4CF5B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0743" y="2426754"/>
            <a:ext cx="2703826" cy="2004491"/>
          </a:xfrm>
          <a:prstGeom prst="rect">
            <a:avLst/>
          </a:prstGeom>
        </p:spPr>
      </p:pic>
      <p:pic>
        <p:nvPicPr>
          <p:cNvPr id="10" name="Picture 9" descr="Color-coded map of North America showing past and current range of the cougar. The original range of the cougar is colored in yellow and includes almost the entirety of North America. The current range of the cougar which is colored in red is limited almost entirely to states associated with the Rocky Mountains">
            <a:extLst>
              <a:ext uri="{FF2B5EF4-FFF2-40B4-BE49-F238E27FC236}">
                <a16:creationId xmlns:a16="http://schemas.microsoft.com/office/drawing/2014/main" id="{C6B461F2-04E6-4975-9AE9-2C934152F8CC}"/>
              </a:ext>
            </a:extLst>
          </p:cNvPr>
          <p:cNvPicPr>
            <a:picLocks noChangeAspect="1"/>
          </p:cNvPicPr>
          <p:nvPr/>
        </p:nvPicPr>
        <p:blipFill>
          <a:blip r:embed="rId3"/>
          <a:stretch>
            <a:fillRect/>
          </a:stretch>
        </p:blipFill>
        <p:spPr>
          <a:xfrm>
            <a:off x="3771415" y="1355598"/>
            <a:ext cx="7846844" cy="4742389"/>
          </a:xfrm>
          <a:prstGeom prst="rect">
            <a:avLst/>
          </a:prstGeom>
        </p:spPr>
      </p:pic>
    </p:spTree>
    <p:extLst>
      <p:ext uri="{BB962C8B-B14F-4D97-AF65-F5344CB8AC3E}">
        <p14:creationId xmlns:p14="http://schemas.microsoft.com/office/powerpoint/2010/main" val="2266885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C28F427-623D-3BDA-5BEA-70DE015E8C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7F2F1E-7BBE-7F19-3769-AC4E48B8D4EE}"/>
              </a:ext>
            </a:extLst>
          </p:cNvPr>
          <p:cNvSpPr>
            <a:spLocks noGrp="1"/>
          </p:cNvSpPr>
          <p:nvPr>
            <p:ph type="ctrTitle"/>
          </p:nvPr>
        </p:nvSpPr>
        <p:spPr>
          <a:xfrm>
            <a:off x="171449" y="1122363"/>
            <a:ext cx="11558588" cy="2387600"/>
          </a:xfrm>
        </p:spPr>
        <p:txBody>
          <a:bodyPr>
            <a:normAutofit/>
          </a:bodyPr>
          <a:lstStyle/>
          <a:p>
            <a:r>
              <a:rPr lang="en-US" sz="5400" dirty="0"/>
              <a:t>Anthropogenic Threats to Biodiversity</a:t>
            </a:r>
          </a:p>
        </p:txBody>
      </p:sp>
      <p:sp>
        <p:nvSpPr>
          <p:cNvPr id="3" name="Subtitle 2">
            <a:extLst>
              <a:ext uri="{FF2B5EF4-FFF2-40B4-BE49-F238E27FC236}">
                <a16:creationId xmlns:a16="http://schemas.microsoft.com/office/drawing/2014/main" id="{074C9CEE-710A-0140-FD1F-1C7C3CC9F417}"/>
              </a:ext>
            </a:extLst>
          </p:cNvPr>
          <p:cNvSpPr>
            <a:spLocks noGrp="1"/>
          </p:cNvSpPr>
          <p:nvPr>
            <p:ph type="subTitle" idx="1"/>
          </p:nvPr>
        </p:nvSpPr>
        <p:spPr>
          <a:xfrm>
            <a:off x="0" y="3533776"/>
            <a:ext cx="11844337" cy="1655762"/>
          </a:xfrm>
        </p:spPr>
        <p:txBody>
          <a:bodyPr/>
          <a:lstStyle/>
          <a:p>
            <a:r>
              <a:rPr lang="en-US" dirty="0"/>
              <a:t>Role of habitat destruction, invasive species, overharvesting, and climate change  </a:t>
            </a:r>
          </a:p>
        </p:txBody>
      </p:sp>
    </p:spTree>
    <p:extLst>
      <p:ext uri="{BB962C8B-B14F-4D97-AF65-F5344CB8AC3E}">
        <p14:creationId xmlns:p14="http://schemas.microsoft.com/office/powerpoint/2010/main" val="521895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EDC92C-1D19-57EA-7175-BB0271A58873}"/>
              </a:ext>
            </a:extLst>
          </p:cNvPr>
          <p:cNvSpPr txBox="1"/>
          <p:nvPr/>
        </p:nvSpPr>
        <p:spPr>
          <a:xfrm>
            <a:off x="613096" y="458619"/>
            <a:ext cx="11119557" cy="3000821"/>
          </a:xfrm>
          <a:prstGeom prst="rect">
            <a:avLst/>
          </a:prstGeom>
          <a:noFill/>
        </p:spPr>
        <p:txBody>
          <a:bodyPr wrap="square" rtlCol="0">
            <a:spAutoFit/>
          </a:bodyPr>
          <a:lstStyle/>
          <a:p>
            <a:pPr algn="just">
              <a:spcAft>
                <a:spcPts val="2400"/>
              </a:spcAft>
            </a:pPr>
            <a:r>
              <a:rPr lang="en-US" sz="2200" dirty="0">
                <a:latin typeface="Calibri" panose="020F0502020204030204" pitchFamily="34" charset="0"/>
                <a:cs typeface="Calibri" panose="020F0502020204030204" pitchFamily="34" charset="0"/>
              </a:rPr>
              <a:t>Biodiversity is not only aesthetically pleasing, it also enhances ecological services like soil integrity, pest control, pollination, and sources of future medicines. Anthropogenic threats to biodiversity include:</a:t>
            </a:r>
          </a:p>
          <a:p>
            <a:pPr marL="342900" indent="-342900" algn="just">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Habitat Destruction</a:t>
            </a:r>
          </a:p>
          <a:p>
            <a:pPr marL="342900" indent="-342900" algn="just">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Invasive Species</a:t>
            </a:r>
          </a:p>
          <a:p>
            <a:pPr marL="342900" indent="-342900" algn="just">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Overharvesting</a:t>
            </a:r>
          </a:p>
          <a:p>
            <a:pPr marL="342900" indent="-342900" algn="just">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Climate Change</a:t>
            </a:r>
          </a:p>
        </p:txBody>
      </p:sp>
      <p:pic>
        <p:nvPicPr>
          <p:cNvPr id="3" name="Picture 2" descr="Landscape view of a clear-cut forest">
            <a:extLst>
              <a:ext uri="{FF2B5EF4-FFF2-40B4-BE49-F238E27FC236}">
                <a16:creationId xmlns:a16="http://schemas.microsoft.com/office/drawing/2014/main" id="{5AF9B1BC-A391-C582-50D6-C8C9AFD8FA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571" y="1549339"/>
            <a:ext cx="2122267" cy="2062591"/>
          </a:xfrm>
          <a:prstGeom prst="rect">
            <a:avLst/>
          </a:prstGeom>
          <a:ln>
            <a:solidFill>
              <a:schemeClr val="accent1"/>
            </a:solidFill>
          </a:ln>
        </p:spPr>
      </p:pic>
      <p:pic>
        <p:nvPicPr>
          <p:cNvPr id="6" name="Picture 5" descr="A group of men loading fish onto a fishing boat">
            <a:extLst>
              <a:ext uri="{FF2B5EF4-FFF2-40B4-BE49-F238E27FC236}">
                <a16:creationId xmlns:a16="http://schemas.microsoft.com/office/drawing/2014/main" id="{A47D2EA7-46FB-2F73-584F-1542F38D80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02930" y="3936277"/>
            <a:ext cx="2780007" cy="2335514"/>
          </a:xfrm>
          <a:prstGeom prst="rect">
            <a:avLst/>
          </a:prstGeom>
          <a:ln>
            <a:solidFill>
              <a:schemeClr val="tx1"/>
            </a:solidFill>
          </a:ln>
        </p:spPr>
      </p:pic>
      <p:pic>
        <p:nvPicPr>
          <p:cNvPr id="9" name="Picture 8" descr="A carp lying on the grass">
            <a:extLst>
              <a:ext uri="{FF2B5EF4-FFF2-40B4-BE49-F238E27FC236}">
                <a16:creationId xmlns:a16="http://schemas.microsoft.com/office/drawing/2014/main" id="{83505507-CB11-925D-A3F7-A3A5305CAD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097" y="3936278"/>
            <a:ext cx="3188199" cy="2335513"/>
          </a:xfrm>
          <a:prstGeom prst="rect">
            <a:avLst/>
          </a:prstGeom>
        </p:spPr>
      </p:pic>
      <p:pic>
        <p:nvPicPr>
          <p:cNvPr id="5" name="Picture 4" descr="Linear graph indicating a steady rise in sea levels from 1980 to 2020">
            <a:extLst>
              <a:ext uri="{FF2B5EF4-FFF2-40B4-BE49-F238E27FC236}">
                <a16:creationId xmlns:a16="http://schemas.microsoft.com/office/drawing/2014/main" id="{B5A7CC51-B71D-6AD4-5FF7-D8847F5FB3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84571" y="3936278"/>
            <a:ext cx="4394332" cy="2387400"/>
          </a:xfrm>
          <a:prstGeom prst="rect">
            <a:avLst/>
          </a:prstGeom>
          <a:ln>
            <a:solidFill>
              <a:schemeClr val="accent1"/>
            </a:solidFill>
          </a:ln>
        </p:spPr>
      </p:pic>
      <p:sp>
        <p:nvSpPr>
          <p:cNvPr id="2" name="TextBox 1">
            <a:extLst>
              <a:ext uri="{FF2B5EF4-FFF2-40B4-BE49-F238E27FC236}">
                <a16:creationId xmlns:a16="http://schemas.microsoft.com/office/drawing/2014/main" id="{9BA4AC81-EC46-1E58-0421-88DE85666694}"/>
              </a:ext>
            </a:extLst>
          </p:cNvPr>
          <p:cNvSpPr txBox="1"/>
          <p:nvPr/>
        </p:nvSpPr>
        <p:spPr>
          <a:xfrm>
            <a:off x="1921701" y="5787566"/>
            <a:ext cx="668773" cy="400110"/>
          </a:xfrm>
          <a:prstGeom prst="rect">
            <a:avLst/>
          </a:prstGeom>
          <a:noFill/>
        </p:spPr>
        <p:txBody>
          <a:bodyPr wrap="none" rtlCol="0">
            <a:spAutoFit/>
          </a:bodyPr>
          <a:lstStyle/>
          <a:p>
            <a:r>
              <a:rPr lang="en-US" sz="2000" dirty="0">
                <a:solidFill>
                  <a:schemeClr val="bg1"/>
                </a:solidFill>
                <a:latin typeface="Calibri" panose="020F0502020204030204" pitchFamily="34" charset="0"/>
                <a:cs typeface="Calibri" panose="020F0502020204030204" pitchFamily="34" charset="0"/>
              </a:rPr>
              <a:t>Carp</a:t>
            </a:r>
          </a:p>
        </p:txBody>
      </p:sp>
      <p:pic>
        <p:nvPicPr>
          <p:cNvPr id="10" name="Picture 9" descr="Toucan perched on tree">
            <a:extLst>
              <a:ext uri="{FF2B5EF4-FFF2-40B4-BE49-F238E27FC236}">
                <a16:creationId xmlns:a16="http://schemas.microsoft.com/office/drawing/2014/main" id="{CC05C2D4-1E8F-C301-2A9E-CAC21D178059}"/>
              </a:ext>
            </a:extLst>
          </p:cNvPr>
          <p:cNvPicPr>
            <a:picLocks noChangeAspect="1"/>
          </p:cNvPicPr>
          <p:nvPr/>
        </p:nvPicPr>
        <p:blipFill>
          <a:blip r:embed="rId6"/>
          <a:stretch>
            <a:fillRect/>
          </a:stretch>
        </p:blipFill>
        <p:spPr>
          <a:xfrm>
            <a:off x="4102929" y="1549339"/>
            <a:ext cx="2780007" cy="2062591"/>
          </a:xfrm>
          <a:prstGeom prst="rect">
            <a:avLst/>
          </a:prstGeom>
        </p:spPr>
      </p:pic>
      <p:pic>
        <p:nvPicPr>
          <p:cNvPr id="8" name="Picture 7" descr="A satellite image of suburbs around DC">
            <a:extLst>
              <a:ext uri="{FF2B5EF4-FFF2-40B4-BE49-F238E27FC236}">
                <a16:creationId xmlns:a16="http://schemas.microsoft.com/office/drawing/2014/main" id="{41D3438B-FF26-F1F4-27B0-8CFF51BB78D1}"/>
              </a:ext>
            </a:extLst>
          </p:cNvPr>
          <p:cNvPicPr>
            <a:picLocks noChangeAspect="1"/>
          </p:cNvPicPr>
          <p:nvPr/>
        </p:nvPicPr>
        <p:blipFill>
          <a:blip r:embed="rId7"/>
          <a:stretch>
            <a:fillRect/>
          </a:stretch>
        </p:blipFill>
        <p:spPr>
          <a:xfrm>
            <a:off x="9591602" y="1549339"/>
            <a:ext cx="1987302" cy="2062591"/>
          </a:xfrm>
          <a:prstGeom prst="rect">
            <a:avLst/>
          </a:prstGeom>
        </p:spPr>
      </p:pic>
    </p:spTree>
    <p:extLst>
      <p:ext uri="{BB962C8B-B14F-4D97-AF65-F5344CB8AC3E}">
        <p14:creationId xmlns:p14="http://schemas.microsoft.com/office/powerpoint/2010/main" val="252333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e chart with different colored bars indicating how much land developed and how much land is still in its natural state">
            <a:extLst>
              <a:ext uri="{FF2B5EF4-FFF2-40B4-BE49-F238E27FC236}">
                <a16:creationId xmlns:a16="http://schemas.microsoft.com/office/drawing/2014/main" id="{42F9B4F6-0ED6-DDCD-2DD0-B3F21336AB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48708" y="1719316"/>
            <a:ext cx="6940061" cy="4939180"/>
          </a:xfrm>
          <a:prstGeom prst="rect">
            <a:avLst/>
          </a:prstGeom>
          <a:ln>
            <a:solidFill>
              <a:schemeClr val="bg1"/>
            </a:solidFill>
          </a:ln>
        </p:spPr>
      </p:pic>
      <p:sp>
        <p:nvSpPr>
          <p:cNvPr id="6" name="TextBox 5">
            <a:extLst>
              <a:ext uri="{FF2B5EF4-FFF2-40B4-BE49-F238E27FC236}">
                <a16:creationId xmlns:a16="http://schemas.microsoft.com/office/drawing/2014/main" id="{E255621D-FB88-E14E-F425-1D43D1AD683A}"/>
              </a:ext>
            </a:extLst>
          </p:cNvPr>
          <p:cNvSpPr txBox="1"/>
          <p:nvPr/>
        </p:nvSpPr>
        <p:spPr>
          <a:xfrm>
            <a:off x="966513" y="838332"/>
            <a:ext cx="10423098" cy="769441"/>
          </a:xfrm>
          <a:prstGeom prst="rect">
            <a:avLst/>
          </a:prstGeom>
          <a:noFill/>
        </p:spPr>
        <p:txBody>
          <a:bodyPr wrap="square" rtlCol="0">
            <a:spAutoFit/>
          </a:bodyPr>
          <a:lstStyle/>
          <a:p>
            <a:pPr algn="just"/>
            <a:r>
              <a:rPr lang="en-US" sz="2200" dirty="0">
                <a:latin typeface="Calibri" panose="020F0502020204030204" pitchFamily="34" charset="0"/>
                <a:cs typeface="Calibri" panose="020F0502020204030204" pitchFamily="34" charset="0"/>
              </a:rPr>
              <a:t>According to the US Geological Survey, as of 2016, slightly over 28% of terrestrial biomes in the US have been developed for agriculture and other purposes.</a:t>
            </a:r>
          </a:p>
        </p:txBody>
      </p:sp>
      <p:sp>
        <p:nvSpPr>
          <p:cNvPr id="2" name="TextBox 1">
            <a:extLst>
              <a:ext uri="{FF2B5EF4-FFF2-40B4-BE49-F238E27FC236}">
                <a16:creationId xmlns:a16="http://schemas.microsoft.com/office/drawing/2014/main" id="{96A48925-ADAA-48A7-868C-DBE816961274}"/>
              </a:ext>
            </a:extLst>
          </p:cNvPr>
          <p:cNvSpPr txBox="1"/>
          <p:nvPr/>
        </p:nvSpPr>
        <p:spPr>
          <a:xfrm>
            <a:off x="966513" y="378863"/>
            <a:ext cx="3525965" cy="523220"/>
          </a:xfrm>
          <a:prstGeom prst="rect">
            <a:avLst/>
          </a:prstGeom>
          <a:noFill/>
        </p:spPr>
        <p:txBody>
          <a:bodyPr wrap="none" rtlCol="0">
            <a:spAutoFit/>
          </a:bodyPr>
          <a:lstStyle/>
          <a:p>
            <a:r>
              <a:rPr lang="en-US" sz="2800" b="1" dirty="0"/>
              <a:t>Habitat Destruction:</a:t>
            </a:r>
          </a:p>
        </p:txBody>
      </p:sp>
    </p:spTree>
    <p:extLst>
      <p:ext uri="{BB962C8B-B14F-4D97-AF65-F5344CB8AC3E}">
        <p14:creationId xmlns:p14="http://schemas.microsoft.com/office/powerpoint/2010/main" val="991569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p:cNvSpPr/>
          <p:nvPr/>
        </p:nvSpPr>
        <p:spPr>
          <a:xfrm>
            <a:off x="247650" y="212480"/>
            <a:ext cx="11766550" cy="8162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buNone/>
            </a:pPr>
            <a:r>
              <a:rPr lang="en-US" sz="2200" b="0" strike="noStrike" spc="-1" dirty="0">
                <a:solidFill>
                  <a:srgbClr val="000000"/>
                </a:solidFill>
                <a:latin typeface="Calibri" panose="020F0502020204030204" pitchFamily="34" charset="0"/>
                <a:ea typeface="DejaVu Sans"/>
                <a:cs typeface="Calibri" panose="020F0502020204030204" pitchFamily="34" charset="0"/>
              </a:rPr>
              <a:t>The biggest ongoing threat to terrestrial habitats is </a:t>
            </a:r>
            <a:r>
              <a:rPr lang="en-US" sz="2200" b="1" strike="noStrike" spc="-1" dirty="0">
                <a:solidFill>
                  <a:srgbClr val="000000"/>
                </a:solidFill>
                <a:latin typeface="Calibri" panose="020F0502020204030204" pitchFamily="34" charset="0"/>
                <a:ea typeface="DejaVu Sans"/>
                <a:cs typeface="Calibri" panose="020F0502020204030204" pitchFamily="34" charset="0"/>
              </a:rPr>
              <a:t>deforestation</a:t>
            </a:r>
            <a:r>
              <a:rPr lang="en-US" sz="2200" b="0" strike="noStrike" spc="-1" dirty="0">
                <a:solidFill>
                  <a:srgbClr val="000000"/>
                </a:solidFill>
                <a:latin typeface="Calibri" panose="020F0502020204030204" pitchFamily="34" charset="0"/>
                <a:ea typeface="DejaVu Sans"/>
                <a:cs typeface="Calibri" panose="020F0502020204030204" pitchFamily="34" charset="0"/>
              </a:rPr>
              <a:t>. Even though tropical forests are most at risk, Canadian and Russian forests face ongoing pressures </a:t>
            </a:r>
            <a:r>
              <a:rPr lang="en-US" sz="2200" spc="-1" dirty="0">
                <a:solidFill>
                  <a:srgbClr val="000000"/>
                </a:solidFill>
                <a:latin typeface="Calibri" panose="020F0502020204030204" pitchFamily="34" charset="0"/>
                <a:ea typeface="DejaVu Sans"/>
                <a:cs typeface="Calibri" panose="020F0502020204030204" pitchFamily="34" charset="0"/>
              </a:rPr>
              <a:t>due to</a:t>
            </a:r>
            <a:r>
              <a:rPr lang="en-US" sz="2200" b="1" spc="-1" dirty="0">
                <a:solidFill>
                  <a:srgbClr val="000000"/>
                </a:solidFill>
                <a:latin typeface="Calibri" panose="020F0502020204030204" pitchFamily="34" charset="0"/>
                <a:ea typeface="DejaVu Sans"/>
                <a:cs typeface="Calibri" panose="020F0502020204030204" pitchFamily="34" charset="0"/>
              </a:rPr>
              <a:t> worldwide </a:t>
            </a:r>
            <a:r>
              <a:rPr lang="en-US" sz="2200" b="1" strike="noStrike" spc="-1" dirty="0">
                <a:solidFill>
                  <a:srgbClr val="000000"/>
                </a:solidFill>
                <a:latin typeface="Calibri" panose="020F0502020204030204" pitchFamily="34" charset="0"/>
                <a:ea typeface="DejaVu Sans"/>
                <a:cs typeface="Calibri" panose="020F0502020204030204" pitchFamily="34" charset="0"/>
              </a:rPr>
              <a:t>lumber demand</a:t>
            </a:r>
            <a:r>
              <a:rPr lang="en-US" sz="2200" b="0" strike="noStrike" spc="-1" dirty="0">
                <a:solidFill>
                  <a:srgbClr val="000000"/>
                </a:solidFill>
                <a:latin typeface="Calibri" panose="020F0502020204030204" pitchFamily="34" charset="0"/>
                <a:ea typeface="DejaVu Sans"/>
                <a:cs typeface="Calibri" panose="020F0502020204030204" pitchFamily="34" charset="0"/>
              </a:rPr>
              <a:t>.</a:t>
            </a:r>
            <a:endParaRPr lang="en-US" sz="2200" b="0" strike="noStrike" spc="-1" dirty="0">
              <a:latin typeface="Calibri" panose="020F0502020204030204" pitchFamily="34" charset="0"/>
              <a:cs typeface="Calibri" panose="020F0502020204030204" pitchFamily="34" charset="0"/>
            </a:endParaRPr>
          </a:p>
        </p:txBody>
      </p:sp>
      <p:pic>
        <p:nvPicPr>
          <p:cNvPr id="3" name="Picture 2" descr="A map of the world with different colored continents indicating where forest cover is increasing or declining">
            <a:extLst>
              <a:ext uri="{FF2B5EF4-FFF2-40B4-BE49-F238E27FC236}">
                <a16:creationId xmlns:a16="http://schemas.microsoft.com/office/drawing/2014/main" id="{506C01FC-E5A4-7677-89CB-459CDA398FE8}"/>
              </a:ext>
            </a:extLst>
          </p:cNvPr>
          <p:cNvPicPr>
            <a:picLocks noChangeAspect="1"/>
          </p:cNvPicPr>
          <p:nvPr/>
        </p:nvPicPr>
        <p:blipFill>
          <a:blip r:embed="rId2"/>
          <a:stretch>
            <a:fillRect/>
          </a:stretch>
        </p:blipFill>
        <p:spPr>
          <a:xfrm>
            <a:off x="1083945" y="1028701"/>
            <a:ext cx="10024110" cy="5499099"/>
          </a:xfrm>
          <a:prstGeom prst="rect">
            <a:avLst/>
          </a:prstGeom>
          <a:ln>
            <a:solidFill>
              <a:schemeClr val="tx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p:cNvSpPr/>
          <p:nvPr/>
        </p:nvSpPr>
        <p:spPr>
          <a:xfrm>
            <a:off x="465513" y="542240"/>
            <a:ext cx="11111027" cy="273933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spcAft>
                <a:spcPts val="1200"/>
              </a:spcAft>
              <a:buNone/>
            </a:pPr>
            <a:r>
              <a:rPr lang="en-US" sz="2300" b="1" strike="noStrike" spc="-1" dirty="0">
                <a:solidFill>
                  <a:srgbClr val="000000"/>
                </a:solidFill>
                <a:latin typeface="Calibri" panose="020F0502020204030204" pitchFamily="34" charset="0"/>
                <a:ea typeface="DejaVu Sans"/>
                <a:cs typeface="Calibri" panose="020F0502020204030204" pitchFamily="34" charset="0"/>
              </a:rPr>
              <a:t>Clear-cutting</a:t>
            </a:r>
            <a:r>
              <a:rPr lang="en-US" sz="2300" b="0" strike="noStrike" spc="-1" dirty="0">
                <a:solidFill>
                  <a:srgbClr val="000000"/>
                </a:solidFill>
                <a:latin typeface="Calibri" panose="020F0502020204030204" pitchFamily="34" charset="0"/>
                <a:ea typeface="DejaVu Sans"/>
                <a:cs typeface="Calibri" panose="020F0502020204030204" pitchFamily="34" charset="0"/>
              </a:rPr>
              <a:t> for lumber is the fastest and cheapest way to </a:t>
            </a:r>
            <a:r>
              <a:rPr lang="en-US" sz="2300" spc="-1" dirty="0">
                <a:solidFill>
                  <a:srgbClr val="000000"/>
                </a:solidFill>
                <a:latin typeface="Calibri" panose="020F0502020204030204" pitchFamily="34" charset="0"/>
                <a:ea typeface="DejaVu Sans"/>
                <a:cs typeface="Calibri" panose="020F0502020204030204" pitchFamily="34" charset="0"/>
              </a:rPr>
              <a:t>harvest wood</a:t>
            </a:r>
            <a:r>
              <a:rPr lang="en-US" sz="2300" b="0" strike="noStrike" spc="-1" dirty="0">
                <a:solidFill>
                  <a:srgbClr val="000000"/>
                </a:solidFill>
                <a:latin typeface="Calibri" panose="020F0502020204030204" pitchFamily="34" charset="0"/>
                <a:ea typeface="DejaVu Sans"/>
                <a:cs typeface="Calibri" panose="020F0502020204030204" pitchFamily="34" charset="0"/>
              </a:rPr>
              <a:t> but it increases erosion and destroys habitats.</a:t>
            </a:r>
            <a:endParaRPr lang="en-US" sz="2300" b="0" strike="noStrike" spc="-1" dirty="0">
              <a:latin typeface="Calibri" panose="020F0502020204030204" pitchFamily="34" charset="0"/>
              <a:cs typeface="Calibri" panose="020F0502020204030204" pitchFamily="34" charset="0"/>
            </a:endParaRPr>
          </a:p>
          <a:p>
            <a:pPr algn="just">
              <a:lnSpc>
                <a:spcPct val="100000"/>
              </a:lnSpc>
              <a:spcAft>
                <a:spcPts val="1200"/>
              </a:spcAft>
              <a:buNone/>
            </a:pPr>
            <a:r>
              <a:rPr lang="en-US" sz="2300" b="0" strike="noStrike" spc="-1" dirty="0">
                <a:solidFill>
                  <a:srgbClr val="000000"/>
                </a:solidFill>
                <a:latin typeface="Calibri" panose="020F0502020204030204" pitchFamily="34" charset="0"/>
                <a:ea typeface="DejaVu Sans"/>
                <a:cs typeface="Calibri" panose="020F0502020204030204" pitchFamily="34" charset="0"/>
              </a:rPr>
              <a:t>When clear-cutting is followed by tree-planting, the resulting even-aged “</a:t>
            </a:r>
            <a:r>
              <a:rPr lang="en-US" sz="2300" b="1" strike="noStrike" spc="-1" dirty="0">
                <a:solidFill>
                  <a:srgbClr val="000000"/>
                </a:solidFill>
                <a:latin typeface="Calibri" panose="020F0502020204030204" pitchFamily="34" charset="0"/>
                <a:ea typeface="DejaVu Sans"/>
                <a:cs typeface="Calibri" panose="020F0502020204030204" pitchFamily="34" charset="0"/>
              </a:rPr>
              <a:t>plantation forest</a:t>
            </a:r>
            <a:r>
              <a:rPr lang="en-US" sz="2300" b="0" strike="noStrike" spc="-1" dirty="0">
                <a:solidFill>
                  <a:srgbClr val="000000"/>
                </a:solidFill>
                <a:latin typeface="Calibri" panose="020F0502020204030204" pitchFamily="34" charset="0"/>
                <a:ea typeface="DejaVu Sans"/>
                <a:cs typeface="Calibri" panose="020F0502020204030204" pitchFamily="34" charset="0"/>
              </a:rPr>
              <a:t>” fails to provide the wide range of biodiverse micro-habitats found in </a:t>
            </a:r>
            <a:r>
              <a:rPr lang="en-US" sz="2300" b="1" strike="noStrike" spc="-1" dirty="0">
                <a:solidFill>
                  <a:srgbClr val="000000"/>
                </a:solidFill>
                <a:latin typeface="Calibri" panose="020F0502020204030204" pitchFamily="34" charset="0"/>
                <a:ea typeface="DejaVu Sans"/>
                <a:cs typeface="Calibri" panose="020F0502020204030204" pitchFamily="34" charset="0"/>
              </a:rPr>
              <a:t>old-growth</a:t>
            </a:r>
            <a:r>
              <a:rPr lang="en-US" sz="2300" b="0" strike="noStrike" spc="-1" dirty="0">
                <a:solidFill>
                  <a:srgbClr val="000000"/>
                </a:solidFill>
                <a:latin typeface="Calibri" panose="020F0502020204030204" pitchFamily="34" charset="0"/>
                <a:ea typeface="DejaVu Sans"/>
                <a:cs typeface="Calibri" panose="020F0502020204030204" pitchFamily="34" charset="0"/>
              </a:rPr>
              <a:t> forests of different species and uneven-aged trees.</a:t>
            </a:r>
            <a:endParaRPr lang="en-US" sz="2300" b="0" strike="noStrike" spc="-1" dirty="0">
              <a:latin typeface="Calibri" panose="020F0502020204030204" pitchFamily="34" charset="0"/>
              <a:cs typeface="Calibri" panose="020F0502020204030204" pitchFamily="34" charset="0"/>
            </a:endParaRPr>
          </a:p>
          <a:p>
            <a:pPr algn="just">
              <a:lnSpc>
                <a:spcPct val="100000"/>
              </a:lnSpc>
              <a:buNone/>
            </a:pPr>
            <a:r>
              <a:rPr lang="en-US" sz="2300" b="1" strike="noStrike" spc="-1" dirty="0">
                <a:solidFill>
                  <a:srgbClr val="000000"/>
                </a:solidFill>
                <a:latin typeface="Calibri" panose="020F0502020204030204" pitchFamily="34" charset="0"/>
                <a:ea typeface="DejaVu Sans"/>
                <a:cs typeface="Calibri" panose="020F0502020204030204" pitchFamily="34" charset="0"/>
              </a:rPr>
              <a:t>Selective cutting </a:t>
            </a:r>
            <a:r>
              <a:rPr lang="en-US" sz="2300" b="0" strike="noStrike" spc="-1" dirty="0">
                <a:solidFill>
                  <a:srgbClr val="000000"/>
                </a:solidFill>
                <a:latin typeface="Calibri" panose="020F0502020204030204" pitchFamily="34" charset="0"/>
                <a:ea typeface="DejaVu Sans"/>
                <a:cs typeface="Calibri" panose="020F0502020204030204" pitchFamily="34" charset="0"/>
              </a:rPr>
              <a:t>of trees minimizes environmental impacts, but this strategy is expensive because it is time-consuming for the small amount of lumber harvested.</a:t>
            </a:r>
            <a:endParaRPr lang="en-US" sz="2300" b="0" strike="noStrike" spc="-1" dirty="0">
              <a:latin typeface="Calibri" panose="020F0502020204030204" pitchFamily="34" charset="0"/>
              <a:cs typeface="Calibri" panose="020F0502020204030204" pitchFamily="34" charset="0"/>
            </a:endParaRPr>
          </a:p>
        </p:txBody>
      </p:sp>
      <p:pic>
        <p:nvPicPr>
          <p:cNvPr id="3" name="Picture 2" descr="A large field of cut down trees&#10;&#10;Description automatically generated">
            <a:extLst>
              <a:ext uri="{FF2B5EF4-FFF2-40B4-BE49-F238E27FC236}">
                <a16:creationId xmlns:a16="http://schemas.microsoft.com/office/drawing/2014/main" id="{CE2F7B55-AF5A-1039-865B-92CFDE22D1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300" y="3576427"/>
            <a:ext cx="3429667" cy="2372783"/>
          </a:xfrm>
          <a:prstGeom prst="rect">
            <a:avLst/>
          </a:prstGeom>
          <a:ln>
            <a:solidFill>
              <a:schemeClr val="accent1"/>
            </a:solidFill>
          </a:ln>
        </p:spPr>
      </p:pic>
      <p:pic>
        <p:nvPicPr>
          <p:cNvPr id="5" name="Picture 4" descr="A group of young trees in a field&#10;&#10;Description automatically generated">
            <a:extLst>
              <a:ext uri="{FF2B5EF4-FFF2-40B4-BE49-F238E27FC236}">
                <a16:creationId xmlns:a16="http://schemas.microsoft.com/office/drawing/2014/main" id="{5403A049-CF15-BD06-E229-803281336A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6928" y="3600666"/>
            <a:ext cx="3441294" cy="2360663"/>
          </a:xfrm>
          <a:prstGeom prst="rect">
            <a:avLst/>
          </a:prstGeom>
          <a:ln>
            <a:solidFill>
              <a:schemeClr val="accent1"/>
            </a:solidFill>
          </a:ln>
        </p:spPr>
      </p:pic>
      <p:pic>
        <p:nvPicPr>
          <p:cNvPr id="7" name="Picture 6" descr="A logger cutting down a single tree">
            <a:extLst>
              <a:ext uri="{FF2B5EF4-FFF2-40B4-BE49-F238E27FC236}">
                <a16:creationId xmlns:a16="http://schemas.microsoft.com/office/drawing/2014/main" id="{175D94DE-2C58-C1DC-DA50-C9A63CBE40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34651" y="3588546"/>
            <a:ext cx="3541889" cy="2372783"/>
          </a:xfrm>
          <a:prstGeom prst="rect">
            <a:avLst/>
          </a:prstGeom>
        </p:spPr>
      </p:pic>
    </p:spTree>
    <p:extLst>
      <p:ext uri="{BB962C8B-B14F-4D97-AF65-F5344CB8AC3E}">
        <p14:creationId xmlns:p14="http://schemas.microsoft.com/office/powerpoint/2010/main" val="35240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E11D-A6DC-D5CC-5711-5A0652CBC0D4}"/>
              </a:ext>
            </a:extLst>
          </p:cNvPr>
          <p:cNvSpPr>
            <a:spLocks noGrp="1"/>
          </p:cNvSpPr>
          <p:nvPr>
            <p:ph type="ctrTitle"/>
          </p:nvPr>
        </p:nvSpPr>
        <p:spPr/>
        <p:txBody>
          <a:bodyPr/>
          <a:lstStyle/>
          <a:p>
            <a:r>
              <a:rPr lang="en-US" dirty="0"/>
              <a:t>Defining Biodiversity</a:t>
            </a:r>
          </a:p>
        </p:txBody>
      </p:sp>
      <p:sp>
        <p:nvSpPr>
          <p:cNvPr id="3" name="Subtitle 2">
            <a:extLst>
              <a:ext uri="{FF2B5EF4-FFF2-40B4-BE49-F238E27FC236}">
                <a16:creationId xmlns:a16="http://schemas.microsoft.com/office/drawing/2014/main" id="{D5AA8507-F16D-4E60-142D-27233D124CC3}"/>
              </a:ext>
            </a:extLst>
          </p:cNvPr>
          <p:cNvSpPr>
            <a:spLocks noGrp="1"/>
          </p:cNvSpPr>
          <p:nvPr>
            <p:ph type="subTitle" idx="1"/>
          </p:nvPr>
        </p:nvSpPr>
        <p:spPr/>
        <p:txBody>
          <a:bodyPr/>
          <a:lstStyle/>
          <a:p>
            <a:r>
              <a:rPr lang="en-US" dirty="0"/>
              <a:t>The variability of species, genes, and ecosystems</a:t>
            </a:r>
          </a:p>
        </p:txBody>
      </p:sp>
    </p:spTree>
    <p:extLst>
      <p:ext uri="{BB962C8B-B14F-4D97-AF65-F5344CB8AC3E}">
        <p14:creationId xmlns:p14="http://schemas.microsoft.com/office/powerpoint/2010/main" val="3345015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82C48DF-FB50-3BD4-76E3-47DD217597E2}"/>
              </a:ext>
            </a:extLst>
          </p:cNvPr>
          <p:cNvSpPr txBox="1"/>
          <p:nvPr/>
        </p:nvSpPr>
        <p:spPr>
          <a:xfrm>
            <a:off x="431800" y="508000"/>
            <a:ext cx="11099799" cy="1646605"/>
          </a:xfrm>
          <a:prstGeom prst="rect">
            <a:avLst/>
          </a:prstGeom>
          <a:noFill/>
        </p:spPr>
        <p:txBody>
          <a:bodyPr wrap="square" rtlCol="0">
            <a:spAutoFit/>
          </a:bodyPr>
          <a:lstStyle/>
          <a:p>
            <a:pPr algn="just">
              <a:spcAft>
                <a:spcPts val="600"/>
              </a:spcAft>
            </a:pPr>
            <a:r>
              <a:rPr lang="en-US" sz="2400" b="1" dirty="0">
                <a:latin typeface="Calibri" panose="020F0502020204030204" pitchFamily="34" charset="0"/>
                <a:cs typeface="Calibri" panose="020F0502020204030204" pitchFamily="34" charset="0"/>
              </a:rPr>
              <a:t>Strip logging </a:t>
            </a:r>
            <a:r>
              <a:rPr lang="en-US" sz="2400" dirty="0">
                <a:latin typeface="Calibri" panose="020F0502020204030204" pitchFamily="34" charset="0"/>
                <a:cs typeface="Calibri" panose="020F0502020204030204" pitchFamily="34" charset="0"/>
              </a:rPr>
              <a:t>strikes a balance between the environmental expense of clearcutting and the financial expense of selective cutting.</a:t>
            </a:r>
          </a:p>
          <a:p>
            <a:pPr algn="just"/>
            <a:r>
              <a:rPr lang="en-US" sz="2400" dirty="0">
                <a:latin typeface="Calibri" panose="020F0502020204030204" pitchFamily="34" charset="0"/>
                <a:cs typeface="Calibri" panose="020F0502020204030204" pitchFamily="34" charset="0"/>
              </a:rPr>
              <a:t>Cutting in thin strips minimizes the damage of erosion and habitat destruction while facilitating the natural process of succession.</a:t>
            </a:r>
            <a:endParaRPr lang="en-US" sz="2400" dirty="0"/>
          </a:p>
        </p:txBody>
      </p:sp>
      <p:sp>
        <p:nvSpPr>
          <p:cNvPr id="9" name="TextBox 8">
            <a:extLst>
              <a:ext uri="{FF2B5EF4-FFF2-40B4-BE49-F238E27FC236}">
                <a16:creationId xmlns:a16="http://schemas.microsoft.com/office/drawing/2014/main" id="{091841ED-268A-F3B3-A952-E955DE283857}"/>
              </a:ext>
            </a:extLst>
          </p:cNvPr>
          <p:cNvSpPr txBox="1"/>
          <p:nvPr/>
        </p:nvSpPr>
        <p:spPr>
          <a:xfrm>
            <a:off x="810821" y="6324899"/>
            <a:ext cx="3759154"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Modification of an image generated by Bing AI.</a:t>
            </a:r>
          </a:p>
        </p:txBody>
      </p:sp>
      <p:pic>
        <p:nvPicPr>
          <p:cNvPr id="10" name="Picture 9" descr="A field of yellow flowers in a meadow&#10;">
            <a:extLst>
              <a:ext uri="{FF2B5EF4-FFF2-40B4-BE49-F238E27FC236}">
                <a16:creationId xmlns:a16="http://schemas.microsoft.com/office/drawing/2014/main" id="{F3BEAC37-9620-3FA5-61D6-2327F69A4D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2644" y="2154605"/>
            <a:ext cx="2656464" cy="2012446"/>
          </a:xfrm>
          <a:prstGeom prst="rect">
            <a:avLst/>
          </a:prstGeom>
        </p:spPr>
      </p:pic>
      <p:pic>
        <p:nvPicPr>
          <p:cNvPr id="11" name="Picture 10" descr="A picture of a young forest">
            <a:extLst>
              <a:ext uri="{FF2B5EF4-FFF2-40B4-BE49-F238E27FC236}">
                <a16:creationId xmlns:a16="http://schemas.microsoft.com/office/drawing/2014/main" id="{11C5C563-0EFB-AF93-E619-B1AF8067BC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02644" y="4411103"/>
            <a:ext cx="2670428" cy="1913796"/>
          </a:xfrm>
          <a:prstGeom prst="rect">
            <a:avLst/>
          </a:prstGeom>
        </p:spPr>
      </p:pic>
      <p:pic>
        <p:nvPicPr>
          <p:cNvPr id="3" name="Picture 2" descr="A forest of trees with a clear-cut path&#10;">
            <a:extLst>
              <a:ext uri="{FF2B5EF4-FFF2-40B4-BE49-F238E27FC236}">
                <a16:creationId xmlns:a16="http://schemas.microsoft.com/office/drawing/2014/main" id="{55A1B6B2-389B-B4CC-483C-A29F108146B1}"/>
              </a:ext>
            </a:extLst>
          </p:cNvPr>
          <p:cNvPicPr>
            <a:picLocks noChangeAspect="1"/>
          </p:cNvPicPr>
          <p:nvPr/>
        </p:nvPicPr>
        <p:blipFill>
          <a:blip r:embed="rId5"/>
          <a:stretch>
            <a:fillRect/>
          </a:stretch>
        </p:blipFill>
        <p:spPr>
          <a:xfrm>
            <a:off x="922333" y="2154605"/>
            <a:ext cx="7240360" cy="4195395"/>
          </a:xfrm>
          <a:prstGeom prst="rect">
            <a:avLst/>
          </a:prstGeom>
        </p:spPr>
      </p:pic>
    </p:spTree>
    <p:extLst>
      <p:ext uri="{BB962C8B-B14F-4D97-AF65-F5344CB8AC3E}">
        <p14:creationId xmlns:p14="http://schemas.microsoft.com/office/powerpoint/2010/main" val="33244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756B06-4BD4-BA7E-907B-4D565FAFD3DA}"/>
              </a:ext>
            </a:extLst>
          </p:cNvPr>
          <p:cNvSpPr txBox="1"/>
          <p:nvPr/>
        </p:nvSpPr>
        <p:spPr>
          <a:xfrm>
            <a:off x="445477" y="762635"/>
            <a:ext cx="7851919" cy="5740033"/>
          </a:xfrm>
          <a:prstGeom prst="rect">
            <a:avLst/>
          </a:prstGeom>
          <a:noFill/>
        </p:spPr>
        <p:txBody>
          <a:bodyPr wrap="square">
            <a:spAutoFit/>
          </a:bodyPr>
          <a:lstStyle/>
          <a:p>
            <a:pPr algn="just">
              <a:spcAft>
                <a:spcPts val="600"/>
              </a:spcAft>
            </a:pPr>
            <a:r>
              <a:rPr lang="en-US" sz="2200" b="1" dirty="0">
                <a:latin typeface="Calibri" panose="020F0502020204030204" pitchFamily="34" charset="0"/>
                <a:cs typeface="Calibri" panose="020F0502020204030204" pitchFamily="34" charset="0"/>
              </a:rPr>
              <a:t>Starlings</a:t>
            </a:r>
            <a:r>
              <a:rPr lang="en-US" sz="2200" dirty="0">
                <a:latin typeface="Calibri" panose="020F0502020204030204" pitchFamily="34" charset="0"/>
                <a:cs typeface="Calibri" panose="020F0502020204030204" pitchFamily="34" charset="0"/>
              </a:rPr>
              <a:t> are native to Europe. They were imported to the US by a literary enthusiast who wanted to import all birds mentioned in Shakespeare plays. Starlings are </a:t>
            </a:r>
            <a:r>
              <a:rPr lang="en-US" sz="2200" b="1" dirty="0">
                <a:latin typeface="Calibri" panose="020F0502020204030204" pitchFamily="34" charset="0"/>
                <a:cs typeface="Calibri" panose="020F0502020204030204" pitchFamily="34" charset="0"/>
              </a:rPr>
              <a:t>invasive</a:t>
            </a:r>
            <a:r>
              <a:rPr lang="en-US" sz="2200" dirty="0">
                <a:latin typeface="Calibri" panose="020F0502020204030204" pitchFamily="34" charset="0"/>
                <a:cs typeface="Calibri" panose="020F0502020204030204" pitchFamily="34" charset="0"/>
              </a:rPr>
              <a:t> because they are prolific breeders that outcompete many native species in North America.</a:t>
            </a:r>
          </a:p>
          <a:p>
            <a:pPr algn="just">
              <a:spcAft>
                <a:spcPts val="600"/>
              </a:spcAft>
            </a:pPr>
            <a:r>
              <a:rPr lang="en-US" sz="2200" b="1" dirty="0">
                <a:latin typeface="Calibri" panose="020F0502020204030204" pitchFamily="34" charset="0"/>
                <a:cs typeface="Calibri" panose="020F0502020204030204" pitchFamily="34" charset="0"/>
              </a:rPr>
              <a:t>Nutria</a:t>
            </a:r>
            <a:r>
              <a:rPr lang="en-US" sz="2200" dirty="0">
                <a:latin typeface="Calibri" panose="020F0502020204030204" pitchFamily="34" charset="0"/>
                <a:cs typeface="Calibri" panose="020F0502020204030204" pitchFamily="34" charset="0"/>
              </a:rPr>
              <a:t> are native to South America. They were imported to the Louisiana to raise them for their fur. Nutria are </a:t>
            </a:r>
            <a:r>
              <a:rPr lang="en-US" sz="2200" b="1" dirty="0">
                <a:latin typeface="Calibri" panose="020F0502020204030204" pitchFamily="34" charset="0"/>
                <a:cs typeface="Calibri" panose="020F0502020204030204" pitchFamily="34" charset="0"/>
              </a:rPr>
              <a:t>invasive</a:t>
            </a:r>
            <a:r>
              <a:rPr lang="en-US" sz="2200" dirty="0">
                <a:latin typeface="Calibri" panose="020F0502020204030204" pitchFamily="34" charset="0"/>
                <a:cs typeface="Calibri" panose="020F0502020204030204" pitchFamily="34" charset="0"/>
              </a:rPr>
              <a:t> because their large burrows and voracious appetite for aquatic vegetation damage shorelines and river banks.</a:t>
            </a:r>
          </a:p>
          <a:p>
            <a:pPr algn="just">
              <a:spcAft>
                <a:spcPts val="600"/>
              </a:spcAft>
            </a:pPr>
            <a:r>
              <a:rPr lang="en-US" sz="2200" b="1" dirty="0">
                <a:latin typeface="Calibri" panose="020F0502020204030204" pitchFamily="34" charset="0"/>
                <a:cs typeface="Calibri" panose="020F0502020204030204" pitchFamily="34" charset="0"/>
              </a:rPr>
              <a:t>Kudzu</a:t>
            </a:r>
            <a:r>
              <a:rPr lang="en-US" sz="2200" dirty="0">
                <a:latin typeface="Calibri" panose="020F0502020204030204" pitchFamily="34" charset="0"/>
                <a:cs typeface="Calibri" panose="020F0502020204030204" pitchFamily="34" charset="0"/>
              </a:rPr>
              <a:t> is native to Japan. It was imported to the US in the late 19</a:t>
            </a:r>
            <a:r>
              <a:rPr lang="en-US" sz="2200" baseline="30000" dirty="0">
                <a:latin typeface="Calibri" panose="020F0502020204030204" pitchFamily="34" charset="0"/>
                <a:cs typeface="Calibri" panose="020F0502020204030204" pitchFamily="34" charset="0"/>
              </a:rPr>
              <a:t>th</a:t>
            </a:r>
            <a:r>
              <a:rPr lang="en-US" sz="2200" dirty="0">
                <a:latin typeface="Calibri" panose="020F0502020204030204" pitchFamily="34" charset="0"/>
                <a:cs typeface="Calibri" panose="020F0502020204030204" pitchFamily="34" charset="0"/>
              </a:rPr>
              <a:t> century as an ornamental plant and later used to control erosion. It is </a:t>
            </a:r>
            <a:r>
              <a:rPr lang="en-US" sz="2200" b="1" dirty="0">
                <a:latin typeface="Calibri" panose="020F0502020204030204" pitchFamily="34" charset="0"/>
                <a:cs typeface="Calibri" panose="020F0502020204030204" pitchFamily="34" charset="0"/>
              </a:rPr>
              <a:t>invasive</a:t>
            </a:r>
            <a:r>
              <a:rPr lang="en-US" sz="2200" dirty="0">
                <a:latin typeface="Calibri" panose="020F0502020204030204" pitchFamily="34" charset="0"/>
                <a:cs typeface="Calibri" panose="020F0502020204030204" pitchFamily="34" charset="0"/>
              </a:rPr>
              <a:t> because it grows so quickly that it outcompetes native species of plants for sunlight.</a:t>
            </a:r>
          </a:p>
          <a:p>
            <a:pPr algn="just">
              <a:spcAft>
                <a:spcPts val="600"/>
              </a:spcAft>
            </a:pPr>
            <a:r>
              <a:rPr lang="en-US" sz="2200" b="1" dirty="0">
                <a:latin typeface="Calibri" panose="020F0502020204030204" pitchFamily="34" charset="0"/>
                <a:cs typeface="Calibri" panose="020F0502020204030204" pitchFamily="34" charset="0"/>
              </a:rPr>
              <a:t>Fire ants </a:t>
            </a:r>
            <a:r>
              <a:rPr lang="en-US" sz="2200" dirty="0">
                <a:latin typeface="Calibri" panose="020F0502020204030204" pitchFamily="34" charset="0"/>
                <a:cs typeface="Calibri" panose="020F0502020204030204" pitchFamily="34" charset="0"/>
              </a:rPr>
              <a:t>were accidentally brought to the US through lumber shipments from South America. They are </a:t>
            </a:r>
            <a:r>
              <a:rPr lang="en-US" sz="2200" b="1" dirty="0">
                <a:latin typeface="Calibri" panose="020F0502020204030204" pitchFamily="34" charset="0"/>
                <a:cs typeface="Calibri" panose="020F0502020204030204" pitchFamily="34" charset="0"/>
              </a:rPr>
              <a:t>invasive</a:t>
            </a:r>
            <a:r>
              <a:rPr lang="en-US" sz="2200" dirty="0">
                <a:latin typeface="Calibri" panose="020F0502020204030204" pitchFamily="34" charset="0"/>
                <a:cs typeface="Calibri" panose="020F0502020204030204" pitchFamily="34" charset="0"/>
              </a:rPr>
              <a:t> because they outcompete other ants and their painful stings displace birds and mammals native to North America.</a:t>
            </a:r>
          </a:p>
        </p:txBody>
      </p:sp>
      <p:pic>
        <p:nvPicPr>
          <p:cNvPr id="3" name="Picture 2" descr="A starling standing on a wood post&#10;">
            <a:extLst>
              <a:ext uri="{FF2B5EF4-FFF2-40B4-BE49-F238E27FC236}">
                <a16:creationId xmlns:a16="http://schemas.microsoft.com/office/drawing/2014/main" id="{B2260D3A-01CA-EE00-E8C4-BAB96BAE58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87508" y="665375"/>
            <a:ext cx="1559725" cy="1456507"/>
          </a:xfrm>
          <a:prstGeom prst="rect">
            <a:avLst/>
          </a:prstGeom>
          <a:ln>
            <a:solidFill>
              <a:schemeClr val="accent1"/>
            </a:solidFill>
          </a:ln>
        </p:spPr>
      </p:pic>
      <p:pic>
        <p:nvPicPr>
          <p:cNvPr id="6" name="Picture 5" descr="A massive flock of starlings&#10;">
            <a:extLst>
              <a:ext uri="{FF2B5EF4-FFF2-40B4-BE49-F238E27FC236}">
                <a16:creationId xmlns:a16="http://schemas.microsoft.com/office/drawing/2014/main" id="{62058271-32AB-2609-07D1-C7620A7E2F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8879" y="650989"/>
            <a:ext cx="1643152" cy="1456507"/>
          </a:xfrm>
          <a:prstGeom prst="rect">
            <a:avLst/>
          </a:prstGeom>
          <a:ln>
            <a:solidFill>
              <a:schemeClr val="accent1"/>
            </a:solidFill>
          </a:ln>
        </p:spPr>
      </p:pic>
      <p:pic>
        <p:nvPicPr>
          <p:cNvPr id="8" name="Picture 7" descr="A nutria on the shore">
            <a:extLst>
              <a:ext uri="{FF2B5EF4-FFF2-40B4-BE49-F238E27FC236}">
                <a16:creationId xmlns:a16="http://schemas.microsoft.com/office/drawing/2014/main" id="{E4F7E0A9-759A-9AC8-E8C3-DDFEC81DEB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78751" y="2323440"/>
            <a:ext cx="1559725" cy="1027859"/>
          </a:xfrm>
          <a:prstGeom prst="rect">
            <a:avLst/>
          </a:prstGeom>
          <a:ln>
            <a:solidFill>
              <a:schemeClr val="accent1"/>
            </a:solidFill>
          </a:ln>
        </p:spPr>
      </p:pic>
      <p:pic>
        <p:nvPicPr>
          <p:cNvPr id="10" name="Picture 9" descr="A tunnel built by nutria">
            <a:extLst>
              <a:ext uri="{FF2B5EF4-FFF2-40B4-BE49-F238E27FC236}">
                <a16:creationId xmlns:a16="http://schemas.microsoft.com/office/drawing/2014/main" id="{37A23ACC-2515-367F-B43E-13652BF82A5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08880" y="2286134"/>
            <a:ext cx="1643152" cy="1027859"/>
          </a:xfrm>
          <a:prstGeom prst="rect">
            <a:avLst/>
          </a:prstGeom>
          <a:ln>
            <a:solidFill>
              <a:schemeClr val="accent1"/>
            </a:solidFill>
          </a:ln>
        </p:spPr>
      </p:pic>
      <p:pic>
        <p:nvPicPr>
          <p:cNvPr id="12" name="Picture 11" descr="A close-up of kudzu">
            <a:extLst>
              <a:ext uri="{FF2B5EF4-FFF2-40B4-BE49-F238E27FC236}">
                <a16:creationId xmlns:a16="http://schemas.microsoft.com/office/drawing/2014/main" id="{700490E8-2DDA-C084-9236-1E9DA56D213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87507" y="3518250"/>
            <a:ext cx="1550969" cy="1246986"/>
          </a:xfrm>
          <a:prstGeom prst="rect">
            <a:avLst/>
          </a:prstGeom>
          <a:ln>
            <a:solidFill>
              <a:schemeClr val="accent1"/>
            </a:solidFill>
          </a:ln>
        </p:spPr>
      </p:pic>
      <p:pic>
        <p:nvPicPr>
          <p:cNvPr id="14" name="Picture 13" descr="A map of the united states indicating regions invaded by kudzu">
            <a:extLst>
              <a:ext uri="{FF2B5EF4-FFF2-40B4-BE49-F238E27FC236}">
                <a16:creationId xmlns:a16="http://schemas.microsoft.com/office/drawing/2014/main" id="{F7E5433B-CAA4-3C75-EBA0-A34AAFE4C7F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208880" y="3518250"/>
            <a:ext cx="1643152" cy="1246986"/>
          </a:xfrm>
          <a:prstGeom prst="rect">
            <a:avLst/>
          </a:prstGeom>
          <a:ln>
            <a:solidFill>
              <a:schemeClr val="accent1"/>
            </a:solidFill>
          </a:ln>
        </p:spPr>
      </p:pic>
      <p:pic>
        <p:nvPicPr>
          <p:cNvPr id="16" name="Picture 15" descr="A close-up of a red ant">
            <a:extLst>
              <a:ext uri="{FF2B5EF4-FFF2-40B4-BE49-F238E27FC236}">
                <a16:creationId xmlns:a16="http://schemas.microsoft.com/office/drawing/2014/main" id="{AD9B2779-AAD2-A2D8-09B2-1FEE5FFFFFA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487507" y="4901682"/>
            <a:ext cx="1540017" cy="1246987"/>
          </a:xfrm>
          <a:prstGeom prst="rect">
            <a:avLst/>
          </a:prstGeom>
          <a:ln>
            <a:solidFill>
              <a:schemeClr val="accent1"/>
            </a:solidFill>
          </a:ln>
        </p:spPr>
      </p:pic>
      <p:pic>
        <p:nvPicPr>
          <p:cNvPr id="18" name="Picture 17" descr="A map of the united states indicating regions invaded by fire ants">
            <a:extLst>
              <a:ext uri="{FF2B5EF4-FFF2-40B4-BE49-F238E27FC236}">
                <a16:creationId xmlns:a16="http://schemas.microsoft.com/office/drawing/2014/main" id="{A663154E-7792-BC7D-A162-3875E853C16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208879" y="4916328"/>
            <a:ext cx="1643152" cy="1256282"/>
          </a:xfrm>
          <a:prstGeom prst="rect">
            <a:avLst/>
          </a:prstGeom>
          <a:ln>
            <a:solidFill>
              <a:schemeClr val="accent1"/>
            </a:solidFill>
          </a:ln>
        </p:spPr>
      </p:pic>
      <p:sp>
        <p:nvSpPr>
          <p:cNvPr id="2" name="TextBox 1">
            <a:extLst>
              <a:ext uri="{FF2B5EF4-FFF2-40B4-BE49-F238E27FC236}">
                <a16:creationId xmlns:a16="http://schemas.microsoft.com/office/drawing/2014/main" id="{43354BD4-119B-4F8F-6E51-28767FE45A70}"/>
              </a:ext>
            </a:extLst>
          </p:cNvPr>
          <p:cNvSpPr txBox="1"/>
          <p:nvPr/>
        </p:nvSpPr>
        <p:spPr>
          <a:xfrm>
            <a:off x="445477" y="257844"/>
            <a:ext cx="3012876" cy="523220"/>
          </a:xfrm>
          <a:prstGeom prst="rect">
            <a:avLst/>
          </a:prstGeom>
          <a:noFill/>
        </p:spPr>
        <p:txBody>
          <a:bodyPr wrap="none" rtlCol="0">
            <a:spAutoFit/>
          </a:bodyPr>
          <a:lstStyle/>
          <a:p>
            <a:r>
              <a:rPr lang="en-US" sz="2800" b="1" dirty="0"/>
              <a:t>Invasive Species:</a:t>
            </a:r>
          </a:p>
        </p:txBody>
      </p:sp>
    </p:spTree>
    <p:extLst>
      <p:ext uri="{BB962C8B-B14F-4D97-AF65-F5344CB8AC3E}">
        <p14:creationId xmlns:p14="http://schemas.microsoft.com/office/powerpoint/2010/main" val="395955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66E25D-E031-AEFB-E8DA-A840479708CC}"/>
              </a:ext>
            </a:extLst>
          </p:cNvPr>
          <p:cNvSpPr txBox="1"/>
          <p:nvPr/>
        </p:nvSpPr>
        <p:spPr>
          <a:xfrm>
            <a:off x="442228" y="918199"/>
            <a:ext cx="11326130" cy="2015936"/>
          </a:xfrm>
          <a:prstGeom prst="rect">
            <a:avLst/>
          </a:prstGeom>
          <a:noFill/>
        </p:spPr>
        <p:txBody>
          <a:bodyPr wrap="square">
            <a:spAutoFit/>
          </a:bodyPr>
          <a:lstStyle/>
          <a:p>
            <a:pPr algn="just">
              <a:spcAft>
                <a:spcPts val="600"/>
              </a:spcAft>
            </a:pPr>
            <a:r>
              <a:rPr lang="en-US" sz="2400" dirty="0">
                <a:latin typeface="Calibri" panose="020F0502020204030204" pitchFamily="34" charset="0"/>
                <a:cs typeface="Calibri" panose="020F0502020204030204" pitchFamily="34" charset="0"/>
              </a:rPr>
              <a:t>The </a:t>
            </a:r>
            <a:r>
              <a:rPr lang="en-US" sz="2400" b="1" dirty="0">
                <a:latin typeface="Calibri" panose="020F0502020204030204" pitchFamily="34" charset="0"/>
                <a:cs typeface="Calibri" panose="020F0502020204030204" pitchFamily="34" charset="0"/>
              </a:rPr>
              <a:t>poaching</a:t>
            </a:r>
            <a:r>
              <a:rPr lang="en-US" sz="2400" dirty="0">
                <a:latin typeface="Calibri" panose="020F0502020204030204" pitchFamily="34" charset="0"/>
                <a:cs typeface="Calibri" panose="020F0502020204030204" pitchFamily="34" charset="0"/>
              </a:rPr>
              <a:t> of endangered species in Africa is driven by the demand for </a:t>
            </a:r>
            <a:r>
              <a:rPr lang="en-US" sz="2400" b="1" dirty="0">
                <a:latin typeface="Calibri" panose="020F0502020204030204" pitchFamily="34" charset="0"/>
                <a:cs typeface="Calibri" panose="020F0502020204030204" pitchFamily="34" charset="0"/>
              </a:rPr>
              <a:t>bushmeat </a:t>
            </a:r>
            <a:r>
              <a:rPr lang="en-US" sz="2400" dirty="0">
                <a:latin typeface="Calibri" panose="020F0502020204030204" pitchFamily="34" charset="0"/>
                <a:cs typeface="Calibri" panose="020F0502020204030204" pitchFamily="34" charset="0"/>
              </a:rPr>
              <a:t>and </a:t>
            </a:r>
            <a:r>
              <a:rPr lang="en-US" sz="2400" b="1" dirty="0">
                <a:latin typeface="Calibri" panose="020F0502020204030204" pitchFamily="34" charset="0"/>
                <a:cs typeface="Calibri" panose="020F0502020204030204" pitchFamily="34" charset="0"/>
              </a:rPr>
              <a:t>exotic products</a:t>
            </a:r>
            <a:r>
              <a:rPr lang="en-US" sz="2400" dirty="0">
                <a:latin typeface="Calibri" panose="020F0502020204030204" pitchFamily="34" charset="0"/>
                <a:cs typeface="Calibri" panose="020F0502020204030204" pitchFamily="34" charset="0"/>
              </a:rPr>
              <a:t>.</a:t>
            </a:r>
          </a:p>
          <a:p>
            <a:pPr algn="just">
              <a:spcAft>
                <a:spcPts val="600"/>
              </a:spcAft>
            </a:pPr>
            <a:r>
              <a:rPr lang="en-US" sz="2400" b="1" dirty="0">
                <a:latin typeface="Calibri" panose="020F0502020204030204" pitchFamily="34" charset="0"/>
                <a:cs typeface="Calibri" panose="020F0502020204030204" pitchFamily="34" charset="0"/>
              </a:rPr>
              <a:t>Overfishing</a:t>
            </a:r>
            <a:r>
              <a:rPr lang="en-US" sz="2400" dirty="0">
                <a:latin typeface="Calibri" panose="020F0502020204030204" pitchFamily="34" charset="0"/>
                <a:cs typeface="Calibri" panose="020F0502020204030204" pitchFamily="34" charset="0"/>
              </a:rPr>
              <a:t> has also become a serious problem due to modern fishing technology. This problem is managed through enforcement of </a:t>
            </a:r>
            <a:r>
              <a:rPr lang="en-US" sz="2400" b="1" dirty="0">
                <a:latin typeface="Calibri" panose="020F0502020204030204" pitchFamily="34" charset="0"/>
                <a:cs typeface="Calibri" panose="020F0502020204030204" pitchFamily="34" charset="0"/>
              </a:rPr>
              <a:t>fishing quotas </a:t>
            </a:r>
            <a:r>
              <a:rPr lang="en-US" sz="2400" dirty="0">
                <a:latin typeface="Calibri" panose="020F0502020204030204" pitchFamily="34" charset="0"/>
                <a:cs typeface="Calibri" panose="020F0502020204030204" pitchFamily="34" charset="0"/>
              </a:rPr>
              <a:t>based on information derived from the monitoring of fish populations.</a:t>
            </a:r>
          </a:p>
        </p:txBody>
      </p:sp>
      <p:pic>
        <p:nvPicPr>
          <p:cNvPr id="2" name="Picture 1" descr="A group of men loading fish on a fishing boat">
            <a:extLst>
              <a:ext uri="{FF2B5EF4-FFF2-40B4-BE49-F238E27FC236}">
                <a16:creationId xmlns:a16="http://schemas.microsoft.com/office/drawing/2014/main" id="{66894CBE-2452-6ACD-3FF3-8D6DA580E5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55537" y="3146447"/>
            <a:ext cx="2296392" cy="2081628"/>
          </a:xfrm>
          <a:prstGeom prst="rect">
            <a:avLst/>
          </a:prstGeom>
          <a:ln>
            <a:solidFill>
              <a:schemeClr val="tx1"/>
            </a:solidFill>
          </a:ln>
        </p:spPr>
      </p:pic>
      <p:pic>
        <p:nvPicPr>
          <p:cNvPr id="3" name="Picture 2" descr="A graph showing a fish and graph of the collapse of the codfish population">
            <a:extLst>
              <a:ext uri="{FF2B5EF4-FFF2-40B4-BE49-F238E27FC236}">
                <a16:creationId xmlns:a16="http://schemas.microsoft.com/office/drawing/2014/main" id="{CDAEF59F-2DA2-88A6-1FE7-C78F60B044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13768" y="3107402"/>
            <a:ext cx="2454590" cy="2061665"/>
          </a:xfrm>
          <a:prstGeom prst="rect">
            <a:avLst/>
          </a:prstGeom>
          <a:ln>
            <a:solidFill>
              <a:schemeClr val="tx1"/>
            </a:solidFill>
          </a:ln>
        </p:spPr>
      </p:pic>
      <p:pic>
        <p:nvPicPr>
          <p:cNvPr id="6" name="Picture 5" descr="Dead lemurs for sale in an outdoor market">
            <a:extLst>
              <a:ext uri="{FF2B5EF4-FFF2-40B4-BE49-F238E27FC236}">
                <a16:creationId xmlns:a16="http://schemas.microsoft.com/office/drawing/2014/main" id="{403D4401-DA74-DA8E-CEAB-7C84480494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1369" y="3107402"/>
            <a:ext cx="2747835" cy="2216034"/>
          </a:xfrm>
          <a:prstGeom prst="rect">
            <a:avLst/>
          </a:prstGeom>
          <a:ln>
            <a:solidFill>
              <a:schemeClr val="tx1"/>
            </a:solidFill>
          </a:ln>
        </p:spPr>
      </p:pic>
      <p:pic>
        <p:nvPicPr>
          <p:cNvPr id="10" name="Picture 9" descr="A carved rhinoceros horn">
            <a:extLst>
              <a:ext uri="{FF2B5EF4-FFF2-40B4-BE49-F238E27FC236}">
                <a16:creationId xmlns:a16="http://schemas.microsoft.com/office/drawing/2014/main" id="{14BD5D83-C964-8256-30C8-8569941A4E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33165" y="3057920"/>
            <a:ext cx="1496265" cy="2170155"/>
          </a:xfrm>
          <a:prstGeom prst="rect">
            <a:avLst/>
          </a:prstGeom>
        </p:spPr>
      </p:pic>
      <p:pic>
        <p:nvPicPr>
          <p:cNvPr id="12" name="Picture 11" descr="Dried pangolin meat">
            <a:extLst>
              <a:ext uri="{FF2B5EF4-FFF2-40B4-BE49-F238E27FC236}">
                <a16:creationId xmlns:a16="http://schemas.microsoft.com/office/drawing/2014/main" id="{D2A3EB28-7674-E9E5-3994-2D86FFC31C3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6200000">
            <a:off x="164701" y="3380741"/>
            <a:ext cx="2220222" cy="1665167"/>
          </a:xfrm>
          <a:prstGeom prst="rect">
            <a:avLst/>
          </a:prstGeom>
          <a:ln>
            <a:solidFill>
              <a:schemeClr val="tx1"/>
            </a:solidFill>
          </a:ln>
        </p:spPr>
      </p:pic>
      <p:sp>
        <p:nvSpPr>
          <p:cNvPr id="4" name="TextBox 3">
            <a:extLst>
              <a:ext uri="{FF2B5EF4-FFF2-40B4-BE49-F238E27FC236}">
                <a16:creationId xmlns:a16="http://schemas.microsoft.com/office/drawing/2014/main" id="{806689D8-D513-C947-BC94-237930EB028C}"/>
              </a:ext>
            </a:extLst>
          </p:cNvPr>
          <p:cNvSpPr txBox="1"/>
          <p:nvPr/>
        </p:nvSpPr>
        <p:spPr>
          <a:xfrm>
            <a:off x="331699" y="5296542"/>
            <a:ext cx="1885709"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Dried Pangolin Meat</a:t>
            </a:r>
          </a:p>
        </p:txBody>
      </p:sp>
      <p:sp>
        <p:nvSpPr>
          <p:cNvPr id="7" name="TextBox 6">
            <a:extLst>
              <a:ext uri="{FF2B5EF4-FFF2-40B4-BE49-F238E27FC236}">
                <a16:creationId xmlns:a16="http://schemas.microsoft.com/office/drawing/2014/main" id="{92894C61-CC54-C3AD-9D56-EA0FFE1C424F}"/>
              </a:ext>
            </a:extLst>
          </p:cNvPr>
          <p:cNvSpPr txBox="1"/>
          <p:nvPr/>
        </p:nvSpPr>
        <p:spPr>
          <a:xfrm>
            <a:off x="2756133" y="5296542"/>
            <a:ext cx="1706108"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Fresh Lemur Meat</a:t>
            </a:r>
          </a:p>
        </p:txBody>
      </p:sp>
      <p:sp>
        <p:nvSpPr>
          <p:cNvPr id="8" name="TextBox 7">
            <a:extLst>
              <a:ext uri="{FF2B5EF4-FFF2-40B4-BE49-F238E27FC236}">
                <a16:creationId xmlns:a16="http://schemas.microsoft.com/office/drawing/2014/main" id="{B649B228-587B-953A-D5D3-044F1743692D}"/>
              </a:ext>
            </a:extLst>
          </p:cNvPr>
          <p:cNvSpPr txBox="1"/>
          <p:nvPr/>
        </p:nvSpPr>
        <p:spPr>
          <a:xfrm>
            <a:off x="5177989" y="5296542"/>
            <a:ext cx="1577548"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Rhinoceros Horn</a:t>
            </a:r>
          </a:p>
        </p:txBody>
      </p:sp>
      <p:sp>
        <p:nvSpPr>
          <p:cNvPr id="9" name="TextBox 8">
            <a:extLst>
              <a:ext uri="{FF2B5EF4-FFF2-40B4-BE49-F238E27FC236}">
                <a16:creationId xmlns:a16="http://schemas.microsoft.com/office/drawing/2014/main" id="{41B30CF5-A854-5B0B-B13B-9AFD8453087C}"/>
              </a:ext>
            </a:extLst>
          </p:cNvPr>
          <p:cNvSpPr txBox="1"/>
          <p:nvPr/>
        </p:nvSpPr>
        <p:spPr>
          <a:xfrm>
            <a:off x="454425" y="394979"/>
            <a:ext cx="2784993" cy="523220"/>
          </a:xfrm>
          <a:prstGeom prst="rect">
            <a:avLst/>
          </a:prstGeom>
          <a:noFill/>
        </p:spPr>
        <p:txBody>
          <a:bodyPr wrap="none" rtlCol="0">
            <a:spAutoFit/>
          </a:bodyPr>
          <a:lstStyle/>
          <a:p>
            <a:r>
              <a:rPr lang="en-US" sz="2800" b="1" dirty="0"/>
              <a:t>Overharvesting:</a:t>
            </a:r>
          </a:p>
        </p:txBody>
      </p:sp>
    </p:spTree>
    <p:extLst>
      <p:ext uri="{BB962C8B-B14F-4D97-AF65-F5344CB8AC3E}">
        <p14:creationId xmlns:p14="http://schemas.microsoft.com/office/powerpoint/2010/main" val="207478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095547-3EFA-0FA1-15B8-A96BA52CF42A}"/>
              </a:ext>
            </a:extLst>
          </p:cNvPr>
          <p:cNvSpPr txBox="1"/>
          <p:nvPr/>
        </p:nvSpPr>
        <p:spPr>
          <a:xfrm>
            <a:off x="703298" y="881731"/>
            <a:ext cx="10976264" cy="1184940"/>
          </a:xfrm>
          <a:prstGeom prst="rect">
            <a:avLst/>
          </a:prstGeom>
          <a:noFill/>
        </p:spPr>
        <p:txBody>
          <a:bodyPr wrap="square">
            <a:spAutoFit/>
          </a:bodyPr>
          <a:lstStyle/>
          <a:p>
            <a:pPr algn="just">
              <a:spcAft>
                <a:spcPts val="600"/>
              </a:spcAft>
            </a:pPr>
            <a:r>
              <a:rPr lang="en-US" sz="2200" dirty="0">
                <a:latin typeface="Calibri" panose="020F0502020204030204" pitchFamily="34" charset="0"/>
                <a:cs typeface="Calibri" panose="020F0502020204030204" pitchFamily="34" charset="0"/>
              </a:rPr>
              <a:t>The </a:t>
            </a:r>
            <a:r>
              <a:rPr lang="en-US" sz="2200" b="1" dirty="0">
                <a:latin typeface="Calibri" panose="020F0502020204030204" pitchFamily="34" charset="0"/>
                <a:cs typeface="Calibri" panose="020F0502020204030204" pitchFamily="34" charset="0"/>
              </a:rPr>
              <a:t>Key deer </a:t>
            </a:r>
            <a:r>
              <a:rPr lang="en-US" sz="2200" dirty="0">
                <a:latin typeface="Calibri" panose="020F0502020204030204" pitchFamily="34" charset="0"/>
                <a:cs typeface="Calibri" panose="020F0502020204030204" pitchFamily="34" charset="0"/>
              </a:rPr>
              <a:t>is endemic to the Florida Keys. Its habitat was greatly reduced through by the growth of waterfront property during the 20</a:t>
            </a:r>
            <a:r>
              <a:rPr lang="en-US" sz="2200" baseline="30000" dirty="0">
                <a:latin typeface="Calibri" panose="020F0502020204030204" pitchFamily="34" charset="0"/>
                <a:cs typeface="Calibri" panose="020F0502020204030204" pitchFamily="34" charset="0"/>
              </a:rPr>
              <a:t>th</a:t>
            </a:r>
            <a:r>
              <a:rPr lang="en-US" sz="2200" dirty="0">
                <a:latin typeface="Calibri" panose="020F0502020204030204" pitchFamily="34" charset="0"/>
                <a:cs typeface="Calibri" panose="020F0502020204030204" pitchFamily="34" charset="0"/>
              </a:rPr>
              <a:t> century.</a:t>
            </a:r>
          </a:p>
          <a:p>
            <a:pPr algn="just">
              <a:spcAft>
                <a:spcPts val="600"/>
              </a:spcAft>
            </a:pPr>
            <a:r>
              <a:rPr lang="en-US" sz="2200" dirty="0">
                <a:latin typeface="Calibri" panose="020F0502020204030204" pitchFamily="34" charset="0"/>
                <a:cs typeface="Calibri" panose="020F0502020204030204" pitchFamily="34" charset="0"/>
              </a:rPr>
              <a:t>Key deer now face the additional threat of </a:t>
            </a:r>
            <a:r>
              <a:rPr lang="en-US" sz="2200" b="1" dirty="0">
                <a:latin typeface="Calibri" panose="020F0502020204030204" pitchFamily="34" charset="0"/>
                <a:cs typeface="Calibri" panose="020F0502020204030204" pitchFamily="34" charset="0"/>
              </a:rPr>
              <a:t>rising sea levels </a:t>
            </a:r>
            <a:r>
              <a:rPr lang="en-US" sz="2200" dirty="0">
                <a:latin typeface="Calibri" panose="020F0502020204030204" pitchFamily="34" charset="0"/>
                <a:cs typeface="Calibri" panose="020F0502020204030204" pitchFamily="34" charset="0"/>
              </a:rPr>
              <a:t>attributed to </a:t>
            </a:r>
            <a:r>
              <a:rPr lang="en-US" sz="2200" b="1" dirty="0">
                <a:latin typeface="Calibri" panose="020F0502020204030204" pitchFamily="34" charset="0"/>
                <a:cs typeface="Calibri" panose="020F0502020204030204" pitchFamily="34" charset="0"/>
              </a:rPr>
              <a:t>climate change</a:t>
            </a:r>
            <a:r>
              <a:rPr lang="en-US" sz="2200" dirty="0">
                <a:latin typeface="Calibri" panose="020F0502020204030204" pitchFamily="34" charset="0"/>
                <a:cs typeface="Calibri" panose="020F0502020204030204" pitchFamily="34" charset="0"/>
              </a:rPr>
              <a:t>.</a:t>
            </a:r>
          </a:p>
        </p:txBody>
      </p:sp>
      <p:pic>
        <p:nvPicPr>
          <p:cNvPr id="3" name="Picture 2" descr="A Key deer standing in the grass&#10;">
            <a:extLst>
              <a:ext uri="{FF2B5EF4-FFF2-40B4-BE49-F238E27FC236}">
                <a16:creationId xmlns:a16="http://schemas.microsoft.com/office/drawing/2014/main" id="{32AFF74B-160E-0A07-47EF-A583486F677F}"/>
              </a:ext>
            </a:extLst>
          </p:cNvPr>
          <p:cNvPicPr>
            <a:picLocks noChangeAspect="1"/>
          </p:cNvPicPr>
          <p:nvPr/>
        </p:nvPicPr>
        <p:blipFill>
          <a:blip r:embed="rId2"/>
          <a:stretch>
            <a:fillRect/>
          </a:stretch>
        </p:blipFill>
        <p:spPr>
          <a:xfrm>
            <a:off x="703298" y="2165634"/>
            <a:ext cx="4431742" cy="4263440"/>
          </a:xfrm>
          <a:prstGeom prst="rect">
            <a:avLst/>
          </a:prstGeom>
          <a:ln>
            <a:solidFill>
              <a:schemeClr val="accent1"/>
            </a:solidFill>
          </a:ln>
        </p:spPr>
      </p:pic>
      <p:pic>
        <p:nvPicPr>
          <p:cNvPr id="6" name="Picture 5" descr="Aerial view small islands in the Florida Keys">
            <a:extLst>
              <a:ext uri="{FF2B5EF4-FFF2-40B4-BE49-F238E27FC236}">
                <a16:creationId xmlns:a16="http://schemas.microsoft.com/office/drawing/2014/main" id="{832D5037-36FA-B0F2-2F55-A9E33E3B8E59}"/>
              </a:ext>
            </a:extLst>
          </p:cNvPr>
          <p:cNvPicPr>
            <a:picLocks noChangeAspect="1"/>
          </p:cNvPicPr>
          <p:nvPr/>
        </p:nvPicPr>
        <p:blipFill>
          <a:blip r:embed="rId3"/>
          <a:stretch>
            <a:fillRect/>
          </a:stretch>
        </p:blipFill>
        <p:spPr>
          <a:xfrm>
            <a:off x="5262970" y="2165633"/>
            <a:ext cx="6283243" cy="4263440"/>
          </a:xfrm>
          <a:prstGeom prst="rect">
            <a:avLst/>
          </a:prstGeom>
          <a:ln>
            <a:solidFill>
              <a:schemeClr val="accent1"/>
            </a:solidFill>
          </a:ln>
        </p:spPr>
      </p:pic>
      <p:sp>
        <p:nvSpPr>
          <p:cNvPr id="2" name="TextBox 1">
            <a:extLst>
              <a:ext uri="{FF2B5EF4-FFF2-40B4-BE49-F238E27FC236}">
                <a16:creationId xmlns:a16="http://schemas.microsoft.com/office/drawing/2014/main" id="{038336F4-976A-EC4E-6721-0600E13908E4}"/>
              </a:ext>
            </a:extLst>
          </p:cNvPr>
          <p:cNvSpPr txBox="1"/>
          <p:nvPr/>
        </p:nvSpPr>
        <p:spPr>
          <a:xfrm>
            <a:off x="703298" y="358511"/>
            <a:ext cx="2912592" cy="523220"/>
          </a:xfrm>
          <a:prstGeom prst="rect">
            <a:avLst/>
          </a:prstGeom>
          <a:noFill/>
        </p:spPr>
        <p:txBody>
          <a:bodyPr wrap="none" rtlCol="0">
            <a:spAutoFit/>
          </a:bodyPr>
          <a:lstStyle/>
          <a:p>
            <a:r>
              <a:rPr lang="en-US" sz="2800" b="1" dirty="0"/>
              <a:t>Climate Change:</a:t>
            </a:r>
          </a:p>
        </p:txBody>
      </p:sp>
    </p:spTree>
    <p:extLst>
      <p:ext uri="{BB962C8B-B14F-4D97-AF65-F5344CB8AC3E}">
        <p14:creationId xmlns:p14="http://schemas.microsoft.com/office/powerpoint/2010/main" val="114853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2A5797C-3644-8EC2-6517-5D6D8689DB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C086E1-5C0F-9BA7-69EA-BB850BFA0ED3}"/>
              </a:ext>
            </a:extLst>
          </p:cNvPr>
          <p:cNvSpPr>
            <a:spLocks noGrp="1"/>
          </p:cNvSpPr>
          <p:nvPr>
            <p:ph type="ctrTitle"/>
          </p:nvPr>
        </p:nvSpPr>
        <p:spPr>
          <a:xfrm>
            <a:off x="171449" y="1122363"/>
            <a:ext cx="11558588" cy="2387600"/>
          </a:xfrm>
        </p:spPr>
        <p:txBody>
          <a:bodyPr>
            <a:normAutofit/>
          </a:bodyPr>
          <a:lstStyle/>
          <a:p>
            <a:r>
              <a:rPr lang="en-US" sz="5400" dirty="0"/>
              <a:t>Mitigating the Decline of Biodiversity</a:t>
            </a:r>
          </a:p>
        </p:txBody>
      </p:sp>
      <p:sp>
        <p:nvSpPr>
          <p:cNvPr id="3" name="Subtitle 2">
            <a:extLst>
              <a:ext uri="{FF2B5EF4-FFF2-40B4-BE49-F238E27FC236}">
                <a16:creationId xmlns:a16="http://schemas.microsoft.com/office/drawing/2014/main" id="{8700A09D-5919-0026-2C49-7800498511DB}"/>
              </a:ext>
            </a:extLst>
          </p:cNvPr>
          <p:cNvSpPr>
            <a:spLocks noGrp="1"/>
          </p:cNvSpPr>
          <p:nvPr>
            <p:ph type="subTitle" idx="1"/>
          </p:nvPr>
        </p:nvSpPr>
        <p:spPr>
          <a:xfrm>
            <a:off x="0" y="3533776"/>
            <a:ext cx="11844337" cy="1655762"/>
          </a:xfrm>
        </p:spPr>
        <p:txBody>
          <a:bodyPr/>
          <a:lstStyle/>
          <a:p>
            <a:r>
              <a:rPr lang="en-US" dirty="0"/>
              <a:t>Through preservation, restoration, and legislation</a:t>
            </a:r>
          </a:p>
        </p:txBody>
      </p:sp>
    </p:spTree>
    <p:extLst>
      <p:ext uri="{BB962C8B-B14F-4D97-AF65-F5344CB8AC3E}">
        <p14:creationId xmlns:p14="http://schemas.microsoft.com/office/powerpoint/2010/main" val="3391556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Logo for the ">
            <a:extLst>
              <a:ext uri="{FF2B5EF4-FFF2-40B4-BE49-F238E27FC236}">
                <a16:creationId xmlns:a16="http://schemas.microsoft.com/office/drawing/2014/main" id="{A3524D8E-7DB3-58C6-E7D2-44E909AA9D0B}"/>
              </a:ext>
            </a:extLst>
          </p:cNvPr>
          <p:cNvSpPr txBox="1"/>
          <p:nvPr/>
        </p:nvSpPr>
        <p:spPr>
          <a:xfrm>
            <a:off x="726874" y="269741"/>
            <a:ext cx="10892004" cy="3585597"/>
          </a:xfrm>
          <a:prstGeom prst="rect">
            <a:avLst/>
          </a:prstGeom>
          <a:noFill/>
        </p:spPr>
        <p:txBody>
          <a:bodyPr wrap="square" rtlCol="0">
            <a:spAutoFit/>
          </a:bodyPr>
          <a:lstStyle/>
          <a:p>
            <a:pPr>
              <a:spcAft>
                <a:spcPts val="600"/>
              </a:spcAft>
            </a:pPr>
            <a:r>
              <a:rPr lang="en-US" sz="2400" dirty="0">
                <a:latin typeface="Calibri" panose="020F0502020204030204" pitchFamily="34" charset="0"/>
                <a:cs typeface="Calibri" panose="020F0502020204030204" pitchFamily="34" charset="0"/>
              </a:rPr>
              <a:t>Strategies for mitigating biodiversity declines include:</a:t>
            </a:r>
          </a:p>
          <a:p>
            <a:pPr marL="285750" indent="-28575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Wildlife refuges.</a:t>
            </a:r>
          </a:p>
          <a:p>
            <a:pPr marL="285750" indent="-28575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Habitat restoration.</a:t>
            </a:r>
          </a:p>
          <a:p>
            <a:pPr marL="285750" indent="-28575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Seed vaults that keep genetically diverse legacy crops in cold storage.</a:t>
            </a:r>
          </a:p>
          <a:p>
            <a:pPr marL="285750" indent="-28575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Captive breeding of endangered species.</a:t>
            </a:r>
          </a:p>
          <a:p>
            <a:pPr marL="285750" indent="-28575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Legislation to prevent the harming of endangered species such as: </a:t>
            </a:r>
          </a:p>
          <a:p>
            <a:pPr marL="742950" lvl="1" indent="-285750">
              <a:spcAft>
                <a:spcPts val="600"/>
              </a:spcAft>
              <a:buFont typeface="Wingdings" pitchFamily="2" charset="2"/>
              <a:buChar char="Ø"/>
            </a:pPr>
            <a:r>
              <a:rPr lang="en-US" sz="2400" dirty="0">
                <a:latin typeface="Calibri" panose="020F0502020204030204" pitchFamily="34" charset="0"/>
                <a:cs typeface="Calibri" panose="020F0502020204030204" pitchFamily="34" charset="0"/>
              </a:rPr>
              <a:t>Endangered Species Act (US)</a:t>
            </a:r>
          </a:p>
          <a:p>
            <a:pPr marL="742950" lvl="1" indent="-285750">
              <a:spcAft>
                <a:spcPts val="600"/>
              </a:spcAft>
              <a:buFont typeface="Wingdings" pitchFamily="2" charset="2"/>
              <a:buChar char="Ø"/>
            </a:pPr>
            <a:r>
              <a:rPr lang="en-US" sz="2400" dirty="0">
                <a:latin typeface="Calibri" panose="020F0502020204030204" pitchFamily="34" charset="0"/>
                <a:cs typeface="Calibri" panose="020F0502020204030204" pitchFamily="34" charset="0"/>
              </a:rPr>
              <a:t>Convention on International Trade of Endangered Species (International)</a:t>
            </a:r>
          </a:p>
        </p:txBody>
      </p:sp>
      <p:pic>
        <p:nvPicPr>
          <p:cNvPr id="8" name="Graphic 7" descr="Logo for the Convention on International Trade of Endangered Species">
            <a:extLst>
              <a:ext uri="{FF2B5EF4-FFF2-40B4-BE49-F238E27FC236}">
                <a16:creationId xmlns:a16="http://schemas.microsoft.com/office/drawing/2014/main" id="{8FE94837-681D-BACE-9641-23669F6E17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94690" y="5284983"/>
            <a:ext cx="1508251" cy="924381"/>
          </a:xfrm>
          <a:prstGeom prst="rect">
            <a:avLst/>
          </a:prstGeom>
        </p:spPr>
      </p:pic>
      <p:pic>
        <p:nvPicPr>
          <p:cNvPr id="10" name="Picture 9" descr="California condor chick getting fed with a puppet representing the parent">
            <a:extLst>
              <a:ext uri="{FF2B5EF4-FFF2-40B4-BE49-F238E27FC236}">
                <a16:creationId xmlns:a16="http://schemas.microsoft.com/office/drawing/2014/main" id="{D30A9A2D-49DE-6639-BD9D-9C5FE7D6B6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4692" y="3992454"/>
            <a:ext cx="1500560" cy="2258111"/>
          </a:xfrm>
          <a:prstGeom prst="rect">
            <a:avLst/>
          </a:prstGeom>
          <a:ln>
            <a:solidFill>
              <a:schemeClr val="accent1"/>
            </a:solidFill>
          </a:ln>
        </p:spPr>
      </p:pic>
      <p:sp>
        <p:nvSpPr>
          <p:cNvPr id="12" name="TextBox 11">
            <a:extLst>
              <a:ext uri="{FF2B5EF4-FFF2-40B4-BE49-F238E27FC236}">
                <a16:creationId xmlns:a16="http://schemas.microsoft.com/office/drawing/2014/main" id="{1145BFD9-FD86-6878-B7E5-00A419746EE3}"/>
              </a:ext>
            </a:extLst>
          </p:cNvPr>
          <p:cNvSpPr txBox="1"/>
          <p:nvPr/>
        </p:nvSpPr>
        <p:spPr>
          <a:xfrm>
            <a:off x="836914" y="6209364"/>
            <a:ext cx="10361298"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The captive breeding image shows a California condor chick being fed with a condor puppet to simulate natural parenting. </a:t>
            </a:r>
          </a:p>
        </p:txBody>
      </p:sp>
      <p:pic>
        <p:nvPicPr>
          <p:cNvPr id="18" name="Picture 17" descr="A logo with animals and birds representing the Endangered Species Act">
            <a:extLst>
              <a:ext uri="{FF2B5EF4-FFF2-40B4-BE49-F238E27FC236}">
                <a16:creationId xmlns:a16="http://schemas.microsoft.com/office/drawing/2014/main" id="{5549BE45-25B1-B7F2-6357-D88F93FC74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39176" y="4006694"/>
            <a:ext cx="1236781" cy="1240809"/>
          </a:xfrm>
          <a:prstGeom prst="rect">
            <a:avLst/>
          </a:prstGeom>
        </p:spPr>
      </p:pic>
      <p:pic>
        <p:nvPicPr>
          <p:cNvPr id="22" name="Picture 21" descr="A sign in the grass indicating the Patuxent National Wildlife Refuge">
            <a:extLst>
              <a:ext uri="{FF2B5EF4-FFF2-40B4-BE49-F238E27FC236}">
                <a16:creationId xmlns:a16="http://schemas.microsoft.com/office/drawing/2014/main" id="{B3886091-0621-EF92-21FC-C17E8A682A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4250" y="4006694"/>
            <a:ext cx="2234331" cy="2231148"/>
          </a:xfrm>
          <a:prstGeom prst="rect">
            <a:avLst/>
          </a:prstGeom>
          <a:ln>
            <a:solidFill>
              <a:schemeClr val="accent1"/>
            </a:solidFill>
          </a:ln>
        </p:spPr>
      </p:pic>
      <p:pic>
        <p:nvPicPr>
          <p:cNvPr id="2" name="Picture 1" descr="A sign in a field indicating a restoration area">
            <a:extLst>
              <a:ext uri="{FF2B5EF4-FFF2-40B4-BE49-F238E27FC236}">
                <a16:creationId xmlns:a16="http://schemas.microsoft.com/office/drawing/2014/main" id="{DB8BC9D3-D586-1A64-6D45-11D61DF35D7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85923" y="4006694"/>
            <a:ext cx="1297722" cy="2231148"/>
          </a:xfrm>
          <a:prstGeom prst="rect">
            <a:avLst/>
          </a:prstGeom>
          <a:ln>
            <a:solidFill>
              <a:schemeClr val="accent1"/>
            </a:solidFill>
          </a:ln>
        </p:spPr>
      </p:pic>
      <p:pic>
        <p:nvPicPr>
          <p:cNvPr id="6" name="Picture 5" descr="A concrete structure in a snowy landscape in Norway">
            <a:extLst>
              <a:ext uri="{FF2B5EF4-FFF2-40B4-BE49-F238E27FC236}">
                <a16:creationId xmlns:a16="http://schemas.microsoft.com/office/drawing/2014/main" id="{77BC6337-6DFE-1AC3-7C6F-459C4C91B76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85350" y="4006694"/>
            <a:ext cx="2648154" cy="2243872"/>
          </a:xfrm>
          <a:prstGeom prst="rect">
            <a:avLst/>
          </a:prstGeom>
          <a:ln>
            <a:solidFill>
              <a:schemeClr val="accent1"/>
            </a:solidFill>
          </a:ln>
        </p:spPr>
      </p:pic>
      <p:sp>
        <p:nvSpPr>
          <p:cNvPr id="7" name="TextBox 6">
            <a:extLst>
              <a:ext uri="{FF2B5EF4-FFF2-40B4-BE49-F238E27FC236}">
                <a16:creationId xmlns:a16="http://schemas.microsoft.com/office/drawing/2014/main" id="{C5BE25FC-0846-9AB7-48E9-34C8C55E8551}"/>
              </a:ext>
            </a:extLst>
          </p:cNvPr>
          <p:cNvSpPr txBox="1"/>
          <p:nvPr/>
        </p:nvSpPr>
        <p:spPr>
          <a:xfrm>
            <a:off x="4649050" y="5954876"/>
            <a:ext cx="2749342"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Seed vault in Svalbard, Norway</a:t>
            </a:r>
          </a:p>
        </p:txBody>
      </p:sp>
      <p:pic>
        <p:nvPicPr>
          <p:cNvPr id="5" name="Graphic 4" descr="Court outline">
            <a:extLst>
              <a:ext uri="{FF2B5EF4-FFF2-40B4-BE49-F238E27FC236}">
                <a16:creationId xmlns:a16="http://schemas.microsoft.com/office/drawing/2014/main" id="{0752D3FB-AB43-3245-DE37-99C801B3A67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28702" y="2247899"/>
            <a:ext cx="747037" cy="747037"/>
          </a:xfrm>
          <a:prstGeom prst="rect">
            <a:avLst/>
          </a:prstGeom>
        </p:spPr>
      </p:pic>
      <p:pic>
        <p:nvPicPr>
          <p:cNvPr id="11" name="Graphic 10" descr="Open hand with plant outline">
            <a:extLst>
              <a:ext uri="{FF2B5EF4-FFF2-40B4-BE49-F238E27FC236}">
                <a16:creationId xmlns:a16="http://schemas.microsoft.com/office/drawing/2014/main" id="{D1511665-4500-300F-BF7D-F5629B06622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75372" y="118385"/>
            <a:ext cx="794894" cy="794894"/>
          </a:xfrm>
          <a:prstGeom prst="rect">
            <a:avLst/>
          </a:prstGeom>
        </p:spPr>
      </p:pic>
    </p:spTree>
    <p:extLst>
      <p:ext uri="{BB962C8B-B14F-4D97-AF65-F5344CB8AC3E}">
        <p14:creationId xmlns:p14="http://schemas.microsoft.com/office/powerpoint/2010/main" val="53623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531754-0B77-0EDC-8D67-52E2D9DA7EF0}"/>
              </a:ext>
            </a:extLst>
          </p:cNvPr>
          <p:cNvSpPr txBox="1"/>
          <p:nvPr/>
        </p:nvSpPr>
        <p:spPr>
          <a:xfrm>
            <a:off x="424018" y="511445"/>
            <a:ext cx="6574740" cy="3554819"/>
          </a:xfrm>
          <a:prstGeom prst="rect">
            <a:avLst/>
          </a:prstGeom>
          <a:noFill/>
        </p:spPr>
        <p:txBody>
          <a:bodyPr wrap="square">
            <a:spAutoFit/>
          </a:bodyPr>
          <a:lstStyle/>
          <a:p>
            <a:pPr algn="just">
              <a:spcAft>
                <a:spcPts val="600"/>
              </a:spcAft>
            </a:pPr>
            <a:r>
              <a:rPr lang="en-US" sz="2200" dirty="0">
                <a:latin typeface="Calibri" panose="020F0502020204030204" pitchFamily="34" charset="0"/>
                <a:cs typeface="Calibri" panose="020F0502020204030204" pitchFamily="34" charset="0"/>
              </a:rPr>
              <a:t>The</a:t>
            </a:r>
            <a:r>
              <a:rPr lang="en-US" sz="2200" b="1" dirty="0">
                <a:latin typeface="Calibri" panose="020F0502020204030204" pitchFamily="34" charset="0"/>
                <a:cs typeface="Calibri" panose="020F0502020204030204" pitchFamily="34" charset="0"/>
              </a:rPr>
              <a:t> Endangered Species Act </a:t>
            </a:r>
            <a:r>
              <a:rPr lang="en-US" sz="2200" dirty="0">
                <a:latin typeface="Calibri" panose="020F0502020204030204" pitchFamily="34" charset="0"/>
                <a:cs typeface="Calibri" panose="020F0502020204030204" pitchFamily="34" charset="0"/>
              </a:rPr>
              <a:t>of 1973 addresses biodiversity in the US by </a:t>
            </a:r>
            <a:r>
              <a:rPr lang="en-US" sz="2200" b="1" dirty="0">
                <a:latin typeface="Calibri" panose="020F0502020204030204" pitchFamily="34" charset="0"/>
                <a:cs typeface="Calibri" panose="020F0502020204030204" pitchFamily="34" charset="0"/>
              </a:rPr>
              <a:t>regulating public and private land use </a:t>
            </a:r>
            <a:r>
              <a:rPr lang="en-US" sz="2200" dirty="0">
                <a:latin typeface="Calibri" panose="020F0502020204030204" pitchFamily="34" charset="0"/>
                <a:cs typeface="Calibri" panose="020F0502020204030204" pitchFamily="34" charset="0"/>
              </a:rPr>
              <a:t>and by developing plans to assist in the recovery of threatened and endangered species.</a:t>
            </a:r>
          </a:p>
          <a:p>
            <a:pPr algn="just"/>
            <a:r>
              <a:rPr lang="en-US" sz="2200" b="1" i="0" dirty="0">
                <a:solidFill>
                  <a:srgbClr val="000000"/>
                </a:solidFill>
                <a:effectLst/>
                <a:highlight>
                  <a:srgbClr val="FFFFFF"/>
                </a:highlight>
                <a:latin typeface="Calibri" panose="020F0502020204030204" pitchFamily="34" charset="0"/>
                <a:cs typeface="Calibri" panose="020F0502020204030204" pitchFamily="34" charset="0"/>
              </a:rPr>
              <a:t>Kemp’s ridley sea turtle </a:t>
            </a:r>
            <a:r>
              <a:rPr lang="en-US" sz="2200" b="0" i="0" dirty="0">
                <a:solidFill>
                  <a:srgbClr val="000000"/>
                </a:solidFill>
                <a:effectLst/>
                <a:highlight>
                  <a:srgbClr val="FFFFFF"/>
                </a:highlight>
                <a:latin typeface="Calibri" panose="020F0502020204030204" pitchFamily="34" charset="0"/>
                <a:cs typeface="Calibri" panose="020F0502020204030204" pitchFamily="34" charset="0"/>
              </a:rPr>
              <a:t>populations declined dramatically in the 20</a:t>
            </a:r>
            <a:r>
              <a:rPr lang="en-US" sz="2200" b="0" i="0" baseline="30000" dirty="0">
                <a:solidFill>
                  <a:srgbClr val="000000"/>
                </a:solidFill>
                <a:effectLst/>
                <a:highlight>
                  <a:srgbClr val="FFFFFF"/>
                </a:highlight>
                <a:latin typeface="Calibri" panose="020F0502020204030204" pitchFamily="34" charset="0"/>
                <a:cs typeface="Calibri" panose="020F0502020204030204" pitchFamily="34" charset="0"/>
              </a:rPr>
              <a:t>th</a:t>
            </a:r>
            <a:r>
              <a:rPr lang="en-US" sz="2200" b="0" i="0" dirty="0">
                <a:solidFill>
                  <a:srgbClr val="000000"/>
                </a:solidFill>
                <a:effectLst/>
                <a:highlight>
                  <a:srgbClr val="FFFFFF"/>
                </a:highlight>
                <a:latin typeface="Calibri" panose="020F0502020204030204" pitchFamily="34" charset="0"/>
                <a:cs typeface="Calibri" panose="020F0502020204030204" pitchFamily="34" charset="0"/>
              </a:rPr>
              <a:t> century due to pollution, harvesting of turtle eggs, and habitat destruction. Under the </a:t>
            </a:r>
            <a:r>
              <a:rPr lang="en-US" sz="2200" b="1" i="0" dirty="0">
                <a:solidFill>
                  <a:srgbClr val="000000"/>
                </a:solidFill>
                <a:effectLst/>
                <a:highlight>
                  <a:srgbClr val="FFFFFF"/>
                </a:highlight>
                <a:latin typeface="Calibri" panose="020F0502020204030204" pitchFamily="34" charset="0"/>
                <a:cs typeface="Calibri" panose="020F0502020204030204" pitchFamily="34" charset="0"/>
              </a:rPr>
              <a:t>ESA</a:t>
            </a:r>
            <a:r>
              <a:rPr lang="en-US" sz="2200" b="0" i="0" dirty="0">
                <a:solidFill>
                  <a:srgbClr val="000000"/>
                </a:solidFill>
                <a:effectLst/>
                <a:highlight>
                  <a:srgbClr val="FFFFFF"/>
                </a:highlight>
                <a:latin typeface="Calibri" panose="020F0502020204030204" pitchFamily="34" charset="0"/>
                <a:cs typeface="Calibri" panose="020F0502020204030204" pitchFamily="34" charset="0"/>
              </a:rPr>
              <a:t>, nesting sites are fenced off and monitored to maximize th</a:t>
            </a:r>
            <a:r>
              <a:rPr lang="en-US" sz="2200" dirty="0">
                <a:solidFill>
                  <a:srgbClr val="000000"/>
                </a:solidFill>
                <a:highlight>
                  <a:srgbClr val="FFFFFF"/>
                </a:highlight>
                <a:latin typeface="Calibri" panose="020F0502020204030204" pitchFamily="34" charset="0"/>
                <a:cs typeface="Calibri" panose="020F0502020204030204" pitchFamily="34" charset="0"/>
              </a:rPr>
              <a:t>e number of hatchlings successfully returning to the sea.</a:t>
            </a:r>
            <a:endParaRPr lang="en-US" sz="2200" dirty="0">
              <a:latin typeface="Calibri" panose="020F0502020204030204" pitchFamily="34" charset="0"/>
              <a:cs typeface="Calibri" panose="020F0502020204030204" pitchFamily="34" charset="0"/>
            </a:endParaRPr>
          </a:p>
        </p:txBody>
      </p:sp>
      <p:pic>
        <p:nvPicPr>
          <p:cNvPr id="6" name="Picture 5" descr="A wire meshed fenced in sand marking off an area where sea turtles laid their eggs">
            <a:extLst>
              <a:ext uri="{FF2B5EF4-FFF2-40B4-BE49-F238E27FC236}">
                <a16:creationId xmlns:a16="http://schemas.microsoft.com/office/drawing/2014/main" id="{0B33A3CC-F630-0A50-B3D4-ED442CE2BB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664" y="4248164"/>
            <a:ext cx="3038807" cy="2098391"/>
          </a:xfrm>
          <a:prstGeom prst="rect">
            <a:avLst/>
          </a:prstGeom>
          <a:ln>
            <a:solidFill>
              <a:schemeClr val="accent1"/>
            </a:solidFill>
          </a:ln>
        </p:spPr>
      </p:pic>
      <p:pic>
        <p:nvPicPr>
          <p:cNvPr id="8" name="Picture 7" descr="A group of baby turtles on the sand&#10;&#10;Description automatically generated">
            <a:extLst>
              <a:ext uri="{FF2B5EF4-FFF2-40B4-BE49-F238E27FC236}">
                <a16:creationId xmlns:a16="http://schemas.microsoft.com/office/drawing/2014/main" id="{43B255EE-2B4A-7342-DF8E-51FA3BFB89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1388" y="4248164"/>
            <a:ext cx="3415587" cy="2098391"/>
          </a:xfrm>
          <a:prstGeom prst="rect">
            <a:avLst/>
          </a:prstGeom>
          <a:ln>
            <a:solidFill>
              <a:schemeClr val="accent1"/>
            </a:solidFill>
          </a:ln>
        </p:spPr>
      </p:pic>
      <p:pic>
        <p:nvPicPr>
          <p:cNvPr id="4" name="Picture 3" descr="A poster with animals and birds&#10;&#10;Description automatically generated">
            <a:extLst>
              <a:ext uri="{FF2B5EF4-FFF2-40B4-BE49-F238E27FC236}">
                <a16:creationId xmlns:a16="http://schemas.microsoft.com/office/drawing/2014/main" id="{70EE443F-4E35-16EA-5A44-F8E2AC82A21D}"/>
              </a:ext>
            </a:extLst>
          </p:cNvPr>
          <p:cNvPicPr>
            <a:picLocks noChangeAspect="1"/>
          </p:cNvPicPr>
          <p:nvPr/>
        </p:nvPicPr>
        <p:blipFill>
          <a:blip r:embed="rId4"/>
          <a:stretch>
            <a:fillRect/>
          </a:stretch>
        </p:blipFill>
        <p:spPr>
          <a:xfrm>
            <a:off x="7274892" y="642937"/>
            <a:ext cx="4626596" cy="5703618"/>
          </a:xfrm>
          <a:prstGeom prst="rect">
            <a:avLst/>
          </a:prstGeom>
          <a:ln>
            <a:solidFill>
              <a:schemeClr val="accent1"/>
            </a:solidFill>
          </a:ln>
        </p:spPr>
      </p:pic>
    </p:spTree>
    <p:extLst>
      <p:ext uri="{BB962C8B-B14F-4D97-AF65-F5344CB8AC3E}">
        <p14:creationId xmlns:p14="http://schemas.microsoft.com/office/powerpoint/2010/main" val="133978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onfiscated elephant products smuggled into the US">
            <a:extLst>
              <a:ext uri="{FF2B5EF4-FFF2-40B4-BE49-F238E27FC236}">
                <a16:creationId xmlns:a16="http://schemas.microsoft.com/office/drawing/2014/main" id="{71C85D62-8E1B-D6F4-365F-92CAF20374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0236" y="1804488"/>
            <a:ext cx="5023036" cy="4018465"/>
          </a:xfrm>
          <a:prstGeom prst="rect">
            <a:avLst/>
          </a:prstGeom>
          <a:ln>
            <a:solidFill>
              <a:schemeClr val="tx1"/>
            </a:solidFill>
          </a:ln>
        </p:spPr>
      </p:pic>
      <p:pic>
        <p:nvPicPr>
          <p:cNvPr id="3" name="Picture 2" descr="Two mean carrying an ivory tusk">
            <a:extLst>
              <a:ext uri="{FF2B5EF4-FFF2-40B4-BE49-F238E27FC236}">
                <a16:creationId xmlns:a16="http://schemas.microsoft.com/office/drawing/2014/main" id="{8FBD8315-F6BF-A73D-5F9B-02BFDD2321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55840" y="1804488"/>
            <a:ext cx="4298348" cy="4018464"/>
          </a:xfrm>
          <a:prstGeom prst="rect">
            <a:avLst/>
          </a:prstGeom>
          <a:ln>
            <a:solidFill>
              <a:schemeClr val="tx1"/>
            </a:solidFill>
          </a:ln>
        </p:spPr>
      </p:pic>
      <p:sp>
        <p:nvSpPr>
          <p:cNvPr id="4" name="TextBox 3">
            <a:extLst>
              <a:ext uri="{FF2B5EF4-FFF2-40B4-BE49-F238E27FC236}">
                <a16:creationId xmlns:a16="http://schemas.microsoft.com/office/drawing/2014/main" id="{5AD6B6DF-E208-D3AB-3EEC-7CCDDD350909}"/>
              </a:ext>
            </a:extLst>
          </p:cNvPr>
          <p:cNvSpPr txBox="1"/>
          <p:nvPr/>
        </p:nvSpPr>
        <p:spPr>
          <a:xfrm>
            <a:off x="1001246" y="599986"/>
            <a:ext cx="9952942" cy="1107996"/>
          </a:xfrm>
          <a:prstGeom prst="rect">
            <a:avLst/>
          </a:prstGeom>
          <a:noFill/>
        </p:spPr>
        <p:txBody>
          <a:bodyPr wrap="square">
            <a:spAutoFit/>
          </a:bodyPr>
          <a:lstStyle/>
          <a:p>
            <a:pPr algn="just">
              <a:spcAft>
                <a:spcPts val="600"/>
              </a:spcAft>
            </a:pPr>
            <a:r>
              <a:rPr lang="en-US" sz="2200" dirty="0">
                <a:latin typeface="Calibri" panose="020F0502020204030204" pitchFamily="34" charset="0"/>
                <a:cs typeface="Calibri" panose="020F0502020204030204" pitchFamily="34" charset="0"/>
              </a:rPr>
              <a:t>The </a:t>
            </a:r>
            <a:r>
              <a:rPr lang="en-US" sz="2200" b="1" dirty="0">
                <a:latin typeface="Calibri" panose="020F0502020204030204" pitchFamily="34" charset="0"/>
                <a:cs typeface="Calibri" panose="020F0502020204030204" pitchFamily="34" charset="0"/>
              </a:rPr>
              <a:t>Convention on International Trade of Endangered Species </a:t>
            </a:r>
            <a:r>
              <a:rPr lang="en-US" sz="2200" dirty="0">
                <a:latin typeface="Calibri" panose="020F0502020204030204" pitchFamily="34" charset="0"/>
                <a:cs typeface="Calibri" panose="020F0502020204030204" pitchFamily="34" charset="0"/>
              </a:rPr>
              <a:t>of 1975 is an international agreement that bans the </a:t>
            </a:r>
            <a:r>
              <a:rPr lang="en-US" sz="2200" b="1" dirty="0">
                <a:latin typeface="Calibri" panose="020F0502020204030204" pitchFamily="34" charset="0"/>
                <a:cs typeface="Calibri" panose="020F0502020204030204" pitchFamily="34" charset="0"/>
              </a:rPr>
              <a:t>trafficking of endangered species </a:t>
            </a:r>
            <a:r>
              <a:rPr lang="en-US" sz="2200" dirty="0">
                <a:latin typeface="Calibri" panose="020F0502020204030204" pitchFamily="34" charset="0"/>
                <a:cs typeface="Calibri" panose="020F0502020204030204" pitchFamily="34" charset="0"/>
              </a:rPr>
              <a:t>and their associated products. In the US, </a:t>
            </a:r>
            <a:r>
              <a:rPr lang="en-US" sz="2200" b="1" dirty="0">
                <a:latin typeface="Calibri" panose="020F0502020204030204" pitchFamily="34" charset="0"/>
                <a:cs typeface="Calibri" panose="020F0502020204030204" pitchFamily="34" charset="0"/>
              </a:rPr>
              <a:t>CITES</a:t>
            </a:r>
            <a:r>
              <a:rPr lang="en-US" sz="2200" dirty="0">
                <a:latin typeface="Calibri" panose="020F0502020204030204" pitchFamily="34" charset="0"/>
                <a:cs typeface="Calibri" panose="020F0502020204030204" pitchFamily="34" charset="0"/>
              </a:rPr>
              <a:t> is enforced by US customs.</a:t>
            </a:r>
          </a:p>
        </p:txBody>
      </p:sp>
      <p:sp>
        <p:nvSpPr>
          <p:cNvPr id="6" name="TextBox 5">
            <a:extLst>
              <a:ext uri="{FF2B5EF4-FFF2-40B4-BE49-F238E27FC236}">
                <a16:creationId xmlns:a16="http://schemas.microsoft.com/office/drawing/2014/main" id="{0034E30B-904E-4760-2E18-42A4ABDEC2FB}"/>
              </a:ext>
            </a:extLst>
          </p:cNvPr>
          <p:cNvSpPr txBox="1"/>
          <p:nvPr/>
        </p:nvSpPr>
        <p:spPr>
          <a:xfrm>
            <a:off x="1398223" y="5822952"/>
            <a:ext cx="4487062"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Endangered species products seized by US customs.</a:t>
            </a:r>
          </a:p>
        </p:txBody>
      </p:sp>
    </p:spTree>
    <p:extLst>
      <p:ext uri="{BB962C8B-B14F-4D97-AF65-F5344CB8AC3E}">
        <p14:creationId xmlns:p14="http://schemas.microsoft.com/office/powerpoint/2010/main" val="1241007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FDFBA2E-B1EF-462D-A5FD-3BCFDCFD35C8}"/>
              </a:ext>
            </a:extLst>
          </p:cNvPr>
          <p:cNvSpPr txBox="1"/>
          <p:nvPr/>
        </p:nvSpPr>
        <p:spPr>
          <a:xfrm>
            <a:off x="790459" y="5582141"/>
            <a:ext cx="10160307" cy="769441"/>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Unless otherwise indicated, all images in this presentation were downloaded from </a:t>
            </a:r>
            <a:r>
              <a:rPr lang="en-US" sz="2200" b="1" dirty="0">
                <a:latin typeface="Calibri" panose="020F0502020204030204" pitchFamily="34" charset="0"/>
                <a:cs typeface="Calibri" panose="020F0502020204030204" pitchFamily="34" charset="0"/>
              </a:rPr>
              <a:t>Wikimedia Commons</a:t>
            </a: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2"/>
              </a:rPr>
              <a:t>https://commons.wikimedia.org/wiki/Main_Page</a:t>
            </a:r>
            <a:endParaRPr lang="en-US" sz="1600" dirty="0"/>
          </a:p>
        </p:txBody>
      </p:sp>
      <p:pic>
        <p:nvPicPr>
          <p:cNvPr id="11" name="Picture 10" descr="A blue and red logo with arrows&#10;&#10;Description automatically generated">
            <a:extLst>
              <a:ext uri="{FF2B5EF4-FFF2-40B4-BE49-F238E27FC236}">
                <a16:creationId xmlns:a16="http://schemas.microsoft.com/office/drawing/2014/main" id="{DE3CF24E-DE08-B0B4-A5E0-26567F16BB07}"/>
              </a:ext>
            </a:extLst>
          </p:cNvPr>
          <p:cNvPicPr>
            <a:picLocks noChangeAspect="1"/>
          </p:cNvPicPr>
          <p:nvPr/>
        </p:nvPicPr>
        <p:blipFill>
          <a:blip r:embed="rId3"/>
          <a:stretch>
            <a:fillRect/>
          </a:stretch>
        </p:blipFill>
        <p:spPr>
          <a:xfrm>
            <a:off x="3944327" y="1089442"/>
            <a:ext cx="3441336" cy="3958024"/>
          </a:xfrm>
          <a:prstGeom prst="rect">
            <a:avLst/>
          </a:prstGeom>
        </p:spPr>
      </p:pic>
      <p:sp>
        <p:nvSpPr>
          <p:cNvPr id="12" name="TextBox 11">
            <a:extLst>
              <a:ext uri="{FF2B5EF4-FFF2-40B4-BE49-F238E27FC236}">
                <a16:creationId xmlns:a16="http://schemas.microsoft.com/office/drawing/2014/main" id="{541DED42-8297-90D0-2750-BBE1A1B58495}"/>
              </a:ext>
            </a:extLst>
          </p:cNvPr>
          <p:cNvSpPr txBox="1"/>
          <p:nvPr/>
        </p:nvSpPr>
        <p:spPr>
          <a:xfrm>
            <a:off x="625206" y="399228"/>
            <a:ext cx="3073405" cy="523220"/>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Acknowledgement:</a:t>
            </a:r>
          </a:p>
        </p:txBody>
      </p:sp>
    </p:spTree>
    <p:extLst>
      <p:ext uri="{BB962C8B-B14F-4D97-AF65-F5344CB8AC3E}">
        <p14:creationId xmlns:p14="http://schemas.microsoft.com/office/powerpoint/2010/main" val="279960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96E62F-ED4B-7990-6B70-B5EA20B09170}"/>
              </a:ext>
            </a:extLst>
          </p:cNvPr>
          <p:cNvSpPr txBox="1"/>
          <p:nvPr/>
        </p:nvSpPr>
        <p:spPr>
          <a:xfrm>
            <a:off x="393859" y="467788"/>
            <a:ext cx="6595109" cy="2923877"/>
          </a:xfrm>
          <a:prstGeom prst="rect">
            <a:avLst/>
          </a:prstGeom>
          <a:noFill/>
        </p:spPr>
        <p:txBody>
          <a:bodyPr wrap="square" rtlCol="0">
            <a:spAutoFit/>
          </a:bodyPr>
          <a:lstStyle/>
          <a:p>
            <a:pPr algn="just">
              <a:spcAft>
                <a:spcPts val="1200"/>
              </a:spcAft>
            </a:pPr>
            <a:r>
              <a:rPr lang="en-US" sz="2200" dirty="0">
                <a:latin typeface="Calibri" panose="020F0502020204030204" pitchFamily="34" charset="0"/>
                <a:cs typeface="Calibri" panose="020F0502020204030204" pitchFamily="34" charset="0"/>
              </a:rPr>
              <a:t>Biodiversity has three components:</a:t>
            </a:r>
          </a:p>
          <a:p>
            <a:pPr marL="342900" indent="-342900" algn="just">
              <a:spcAft>
                <a:spcPts val="1200"/>
              </a:spcAft>
              <a:buFont typeface="Arial" panose="020B0604020202020204" pitchFamily="34" charset="0"/>
              <a:buChar char="•"/>
            </a:pPr>
            <a:r>
              <a:rPr lang="en-US" sz="2200" b="1" dirty="0">
                <a:latin typeface="Calibri" panose="020F0502020204030204" pitchFamily="34" charset="0"/>
                <a:cs typeface="Calibri" panose="020F0502020204030204" pitchFamily="34" charset="0"/>
              </a:rPr>
              <a:t>Ecosystem biodiversity </a:t>
            </a:r>
            <a:r>
              <a:rPr lang="en-US" sz="2200" dirty="0">
                <a:latin typeface="Calibri" panose="020F0502020204030204" pitchFamily="34" charset="0"/>
                <a:cs typeface="Calibri" panose="020F0502020204030204" pitchFamily="34" charset="0"/>
              </a:rPr>
              <a:t>is about the variety of different habits in a given area.</a:t>
            </a:r>
          </a:p>
          <a:p>
            <a:pPr marL="342900" indent="-342900" algn="just">
              <a:spcAft>
                <a:spcPts val="1200"/>
              </a:spcAft>
              <a:buFont typeface="Arial" panose="020B0604020202020204" pitchFamily="34" charset="0"/>
              <a:buChar char="•"/>
            </a:pPr>
            <a:r>
              <a:rPr lang="en-US" sz="2200" b="1" dirty="0">
                <a:latin typeface="Calibri" panose="020F0502020204030204" pitchFamily="34" charset="0"/>
                <a:cs typeface="Calibri" panose="020F0502020204030204" pitchFamily="34" charset="0"/>
              </a:rPr>
              <a:t>Species biodiversity </a:t>
            </a:r>
            <a:r>
              <a:rPr lang="en-US" sz="2200" dirty="0">
                <a:latin typeface="Calibri" panose="020F0502020204030204" pitchFamily="34" charset="0"/>
                <a:cs typeface="Calibri" panose="020F0502020204030204" pitchFamily="34" charset="0"/>
              </a:rPr>
              <a:t>is about the number and distribution of different species in an ecosystem.</a:t>
            </a:r>
          </a:p>
          <a:p>
            <a:pPr marL="342900" indent="-342900" algn="just">
              <a:spcAft>
                <a:spcPts val="1200"/>
              </a:spcAft>
              <a:buFont typeface="Arial" panose="020B0604020202020204" pitchFamily="34" charset="0"/>
              <a:buChar char="•"/>
            </a:pPr>
            <a:r>
              <a:rPr lang="en-US" sz="2200" b="1" dirty="0">
                <a:latin typeface="Calibri" panose="020F0502020204030204" pitchFamily="34" charset="0"/>
                <a:cs typeface="Calibri" panose="020F0502020204030204" pitchFamily="34" charset="0"/>
              </a:rPr>
              <a:t>Genetic biodiversity </a:t>
            </a:r>
            <a:r>
              <a:rPr lang="en-US" sz="2200" dirty="0">
                <a:latin typeface="Calibri" panose="020F0502020204030204" pitchFamily="34" charset="0"/>
                <a:cs typeface="Calibri" panose="020F0502020204030204" pitchFamily="34" charset="0"/>
              </a:rPr>
              <a:t>is about the genetic variability within a population.</a:t>
            </a:r>
          </a:p>
        </p:txBody>
      </p:sp>
      <p:pic>
        <p:nvPicPr>
          <p:cNvPr id="5" name="Picture 4" descr="Artistic representation of a DNA double helix">
            <a:extLst>
              <a:ext uri="{FF2B5EF4-FFF2-40B4-BE49-F238E27FC236}">
                <a16:creationId xmlns:a16="http://schemas.microsoft.com/office/drawing/2014/main" id="{28FA463C-C1AD-C344-EF79-482056DE65B4}"/>
              </a:ext>
              <a:ext uri="{C183D7F6-B498-43B3-948B-1728B52AA6E4}">
                <adec:decorative xmlns:adec="http://schemas.microsoft.com/office/drawing/2017/decorative" val="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0616" y="4928273"/>
            <a:ext cx="1790033" cy="1105361"/>
          </a:xfrm>
          <a:prstGeom prst="rect">
            <a:avLst/>
          </a:prstGeom>
        </p:spPr>
      </p:pic>
      <p:pic>
        <p:nvPicPr>
          <p:cNvPr id="6" name="Picture 5" descr="A group of animals in an African savanna">
            <a:extLst>
              <a:ext uri="{FF2B5EF4-FFF2-40B4-BE49-F238E27FC236}">
                <a16:creationId xmlns:a16="http://schemas.microsoft.com/office/drawing/2014/main" id="{AE5231FF-7202-8300-7C5A-011302545A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2105" y="3570929"/>
            <a:ext cx="2565014" cy="2462705"/>
          </a:xfrm>
          <a:prstGeom prst="rect">
            <a:avLst/>
          </a:prstGeom>
          <a:ln>
            <a:solidFill>
              <a:schemeClr val="accent1"/>
            </a:solidFill>
          </a:ln>
        </p:spPr>
      </p:pic>
      <p:pic>
        <p:nvPicPr>
          <p:cNvPr id="10" name="Picture 9" descr="A triangle with different images of different animals and natural landscapes representing the different components of biodiversity">
            <a:extLst>
              <a:ext uri="{FF2B5EF4-FFF2-40B4-BE49-F238E27FC236}">
                <a16:creationId xmlns:a16="http://schemas.microsoft.com/office/drawing/2014/main" id="{F4DB280F-9F30-4564-8A85-6F814E204488}"/>
              </a:ext>
            </a:extLst>
          </p:cNvPr>
          <p:cNvPicPr>
            <a:picLocks noChangeAspect="1"/>
          </p:cNvPicPr>
          <p:nvPr/>
        </p:nvPicPr>
        <p:blipFill>
          <a:blip r:embed="rId4"/>
          <a:stretch>
            <a:fillRect/>
          </a:stretch>
        </p:blipFill>
        <p:spPr>
          <a:xfrm>
            <a:off x="6025994" y="1173148"/>
            <a:ext cx="5689600" cy="4940300"/>
          </a:xfrm>
          <a:prstGeom prst="rect">
            <a:avLst/>
          </a:prstGeom>
        </p:spPr>
      </p:pic>
      <p:pic>
        <p:nvPicPr>
          <p:cNvPr id="3" name="Picture 2" descr="A aerial view of green islands&#10;&#10;Description automatically generated with medium confidence">
            <a:extLst>
              <a:ext uri="{FF2B5EF4-FFF2-40B4-BE49-F238E27FC236}">
                <a16:creationId xmlns:a16="http://schemas.microsoft.com/office/drawing/2014/main" id="{0115CF93-1EB0-4492-BCEA-958C69A52566}"/>
              </a:ext>
            </a:extLst>
          </p:cNvPr>
          <p:cNvPicPr>
            <a:picLocks noChangeAspect="1"/>
          </p:cNvPicPr>
          <p:nvPr/>
        </p:nvPicPr>
        <p:blipFill>
          <a:blip r:embed="rId5"/>
          <a:stretch>
            <a:fillRect/>
          </a:stretch>
        </p:blipFill>
        <p:spPr>
          <a:xfrm>
            <a:off x="3410616" y="3553450"/>
            <a:ext cx="2565014" cy="1247150"/>
          </a:xfrm>
          <a:prstGeom prst="rect">
            <a:avLst/>
          </a:prstGeom>
        </p:spPr>
      </p:pic>
    </p:spTree>
    <p:extLst>
      <p:ext uri="{BB962C8B-B14F-4D97-AF65-F5344CB8AC3E}">
        <p14:creationId xmlns:p14="http://schemas.microsoft.com/office/powerpoint/2010/main" val="184037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0CB6ED0-11DF-43C9-403C-42BCF083CE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E583BB-B20D-0F0B-340D-F70D0A709235}"/>
              </a:ext>
            </a:extLst>
          </p:cNvPr>
          <p:cNvSpPr>
            <a:spLocks noGrp="1"/>
          </p:cNvSpPr>
          <p:nvPr>
            <p:ph type="ctrTitle"/>
          </p:nvPr>
        </p:nvSpPr>
        <p:spPr>
          <a:xfrm>
            <a:off x="314325" y="1122363"/>
            <a:ext cx="11558588" cy="2387600"/>
          </a:xfrm>
        </p:spPr>
        <p:txBody>
          <a:bodyPr>
            <a:normAutofit/>
          </a:bodyPr>
          <a:lstStyle/>
          <a:p>
            <a:r>
              <a:rPr lang="en-US" sz="5400" dirty="0"/>
              <a:t>Extinction and Threats to Biodiversity</a:t>
            </a:r>
          </a:p>
        </p:txBody>
      </p:sp>
      <p:sp>
        <p:nvSpPr>
          <p:cNvPr id="3" name="Subtitle 2">
            <a:extLst>
              <a:ext uri="{FF2B5EF4-FFF2-40B4-BE49-F238E27FC236}">
                <a16:creationId xmlns:a16="http://schemas.microsoft.com/office/drawing/2014/main" id="{53408C84-ABA4-E7B8-E0D0-D75B8B9D9D16}"/>
              </a:ext>
            </a:extLst>
          </p:cNvPr>
          <p:cNvSpPr>
            <a:spLocks noGrp="1"/>
          </p:cNvSpPr>
          <p:nvPr>
            <p:ph type="subTitle" idx="1"/>
          </p:nvPr>
        </p:nvSpPr>
        <p:spPr>
          <a:xfrm>
            <a:off x="1157287" y="3509963"/>
            <a:ext cx="9144000" cy="1655762"/>
          </a:xfrm>
        </p:spPr>
        <p:txBody>
          <a:bodyPr/>
          <a:lstStyle/>
          <a:p>
            <a:r>
              <a:rPr lang="en-US" dirty="0"/>
              <a:t>Both past and present</a:t>
            </a:r>
          </a:p>
        </p:txBody>
      </p:sp>
    </p:spTree>
    <p:extLst>
      <p:ext uri="{BB962C8B-B14F-4D97-AF65-F5344CB8AC3E}">
        <p14:creationId xmlns:p14="http://schemas.microsoft.com/office/powerpoint/2010/main" val="2634241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DB072E-2133-B8D2-CC4C-07AE71E7D452}"/>
              </a:ext>
            </a:extLst>
          </p:cNvPr>
          <p:cNvSpPr txBox="1"/>
          <p:nvPr/>
        </p:nvSpPr>
        <p:spPr>
          <a:xfrm>
            <a:off x="453966" y="297697"/>
            <a:ext cx="11216310" cy="1523494"/>
          </a:xfrm>
          <a:prstGeom prst="rect">
            <a:avLst/>
          </a:prstGeom>
          <a:noFill/>
        </p:spPr>
        <p:txBody>
          <a:bodyPr wrap="square" rtlCol="0">
            <a:spAutoFit/>
          </a:bodyPr>
          <a:lstStyle/>
          <a:p>
            <a:pPr algn="just">
              <a:spcAft>
                <a:spcPts val="600"/>
              </a:spcAft>
            </a:pPr>
            <a:r>
              <a:rPr lang="en-US" sz="2200" dirty="0">
                <a:latin typeface="Calibri" panose="020F0502020204030204" pitchFamily="34" charset="0"/>
                <a:cs typeface="Calibri" panose="020F0502020204030204" pitchFamily="34" charset="0"/>
              </a:rPr>
              <a:t>Mass extinctions are not a new phenomenon: The most famous extinction event was the disappearance  of the dinosaurs at the end of the Cretaceous about 60 million years ago.</a:t>
            </a:r>
          </a:p>
          <a:p>
            <a:pPr algn="just">
              <a:spcAft>
                <a:spcPts val="1200"/>
              </a:spcAft>
            </a:pPr>
            <a:r>
              <a:rPr lang="en-US" sz="2200" dirty="0">
                <a:latin typeface="Calibri" panose="020F0502020204030204" pitchFamily="34" charset="0"/>
                <a:cs typeface="Calibri" panose="020F0502020204030204" pitchFamily="34" charset="0"/>
              </a:rPr>
              <a:t>There are concerns that ongoing environmental pressures from human activity increasingly endanger the continuance of vulnerable species of flora and fauna worldwide.</a:t>
            </a:r>
          </a:p>
        </p:txBody>
      </p:sp>
      <p:sp>
        <p:nvSpPr>
          <p:cNvPr id="5" name="TextBox 4">
            <a:extLst>
              <a:ext uri="{FF2B5EF4-FFF2-40B4-BE49-F238E27FC236}">
                <a16:creationId xmlns:a16="http://schemas.microsoft.com/office/drawing/2014/main" id="{46560620-949A-361A-73D3-4B5EC5C4C2D8}"/>
              </a:ext>
            </a:extLst>
          </p:cNvPr>
          <p:cNvSpPr txBox="1"/>
          <p:nvPr/>
        </p:nvSpPr>
        <p:spPr>
          <a:xfrm>
            <a:off x="468058" y="6154396"/>
            <a:ext cx="11255883" cy="323165"/>
          </a:xfrm>
          <a:prstGeom prst="rect">
            <a:avLst/>
          </a:prstGeom>
          <a:noFill/>
        </p:spPr>
        <p:txBody>
          <a:bodyPr wrap="square" rtlCol="0">
            <a:spAutoFit/>
          </a:bodyPr>
          <a:lstStyle/>
          <a:p>
            <a:r>
              <a:rPr lang="en-US" sz="1500" dirty="0">
                <a:latin typeface="Calibri" panose="020F0502020204030204" pitchFamily="34" charset="0"/>
                <a:cs typeface="Calibri" panose="020F0502020204030204" pitchFamily="34" charset="0"/>
              </a:rPr>
              <a:t>Graph on left from “Environmental Issues” by Andrew Frank: </a:t>
            </a:r>
            <a:r>
              <a:rPr lang="en-US" sz="1500" dirty="0">
                <a:latin typeface="Calibri" panose="020F0502020204030204" pitchFamily="34" charset="0"/>
                <a:cs typeface="Calibri" panose="020F0502020204030204" pitchFamily="34" charset="0"/>
                <a:hlinkClick r:id="rId2"/>
              </a:rPr>
              <a:t>https://openstax.org/books/biology/pages/1-introduction</a:t>
            </a:r>
            <a:endParaRPr lang="en-US" sz="1500" dirty="0">
              <a:latin typeface="Calibri" panose="020F0502020204030204" pitchFamily="34" charset="0"/>
              <a:cs typeface="Calibri" panose="020F0502020204030204" pitchFamily="34" charset="0"/>
            </a:endParaRPr>
          </a:p>
        </p:txBody>
      </p:sp>
      <p:pic>
        <p:nvPicPr>
          <p:cNvPr id="7" name="Picture 6" descr="A graph showing extinctions over time">
            <a:extLst>
              <a:ext uri="{FF2B5EF4-FFF2-40B4-BE49-F238E27FC236}">
                <a16:creationId xmlns:a16="http://schemas.microsoft.com/office/drawing/2014/main" id="{7B75C962-1068-B272-CF1D-E93AD3E232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4803" y="2026418"/>
            <a:ext cx="6730603" cy="4110393"/>
          </a:xfrm>
          <a:prstGeom prst="rect">
            <a:avLst/>
          </a:prstGeom>
          <a:ln>
            <a:solidFill>
              <a:schemeClr val="tx1"/>
            </a:solidFill>
          </a:ln>
        </p:spPr>
      </p:pic>
      <p:pic>
        <p:nvPicPr>
          <p:cNvPr id="9" name="Picture 8" descr="A graph of different countries and their impact on deforestation">
            <a:extLst>
              <a:ext uri="{FF2B5EF4-FFF2-40B4-BE49-F238E27FC236}">
                <a16:creationId xmlns:a16="http://schemas.microsoft.com/office/drawing/2014/main" id="{A5E93515-AE66-CF77-B246-963155201669}"/>
              </a:ext>
            </a:extLst>
          </p:cNvPr>
          <p:cNvPicPr>
            <a:picLocks noChangeAspect="1"/>
          </p:cNvPicPr>
          <p:nvPr/>
        </p:nvPicPr>
        <p:blipFill>
          <a:blip r:embed="rId4"/>
          <a:stretch>
            <a:fillRect/>
          </a:stretch>
        </p:blipFill>
        <p:spPr>
          <a:xfrm>
            <a:off x="7516804" y="2013388"/>
            <a:ext cx="4110393" cy="4110393"/>
          </a:xfrm>
          <a:prstGeom prst="rect">
            <a:avLst/>
          </a:prstGeom>
          <a:ln>
            <a:solidFill>
              <a:schemeClr val="accent1"/>
            </a:solidFill>
          </a:ln>
        </p:spPr>
      </p:pic>
    </p:spTree>
    <p:extLst>
      <p:ext uri="{BB962C8B-B14F-4D97-AF65-F5344CB8AC3E}">
        <p14:creationId xmlns:p14="http://schemas.microsoft.com/office/powerpoint/2010/main" val="141094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8213C-B5D8-E702-28AD-E14CB811F29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B10823F-265C-44EB-5735-48EE63BA7B69}"/>
              </a:ext>
            </a:extLst>
          </p:cNvPr>
          <p:cNvSpPr txBox="1"/>
          <p:nvPr/>
        </p:nvSpPr>
        <p:spPr>
          <a:xfrm>
            <a:off x="345869" y="508286"/>
            <a:ext cx="11074399" cy="430887"/>
          </a:xfrm>
          <a:prstGeom prst="rect">
            <a:avLst/>
          </a:prstGeom>
          <a:noFill/>
        </p:spPr>
        <p:txBody>
          <a:bodyPr wrap="square" rtlCol="0">
            <a:spAutoFit/>
          </a:bodyPr>
          <a:lstStyle/>
          <a:p>
            <a:r>
              <a:rPr lang="en-US" sz="2200" dirty="0">
                <a:latin typeface="Calibri" panose="020F0502020204030204" pitchFamily="34" charset="0"/>
                <a:cs typeface="Calibri" panose="020F0502020204030204" pitchFamily="34" charset="0"/>
              </a:rPr>
              <a:t>Less affluent nations make up most of the current hotspots for endangered species.</a:t>
            </a:r>
          </a:p>
        </p:txBody>
      </p:sp>
      <p:pic>
        <p:nvPicPr>
          <p:cNvPr id="7" name="Picture 6" descr="A map of the world with colored regions representing higher main areas of concern for endangered mammals">
            <a:extLst>
              <a:ext uri="{FF2B5EF4-FFF2-40B4-BE49-F238E27FC236}">
                <a16:creationId xmlns:a16="http://schemas.microsoft.com/office/drawing/2014/main" id="{3AB02EF4-16A3-C77C-185E-ECFE1344EA5E}"/>
              </a:ext>
            </a:extLst>
          </p:cNvPr>
          <p:cNvPicPr>
            <a:picLocks noChangeAspect="1"/>
          </p:cNvPicPr>
          <p:nvPr/>
        </p:nvPicPr>
        <p:blipFill>
          <a:blip r:embed="rId2"/>
          <a:stretch>
            <a:fillRect/>
          </a:stretch>
        </p:blipFill>
        <p:spPr>
          <a:xfrm>
            <a:off x="450761" y="1068435"/>
            <a:ext cx="11320528" cy="5499789"/>
          </a:xfrm>
          <a:prstGeom prst="rect">
            <a:avLst/>
          </a:prstGeom>
          <a:ln>
            <a:solidFill>
              <a:schemeClr val="accent1"/>
            </a:solidFill>
          </a:ln>
        </p:spPr>
      </p:pic>
    </p:spTree>
    <p:extLst>
      <p:ext uri="{BB962C8B-B14F-4D97-AF65-F5344CB8AC3E}">
        <p14:creationId xmlns:p14="http://schemas.microsoft.com/office/powerpoint/2010/main" val="1525142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2284650-6386-2113-A91E-289F588CFD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8BC307-F710-7B8A-D5C8-5B8B1060EEE7}"/>
              </a:ext>
            </a:extLst>
          </p:cNvPr>
          <p:cNvSpPr>
            <a:spLocks noGrp="1"/>
          </p:cNvSpPr>
          <p:nvPr>
            <p:ph type="ctrTitle"/>
          </p:nvPr>
        </p:nvSpPr>
        <p:spPr>
          <a:xfrm>
            <a:off x="314325" y="1122363"/>
            <a:ext cx="11558588" cy="2387600"/>
          </a:xfrm>
        </p:spPr>
        <p:txBody>
          <a:bodyPr>
            <a:normAutofit/>
          </a:bodyPr>
          <a:lstStyle/>
          <a:p>
            <a:r>
              <a:rPr lang="en-US" sz="5400" dirty="0"/>
              <a:t>Anthropogenic Disruption</a:t>
            </a:r>
          </a:p>
        </p:txBody>
      </p:sp>
      <p:sp>
        <p:nvSpPr>
          <p:cNvPr id="3" name="Subtitle 2">
            <a:extLst>
              <a:ext uri="{FF2B5EF4-FFF2-40B4-BE49-F238E27FC236}">
                <a16:creationId xmlns:a16="http://schemas.microsoft.com/office/drawing/2014/main" id="{BD278F6A-7AB5-A979-F1F9-4A8983EE77C2}"/>
              </a:ext>
            </a:extLst>
          </p:cNvPr>
          <p:cNvSpPr>
            <a:spLocks noGrp="1"/>
          </p:cNvSpPr>
          <p:nvPr>
            <p:ph type="subTitle" idx="1"/>
          </p:nvPr>
        </p:nvSpPr>
        <p:spPr>
          <a:xfrm>
            <a:off x="1157287" y="3509963"/>
            <a:ext cx="9144000" cy="1655762"/>
          </a:xfrm>
        </p:spPr>
        <p:txBody>
          <a:bodyPr/>
          <a:lstStyle/>
          <a:p>
            <a:r>
              <a:rPr lang="en-US" dirty="0"/>
              <a:t>And how it generates winners and losers</a:t>
            </a:r>
          </a:p>
        </p:txBody>
      </p:sp>
    </p:spTree>
    <p:extLst>
      <p:ext uri="{BB962C8B-B14F-4D97-AF65-F5344CB8AC3E}">
        <p14:creationId xmlns:p14="http://schemas.microsoft.com/office/powerpoint/2010/main" val="1238723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E008AD-4464-4AFA-0043-865D4CCAC52F}"/>
              </a:ext>
            </a:extLst>
          </p:cNvPr>
          <p:cNvSpPr txBox="1"/>
          <p:nvPr/>
        </p:nvSpPr>
        <p:spPr>
          <a:xfrm>
            <a:off x="196020" y="210989"/>
            <a:ext cx="11753810" cy="1538883"/>
          </a:xfrm>
          <a:prstGeom prst="rect">
            <a:avLst/>
          </a:prstGeom>
          <a:noFill/>
        </p:spPr>
        <p:txBody>
          <a:bodyPr wrap="square" rtlCol="0">
            <a:spAutoFit/>
          </a:bodyPr>
          <a:lstStyle/>
          <a:p>
            <a:pPr algn="just">
              <a:spcAft>
                <a:spcPts val="600"/>
              </a:spcAft>
            </a:pPr>
            <a:r>
              <a:rPr lang="en-US" sz="2100" dirty="0">
                <a:latin typeface="Calibri" panose="020F0502020204030204" pitchFamily="34" charset="0"/>
                <a:cs typeface="Calibri" panose="020F0502020204030204" pitchFamily="34" charset="0"/>
              </a:rPr>
              <a:t>The endangered species list is growing, but not all species respond equally to man-made disturbances:</a:t>
            </a:r>
          </a:p>
          <a:p>
            <a:pPr algn="just">
              <a:spcAft>
                <a:spcPts val="600"/>
              </a:spcAft>
            </a:pPr>
            <a:r>
              <a:rPr lang="en-US" sz="2100" b="1" dirty="0">
                <a:latin typeface="Calibri" panose="020F0502020204030204" pitchFamily="34" charset="0"/>
                <a:cs typeface="Calibri" panose="020F0502020204030204" pitchFamily="34" charset="0"/>
              </a:rPr>
              <a:t>Habitat fragmentation </a:t>
            </a:r>
            <a:r>
              <a:rPr lang="en-US" sz="2100" dirty="0">
                <a:latin typeface="Calibri" panose="020F0502020204030204" pitchFamily="34" charset="0"/>
                <a:cs typeface="Calibri" panose="020F0502020204030204" pitchFamily="34" charset="0"/>
              </a:rPr>
              <a:t>generates an increasing proportion of “</a:t>
            </a:r>
            <a:r>
              <a:rPr lang="en-US" sz="2100" b="1" dirty="0">
                <a:latin typeface="Calibri" panose="020F0502020204030204" pitchFamily="34" charset="0"/>
                <a:cs typeface="Calibri" panose="020F0502020204030204" pitchFamily="34" charset="0"/>
              </a:rPr>
              <a:t>edge habitats</a:t>
            </a:r>
            <a:r>
              <a:rPr lang="en-US" sz="2100" dirty="0">
                <a:latin typeface="Calibri" panose="020F0502020204030204" pitchFamily="34" charset="0"/>
                <a:cs typeface="Calibri" panose="020F0502020204030204" pitchFamily="34" charset="0"/>
              </a:rPr>
              <a:t>” that favor disturbance-adapted </a:t>
            </a:r>
            <a:r>
              <a:rPr lang="en-US" sz="2100" b="1" dirty="0">
                <a:latin typeface="Calibri" panose="020F0502020204030204" pitchFamily="34" charset="0"/>
                <a:cs typeface="Calibri" panose="020F0502020204030204" pitchFamily="34" charset="0"/>
              </a:rPr>
              <a:t>pioneer species </a:t>
            </a:r>
            <a:r>
              <a:rPr lang="en-US" sz="2100" dirty="0">
                <a:latin typeface="Calibri" panose="020F0502020204030204" pitchFamily="34" charset="0"/>
                <a:cs typeface="Calibri" panose="020F0502020204030204" pitchFamily="34" charset="0"/>
              </a:rPr>
              <a:t>over species that are adapted to the more mature </a:t>
            </a:r>
            <a:r>
              <a:rPr lang="en-US" sz="2100" b="1" dirty="0">
                <a:latin typeface="Calibri" panose="020F0502020204030204" pitchFamily="34" charset="0"/>
                <a:cs typeface="Calibri" panose="020F0502020204030204" pitchFamily="34" charset="0"/>
              </a:rPr>
              <a:t>climax ecosystems</a:t>
            </a:r>
            <a:r>
              <a:rPr lang="en-US" sz="2100" dirty="0">
                <a:latin typeface="Calibri" panose="020F0502020204030204" pitchFamily="34" charset="0"/>
                <a:cs typeface="Calibri" panose="020F0502020204030204" pitchFamily="34" charset="0"/>
              </a:rPr>
              <a:t>.*</a:t>
            </a:r>
          </a:p>
          <a:p>
            <a:pPr algn="just"/>
            <a:r>
              <a:rPr lang="en-US" sz="2100" b="1" dirty="0">
                <a:latin typeface="Calibri" panose="020F0502020204030204" pitchFamily="34" charset="0"/>
                <a:cs typeface="Calibri" panose="020F0502020204030204" pitchFamily="34" charset="0"/>
              </a:rPr>
              <a:t>Invasive species </a:t>
            </a:r>
            <a:r>
              <a:rPr lang="en-US" sz="2100" dirty="0">
                <a:latin typeface="Calibri" panose="020F0502020204030204" pitchFamily="34" charset="0"/>
                <a:cs typeface="Calibri" panose="020F0502020204030204" pitchFamily="34" charset="0"/>
              </a:rPr>
              <a:t>and </a:t>
            </a:r>
            <a:r>
              <a:rPr lang="en-US" sz="2100" b="1" dirty="0">
                <a:latin typeface="Calibri" panose="020F0502020204030204" pitchFamily="34" charset="0"/>
                <a:cs typeface="Calibri" panose="020F0502020204030204" pitchFamily="34" charset="0"/>
              </a:rPr>
              <a:t>generalists</a:t>
            </a:r>
            <a:r>
              <a:rPr lang="en-US" sz="2100" dirty="0">
                <a:latin typeface="Calibri" panose="020F0502020204030204" pitchFamily="34" charset="0"/>
                <a:cs typeface="Calibri" panose="020F0502020204030204" pitchFamily="34" charset="0"/>
              </a:rPr>
              <a:t> also thrive at the expense of species that are </a:t>
            </a:r>
            <a:r>
              <a:rPr lang="en-US" sz="2100" b="1" dirty="0">
                <a:latin typeface="Calibri" panose="020F0502020204030204" pitchFamily="34" charset="0"/>
                <a:cs typeface="Calibri" panose="020F0502020204030204" pitchFamily="34" charset="0"/>
              </a:rPr>
              <a:t>specialized</a:t>
            </a:r>
            <a:r>
              <a:rPr lang="en-US" sz="2100" dirty="0">
                <a:latin typeface="Calibri" panose="020F0502020204030204" pitchFamily="34" charset="0"/>
                <a:cs typeface="Calibri" panose="020F0502020204030204" pitchFamily="34" charset="0"/>
              </a:rPr>
              <a:t> and/or </a:t>
            </a:r>
            <a:r>
              <a:rPr lang="en-US" sz="2100" b="1" dirty="0">
                <a:latin typeface="Calibri" panose="020F0502020204030204" pitchFamily="34" charset="0"/>
                <a:cs typeface="Calibri" panose="020F0502020204030204" pitchFamily="34" charset="0"/>
              </a:rPr>
              <a:t>endemic</a:t>
            </a:r>
            <a:r>
              <a:rPr lang="en-US" sz="2100" dirty="0">
                <a:latin typeface="Calibri" panose="020F0502020204030204" pitchFamily="34" charset="0"/>
                <a:cs typeface="Calibri" panose="020F0502020204030204" pitchFamily="34" charset="0"/>
              </a:rPr>
              <a:t>.</a:t>
            </a:r>
          </a:p>
        </p:txBody>
      </p:sp>
      <p:pic>
        <p:nvPicPr>
          <p:cNvPr id="12" name="Picture 11" descr="A bar graph of categories of animals that are endangered getting higher over time">
            <a:extLst>
              <a:ext uri="{FF2B5EF4-FFF2-40B4-BE49-F238E27FC236}">
                <a16:creationId xmlns:a16="http://schemas.microsoft.com/office/drawing/2014/main" id="{ACDBED35-0F57-6068-9589-548090F6E792}"/>
              </a:ext>
            </a:extLst>
          </p:cNvPr>
          <p:cNvPicPr>
            <a:picLocks noChangeAspect="1"/>
          </p:cNvPicPr>
          <p:nvPr/>
        </p:nvPicPr>
        <p:blipFill>
          <a:blip r:embed="rId2"/>
          <a:stretch>
            <a:fillRect/>
          </a:stretch>
        </p:blipFill>
        <p:spPr>
          <a:xfrm>
            <a:off x="7535917" y="1891861"/>
            <a:ext cx="4236568" cy="3610853"/>
          </a:xfrm>
          <a:prstGeom prst="rect">
            <a:avLst/>
          </a:prstGeom>
          <a:ln>
            <a:solidFill>
              <a:schemeClr val="tx1"/>
            </a:solidFill>
          </a:ln>
        </p:spPr>
      </p:pic>
      <p:sp>
        <p:nvSpPr>
          <p:cNvPr id="11" name="TextBox 10">
            <a:extLst>
              <a:ext uri="{FF2B5EF4-FFF2-40B4-BE49-F238E27FC236}">
                <a16:creationId xmlns:a16="http://schemas.microsoft.com/office/drawing/2014/main" id="{D60A3EBA-F6ED-EEBB-8ADF-2B36470C71D0}"/>
              </a:ext>
            </a:extLst>
          </p:cNvPr>
          <p:cNvSpPr txBox="1"/>
          <p:nvPr/>
        </p:nvSpPr>
        <p:spPr>
          <a:xfrm>
            <a:off x="196020" y="5707670"/>
            <a:ext cx="11659649" cy="861774"/>
          </a:xfrm>
          <a:prstGeom prst="rect">
            <a:avLst/>
          </a:prstGeom>
          <a:noFill/>
        </p:spPr>
        <p:txBody>
          <a:bodyPr wrap="square" rtlCol="0">
            <a:spAutoFit/>
          </a:bodyPr>
          <a:lstStyle/>
          <a:p>
            <a:pPr algn="just"/>
            <a:r>
              <a:rPr lang="en-US" sz="2000" dirty="0">
                <a:latin typeface="Calibri" panose="020F0502020204030204" pitchFamily="34" charset="0"/>
                <a:cs typeface="Calibri" panose="020F0502020204030204" pitchFamily="34" charset="0"/>
              </a:rPr>
              <a:t>*</a:t>
            </a:r>
            <a:r>
              <a:rPr lang="en-US" sz="1500" dirty="0">
                <a:latin typeface="Calibri" panose="020F0502020204030204" pitchFamily="34" charset="0"/>
                <a:cs typeface="Calibri" panose="020F0502020204030204" pitchFamily="34" charset="0"/>
              </a:rPr>
              <a:t>Chart adapted from “A World of Winners and Losers: How Habitat Fragmentation Leads to Loss of Endemic Species” by Jesse Passman </a:t>
            </a:r>
            <a:r>
              <a:rPr lang="en-US" sz="1500" dirty="0">
                <a:latin typeface="Calibri" panose="020F0502020204030204" pitchFamily="34" charset="0"/>
                <a:cs typeface="Calibri" panose="020F0502020204030204" pitchFamily="34" charset="0"/>
                <a:hlinkClick r:id="rId3"/>
              </a:rPr>
              <a:t>https://conservationbiologynews.wordpress.com/2012/09/17/a-world-and-winners-and-losers-how-habitat-fragmentation-leads-to-loss-of-endemic-species/</a:t>
            </a:r>
            <a:r>
              <a:rPr lang="en-US" sz="1500" dirty="0">
                <a:latin typeface="Calibri" panose="020F0502020204030204" pitchFamily="34" charset="0"/>
                <a:cs typeface="Calibri" panose="020F0502020204030204" pitchFamily="34" charset="0"/>
              </a:rPr>
              <a:t> based on research by </a:t>
            </a:r>
            <a:r>
              <a:rPr lang="en-US" sz="1500" dirty="0" err="1">
                <a:latin typeface="Calibri" panose="020F0502020204030204" pitchFamily="34" charset="0"/>
                <a:cs typeface="Calibri" panose="020F0502020204030204" pitchFamily="34" charset="0"/>
              </a:rPr>
              <a:t>Tabarelli</a:t>
            </a:r>
            <a:r>
              <a:rPr lang="en-US" sz="1500" dirty="0">
                <a:latin typeface="Calibri" panose="020F0502020204030204" pitchFamily="34" charset="0"/>
                <a:cs typeface="Calibri" panose="020F0502020204030204" pitchFamily="34" charset="0"/>
              </a:rPr>
              <a:t> et al. (2012) </a:t>
            </a:r>
            <a:r>
              <a:rPr lang="en-US" sz="1500" dirty="0">
                <a:latin typeface="Calibri" panose="020F0502020204030204" pitchFamily="34" charset="0"/>
                <a:cs typeface="Calibri" panose="020F0502020204030204" pitchFamily="34" charset="0"/>
                <a:hlinkClick r:id="rId4"/>
              </a:rPr>
              <a:t>https://www.sciencedirect.com/science/article/abs/pii/S0006320712002893</a:t>
            </a:r>
            <a:endParaRPr lang="en-US" sz="1500" dirty="0">
              <a:latin typeface="Calibri" panose="020F0502020204030204" pitchFamily="34" charset="0"/>
              <a:cs typeface="Calibri" panose="020F0502020204030204" pitchFamily="34" charset="0"/>
            </a:endParaRPr>
          </a:p>
        </p:txBody>
      </p:sp>
      <p:pic>
        <p:nvPicPr>
          <p:cNvPr id="3" name="Picture 2" descr="A blue bird standing on the ground&#10;&#10;Description automatically generated">
            <a:extLst>
              <a:ext uri="{FF2B5EF4-FFF2-40B4-BE49-F238E27FC236}">
                <a16:creationId xmlns:a16="http://schemas.microsoft.com/office/drawing/2014/main" id="{EABFE2A1-3478-03E2-CB9C-70D134618BAD}"/>
              </a:ext>
            </a:extLst>
          </p:cNvPr>
          <p:cNvPicPr>
            <a:picLocks noChangeAspect="1"/>
          </p:cNvPicPr>
          <p:nvPr/>
        </p:nvPicPr>
        <p:blipFill>
          <a:blip r:embed="rId5"/>
          <a:stretch>
            <a:fillRect/>
          </a:stretch>
        </p:blipFill>
        <p:spPr>
          <a:xfrm>
            <a:off x="6284030" y="4500765"/>
            <a:ext cx="620224" cy="682576"/>
          </a:xfrm>
          <a:prstGeom prst="rect">
            <a:avLst/>
          </a:prstGeom>
          <a:ln>
            <a:solidFill>
              <a:schemeClr val="accent1"/>
            </a:solidFill>
          </a:ln>
        </p:spPr>
      </p:pic>
      <p:pic>
        <p:nvPicPr>
          <p:cNvPr id="6" name="Picture 5" descr="A pigeon standing on a rock&#10;&#10;Description automatically generated">
            <a:extLst>
              <a:ext uri="{FF2B5EF4-FFF2-40B4-BE49-F238E27FC236}">
                <a16:creationId xmlns:a16="http://schemas.microsoft.com/office/drawing/2014/main" id="{45CAAFF1-5D31-546B-34DB-E289EA6E6150}"/>
              </a:ext>
            </a:extLst>
          </p:cNvPr>
          <p:cNvPicPr>
            <a:picLocks noChangeAspect="1"/>
          </p:cNvPicPr>
          <p:nvPr/>
        </p:nvPicPr>
        <p:blipFill>
          <a:blip r:embed="rId6"/>
          <a:stretch>
            <a:fillRect/>
          </a:stretch>
        </p:blipFill>
        <p:spPr>
          <a:xfrm>
            <a:off x="6284030" y="3582837"/>
            <a:ext cx="620224" cy="640350"/>
          </a:xfrm>
          <a:prstGeom prst="rect">
            <a:avLst/>
          </a:prstGeom>
          <a:ln>
            <a:solidFill>
              <a:schemeClr val="accent1"/>
            </a:solidFill>
          </a:ln>
        </p:spPr>
      </p:pic>
      <p:sp>
        <p:nvSpPr>
          <p:cNvPr id="7" name="TextBox 6">
            <a:extLst>
              <a:ext uri="{FF2B5EF4-FFF2-40B4-BE49-F238E27FC236}">
                <a16:creationId xmlns:a16="http://schemas.microsoft.com/office/drawing/2014/main" id="{362B9B20-F465-3125-A8F8-8FFBC145E49F}"/>
              </a:ext>
            </a:extLst>
          </p:cNvPr>
          <p:cNvSpPr txBox="1"/>
          <p:nvPr/>
        </p:nvSpPr>
        <p:spPr>
          <a:xfrm>
            <a:off x="6158906" y="4169209"/>
            <a:ext cx="878767" cy="261610"/>
          </a:xfrm>
          <a:prstGeom prst="rect">
            <a:avLst/>
          </a:prstGeom>
          <a:noFill/>
        </p:spPr>
        <p:txBody>
          <a:bodyPr wrap="none" rtlCol="0">
            <a:spAutoFit/>
          </a:bodyPr>
          <a:lstStyle/>
          <a:p>
            <a:r>
              <a:rPr lang="en-US" sz="1100" dirty="0">
                <a:latin typeface="Calibri" panose="020F0502020204030204" pitchFamily="34" charset="0"/>
                <a:cs typeface="Calibri" panose="020F0502020204030204" pitchFamily="34" charset="0"/>
              </a:rPr>
              <a:t>Rock Pigeon</a:t>
            </a:r>
          </a:p>
        </p:txBody>
      </p:sp>
      <p:sp>
        <p:nvSpPr>
          <p:cNvPr id="9" name="TextBox 8">
            <a:extLst>
              <a:ext uri="{FF2B5EF4-FFF2-40B4-BE49-F238E27FC236}">
                <a16:creationId xmlns:a16="http://schemas.microsoft.com/office/drawing/2014/main" id="{D66244C8-2C4E-29CE-32BB-EEF19A9C8074}"/>
              </a:ext>
            </a:extLst>
          </p:cNvPr>
          <p:cNvSpPr txBox="1"/>
          <p:nvPr/>
        </p:nvSpPr>
        <p:spPr>
          <a:xfrm>
            <a:off x="6212991" y="5133940"/>
            <a:ext cx="724878" cy="261610"/>
          </a:xfrm>
          <a:prstGeom prst="rect">
            <a:avLst/>
          </a:prstGeom>
          <a:noFill/>
        </p:spPr>
        <p:txBody>
          <a:bodyPr wrap="none" rtlCol="0">
            <a:spAutoFit/>
          </a:bodyPr>
          <a:lstStyle/>
          <a:p>
            <a:r>
              <a:rPr lang="en-US" sz="1100" dirty="0">
                <a:latin typeface="Calibri" panose="020F0502020204030204" pitchFamily="34" charset="0"/>
                <a:cs typeface="Calibri" panose="020F0502020204030204" pitchFamily="34" charset="0"/>
              </a:rPr>
              <a:t>Black Rail</a:t>
            </a:r>
          </a:p>
        </p:txBody>
      </p:sp>
      <p:pic>
        <p:nvPicPr>
          <p:cNvPr id="13" name="Picture 12" descr="A wild species of lily">
            <a:extLst>
              <a:ext uri="{FF2B5EF4-FFF2-40B4-BE49-F238E27FC236}">
                <a16:creationId xmlns:a16="http://schemas.microsoft.com/office/drawing/2014/main" id="{726F676E-7AFD-F754-AE17-AE43947F32F9}"/>
              </a:ext>
            </a:extLst>
          </p:cNvPr>
          <p:cNvPicPr>
            <a:picLocks noChangeAspect="1"/>
          </p:cNvPicPr>
          <p:nvPr/>
        </p:nvPicPr>
        <p:blipFill>
          <a:blip r:embed="rId7"/>
          <a:stretch>
            <a:fillRect/>
          </a:stretch>
        </p:blipFill>
        <p:spPr>
          <a:xfrm>
            <a:off x="509225" y="4487884"/>
            <a:ext cx="627060" cy="653893"/>
          </a:xfrm>
          <a:prstGeom prst="rect">
            <a:avLst/>
          </a:prstGeom>
          <a:ln>
            <a:solidFill>
              <a:schemeClr val="accent1"/>
            </a:solidFill>
          </a:ln>
        </p:spPr>
      </p:pic>
      <p:sp>
        <p:nvSpPr>
          <p:cNvPr id="18" name="TextBox 17">
            <a:extLst>
              <a:ext uri="{FF2B5EF4-FFF2-40B4-BE49-F238E27FC236}">
                <a16:creationId xmlns:a16="http://schemas.microsoft.com/office/drawing/2014/main" id="{3FD50805-A7FF-783D-7C7C-64D3E097B9BE}"/>
              </a:ext>
            </a:extLst>
          </p:cNvPr>
          <p:cNvSpPr txBox="1"/>
          <p:nvPr/>
        </p:nvSpPr>
        <p:spPr>
          <a:xfrm>
            <a:off x="440675" y="4187250"/>
            <a:ext cx="748923" cy="261610"/>
          </a:xfrm>
          <a:prstGeom prst="rect">
            <a:avLst/>
          </a:prstGeom>
          <a:noFill/>
        </p:spPr>
        <p:txBody>
          <a:bodyPr wrap="none" rtlCol="0">
            <a:spAutoFit/>
          </a:bodyPr>
          <a:lstStyle/>
          <a:p>
            <a:r>
              <a:rPr lang="en-US" sz="1100" dirty="0">
                <a:latin typeface="Calibri" panose="020F0502020204030204" pitchFamily="34" charset="0"/>
                <a:cs typeface="Calibri" panose="020F0502020204030204" pitchFamily="34" charset="0"/>
              </a:rPr>
              <a:t>Milkweed</a:t>
            </a:r>
          </a:p>
        </p:txBody>
      </p:sp>
      <p:sp>
        <p:nvSpPr>
          <p:cNvPr id="19" name="TextBox 18">
            <a:extLst>
              <a:ext uri="{FF2B5EF4-FFF2-40B4-BE49-F238E27FC236}">
                <a16:creationId xmlns:a16="http://schemas.microsoft.com/office/drawing/2014/main" id="{818359EA-1AF4-A24A-0E81-D2AE8A725EF0}"/>
              </a:ext>
            </a:extLst>
          </p:cNvPr>
          <p:cNvSpPr txBox="1"/>
          <p:nvPr/>
        </p:nvSpPr>
        <p:spPr>
          <a:xfrm>
            <a:off x="331833" y="5087882"/>
            <a:ext cx="966931" cy="261610"/>
          </a:xfrm>
          <a:prstGeom prst="rect">
            <a:avLst/>
          </a:prstGeom>
          <a:noFill/>
        </p:spPr>
        <p:txBody>
          <a:bodyPr wrap="none" rtlCol="0">
            <a:spAutoFit/>
          </a:bodyPr>
          <a:lstStyle/>
          <a:p>
            <a:r>
              <a:rPr lang="en-US" sz="1100" dirty="0" err="1">
                <a:latin typeface="Calibri" panose="020F0502020204030204" pitchFamily="34" charset="0"/>
                <a:cs typeface="Calibri" panose="020F0502020204030204" pitchFamily="34" charset="0"/>
              </a:rPr>
              <a:t>Atamasco</a:t>
            </a:r>
            <a:r>
              <a:rPr lang="en-US" sz="1100" dirty="0">
                <a:latin typeface="Calibri" panose="020F0502020204030204" pitchFamily="34" charset="0"/>
                <a:cs typeface="Calibri" panose="020F0502020204030204" pitchFamily="34" charset="0"/>
              </a:rPr>
              <a:t> Lily</a:t>
            </a:r>
          </a:p>
        </p:txBody>
      </p:sp>
      <p:pic>
        <p:nvPicPr>
          <p:cNvPr id="23" name="Picture 22" descr="A milkweed">
            <a:extLst>
              <a:ext uri="{FF2B5EF4-FFF2-40B4-BE49-F238E27FC236}">
                <a16:creationId xmlns:a16="http://schemas.microsoft.com/office/drawing/2014/main" id="{A62B0BDF-9E20-9CA2-1EAE-7728DB39E740}"/>
              </a:ext>
            </a:extLst>
          </p:cNvPr>
          <p:cNvPicPr>
            <a:picLocks noChangeAspect="1"/>
          </p:cNvPicPr>
          <p:nvPr/>
        </p:nvPicPr>
        <p:blipFill>
          <a:blip r:embed="rId8"/>
          <a:stretch>
            <a:fillRect/>
          </a:stretch>
        </p:blipFill>
        <p:spPr>
          <a:xfrm>
            <a:off x="497600" y="3567078"/>
            <a:ext cx="636227" cy="662821"/>
          </a:xfrm>
          <a:prstGeom prst="rect">
            <a:avLst/>
          </a:prstGeom>
          <a:ln>
            <a:solidFill>
              <a:schemeClr val="accent1"/>
            </a:solidFill>
          </a:ln>
        </p:spPr>
      </p:pic>
      <p:pic>
        <p:nvPicPr>
          <p:cNvPr id="8" name="Picture 7" descr="A diagram breaking down the two types of anthropogenic disturbance (habitat destruction and invasive species) and indicating the &quot;winners&quot; (invasive species/generalists) and losers (endemic species/generalists)">
            <a:extLst>
              <a:ext uri="{FF2B5EF4-FFF2-40B4-BE49-F238E27FC236}">
                <a16:creationId xmlns:a16="http://schemas.microsoft.com/office/drawing/2014/main" id="{47B54E3D-2D08-CD70-D804-54FF0E5038A0}"/>
              </a:ext>
            </a:extLst>
          </p:cNvPr>
          <p:cNvPicPr>
            <a:picLocks noChangeAspect="1"/>
          </p:cNvPicPr>
          <p:nvPr/>
        </p:nvPicPr>
        <p:blipFill>
          <a:blip r:embed="rId9"/>
          <a:stretch>
            <a:fillRect/>
          </a:stretch>
        </p:blipFill>
        <p:spPr>
          <a:xfrm>
            <a:off x="1178668" y="2139233"/>
            <a:ext cx="5040841" cy="2970290"/>
          </a:xfrm>
          <a:prstGeom prst="rect">
            <a:avLst/>
          </a:prstGeom>
        </p:spPr>
      </p:pic>
    </p:spTree>
    <p:extLst>
      <p:ext uri="{BB962C8B-B14F-4D97-AF65-F5344CB8AC3E}">
        <p14:creationId xmlns:p14="http://schemas.microsoft.com/office/powerpoint/2010/main" val="136057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9"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86EA3AB-166A-6DA8-BB52-0322A5316D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20ECB2-0F79-413E-89F6-9F453E1730DF}"/>
              </a:ext>
            </a:extLst>
          </p:cNvPr>
          <p:cNvSpPr>
            <a:spLocks noGrp="1"/>
          </p:cNvSpPr>
          <p:nvPr>
            <p:ph type="ctrTitle"/>
          </p:nvPr>
        </p:nvSpPr>
        <p:spPr>
          <a:xfrm>
            <a:off x="314325" y="1122363"/>
            <a:ext cx="11558588" cy="2387600"/>
          </a:xfrm>
        </p:spPr>
        <p:txBody>
          <a:bodyPr>
            <a:normAutofit/>
          </a:bodyPr>
          <a:lstStyle/>
          <a:p>
            <a:r>
              <a:rPr lang="en-US" sz="5400" dirty="0"/>
              <a:t>Estimating Biodiversity</a:t>
            </a:r>
          </a:p>
        </p:txBody>
      </p:sp>
      <p:sp>
        <p:nvSpPr>
          <p:cNvPr id="3" name="Subtitle 2">
            <a:extLst>
              <a:ext uri="{FF2B5EF4-FFF2-40B4-BE49-F238E27FC236}">
                <a16:creationId xmlns:a16="http://schemas.microsoft.com/office/drawing/2014/main" id="{9F8E0661-09A3-B828-C63B-FF1A0CCC3630}"/>
              </a:ext>
            </a:extLst>
          </p:cNvPr>
          <p:cNvSpPr>
            <a:spLocks noGrp="1"/>
          </p:cNvSpPr>
          <p:nvPr>
            <p:ph type="subTitle" idx="1"/>
          </p:nvPr>
        </p:nvSpPr>
        <p:spPr>
          <a:xfrm>
            <a:off x="1157287" y="3509963"/>
            <a:ext cx="9144000" cy="1655762"/>
          </a:xfrm>
        </p:spPr>
        <p:txBody>
          <a:bodyPr/>
          <a:lstStyle/>
          <a:p>
            <a:r>
              <a:rPr lang="en-US" dirty="0"/>
              <a:t>And the role of habitat size</a:t>
            </a:r>
          </a:p>
        </p:txBody>
      </p:sp>
    </p:spTree>
    <p:extLst>
      <p:ext uri="{BB962C8B-B14F-4D97-AF65-F5344CB8AC3E}">
        <p14:creationId xmlns:p14="http://schemas.microsoft.com/office/powerpoint/2010/main" val="1049450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5007</TotalTime>
  <Words>1227</Words>
  <Application>Microsoft Macintosh PowerPoint</Application>
  <PresentationFormat>Widescreen</PresentationFormat>
  <Paragraphs>84</Paragraphs>
  <Slides>28</Slides>
  <Notes>3</Notes>
  <HiddenSlides>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Aptos Display</vt:lpstr>
      <vt:lpstr>Arial</vt:lpstr>
      <vt:lpstr>Calibri</vt:lpstr>
      <vt:lpstr>Wingdings</vt:lpstr>
      <vt:lpstr>Office Theme</vt:lpstr>
      <vt:lpstr>PowerPoint Presentation</vt:lpstr>
      <vt:lpstr>Defining Biodiversity</vt:lpstr>
      <vt:lpstr>PowerPoint Presentation</vt:lpstr>
      <vt:lpstr>Extinction and Threats to Biodiversity</vt:lpstr>
      <vt:lpstr>PowerPoint Presentation</vt:lpstr>
      <vt:lpstr>PowerPoint Presentation</vt:lpstr>
      <vt:lpstr>Anthropogenic Disruption</vt:lpstr>
      <vt:lpstr>PowerPoint Presentation</vt:lpstr>
      <vt:lpstr>Estimating Biodiversity</vt:lpstr>
      <vt:lpstr>Rate from 0-10 the likelihood of you seeing one of these species on a weekly basis:</vt:lpstr>
      <vt:lpstr>PowerPoint Presentation</vt:lpstr>
      <vt:lpstr>PowerPoint Presentation</vt:lpstr>
      <vt:lpstr>PowerPoint Presentation</vt:lpstr>
      <vt:lpstr>PowerPoint Presentation</vt:lpstr>
      <vt:lpstr>Anthropogenic Threats to Biodiversity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Mitigating the Decline of Biodiversity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Antonio Chaves</dc:creator>
  <cp:lastModifiedBy>Chaves, Antonio R</cp:lastModifiedBy>
  <cp:revision>356</cp:revision>
  <dcterms:created xsi:type="dcterms:W3CDTF">2024-05-22T00:31:23Z</dcterms:created>
  <dcterms:modified xsi:type="dcterms:W3CDTF">2026-02-01T14:18:44Z</dcterms:modified>
</cp:coreProperties>
</file>