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763" r:id="rId2"/>
    <p:sldId id="765" r:id="rId3"/>
    <p:sldId id="267" r:id="rId4"/>
    <p:sldId id="767" r:id="rId5"/>
    <p:sldId id="268" r:id="rId6"/>
    <p:sldId id="768" r:id="rId7"/>
    <p:sldId id="263" r:id="rId8"/>
    <p:sldId id="766" r:id="rId9"/>
    <p:sldId id="759" r:id="rId10"/>
    <p:sldId id="769" r:id="rId11"/>
    <p:sldId id="758" r:id="rId12"/>
    <p:sldId id="770" r:id="rId13"/>
    <p:sldId id="265" r:id="rId14"/>
    <p:sldId id="264" r:id="rId15"/>
    <p:sldId id="262" r:id="rId16"/>
    <p:sldId id="7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7E"/>
    <a:srgbClr val="001574"/>
    <a:srgbClr val="01146B"/>
    <a:srgbClr val="0432FF"/>
    <a:srgbClr val="945200"/>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9" autoAdjust="0"/>
    <p:restoredTop sz="93239"/>
  </p:normalViewPr>
  <p:slideViewPr>
    <p:cSldViewPr snapToGrid="0">
      <p:cViewPr varScale="1">
        <p:scale>
          <a:sx n="82" d="100"/>
          <a:sy n="82" d="100"/>
        </p:scale>
        <p:origin x="176" y="88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3</a:t>
            </a:fld>
            <a:endParaRPr lang="en-US"/>
          </a:p>
        </p:txBody>
      </p:sp>
    </p:spTree>
    <p:extLst>
      <p:ext uri="{BB962C8B-B14F-4D97-AF65-F5344CB8AC3E}">
        <p14:creationId xmlns:p14="http://schemas.microsoft.com/office/powerpoint/2010/main" val="416857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5</a:t>
            </a:fld>
            <a:endParaRPr lang="en-US"/>
          </a:p>
        </p:txBody>
      </p:sp>
    </p:spTree>
    <p:extLst>
      <p:ext uri="{BB962C8B-B14F-4D97-AF65-F5344CB8AC3E}">
        <p14:creationId xmlns:p14="http://schemas.microsoft.com/office/powerpoint/2010/main" val="324446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7</a:t>
            </a:fld>
            <a:endParaRPr lang="en-US"/>
          </a:p>
        </p:txBody>
      </p:sp>
    </p:spTree>
    <p:extLst>
      <p:ext uri="{BB962C8B-B14F-4D97-AF65-F5344CB8AC3E}">
        <p14:creationId xmlns:p14="http://schemas.microsoft.com/office/powerpoint/2010/main" val="332339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9</a:t>
            </a:fld>
            <a:endParaRPr lang="en-US"/>
          </a:p>
        </p:txBody>
      </p:sp>
    </p:spTree>
    <p:extLst>
      <p:ext uri="{BB962C8B-B14F-4D97-AF65-F5344CB8AC3E}">
        <p14:creationId xmlns:p14="http://schemas.microsoft.com/office/powerpoint/2010/main" val="103550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11</a:t>
            </a:fld>
            <a:endParaRPr lang="en-US"/>
          </a:p>
        </p:txBody>
      </p:sp>
    </p:spTree>
    <p:extLst>
      <p:ext uri="{BB962C8B-B14F-4D97-AF65-F5344CB8AC3E}">
        <p14:creationId xmlns:p14="http://schemas.microsoft.com/office/powerpoint/2010/main" val="278385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sciencedirect.com/science/article/pii/S1364815221000797?via%3Dihub" TargetMode="External"/><Relationship Id="rId3" Type="http://schemas.openxmlformats.org/officeDocument/2006/relationships/image" Target="../media/image8.png"/><Relationship Id="rId7" Type="http://schemas.openxmlformats.org/officeDocument/2006/relationships/hyperlink" Target="https://www.vims.edu/research/products/cbefs/cba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lake with flamingos and flowers&#10;">
            <a:extLst>
              <a:ext uri="{FF2B5EF4-FFF2-40B4-BE49-F238E27FC236}">
                <a16:creationId xmlns:a16="http://schemas.microsoft.com/office/drawing/2014/main" id="{514A6D72-E11F-ED94-0E22-2EFB572843DC}"/>
              </a:ext>
            </a:extLst>
          </p:cNvPr>
          <p:cNvPicPr>
            <a:picLocks noChangeAspect="1"/>
          </p:cNvPicPr>
          <p:nvPr/>
        </p:nvPicPr>
        <p:blipFill>
          <a:blip r:embed="rId2"/>
          <a:stretch>
            <a:fillRect/>
          </a:stretch>
        </p:blipFill>
        <p:spPr>
          <a:xfrm>
            <a:off x="1786128" y="377225"/>
            <a:ext cx="8793790" cy="6103550"/>
          </a:xfrm>
          <a:prstGeom prst="rect">
            <a:avLst/>
          </a:prstGeom>
        </p:spPr>
      </p:pic>
      <p:sp>
        <p:nvSpPr>
          <p:cNvPr id="5" name="TextBox 4">
            <a:extLst>
              <a:ext uri="{FF2B5EF4-FFF2-40B4-BE49-F238E27FC236}">
                <a16:creationId xmlns:a16="http://schemas.microsoft.com/office/drawing/2014/main" id="{667A400F-DF37-AE88-AE15-2CDB80A85C5B}"/>
              </a:ext>
            </a:extLst>
          </p:cNvPr>
          <p:cNvSpPr txBox="1"/>
          <p:nvPr/>
        </p:nvSpPr>
        <p:spPr>
          <a:xfrm>
            <a:off x="0" y="328749"/>
            <a:ext cx="12127778" cy="1138773"/>
          </a:xfrm>
          <a:prstGeom prst="rect">
            <a:avLst/>
          </a:prstGeom>
          <a:noFill/>
        </p:spPr>
        <p:txBody>
          <a:bodyPr wrap="square" rtlCol="0">
            <a:spAutoFit/>
          </a:bodyPr>
          <a:lstStyle/>
          <a:p>
            <a:pPr algn="ctr"/>
            <a:r>
              <a:rPr lang="en-US" sz="6800" b="1" dirty="0">
                <a:ln>
                  <a:solidFill>
                    <a:schemeClr val="tx1"/>
                  </a:solidFill>
                </a:ln>
                <a:solidFill>
                  <a:srgbClr val="00167E"/>
                </a:solidFill>
                <a:latin typeface="Calibri" panose="020F0502020204030204" pitchFamily="34" charset="0"/>
                <a:cs typeface="Calibri" panose="020F0502020204030204" pitchFamily="34" charset="0"/>
              </a:rPr>
              <a:t>Aquatic Biomes</a:t>
            </a:r>
          </a:p>
        </p:txBody>
      </p:sp>
      <p:sp>
        <p:nvSpPr>
          <p:cNvPr id="6" name="TextBox 5">
            <a:extLst>
              <a:ext uri="{FF2B5EF4-FFF2-40B4-BE49-F238E27FC236}">
                <a16:creationId xmlns:a16="http://schemas.microsoft.com/office/drawing/2014/main" id="{5D0338D3-E894-CA90-6E5F-BC43C4D5BA55}"/>
              </a:ext>
            </a:extLst>
          </p:cNvPr>
          <p:cNvSpPr txBox="1"/>
          <p:nvPr/>
        </p:nvSpPr>
        <p:spPr>
          <a:xfrm>
            <a:off x="7538591" y="6456391"/>
            <a:ext cx="315105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 Flamingos” by Henri Rousseau</a:t>
            </a:r>
          </a:p>
        </p:txBody>
      </p:sp>
    </p:spTree>
    <p:extLst>
      <p:ext uri="{BB962C8B-B14F-4D97-AF65-F5344CB8AC3E}">
        <p14:creationId xmlns:p14="http://schemas.microsoft.com/office/powerpoint/2010/main" val="47015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59730A8-1410-AF87-F1C0-48AF82417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0DB6E-DBAC-B541-0CDB-8E0A99EE2B6A}"/>
              </a:ext>
            </a:extLst>
          </p:cNvPr>
          <p:cNvSpPr>
            <a:spLocks noGrp="1"/>
          </p:cNvSpPr>
          <p:nvPr>
            <p:ph type="ctrTitle"/>
          </p:nvPr>
        </p:nvSpPr>
        <p:spPr>
          <a:xfrm>
            <a:off x="1005910" y="1122363"/>
            <a:ext cx="10363200" cy="2387600"/>
          </a:xfrm>
        </p:spPr>
        <p:txBody>
          <a:bodyPr>
            <a:normAutofit/>
          </a:bodyPr>
          <a:lstStyle/>
          <a:p>
            <a:r>
              <a:rPr lang="en-US" sz="4800" dirty="0"/>
              <a:t>Different Levels of the Marine Biome</a:t>
            </a:r>
          </a:p>
        </p:txBody>
      </p:sp>
      <p:sp>
        <p:nvSpPr>
          <p:cNvPr id="3" name="Subtitle 2">
            <a:extLst>
              <a:ext uri="{FF2B5EF4-FFF2-40B4-BE49-F238E27FC236}">
                <a16:creationId xmlns:a16="http://schemas.microsoft.com/office/drawing/2014/main" id="{A3364492-A505-A0FA-09DE-89699E10981B}"/>
              </a:ext>
            </a:extLst>
          </p:cNvPr>
          <p:cNvSpPr>
            <a:spLocks noGrp="1"/>
          </p:cNvSpPr>
          <p:nvPr>
            <p:ph type="subTitle" idx="1"/>
          </p:nvPr>
        </p:nvSpPr>
        <p:spPr>
          <a:xfrm>
            <a:off x="1524000" y="3668944"/>
            <a:ext cx="9144000" cy="1655762"/>
          </a:xfrm>
        </p:spPr>
        <p:txBody>
          <a:bodyPr/>
          <a:lstStyle/>
          <a:p>
            <a:r>
              <a:rPr lang="en-US" dirty="0"/>
              <a:t>The photic, aphotic, and abyssal zones </a:t>
            </a:r>
          </a:p>
        </p:txBody>
      </p:sp>
    </p:spTree>
    <p:extLst>
      <p:ext uri="{BB962C8B-B14F-4D97-AF65-F5344CB8AC3E}">
        <p14:creationId xmlns:p14="http://schemas.microsoft.com/office/powerpoint/2010/main" val="183869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small fish and crustaceans at the bottom of the ocean">
            <a:extLst>
              <a:ext uri="{FF2B5EF4-FFF2-40B4-BE49-F238E27FC236}">
                <a16:creationId xmlns:a16="http://schemas.microsoft.com/office/drawing/2014/main" id="{F445AE54-F46C-36B9-B7A3-C782D04CF8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927" y="4704248"/>
            <a:ext cx="1798808" cy="1855216"/>
          </a:xfrm>
          <a:prstGeom prst="rect">
            <a:avLst/>
          </a:prstGeom>
        </p:spPr>
      </p:pic>
      <p:sp>
        <p:nvSpPr>
          <p:cNvPr id="2" name="Rectangle 1">
            <a:extLst>
              <a:ext uri="{FF2B5EF4-FFF2-40B4-BE49-F238E27FC236}">
                <a16:creationId xmlns:a16="http://schemas.microsoft.com/office/drawing/2014/main" id="{690A74D8-E192-FC5C-D45D-7A0872849DB8}"/>
              </a:ext>
            </a:extLst>
          </p:cNvPr>
          <p:cNvSpPr/>
          <p:nvPr/>
        </p:nvSpPr>
        <p:spPr>
          <a:xfrm>
            <a:off x="7361457" y="3055181"/>
            <a:ext cx="4396639" cy="338611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All </a:t>
            </a:r>
            <a:r>
              <a:rPr lang="en-US" sz="2200" b="1" strike="noStrike" spc="-1" dirty="0">
                <a:solidFill>
                  <a:srgbClr val="000000"/>
                </a:solidFill>
                <a:latin typeface="Calibri" panose="020F0502020204030204" pitchFamily="34" charset="0"/>
                <a:ea typeface="DejaVu Sans"/>
                <a:cs typeface="Calibri" panose="020F0502020204030204" pitchFamily="34" charset="0"/>
              </a:rPr>
              <a:t>photosynthesis</a:t>
            </a:r>
            <a:r>
              <a:rPr lang="en-US" sz="2200" b="0" strike="noStrike" spc="-1" dirty="0">
                <a:solidFill>
                  <a:srgbClr val="000000"/>
                </a:solidFill>
                <a:latin typeface="Calibri" panose="020F0502020204030204" pitchFamily="34" charset="0"/>
                <a:ea typeface="DejaVu Sans"/>
                <a:cs typeface="Calibri" panose="020F0502020204030204" pitchFamily="34" charset="0"/>
              </a:rPr>
              <a:t> occurs in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photic zone</a:t>
            </a:r>
            <a:r>
              <a:rPr lang="en-US" sz="2200" spc="-1" dirty="0">
                <a:solidFill>
                  <a:srgbClr val="000000"/>
                </a:solidFill>
                <a:latin typeface="Calibri" panose="020F0502020204030204" pitchFamily="34" charset="0"/>
                <a:ea typeface="DejaVu Sans"/>
                <a:cs typeface="Calibri" panose="020F0502020204030204" pitchFamily="34" charset="0"/>
              </a:rPr>
              <a:t>.</a:t>
            </a: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In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abyssal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the only light available is generated </a:t>
            </a:r>
            <a:r>
              <a:rPr lang="en-US" sz="2200" spc="-1" dirty="0">
                <a:solidFill>
                  <a:srgbClr val="000000"/>
                </a:solidFill>
                <a:latin typeface="Calibri" panose="020F0502020204030204" pitchFamily="34" charset="0"/>
                <a:ea typeface="DejaVu Sans"/>
                <a:cs typeface="Calibri" panose="020F0502020204030204" pitchFamily="34" charset="0"/>
              </a:rPr>
              <a:t>by means of</a:t>
            </a:r>
            <a:r>
              <a:rPr lang="en-US" sz="2200" b="0" strike="noStrike" spc="-1" dirty="0">
                <a:solidFill>
                  <a:srgbClr val="000000"/>
                </a:solidFill>
                <a:latin typeface="Calibri" panose="020F0502020204030204" pitchFamily="34" charset="0"/>
                <a:ea typeface="DejaVu Sans"/>
                <a:cs typeface="Calibri" panose="020F0502020204030204" pitchFamily="34" charset="0"/>
              </a:rPr>
              <a:t> </a:t>
            </a:r>
            <a:r>
              <a:rPr lang="en-US" sz="2200" b="1" strike="noStrike" spc="-1" dirty="0">
                <a:solidFill>
                  <a:srgbClr val="000000"/>
                </a:solidFill>
                <a:latin typeface="Calibri" panose="020F0502020204030204" pitchFamily="34" charset="0"/>
                <a:ea typeface="DejaVu Sans"/>
                <a:cs typeface="Calibri" panose="020F0502020204030204" pitchFamily="34" charset="0"/>
              </a:rPr>
              <a:t>bioluminescence</a:t>
            </a:r>
            <a:r>
              <a:rPr lang="en-US" sz="2200" b="0" strike="noStrike" spc="-1" dirty="0">
                <a:solidFill>
                  <a:srgbClr val="000000"/>
                </a:solidFill>
                <a:latin typeface="Calibri" panose="020F0502020204030204" pitchFamily="34" charset="0"/>
                <a:ea typeface="DejaVu Sans"/>
                <a:cs typeface="Calibri" panose="020F0502020204030204" pitchFamily="34" charset="0"/>
              </a:rPr>
              <a:t>.</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Organisms that inhabit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pelagic realm </a:t>
            </a:r>
            <a:r>
              <a:rPr lang="en-US" sz="2200" b="0" strike="noStrike" spc="-1" dirty="0">
                <a:solidFill>
                  <a:srgbClr val="000000"/>
                </a:solidFill>
                <a:latin typeface="Calibri" panose="020F0502020204030204" pitchFamily="34" charset="0"/>
                <a:ea typeface="DejaVu Sans"/>
                <a:cs typeface="Calibri" panose="020F0502020204030204" pitchFamily="34" charset="0"/>
              </a:rPr>
              <a:t>either float or swim. </a:t>
            </a:r>
            <a:endParaRPr lang="en-US" sz="2200" spc="-1" dirty="0">
              <a:solidFill>
                <a:srgbClr val="000000"/>
              </a:solidFill>
              <a:latin typeface="Calibri" panose="020F0502020204030204" pitchFamily="34" charset="0"/>
              <a:ea typeface="DejaVu Sans"/>
              <a:cs typeface="Calibri" panose="020F0502020204030204" pitchFamily="34" charset="0"/>
            </a:endParaRPr>
          </a:p>
          <a:p>
            <a:pPr algn="just">
              <a:lnSpc>
                <a:spcPct val="100000"/>
              </a:lnSpc>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benthic realm </a:t>
            </a:r>
            <a:r>
              <a:rPr lang="en-US" sz="2200" b="0" strike="noStrike" spc="-1" dirty="0">
                <a:solidFill>
                  <a:srgbClr val="000000"/>
                </a:solidFill>
                <a:latin typeface="Calibri" panose="020F0502020204030204" pitchFamily="34" charset="0"/>
                <a:ea typeface="DejaVu Sans"/>
                <a:cs typeface="Calibri" panose="020F0502020204030204" pitchFamily="34" charset="0"/>
              </a:rPr>
              <a:t>is dominated by species that crawl or remain sessile. </a:t>
            </a:r>
            <a:endParaRPr lang="en-US" sz="2200" b="0" strike="noStrike" spc="-1" dirty="0">
              <a:latin typeface="Calibri" panose="020F0502020204030204" pitchFamily="34" charset="0"/>
              <a:cs typeface="Calibri" panose="020F0502020204030204" pitchFamily="34" charset="0"/>
            </a:endParaRPr>
          </a:p>
        </p:txBody>
      </p:sp>
      <p:pic>
        <p:nvPicPr>
          <p:cNvPr id="4" name="Picture 3" descr="A diagram of different levels from the shoreline into the ocean">
            <a:extLst>
              <a:ext uri="{FF2B5EF4-FFF2-40B4-BE49-F238E27FC236}">
                <a16:creationId xmlns:a16="http://schemas.microsoft.com/office/drawing/2014/main" id="{AE0BCBCF-AB79-AE02-42E9-5081355EE6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061" y="1068626"/>
            <a:ext cx="4799561" cy="3514078"/>
          </a:xfrm>
          <a:prstGeom prst="rect">
            <a:avLst/>
          </a:prstGeom>
        </p:spPr>
      </p:pic>
      <p:pic>
        <p:nvPicPr>
          <p:cNvPr id="8" name="Picture 7" descr="Phytoplankton under a microscope&#10;">
            <a:extLst>
              <a:ext uri="{FF2B5EF4-FFF2-40B4-BE49-F238E27FC236}">
                <a16:creationId xmlns:a16="http://schemas.microsoft.com/office/drawing/2014/main" id="{6973EEC0-3BB0-B5DA-6CF8-AF6A1B600C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0708" y="1269955"/>
            <a:ext cx="2095672" cy="1596070"/>
          </a:xfrm>
          <a:prstGeom prst="rect">
            <a:avLst/>
          </a:prstGeom>
          <a:ln>
            <a:solidFill>
              <a:schemeClr val="accent1"/>
            </a:solidFill>
          </a:ln>
        </p:spPr>
      </p:pic>
      <p:pic>
        <p:nvPicPr>
          <p:cNvPr id="10" name="Picture 9" descr="A view of the earth with color coding to indication productivity">
            <a:extLst>
              <a:ext uri="{FF2B5EF4-FFF2-40B4-BE49-F238E27FC236}">
                <a16:creationId xmlns:a16="http://schemas.microsoft.com/office/drawing/2014/main" id="{C0867D8A-207E-AD57-D857-CF5CF511E7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0705" y="3039208"/>
            <a:ext cx="2112477" cy="1535846"/>
          </a:xfrm>
          <a:prstGeom prst="rect">
            <a:avLst/>
          </a:prstGeom>
          <a:ln>
            <a:solidFill>
              <a:schemeClr val="accent1"/>
            </a:solidFill>
          </a:ln>
        </p:spPr>
      </p:pic>
      <p:pic>
        <p:nvPicPr>
          <p:cNvPr id="13" name="Picture 12" descr="Image of kelp floating in the ocean">
            <a:extLst>
              <a:ext uri="{FF2B5EF4-FFF2-40B4-BE49-F238E27FC236}">
                <a16:creationId xmlns:a16="http://schemas.microsoft.com/office/drawing/2014/main" id="{E5E14576-80FF-DAEC-8E2F-082A5DBECD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83771" y="4748238"/>
            <a:ext cx="2491851" cy="1811226"/>
          </a:xfrm>
          <a:prstGeom prst="rect">
            <a:avLst/>
          </a:prstGeom>
          <a:ln>
            <a:solidFill>
              <a:schemeClr val="accent1"/>
            </a:solidFill>
          </a:ln>
        </p:spPr>
      </p:pic>
      <p:pic>
        <p:nvPicPr>
          <p:cNvPr id="20" name="Picture 19" descr="Bioluminescent organisms in the deep ocean">
            <a:extLst>
              <a:ext uri="{FF2B5EF4-FFF2-40B4-BE49-F238E27FC236}">
                <a16:creationId xmlns:a16="http://schemas.microsoft.com/office/drawing/2014/main" id="{E09BADE3-FA45-A69E-2BF2-35FA80EFEDD2}"/>
              </a:ext>
            </a:extLst>
          </p:cNvPr>
          <p:cNvPicPr>
            <a:picLocks noChangeAspect="1"/>
          </p:cNvPicPr>
          <p:nvPr/>
        </p:nvPicPr>
        <p:blipFill>
          <a:blip r:embed="rId8"/>
          <a:stretch>
            <a:fillRect/>
          </a:stretch>
        </p:blipFill>
        <p:spPr>
          <a:xfrm>
            <a:off x="5120704" y="4748237"/>
            <a:ext cx="2095671" cy="1811227"/>
          </a:xfrm>
          <a:prstGeom prst="rect">
            <a:avLst/>
          </a:prstGeom>
        </p:spPr>
      </p:pic>
      <p:pic>
        <p:nvPicPr>
          <p:cNvPr id="22" name="Picture 21" descr="Underwater view of sea grasses">
            <a:extLst>
              <a:ext uri="{FF2B5EF4-FFF2-40B4-BE49-F238E27FC236}">
                <a16:creationId xmlns:a16="http://schemas.microsoft.com/office/drawing/2014/main" id="{09EC144E-E123-74F7-6193-264A3F0D5A7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67598" y="1250706"/>
            <a:ext cx="4327566" cy="1615319"/>
          </a:xfrm>
          <a:prstGeom prst="rect">
            <a:avLst/>
          </a:prstGeom>
        </p:spPr>
      </p:pic>
      <p:sp>
        <p:nvSpPr>
          <p:cNvPr id="23" name="TextBox 3">
            <a:extLst>
              <a:ext uri="{FF2B5EF4-FFF2-40B4-BE49-F238E27FC236}">
                <a16:creationId xmlns:a16="http://schemas.microsoft.com/office/drawing/2014/main" id="{E68502F5-DBF8-3CA0-7019-36212FA7174D}"/>
              </a:ext>
            </a:extLst>
          </p:cNvPr>
          <p:cNvSpPr/>
          <p:nvPr/>
        </p:nvSpPr>
        <p:spPr>
          <a:xfrm>
            <a:off x="1215436" y="419045"/>
            <a:ext cx="272080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spcAft>
                <a:spcPts val="601"/>
              </a:spcAft>
              <a:buNone/>
            </a:pPr>
            <a:r>
              <a:rPr lang="en-US" sz="3200" strike="noStrike" spc="-1" dirty="0">
                <a:latin typeface="Calibri"/>
                <a:ea typeface="DejaVu Sans"/>
              </a:rPr>
              <a:t>Marine Levels</a:t>
            </a:r>
            <a:endParaRPr lang="en-US" sz="3200" strike="noStrike" spc="-1" dirty="0">
              <a:latin typeface="Arial"/>
            </a:endParaRPr>
          </a:p>
        </p:txBody>
      </p:sp>
    </p:spTree>
    <p:extLst>
      <p:ext uri="{BB962C8B-B14F-4D97-AF65-F5344CB8AC3E}">
        <p14:creationId xmlns:p14="http://schemas.microsoft.com/office/powerpoint/2010/main" val="392439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302C84F-C84B-DAFC-71D7-7DE2621E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51196-5963-EE76-A659-D57981CD96C7}"/>
              </a:ext>
            </a:extLst>
          </p:cNvPr>
          <p:cNvSpPr>
            <a:spLocks noGrp="1"/>
          </p:cNvSpPr>
          <p:nvPr>
            <p:ph type="ctrTitle"/>
          </p:nvPr>
        </p:nvSpPr>
        <p:spPr>
          <a:xfrm>
            <a:off x="1005910" y="1122363"/>
            <a:ext cx="10363200" cy="2387600"/>
          </a:xfrm>
        </p:spPr>
        <p:txBody>
          <a:bodyPr>
            <a:normAutofit/>
          </a:bodyPr>
          <a:lstStyle/>
          <a:p>
            <a:r>
              <a:rPr lang="en-US" sz="4800" dirty="0"/>
              <a:t>Main Threats to the Marine Biome</a:t>
            </a:r>
          </a:p>
        </p:txBody>
      </p:sp>
      <p:sp>
        <p:nvSpPr>
          <p:cNvPr id="3" name="Subtitle 2">
            <a:extLst>
              <a:ext uri="{FF2B5EF4-FFF2-40B4-BE49-F238E27FC236}">
                <a16:creationId xmlns:a16="http://schemas.microsoft.com/office/drawing/2014/main" id="{79F1FBAD-3036-93D9-A12F-679A88943FD9}"/>
              </a:ext>
            </a:extLst>
          </p:cNvPr>
          <p:cNvSpPr>
            <a:spLocks noGrp="1"/>
          </p:cNvSpPr>
          <p:nvPr>
            <p:ph type="subTitle" idx="1"/>
          </p:nvPr>
        </p:nvSpPr>
        <p:spPr>
          <a:xfrm>
            <a:off x="1524000" y="3668944"/>
            <a:ext cx="9144000" cy="1655762"/>
          </a:xfrm>
        </p:spPr>
        <p:txBody>
          <a:bodyPr/>
          <a:lstStyle/>
          <a:p>
            <a:r>
              <a:rPr lang="en-US" dirty="0"/>
              <a:t>Mangrove destruction, coral bleaching, and plastic waste</a:t>
            </a:r>
          </a:p>
        </p:txBody>
      </p:sp>
    </p:spTree>
    <p:extLst>
      <p:ext uri="{BB962C8B-B14F-4D97-AF65-F5344CB8AC3E}">
        <p14:creationId xmlns:p14="http://schemas.microsoft.com/office/powerpoint/2010/main" val="319394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464937" y="1000781"/>
            <a:ext cx="10986018" cy="198767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400" b="1" strike="noStrike" spc="-1" dirty="0">
                <a:solidFill>
                  <a:srgbClr val="000000"/>
                </a:solidFill>
                <a:latin typeface="Calibri" panose="020F0502020204030204" pitchFamily="34" charset="0"/>
                <a:ea typeface="DejaVu Sans"/>
                <a:cs typeface="Calibri" panose="020F0502020204030204" pitchFamily="34" charset="0"/>
              </a:rPr>
              <a:t>Mangroves</a:t>
            </a:r>
            <a:r>
              <a:rPr lang="en-US" sz="2400" b="0" strike="noStrike" spc="-1" dirty="0">
                <a:solidFill>
                  <a:srgbClr val="000000"/>
                </a:solidFill>
                <a:latin typeface="Calibri" panose="020F0502020204030204" pitchFamily="34" charset="0"/>
                <a:ea typeface="DejaVu Sans"/>
                <a:cs typeface="Calibri" panose="020F0502020204030204" pitchFamily="34" charset="0"/>
              </a:rPr>
              <a:t> are found in marine and estuarine </a:t>
            </a:r>
            <a:r>
              <a:rPr lang="en-US" sz="2400" spc="-1" dirty="0">
                <a:solidFill>
                  <a:srgbClr val="000000"/>
                </a:solidFill>
                <a:latin typeface="Calibri" panose="020F0502020204030204" pitchFamily="34" charset="0"/>
                <a:ea typeface="DejaVu Sans"/>
                <a:cs typeface="Calibri" panose="020F0502020204030204" pitchFamily="34" charset="0"/>
              </a:rPr>
              <a:t>tropical </a:t>
            </a:r>
            <a:r>
              <a:rPr lang="en-US" sz="2400" b="0" strike="noStrike" spc="-1" dirty="0">
                <a:solidFill>
                  <a:srgbClr val="000000"/>
                </a:solidFill>
                <a:latin typeface="Calibri" panose="020F0502020204030204" pitchFamily="34" charset="0"/>
                <a:ea typeface="DejaVu Sans"/>
                <a:cs typeface="Calibri" panose="020F0502020204030204" pitchFamily="34" charset="0"/>
              </a:rPr>
              <a:t>waters within </a:t>
            </a:r>
            <a:r>
              <a:rPr lang="en-US" sz="2400" spc="-1" dirty="0">
                <a:solidFill>
                  <a:srgbClr val="000000"/>
                </a:solidFill>
                <a:latin typeface="Calibri" panose="020F0502020204030204" pitchFamily="34" charset="0"/>
                <a:ea typeface="DejaVu Sans"/>
                <a:cs typeface="Calibri" panose="020F0502020204030204" pitchFamily="34" charset="0"/>
              </a:rPr>
              <a:t>25</a:t>
            </a:r>
            <a:r>
              <a:rPr lang="en-US" sz="2400" b="0" strike="noStrike" spc="-1" baseline="30000" dirty="0">
                <a:solidFill>
                  <a:srgbClr val="000000"/>
                </a:solidFill>
                <a:latin typeface="Calibri" panose="020F0502020204030204" pitchFamily="34" charset="0"/>
                <a:ea typeface="DejaVu Sans"/>
                <a:cs typeface="Calibri" panose="020F0502020204030204" pitchFamily="34" charset="0"/>
              </a:rPr>
              <a:t>o</a:t>
            </a:r>
            <a:r>
              <a:rPr lang="en-US" sz="2400" b="0" strike="noStrike" spc="-1" dirty="0">
                <a:solidFill>
                  <a:srgbClr val="000000"/>
                </a:solidFill>
                <a:latin typeface="Calibri" panose="020F0502020204030204" pitchFamily="34" charset="0"/>
                <a:ea typeface="DejaVu Sans"/>
                <a:cs typeface="Calibri" panose="020F0502020204030204" pitchFamily="34" charset="0"/>
              </a:rPr>
              <a:t> north and south of the equator. Their </a:t>
            </a:r>
            <a:r>
              <a:rPr lang="en-US" sz="2400" b="1" strike="noStrike" spc="-1" dirty="0">
                <a:solidFill>
                  <a:srgbClr val="000000"/>
                </a:solidFill>
                <a:latin typeface="Calibri" panose="020F0502020204030204" pitchFamily="34" charset="0"/>
                <a:ea typeface="DejaVu Sans"/>
                <a:cs typeface="Calibri" panose="020F0502020204030204" pitchFamily="34" charset="0"/>
              </a:rPr>
              <a:t>large stilt-like roots </a:t>
            </a:r>
            <a:r>
              <a:rPr lang="en-US" sz="2400" b="0" strike="noStrike" spc="-1" dirty="0">
                <a:solidFill>
                  <a:srgbClr val="000000"/>
                </a:solidFill>
                <a:latin typeface="Calibri" panose="020F0502020204030204" pitchFamily="34" charset="0"/>
                <a:ea typeface="DejaVu Sans"/>
                <a:cs typeface="Calibri" panose="020F0502020204030204" pitchFamily="34" charset="0"/>
              </a:rPr>
              <a:t>are designed for protection from ocean waves. Consequently, mangrove forests also </a:t>
            </a:r>
            <a:r>
              <a:rPr lang="en-US" sz="2400" b="1" strike="noStrike" spc="-1" dirty="0">
                <a:solidFill>
                  <a:srgbClr val="000000"/>
                </a:solidFill>
                <a:latin typeface="Calibri" panose="020F0502020204030204" pitchFamily="34" charset="0"/>
                <a:ea typeface="DejaVu Sans"/>
                <a:cs typeface="Calibri" panose="020F0502020204030204" pitchFamily="34" charset="0"/>
              </a:rPr>
              <a:t>protect the land from erosion </a:t>
            </a:r>
            <a:r>
              <a:rPr lang="en-US" sz="2400" b="0" strike="noStrike" spc="-1" dirty="0">
                <a:solidFill>
                  <a:srgbClr val="000000"/>
                </a:solidFill>
                <a:latin typeface="Calibri" panose="020F0502020204030204" pitchFamily="34" charset="0"/>
                <a:ea typeface="DejaVu Sans"/>
                <a:cs typeface="Calibri" panose="020F0502020204030204" pitchFamily="34" charset="0"/>
              </a:rPr>
              <a:t>and provide </a:t>
            </a:r>
            <a:r>
              <a:rPr lang="en-US" sz="2400" b="1" strike="noStrike" spc="-1" dirty="0">
                <a:solidFill>
                  <a:srgbClr val="000000"/>
                </a:solidFill>
                <a:latin typeface="Calibri" panose="020F0502020204030204" pitchFamily="34" charset="0"/>
                <a:ea typeface="DejaVu Sans"/>
                <a:cs typeface="Calibri" panose="020F0502020204030204" pitchFamily="34" charset="0"/>
              </a:rPr>
              <a:t>habitat and shelter </a:t>
            </a:r>
            <a:r>
              <a:rPr lang="en-US" sz="2400" b="0" strike="noStrike" spc="-1" dirty="0">
                <a:solidFill>
                  <a:srgbClr val="000000"/>
                </a:solidFill>
                <a:latin typeface="Calibri" panose="020F0502020204030204" pitchFamily="34" charset="0"/>
                <a:ea typeface="DejaVu Sans"/>
                <a:cs typeface="Calibri" panose="020F0502020204030204" pitchFamily="34" charset="0"/>
              </a:rPr>
              <a:t>for species seeking protection from predators.</a:t>
            </a:r>
            <a:endParaRPr lang="en-US" sz="2400" b="0" strike="noStrike" spc="-1" dirty="0">
              <a:latin typeface="Calibri" panose="020F0502020204030204" pitchFamily="34" charset="0"/>
              <a:cs typeface="Calibri" panose="020F0502020204030204" pitchFamily="34" charset="0"/>
            </a:endParaRPr>
          </a:p>
          <a:p>
            <a:pPr algn="just">
              <a:lnSpc>
                <a:spcPct val="100000"/>
              </a:lnSpc>
              <a:buNone/>
            </a:pPr>
            <a:r>
              <a:rPr lang="en-US" sz="2400" b="0" strike="noStrike" spc="-1" dirty="0">
                <a:solidFill>
                  <a:srgbClr val="000000"/>
                </a:solidFill>
                <a:latin typeface="Calibri" panose="020F0502020204030204" pitchFamily="34" charset="0"/>
                <a:ea typeface="DejaVu Sans"/>
                <a:cs typeface="Calibri" panose="020F0502020204030204" pitchFamily="34" charset="0"/>
              </a:rPr>
              <a:t>Mangroves are currently threatened by coastal development and shrimp farming.</a:t>
            </a:r>
            <a:endParaRPr lang="en-US" sz="2400" b="0" strike="noStrike" spc="-1" dirty="0">
              <a:latin typeface="Calibri" panose="020F0502020204030204" pitchFamily="34" charset="0"/>
              <a:cs typeface="Calibri" panose="020F0502020204030204" pitchFamily="34" charset="0"/>
            </a:endParaRPr>
          </a:p>
        </p:txBody>
      </p:sp>
      <p:pic>
        <p:nvPicPr>
          <p:cNvPr id="8" name="Picture 7" descr="View of highly developed waterfront properties in Florida">
            <a:extLst>
              <a:ext uri="{FF2B5EF4-FFF2-40B4-BE49-F238E27FC236}">
                <a16:creationId xmlns:a16="http://schemas.microsoft.com/office/drawing/2014/main" id="{8E65780C-B15E-ADDB-CCFA-4465861BAA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9351" y="3147922"/>
            <a:ext cx="3162823" cy="2444534"/>
          </a:xfrm>
          <a:prstGeom prst="rect">
            <a:avLst/>
          </a:prstGeom>
          <a:ln>
            <a:solidFill>
              <a:schemeClr val="accent1"/>
            </a:solidFill>
          </a:ln>
        </p:spPr>
      </p:pic>
      <p:pic>
        <p:nvPicPr>
          <p:cNvPr id="10" name="Picture 9" descr="A mangrove forest in the water&#10;&#10;Description automatically generated">
            <a:extLst>
              <a:ext uri="{FF2B5EF4-FFF2-40B4-BE49-F238E27FC236}">
                <a16:creationId xmlns:a16="http://schemas.microsoft.com/office/drawing/2014/main" id="{CAC2332F-0314-6DCC-35CB-7F66C2C69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245" y="3147922"/>
            <a:ext cx="3619254" cy="2444534"/>
          </a:xfrm>
          <a:prstGeom prst="rect">
            <a:avLst/>
          </a:prstGeom>
          <a:ln>
            <a:solidFill>
              <a:schemeClr val="accent1"/>
            </a:solidFill>
          </a:ln>
        </p:spPr>
      </p:pic>
      <p:pic>
        <p:nvPicPr>
          <p:cNvPr id="14" name="Picture 13" descr="Aerial view of a shrimp farm">
            <a:extLst>
              <a:ext uri="{FF2B5EF4-FFF2-40B4-BE49-F238E27FC236}">
                <a16:creationId xmlns:a16="http://schemas.microsoft.com/office/drawing/2014/main" id="{4F1C138C-1493-E9D8-6063-279580BBB4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5820" y="3147922"/>
            <a:ext cx="3755135" cy="2444534"/>
          </a:xfrm>
          <a:prstGeom prst="rect">
            <a:avLst/>
          </a:prstGeom>
          <a:ln>
            <a:solidFill>
              <a:schemeClr val="accent1"/>
            </a:solidFill>
          </a:ln>
        </p:spPr>
      </p:pic>
      <p:sp>
        <p:nvSpPr>
          <p:cNvPr id="17" name="TextBox 16">
            <a:extLst>
              <a:ext uri="{FF2B5EF4-FFF2-40B4-BE49-F238E27FC236}">
                <a16:creationId xmlns:a16="http://schemas.microsoft.com/office/drawing/2014/main" id="{6C0E471D-FAD7-A199-93ED-6277ED8A9291}"/>
              </a:ext>
            </a:extLst>
          </p:cNvPr>
          <p:cNvSpPr txBox="1"/>
          <p:nvPr/>
        </p:nvSpPr>
        <p:spPr>
          <a:xfrm>
            <a:off x="7826448" y="4846853"/>
            <a:ext cx="1578512" cy="646331"/>
          </a:xfrm>
          <a:prstGeom prst="rect">
            <a:avLst/>
          </a:prstGeom>
          <a:noFill/>
        </p:spPr>
        <p:txBody>
          <a:bodyPr wrap="square" rtlCol="0">
            <a:spAutoFit/>
          </a:bodyPr>
          <a:lstStyle/>
          <a:p>
            <a:pPr algn="just"/>
            <a:r>
              <a:rPr lang="en-US" dirty="0">
                <a:solidFill>
                  <a:schemeClr val="bg1"/>
                </a:solidFill>
                <a:latin typeface="Calibri" panose="020F0502020204030204" pitchFamily="34" charset="0"/>
                <a:cs typeface="Calibri" panose="020F0502020204030204" pitchFamily="34" charset="0"/>
              </a:rPr>
              <a:t>A Shrimp Farm in Mexico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3990991" y="598748"/>
            <a:ext cx="7336108" cy="288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Coral reefs </a:t>
            </a:r>
            <a:r>
              <a:rPr lang="en-US" sz="2200" b="0" strike="noStrike" spc="-1" dirty="0">
                <a:solidFill>
                  <a:srgbClr val="000000"/>
                </a:solidFill>
                <a:latin typeface="Calibri" panose="020F0502020204030204" pitchFamily="34" charset="0"/>
                <a:ea typeface="DejaVu Sans"/>
                <a:cs typeface="Calibri" panose="020F0502020204030204" pitchFamily="34" charset="0"/>
              </a:rPr>
              <a:t>are found in </a:t>
            </a:r>
            <a:r>
              <a:rPr lang="en-US" sz="2200" b="1" strike="noStrike" spc="-1" dirty="0">
                <a:solidFill>
                  <a:srgbClr val="000000"/>
                </a:solidFill>
                <a:latin typeface="Calibri" panose="020F0502020204030204" pitchFamily="34" charset="0"/>
                <a:ea typeface="DejaVu Sans"/>
                <a:cs typeface="Calibri" panose="020F0502020204030204" pitchFamily="34" charset="0"/>
              </a:rPr>
              <a:t>nutrient-poor warm waters </a:t>
            </a:r>
            <a:r>
              <a:rPr lang="en-US" sz="2200" b="0" strike="noStrike" spc="-1" dirty="0">
                <a:solidFill>
                  <a:srgbClr val="000000"/>
                </a:solidFill>
                <a:latin typeface="Calibri" panose="020F0502020204030204" pitchFamily="34" charset="0"/>
                <a:ea typeface="DejaVu Sans"/>
                <a:cs typeface="Calibri" panose="020F0502020204030204" pitchFamily="34" charset="0"/>
              </a:rPr>
              <a:t>within 30</a:t>
            </a:r>
            <a:r>
              <a:rPr lang="en-US" sz="2200" b="0" strike="noStrike" spc="-1" baseline="30000" dirty="0">
                <a:solidFill>
                  <a:srgbClr val="000000"/>
                </a:solidFill>
                <a:latin typeface="Calibri" panose="020F0502020204030204" pitchFamily="34" charset="0"/>
                <a:ea typeface="DejaVu Sans"/>
                <a:cs typeface="Calibri" panose="020F0502020204030204" pitchFamily="34" charset="0"/>
              </a:rPr>
              <a:t>o</a:t>
            </a:r>
            <a:r>
              <a:rPr lang="en-US" sz="2200" b="0" strike="noStrike" spc="-1" dirty="0">
                <a:solidFill>
                  <a:srgbClr val="000000"/>
                </a:solidFill>
                <a:latin typeface="Calibri" panose="020F0502020204030204" pitchFamily="34" charset="0"/>
                <a:ea typeface="DejaVu Sans"/>
                <a:cs typeface="Calibri" panose="020F0502020204030204" pitchFamily="34" charset="0"/>
              </a:rPr>
              <a:t> north or south of the equator. Coral reef communities are the most </a:t>
            </a:r>
            <a:r>
              <a:rPr lang="en-US" sz="2200" b="1" strike="noStrike" spc="-1" dirty="0">
                <a:solidFill>
                  <a:srgbClr val="000000"/>
                </a:solidFill>
                <a:latin typeface="Calibri" panose="020F0502020204030204" pitchFamily="34" charset="0"/>
                <a:ea typeface="DejaVu Sans"/>
                <a:cs typeface="Calibri" panose="020F0502020204030204" pitchFamily="34" charset="0"/>
              </a:rPr>
              <a:t>biodiverse</a:t>
            </a:r>
            <a:r>
              <a:rPr lang="en-US" sz="2200" b="0" strike="noStrike" spc="-1" dirty="0">
                <a:solidFill>
                  <a:srgbClr val="000000"/>
                </a:solidFill>
                <a:latin typeface="Calibri" panose="020F0502020204030204" pitchFamily="34" charset="0"/>
                <a:ea typeface="DejaVu Sans"/>
                <a:cs typeface="Calibri" panose="020F0502020204030204" pitchFamily="34" charset="0"/>
              </a:rPr>
              <a:t> ecosystems in the aquatic world</a:t>
            </a: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Most corals are found in </a:t>
            </a:r>
            <a:r>
              <a:rPr lang="en-US" sz="2200" b="1" strike="noStrike" spc="-1" dirty="0">
                <a:solidFill>
                  <a:srgbClr val="000000"/>
                </a:solidFill>
                <a:latin typeface="Calibri" panose="020F0502020204030204" pitchFamily="34" charset="0"/>
                <a:ea typeface="DejaVu Sans"/>
                <a:cs typeface="Calibri" panose="020F0502020204030204" pitchFamily="34" charset="0"/>
              </a:rPr>
              <a:t>clear, shallow waters </a:t>
            </a:r>
            <a:r>
              <a:rPr lang="en-US" sz="2200" b="0" strike="noStrike" spc="-1" dirty="0">
                <a:solidFill>
                  <a:srgbClr val="000000"/>
                </a:solidFill>
                <a:latin typeface="Calibri" panose="020F0502020204030204" pitchFamily="34" charset="0"/>
                <a:ea typeface="DejaVu Sans"/>
                <a:cs typeface="Calibri" panose="020F0502020204030204" pitchFamily="34" charset="0"/>
              </a:rPr>
              <a:t>favorable to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mutualistic symbiotic algae </a:t>
            </a:r>
            <a:r>
              <a:rPr lang="en-US" sz="2200" b="0" strike="noStrike" spc="-1" dirty="0">
                <a:solidFill>
                  <a:srgbClr val="000000"/>
                </a:solidFill>
                <a:latin typeface="Calibri" panose="020F0502020204030204" pitchFamily="34" charset="0"/>
                <a:ea typeface="DejaVu Sans"/>
                <a:cs typeface="Calibri" panose="020F0502020204030204" pitchFamily="34" charset="0"/>
              </a:rPr>
              <a:t>living in the polyp tissues. </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spc="-1" dirty="0">
                <a:solidFill>
                  <a:srgbClr val="000000"/>
                </a:solidFill>
                <a:latin typeface="Calibri" panose="020F0502020204030204" pitchFamily="34" charset="0"/>
                <a:ea typeface="DejaVu Sans"/>
                <a:cs typeface="Calibri" panose="020F0502020204030204" pitchFamily="34" charset="0"/>
              </a:rPr>
              <a:t>Unfortunately, corals are </a:t>
            </a:r>
            <a:r>
              <a:rPr lang="en-US" sz="2200" b="1" spc="-1" dirty="0">
                <a:solidFill>
                  <a:srgbClr val="000000"/>
                </a:solidFill>
                <a:latin typeface="Calibri" panose="020F0502020204030204" pitchFamily="34" charset="0"/>
                <a:ea typeface="DejaVu Sans"/>
                <a:cs typeface="Calibri" panose="020F0502020204030204" pitchFamily="34" charset="0"/>
              </a:rPr>
              <a:t>now dying at </a:t>
            </a:r>
            <a:r>
              <a:rPr lang="en-US" sz="2200" b="1" strike="noStrike" spc="-1" dirty="0">
                <a:solidFill>
                  <a:srgbClr val="000000"/>
                </a:solidFill>
                <a:latin typeface="Calibri" panose="020F0502020204030204" pitchFamily="34" charset="0"/>
                <a:ea typeface="DejaVu Sans"/>
                <a:cs typeface="Calibri" panose="020F0502020204030204" pitchFamily="34" charset="0"/>
              </a:rPr>
              <a:t>at alarming rates </a:t>
            </a:r>
            <a:r>
              <a:rPr lang="en-US" sz="2200" b="0" strike="noStrike" spc="-1" dirty="0">
                <a:solidFill>
                  <a:srgbClr val="000000"/>
                </a:solidFill>
                <a:latin typeface="Calibri" panose="020F0502020204030204" pitchFamily="34" charset="0"/>
                <a:ea typeface="DejaVu Sans"/>
                <a:cs typeface="Calibri" panose="020F0502020204030204" pitchFamily="34" charset="0"/>
              </a:rPr>
              <a:t>as the result of nutrient pollution, sediment pollution, and rising water temperatures.</a:t>
            </a:r>
            <a:endParaRPr lang="en-US" sz="2200" b="0" strike="noStrike" spc="-1" dirty="0">
              <a:latin typeface="Calibri" panose="020F0502020204030204" pitchFamily="34" charset="0"/>
              <a:cs typeface="Calibri" panose="020F0502020204030204" pitchFamily="34" charset="0"/>
            </a:endParaRPr>
          </a:p>
        </p:txBody>
      </p:sp>
      <p:pic>
        <p:nvPicPr>
          <p:cNvPr id="2" name="Picture 1" descr="A close up of a coral polyp&#10;&#10;Description automatically generated">
            <a:extLst>
              <a:ext uri="{FF2B5EF4-FFF2-40B4-BE49-F238E27FC236}">
                <a16:creationId xmlns:a16="http://schemas.microsoft.com/office/drawing/2014/main" id="{AE45E0AB-3DE9-BF37-46C0-BCF472D365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437" y="3673993"/>
            <a:ext cx="2932279" cy="2585257"/>
          </a:xfrm>
          <a:prstGeom prst="rect">
            <a:avLst/>
          </a:prstGeom>
          <a:ln>
            <a:solidFill>
              <a:schemeClr val="tx1"/>
            </a:solidFill>
          </a:ln>
        </p:spPr>
      </p:pic>
      <p:pic>
        <p:nvPicPr>
          <p:cNvPr id="3" name="Picture 2" descr="A close up of algae cells">
            <a:extLst>
              <a:ext uri="{FF2B5EF4-FFF2-40B4-BE49-F238E27FC236}">
                <a16:creationId xmlns:a16="http://schemas.microsoft.com/office/drawing/2014/main" id="{7E108658-79D6-F020-11A6-44B6E21B2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5875" y="3673992"/>
            <a:ext cx="2996549" cy="2585258"/>
          </a:xfrm>
          <a:prstGeom prst="rect">
            <a:avLst/>
          </a:prstGeom>
          <a:ln>
            <a:solidFill>
              <a:schemeClr val="tx1"/>
            </a:solidFill>
          </a:ln>
        </p:spPr>
      </p:pic>
      <p:pic>
        <p:nvPicPr>
          <p:cNvPr id="4" name="Picture 3" descr="A close-up of a coral reef&#10;&#10;Description automatically generated with medium confidence">
            <a:extLst>
              <a:ext uri="{FF2B5EF4-FFF2-40B4-BE49-F238E27FC236}">
                <a16:creationId xmlns:a16="http://schemas.microsoft.com/office/drawing/2014/main" id="{90A5EF45-F97D-D54B-6AA0-D0AC3E744A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901" y="658550"/>
            <a:ext cx="2983350" cy="2770450"/>
          </a:xfrm>
          <a:prstGeom prst="rect">
            <a:avLst/>
          </a:prstGeom>
        </p:spPr>
      </p:pic>
      <p:pic>
        <p:nvPicPr>
          <p:cNvPr id="8" name="Picture 7" descr="A dead coral reef with bleached remains">
            <a:extLst>
              <a:ext uri="{FF2B5EF4-FFF2-40B4-BE49-F238E27FC236}">
                <a16:creationId xmlns:a16="http://schemas.microsoft.com/office/drawing/2014/main" id="{5FED7AD6-404F-014A-6ED1-8270A25358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7016" y="3673992"/>
            <a:ext cx="3930083" cy="2585258"/>
          </a:xfrm>
          <a:prstGeom prst="rect">
            <a:avLst/>
          </a:prstGeom>
        </p:spPr>
      </p:pic>
      <p:sp>
        <p:nvSpPr>
          <p:cNvPr id="9" name="TextBox 8">
            <a:extLst>
              <a:ext uri="{FF2B5EF4-FFF2-40B4-BE49-F238E27FC236}">
                <a16:creationId xmlns:a16="http://schemas.microsoft.com/office/drawing/2014/main" id="{D79C9C27-93C5-05EC-6A7F-94A9E081125F}"/>
              </a:ext>
            </a:extLst>
          </p:cNvPr>
          <p:cNvSpPr txBox="1"/>
          <p:nvPr/>
        </p:nvSpPr>
        <p:spPr>
          <a:xfrm>
            <a:off x="8562721" y="5929480"/>
            <a:ext cx="1424364"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Bleached Coral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749552" y="384353"/>
            <a:ext cx="10692895" cy="22101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One of the greatest ongoing threats to the ocean is </a:t>
            </a:r>
            <a:r>
              <a:rPr lang="en-US" sz="2200" b="1" strike="noStrike" spc="-1" dirty="0">
                <a:solidFill>
                  <a:srgbClr val="000000"/>
                </a:solidFill>
                <a:latin typeface="Calibri" panose="020F0502020204030204" pitchFamily="34" charset="0"/>
                <a:ea typeface="DejaVu Sans"/>
                <a:cs typeface="Calibri" panose="020F0502020204030204" pitchFamily="34" charset="0"/>
              </a:rPr>
              <a:t>plastic pollution</a:t>
            </a:r>
            <a:r>
              <a:rPr lang="en-US" sz="2200" b="0" strike="noStrike" spc="-1" dirty="0">
                <a:solidFill>
                  <a:srgbClr val="000000"/>
                </a:solidFill>
                <a:latin typeface="Calibri" panose="020F0502020204030204" pitchFamily="34" charset="0"/>
                <a:ea typeface="DejaVu Sans"/>
                <a:cs typeface="Calibri" panose="020F0502020204030204" pitchFamily="34" charset="0"/>
              </a:rPr>
              <a:t>, and even though most of this waste stays near the shoreline, large amounts are carried thousands of miles by ocean currents to form massive cumulative “</a:t>
            </a:r>
            <a:r>
              <a:rPr lang="en-US" sz="2200" strike="noStrike" spc="-1" dirty="0">
                <a:solidFill>
                  <a:srgbClr val="000000"/>
                </a:solidFill>
                <a:latin typeface="Calibri" panose="020F0502020204030204" pitchFamily="34" charset="0"/>
                <a:ea typeface="DejaVu Sans"/>
                <a:cs typeface="Calibri" panose="020F0502020204030204" pitchFamily="34" charset="0"/>
              </a:rPr>
              <a:t>garbage patches</a:t>
            </a:r>
            <a:r>
              <a:rPr lang="en-US" sz="2200" b="0" strike="noStrike" spc="-1" dirty="0">
                <a:solidFill>
                  <a:srgbClr val="000000"/>
                </a:solidFill>
                <a:latin typeface="Calibri" panose="020F0502020204030204" pitchFamily="34" charset="0"/>
                <a:ea typeface="DejaVu Sans"/>
                <a:cs typeface="Calibri" panose="020F0502020204030204" pitchFamily="34" charset="0"/>
              </a:rPr>
              <a:t>” of </a:t>
            </a:r>
            <a:r>
              <a:rPr lang="en-US" sz="2200" b="1" strike="noStrike" spc="-1" dirty="0">
                <a:solidFill>
                  <a:srgbClr val="000000"/>
                </a:solidFill>
                <a:latin typeface="Calibri" panose="020F0502020204030204" pitchFamily="34" charset="0"/>
                <a:ea typeface="DejaVu Sans"/>
                <a:cs typeface="Calibri" panose="020F0502020204030204" pitchFamily="34" charset="0"/>
              </a:rPr>
              <a:t>microplastics</a:t>
            </a:r>
            <a:r>
              <a:rPr lang="en-US" sz="2200" b="0" strike="noStrike" spc="-1" dirty="0">
                <a:solidFill>
                  <a:srgbClr val="000000"/>
                </a:solidFill>
                <a:latin typeface="Calibri" panose="020F0502020204030204" pitchFamily="34" charset="0"/>
                <a:ea typeface="DejaVu Sans"/>
                <a:cs typeface="Calibri" panose="020F0502020204030204" pitchFamily="34" charset="0"/>
              </a:rPr>
              <a:t> that </a:t>
            </a:r>
            <a:r>
              <a:rPr lang="en-US" sz="2200" b="1" strike="noStrike" spc="-1" dirty="0">
                <a:solidFill>
                  <a:srgbClr val="000000"/>
                </a:solidFill>
                <a:latin typeface="Calibri" panose="020F0502020204030204" pitchFamily="34" charset="0"/>
                <a:ea typeface="DejaVu Sans"/>
                <a:cs typeface="Calibri" panose="020F0502020204030204" pitchFamily="34" charset="0"/>
              </a:rPr>
              <a:t>block sunlight </a:t>
            </a:r>
            <a:r>
              <a:rPr lang="en-US" sz="2200" b="0" strike="noStrike" spc="-1" dirty="0">
                <a:solidFill>
                  <a:srgbClr val="000000"/>
                </a:solidFill>
                <a:latin typeface="Calibri" panose="020F0502020204030204" pitchFamily="34" charset="0"/>
                <a:ea typeface="DejaVu Sans"/>
                <a:cs typeface="Calibri" panose="020F0502020204030204" pitchFamily="34" charset="0"/>
              </a:rPr>
              <a:t>needed for photosynthesis and harm the sea animals that </a:t>
            </a:r>
            <a:r>
              <a:rPr lang="en-US" sz="2200" b="1" spc="-1" dirty="0">
                <a:solidFill>
                  <a:srgbClr val="000000"/>
                </a:solidFill>
                <a:latin typeface="Calibri" panose="020F0502020204030204" pitchFamily="34" charset="0"/>
                <a:ea typeface="DejaVu Sans"/>
                <a:cs typeface="Calibri" panose="020F0502020204030204" pitchFamily="34" charset="0"/>
              </a:rPr>
              <a:t>ingest them by mistake</a:t>
            </a:r>
            <a:r>
              <a:rPr lang="en-US" sz="2200" b="0" strike="noStrike" spc="-1" dirty="0">
                <a:solidFill>
                  <a:srgbClr val="000000"/>
                </a:solidFill>
                <a:latin typeface="Calibri" panose="020F0502020204030204" pitchFamily="34" charset="0"/>
                <a:ea typeface="DejaVu Sans"/>
                <a:cs typeface="Calibri" panose="020F0502020204030204" pitchFamily="34" charset="0"/>
              </a:rPr>
              <a:t>. To date, there is no practical way to clean this up.</a:t>
            </a:r>
          </a:p>
          <a:p>
            <a:pPr algn="just"/>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Great Pacific Garbage Patch</a:t>
            </a:r>
            <a:r>
              <a:rPr lang="en-US" sz="2200" b="0" strike="noStrike" spc="-1" dirty="0">
                <a:solidFill>
                  <a:srgbClr val="000000"/>
                </a:solidFill>
                <a:latin typeface="Calibri" panose="020F0502020204030204" pitchFamily="34" charset="0"/>
                <a:ea typeface="DejaVu Sans"/>
                <a:cs typeface="Calibri" panose="020F0502020204030204" pitchFamily="34" charset="0"/>
              </a:rPr>
              <a:t>” alone is about twice the size of Texas.</a:t>
            </a:r>
          </a:p>
        </p:txBody>
      </p:sp>
      <p:pic>
        <p:nvPicPr>
          <p:cNvPr id="3" name="Picture 2" descr="A map of the pacific ocean indicating regions with the most plastic waste">
            <a:extLst>
              <a:ext uri="{FF2B5EF4-FFF2-40B4-BE49-F238E27FC236}">
                <a16:creationId xmlns:a16="http://schemas.microsoft.com/office/drawing/2014/main" id="{E7ECA52F-EE49-0F68-C757-8C64BC4973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043" y="2652432"/>
            <a:ext cx="4744253" cy="3152473"/>
          </a:xfrm>
          <a:prstGeom prst="rect">
            <a:avLst/>
          </a:prstGeom>
        </p:spPr>
      </p:pic>
      <p:cxnSp>
        <p:nvCxnSpPr>
          <p:cNvPr id="4" name="Straight Arrow Connector 3">
            <a:extLst>
              <a:ext uri="{FF2B5EF4-FFF2-40B4-BE49-F238E27FC236}">
                <a16:creationId xmlns:a16="http://schemas.microsoft.com/office/drawing/2014/main" id="{366AFE03-1377-0974-C68C-8D0680839B9D}"/>
              </a:ext>
            </a:extLst>
          </p:cNvPr>
          <p:cNvCxnSpPr>
            <a:cxnSpLocks/>
          </p:cNvCxnSpPr>
          <p:nvPr/>
        </p:nvCxnSpPr>
        <p:spPr>
          <a:xfrm flipH="1">
            <a:off x="4247364" y="3902496"/>
            <a:ext cx="1349932" cy="0"/>
          </a:xfrm>
          <a:prstGeom prst="straightConnector1">
            <a:avLst/>
          </a:prstGeom>
          <a:ln w="66675">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descr="A map of the Great Pacific Garbage Patch">
            <a:extLst>
              <a:ext uri="{FF2B5EF4-FFF2-40B4-BE49-F238E27FC236}">
                <a16:creationId xmlns:a16="http://schemas.microsoft.com/office/drawing/2014/main" id="{A6C5DBCD-EA5C-7730-FDF3-DAF9DBC01BD3}"/>
              </a:ext>
            </a:extLst>
          </p:cNvPr>
          <p:cNvPicPr>
            <a:picLocks noChangeAspect="1"/>
          </p:cNvPicPr>
          <p:nvPr/>
        </p:nvPicPr>
        <p:blipFill>
          <a:blip r:embed="rId3"/>
          <a:stretch>
            <a:fillRect/>
          </a:stretch>
        </p:blipFill>
        <p:spPr>
          <a:xfrm>
            <a:off x="6029530" y="2652432"/>
            <a:ext cx="5309427" cy="3152473"/>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167574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Different Bodies of Water</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Rivers and their tributaries, lakes, ponds, and wetlands</a:t>
            </a:r>
          </a:p>
        </p:txBody>
      </p:sp>
    </p:spTree>
    <p:extLst>
      <p:ext uri="{BB962C8B-B14F-4D97-AF65-F5344CB8AC3E}">
        <p14:creationId xmlns:p14="http://schemas.microsoft.com/office/powerpoint/2010/main" val="334501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4" descr="A bridge over a flowing river&#10;"/>
          <p:cNvPicPr/>
          <p:nvPr/>
        </p:nvPicPr>
        <p:blipFill>
          <a:blip r:embed="rId3" cstate="email">
            <a:extLst>
              <a:ext uri="{28A0092B-C50C-407E-A947-70E740481C1C}">
                <a14:useLocalDpi xmlns:a14="http://schemas.microsoft.com/office/drawing/2010/main"/>
              </a:ext>
            </a:extLst>
          </a:blip>
          <a:stretch/>
        </p:blipFill>
        <p:spPr>
          <a:xfrm>
            <a:off x="431280" y="724729"/>
            <a:ext cx="3490478" cy="2762363"/>
          </a:xfrm>
          <a:prstGeom prst="rect">
            <a:avLst/>
          </a:prstGeom>
          <a:ln w="0">
            <a:solidFill>
              <a:schemeClr val="accent1"/>
            </a:solidFill>
          </a:ln>
        </p:spPr>
      </p:pic>
      <p:pic>
        <p:nvPicPr>
          <p:cNvPr id="126" name="Picture 10" descr="A cross section of a deep lake with color coded layers"/>
          <p:cNvPicPr/>
          <p:nvPr/>
        </p:nvPicPr>
        <p:blipFill>
          <a:blip r:embed="rId4" cstate="email">
            <a:extLst>
              <a:ext uri="{28A0092B-C50C-407E-A947-70E740481C1C}">
                <a14:useLocalDpi xmlns:a14="http://schemas.microsoft.com/office/drawing/2010/main"/>
              </a:ext>
            </a:extLst>
          </a:blip>
          <a:stretch/>
        </p:blipFill>
        <p:spPr>
          <a:xfrm>
            <a:off x="4231610" y="3784008"/>
            <a:ext cx="3490479" cy="2452483"/>
          </a:xfrm>
          <a:prstGeom prst="rect">
            <a:avLst/>
          </a:prstGeom>
          <a:ln w="0">
            <a:solidFill>
              <a:schemeClr val="accent1"/>
            </a:solidFill>
          </a:ln>
        </p:spPr>
      </p:pic>
      <p:pic>
        <p:nvPicPr>
          <p:cNvPr id="127" name="Picture 14" descr="A lake surrounded by trees&#10;&#10;Description automatically generated"/>
          <p:cNvPicPr/>
          <p:nvPr/>
        </p:nvPicPr>
        <p:blipFill>
          <a:blip r:embed="rId5" cstate="email">
            <a:extLst>
              <a:ext uri="{28A0092B-C50C-407E-A947-70E740481C1C}">
                <a14:useLocalDpi xmlns:a14="http://schemas.microsoft.com/office/drawing/2010/main"/>
              </a:ext>
            </a:extLst>
          </a:blip>
          <a:stretch/>
        </p:blipFill>
        <p:spPr>
          <a:xfrm>
            <a:off x="431279" y="3784009"/>
            <a:ext cx="3490479" cy="2452483"/>
          </a:xfrm>
          <a:prstGeom prst="rect">
            <a:avLst/>
          </a:prstGeom>
          <a:ln w="0">
            <a:solidFill>
              <a:schemeClr val="accent1"/>
            </a:solidFill>
          </a:ln>
        </p:spPr>
      </p:pic>
      <p:sp>
        <p:nvSpPr>
          <p:cNvPr id="128" name="Rectangle 127"/>
          <p:cNvSpPr/>
          <p:nvPr/>
        </p:nvSpPr>
        <p:spPr>
          <a:xfrm>
            <a:off x="4084321" y="624012"/>
            <a:ext cx="7676399" cy="28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Rivers</a:t>
            </a:r>
            <a:r>
              <a:rPr lang="en-US" sz="2200" b="0" strike="noStrike" spc="-1" dirty="0">
                <a:solidFill>
                  <a:srgbClr val="000000"/>
                </a:solidFill>
                <a:latin typeface="Calibri" panose="020F0502020204030204" pitchFamily="34" charset="0"/>
                <a:ea typeface="DejaVu Sans"/>
                <a:cs typeface="Calibri" panose="020F0502020204030204" pitchFamily="34" charset="0"/>
              </a:rPr>
              <a:t> and their </a:t>
            </a:r>
            <a:r>
              <a:rPr lang="en-US" sz="2200" b="1" strike="noStrike" spc="-1" dirty="0">
                <a:solidFill>
                  <a:srgbClr val="000000"/>
                </a:solidFill>
                <a:latin typeface="Calibri" panose="020F0502020204030204" pitchFamily="34" charset="0"/>
                <a:ea typeface="DejaVu Sans"/>
                <a:cs typeface="Calibri" panose="020F0502020204030204" pitchFamily="34" charset="0"/>
              </a:rPr>
              <a:t>tributaries</a:t>
            </a:r>
            <a:r>
              <a:rPr lang="en-US" sz="2200" b="0" strike="noStrike" spc="-1" dirty="0">
                <a:solidFill>
                  <a:srgbClr val="000000"/>
                </a:solidFill>
                <a:latin typeface="Calibri" panose="020F0502020204030204" pitchFamily="34" charset="0"/>
                <a:ea typeface="DejaVu Sans"/>
                <a:cs typeface="Calibri" panose="020F0502020204030204" pitchFamily="34" charset="0"/>
              </a:rPr>
              <a:t> contain </a:t>
            </a:r>
            <a:r>
              <a:rPr lang="en-US" sz="2200" b="1" strike="noStrike" spc="-1" dirty="0">
                <a:solidFill>
                  <a:srgbClr val="000000"/>
                </a:solidFill>
                <a:latin typeface="Calibri" panose="020F0502020204030204" pitchFamily="34" charset="0"/>
                <a:ea typeface="DejaVu Sans"/>
                <a:cs typeface="Calibri" panose="020F0502020204030204" pitchFamily="34" charset="0"/>
              </a:rPr>
              <a:t>moving water </a:t>
            </a:r>
            <a:r>
              <a:rPr lang="en-US" sz="2200" b="0" strike="noStrike" spc="-1" dirty="0">
                <a:solidFill>
                  <a:srgbClr val="000000"/>
                </a:solidFill>
                <a:latin typeface="Calibri" panose="020F0502020204030204" pitchFamily="34" charset="0"/>
                <a:ea typeface="DejaVu Sans"/>
                <a:cs typeface="Calibri" panose="020F0502020204030204" pitchFamily="34" charset="0"/>
              </a:rPr>
              <a:t>provided by  aquifers and runoff from the watershed. Nearly all rivers flow into the ocean.</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Lakes </a:t>
            </a:r>
            <a:r>
              <a:rPr lang="en-US" sz="2200" strike="noStrike" spc="-1" dirty="0">
                <a:solidFill>
                  <a:srgbClr val="000000"/>
                </a:solidFill>
                <a:latin typeface="Calibri" panose="020F0502020204030204" pitchFamily="34" charset="0"/>
                <a:ea typeface="DejaVu Sans"/>
                <a:cs typeface="Calibri" panose="020F0502020204030204" pitchFamily="34" charset="0"/>
              </a:rPr>
              <a:t>and</a:t>
            </a:r>
            <a:r>
              <a:rPr lang="en-US" sz="2200" b="1" strike="noStrike" spc="-1" dirty="0">
                <a:solidFill>
                  <a:srgbClr val="000000"/>
                </a:solidFill>
                <a:latin typeface="Calibri" panose="020F0502020204030204" pitchFamily="34" charset="0"/>
                <a:ea typeface="DejaVu Sans"/>
                <a:cs typeface="Calibri" panose="020F0502020204030204" pitchFamily="34" charset="0"/>
              </a:rPr>
              <a:t> ponds </a:t>
            </a:r>
            <a:r>
              <a:rPr lang="en-US" sz="2200" b="0" strike="noStrike" spc="-1" dirty="0">
                <a:solidFill>
                  <a:srgbClr val="000000"/>
                </a:solidFill>
                <a:latin typeface="Calibri" panose="020F0502020204030204" pitchFamily="34" charset="0"/>
                <a:ea typeface="DejaVu Sans"/>
                <a:cs typeface="Calibri" panose="020F0502020204030204" pitchFamily="34" charset="0"/>
              </a:rPr>
              <a:t>are </a:t>
            </a:r>
            <a:r>
              <a:rPr lang="en-US" sz="2200" b="1" strike="noStrike" spc="-1" dirty="0">
                <a:solidFill>
                  <a:srgbClr val="000000"/>
                </a:solidFill>
                <a:latin typeface="Calibri" panose="020F0502020204030204" pitchFamily="34" charset="0"/>
                <a:ea typeface="DejaVu Sans"/>
                <a:cs typeface="Calibri" panose="020F0502020204030204" pitchFamily="34" charset="0"/>
              </a:rPr>
              <a:t>standing waters </a:t>
            </a:r>
            <a:r>
              <a:rPr lang="en-US" sz="2200" b="0" strike="noStrike" spc="-1" dirty="0">
                <a:solidFill>
                  <a:srgbClr val="000000"/>
                </a:solidFill>
                <a:latin typeface="Calibri" panose="020F0502020204030204" pitchFamily="34" charset="0"/>
                <a:ea typeface="DejaVu Sans"/>
                <a:cs typeface="Calibri" panose="020F0502020204030204" pitchFamily="34" charset="0"/>
              </a:rPr>
              <a:t>that vary in size. The lack of flow results in </a:t>
            </a:r>
            <a:r>
              <a:rPr lang="en-US" sz="2200" b="1" strike="noStrike" spc="-1" dirty="0">
                <a:solidFill>
                  <a:srgbClr val="000000"/>
                </a:solidFill>
                <a:latin typeface="Calibri" panose="020F0502020204030204" pitchFamily="34" charset="0"/>
                <a:ea typeface="DejaVu Sans"/>
                <a:cs typeface="Calibri" panose="020F0502020204030204" pitchFamily="34" charset="0"/>
              </a:rPr>
              <a:t>thermal stratification </a:t>
            </a:r>
            <a:r>
              <a:rPr lang="en-US" sz="2200" b="0" strike="noStrike" spc="-1" dirty="0">
                <a:solidFill>
                  <a:srgbClr val="000000"/>
                </a:solidFill>
                <a:latin typeface="Calibri" panose="020F0502020204030204" pitchFamily="34" charset="0"/>
                <a:ea typeface="DejaVu Sans"/>
                <a:cs typeface="Calibri" panose="020F0502020204030204" pitchFamily="34" charset="0"/>
              </a:rPr>
              <a:t>of the waters in the summer.</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Wetland</a:t>
            </a:r>
            <a:r>
              <a:rPr lang="en-US" sz="2200" b="0" strike="noStrike" spc="-1" dirty="0">
                <a:solidFill>
                  <a:srgbClr val="000000"/>
                </a:solidFill>
                <a:latin typeface="Calibri" panose="020F0502020204030204" pitchFamily="34" charset="0"/>
                <a:ea typeface="DejaVu Sans"/>
                <a:cs typeface="Calibri" panose="020F0502020204030204" pitchFamily="34" charset="0"/>
              </a:rPr>
              <a:t>s are </a:t>
            </a:r>
            <a:r>
              <a:rPr lang="en-US" sz="2200" b="1" strike="noStrike" spc="-1" dirty="0">
                <a:solidFill>
                  <a:srgbClr val="000000"/>
                </a:solidFill>
                <a:latin typeface="Calibri" panose="020F0502020204030204" pitchFamily="34" charset="0"/>
                <a:ea typeface="DejaVu Sans"/>
                <a:cs typeface="Calibri" panose="020F0502020204030204" pitchFamily="34" charset="0"/>
              </a:rPr>
              <a:t>shallow, slow-moving </a:t>
            </a:r>
            <a:r>
              <a:rPr lang="en-US" sz="2200" b="0" strike="noStrike" spc="-1" dirty="0">
                <a:solidFill>
                  <a:srgbClr val="000000"/>
                </a:solidFill>
                <a:latin typeface="Calibri" panose="020F0502020204030204" pitchFamily="34" charset="0"/>
                <a:ea typeface="DejaVu Sans"/>
                <a:cs typeface="Calibri" panose="020F0502020204030204" pitchFamily="34" charset="0"/>
              </a:rPr>
              <a:t>bodies of water which may or may not seasonally dry out. Freshwater wetlands include swamps, marshes, and bogs.</a:t>
            </a:r>
            <a:endParaRPr lang="en-US" sz="2200" b="0" strike="noStrike" spc="-1" dirty="0">
              <a:latin typeface="Calibri" panose="020F0502020204030204" pitchFamily="34" charset="0"/>
              <a:cs typeface="Calibri" panose="020F0502020204030204" pitchFamily="34" charset="0"/>
            </a:endParaRPr>
          </a:p>
        </p:txBody>
      </p:sp>
      <p:pic>
        <p:nvPicPr>
          <p:cNvPr id="3" name="Picture 2" descr="A flat landscape with regions of shallow water">
            <a:extLst>
              <a:ext uri="{FF2B5EF4-FFF2-40B4-BE49-F238E27FC236}">
                <a16:creationId xmlns:a16="http://schemas.microsoft.com/office/drawing/2014/main" id="{64EB771B-9EBD-08E1-D993-5B1FFC1514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1941" y="3784008"/>
            <a:ext cx="3557069" cy="2452483"/>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AA299C9-2ECA-9E14-6225-5305AFA2B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330B5-D59C-FC94-E94C-25F7A0987C06}"/>
              </a:ext>
            </a:extLst>
          </p:cNvPr>
          <p:cNvSpPr>
            <a:spLocks noGrp="1"/>
          </p:cNvSpPr>
          <p:nvPr>
            <p:ph type="ctrTitle"/>
          </p:nvPr>
        </p:nvSpPr>
        <p:spPr>
          <a:xfrm>
            <a:off x="972457" y="1122363"/>
            <a:ext cx="10363200" cy="2387600"/>
          </a:xfrm>
        </p:spPr>
        <p:txBody>
          <a:bodyPr>
            <a:normAutofit/>
          </a:bodyPr>
          <a:lstStyle/>
          <a:p>
            <a:r>
              <a:rPr lang="en-US" sz="4400" dirty="0"/>
              <a:t>The Ecological Importance of Wetlands</a:t>
            </a:r>
          </a:p>
        </p:txBody>
      </p:sp>
    </p:spTree>
    <p:extLst>
      <p:ext uri="{BB962C8B-B14F-4D97-AF65-F5344CB8AC3E}">
        <p14:creationId xmlns:p14="http://schemas.microsoft.com/office/powerpoint/2010/main" val="305621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341376" y="334437"/>
            <a:ext cx="11341407" cy="23183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Wetlands only occupy about 6% of the continuous US, but their ecological importance in </a:t>
            </a:r>
            <a:r>
              <a:rPr lang="en-US" sz="2200" b="1" strike="noStrike" spc="-1" dirty="0">
                <a:solidFill>
                  <a:srgbClr val="000000"/>
                </a:solidFill>
                <a:latin typeface="Calibri" panose="020F0502020204030204" pitchFamily="34" charset="0"/>
                <a:ea typeface="DejaVu Sans"/>
                <a:cs typeface="Calibri" panose="020F0502020204030204" pitchFamily="34" charset="0"/>
              </a:rPr>
              <a:t>water purification</a:t>
            </a:r>
            <a:r>
              <a:rPr lang="en-US" sz="2200" b="0" strike="noStrike" spc="-1" dirty="0">
                <a:solidFill>
                  <a:srgbClr val="000000"/>
                </a:solidFill>
                <a:latin typeface="Calibri" panose="020F0502020204030204" pitchFamily="34" charset="0"/>
                <a:ea typeface="DejaVu Sans"/>
                <a:cs typeface="Calibri" panose="020F0502020204030204" pitchFamily="34" charset="0"/>
              </a:rPr>
              <a:t> and </a:t>
            </a:r>
            <a:r>
              <a:rPr lang="en-US" sz="2200" b="1" strike="noStrike" spc="-1" dirty="0">
                <a:solidFill>
                  <a:srgbClr val="000000"/>
                </a:solidFill>
                <a:latin typeface="Calibri" panose="020F0502020204030204" pitchFamily="34" charset="0"/>
                <a:ea typeface="DejaVu Sans"/>
                <a:cs typeface="Calibri" panose="020F0502020204030204" pitchFamily="34" charset="0"/>
              </a:rPr>
              <a:t>flood control </a:t>
            </a:r>
            <a:r>
              <a:rPr lang="en-US" sz="2200" b="0" strike="noStrike" spc="-1" dirty="0">
                <a:solidFill>
                  <a:srgbClr val="000000"/>
                </a:solidFill>
                <a:latin typeface="Calibri" panose="020F0502020204030204" pitchFamily="34" charset="0"/>
                <a:ea typeface="DejaVu Sans"/>
                <a:cs typeface="Calibri" panose="020F0502020204030204" pitchFamily="34" charset="0"/>
              </a:rPr>
              <a:t>cannot be underestimated.</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Unfortunately, the expression “draining the swamp” did not always refer fighting government corruption: </a:t>
            </a:r>
            <a:r>
              <a:rPr lang="en-US" sz="2200" b="1" strike="noStrike" spc="-1" dirty="0">
                <a:solidFill>
                  <a:srgbClr val="000000"/>
                </a:solidFill>
                <a:latin typeface="Calibri" panose="020F0502020204030204" pitchFamily="34" charset="0"/>
                <a:ea typeface="DejaVu Sans"/>
                <a:cs typeface="Calibri" panose="020F0502020204030204" pitchFamily="34" charset="0"/>
              </a:rPr>
              <a:t>Wetlands have been drained for centuries </a:t>
            </a:r>
            <a:r>
              <a:rPr lang="en-US" sz="2200" b="0" strike="noStrike" spc="-1" dirty="0">
                <a:solidFill>
                  <a:srgbClr val="000000"/>
                </a:solidFill>
                <a:latin typeface="Calibri" panose="020F0502020204030204" pitchFamily="34" charset="0"/>
                <a:ea typeface="DejaVu Sans"/>
                <a:cs typeface="Calibri" panose="020F0502020204030204" pitchFamily="34" charset="0"/>
              </a:rPr>
              <a:t>to for urban and agricultural development, and </a:t>
            </a:r>
            <a:r>
              <a:rPr lang="en-US" sz="2200" spc="-1" dirty="0">
                <a:solidFill>
                  <a:srgbClr val="000000"/>
                </a:solidFill>
                <a:latin typeface="Calibri" panose="020F0502020204030204" pitchFamily="34" charset="0"/>
                <a:ea typeface="DejaVu Sans"/>
                <a:cs typeface="Calibri" panose="020F0502020204030204" pitchFamily="34" charset="0"/>
              </a:rPr>
              <a:t>despite growing awareness of their ecological value</a:t>
            </a:r>
            <a:r>
              <a:rPr lang="en-US" sz="2200" b="0" strike="noStrike" spc="-1" dirty="0">
                <a:solidFill>
                  <a:srgbClr val="000000"/>
                </a:solidFill>
                <a:latin typeface="Calibri" panose="020F0502020204030204" pitchFamily="34" charset="0"/>
                <a:ea typeface="DejaVu Sans"/>
                <a:cs typeface="Calibri" panose="020F0502020204030204" pitchFamily="34" charset="0"/>
              </a:rPr>
              <a:t>, wetlands are still disappearing faster than they are being restored. </a:t>
            </a:r>
            <a:endParaRPr lang="en-US" sz="2200" b="0" strike="noStrike" spc="-1" dirty="0">
              <a:latin typeface="Calibri" panose="020F0502020204030204" pitchFamily="34" charset="0"/>
              <a:cs typeface="Calibri" panose="020F0502020204030204" pitchFamily="34" charset="0"/>
            </a:endParaRPr>
          </a:p>
        </p:txBody>
      </p:sp>
      <p:pic>
        <p:nvPicPr>
          <p:cNvPr id="3" name="Picture 2" descr="A graph showing the loss of wetlands from 1780 to now&#10;">
            <a:extLst>
              <a:ext uri="{FF2B5EF4-FFF2-40B4-BE49-F238E27FC236}">
                <a16:creationId xmlns:a16="http://schemas.microsoft.com/office/drawing/2014/main" id="{7D2A0AEF-D68E-3292-FAC8-175D3E77DB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6895" y="2652831"/>
            <a:ext cx="6395888" cy="3589359"/>
          </a:xfrm>
          <a:prstGeom prst="rect">
            <a:avLst/>
          </a:prstGeom>
        </p:spPr>
      </p:pic>
      <p:pic>
        <p:nvPicPr>
          <p:cNvPr id="5" name="Picture 4" descr="A government poster listing the important roles of wetlands">
            <a:extLst>
              <a:ext uri="{FF2B5EF4-FFF2-40B4-BE49-F238E27FC236}">
                <a16:creationId xmlns:a16="http://schemas.microsoft.com/office/drawing/2014/main" id="{7A31E325-9B8E-A620-D348-F324076516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217" y="2652831"/>
            <a:ext cx="4628385" cy="358936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87CF65-235D-60EC-587C-FC6D7A3F6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034F4-4F27-C43B-5B6C-14DC942BD2D4}"/>
              </a:ext>
            </a:extLst>
          </p:cNvPr>
          <p:cNvSpPr>
            <a:spLocks noGrp="1"/>
          </p:cNvSpPr>
          <p:nvPr>
            <p:ph type="ctrTitle"/>
          </p:nvPr>
        </p:nvSpPr>
        <p:spPr>
          <a:xfrm>
            <a:off x="972457" y="1122363"/>
            <a:ext cx="10363200" cy="2387600"/>
          </a:xfrm>
        </p:spPr>
        <p:txBody>
          <a:bodyPr>
            <a:normAutofit/>
          </a:bodyPr>
          <a:lstStyle/>
          <a:p>
            <a:r>
              <a:rPr lang="en-US" sz="4400" dirty="0"/>
              <a:t>The Ecological Importance of Estuaries</a:t>
            </a:r>
          </a:p>
        </p:txBody>
      </p:sp>
    </p:spTree>
    <p:extLst>
      <p:ext uri="{BB962C8B-B14F-4D97-AF65-F5344CB8AC3E}">
        <p14:creationId xmlns:p14="http://schemas.microsoft.com/office/powerpoint/2010/main" val="200881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459309" y="312504"/>
            <a:ext cx="7956888" cy="41176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Estuaries </a:t>
            </a:r>
            <a:r>
              <a:rPr lang="en-US" sz="2200" b="0" strike="noStrike" spc="-1" dirty="0">
                <a:solidFill>
                  <a:srgbClr val="000000"/>
                </a:solidFill>
                <a:latin typeface="Calibri" panose="020F0502020204030204" pitchFamily="34" charset="0"/>
                <a:ea typeface="DejaVu Sans"/>
                <a:cs typeface="Calibri" panose="020F0502020204030204" pitchFamily="34" charset="0"/>
              </a:rPr>
              <a:t>occur where rivers empty into the ocean. Estuarine waters are </a:t>
            </a:r>
            <a:r>
              <a:rPr lang="en-US" sz="2200" b="1" strike="noStrike" spc="-1" dirty="0">
                <a:solidFill>
                  <a:srgbClr val="000000"/>
                </a:solidFill>
                <a:latin typeface="Calibri" panose="020F0502020204030204" pitchFamily="34" charset="0"/>
                <a:ea typeface="DejaVu Sans"/>
                <a:cs typeface="Calibri" panose="020F0502020204030204" pitchFamily="34" charset="0"/>
              </a:rPr>
              <a:t>rich in nutrients </a:t>
            </a:r>
            <a:r>
              <a:rPr lang="en-US" sz="2200" b="0" strike="noStrike" spc="-1" dirty="0">
                <a:solidFill>
                  <a:srgbClr val="000000"/>
                </a:solidFill>
                <a:latin typeface="Calibri" panose="020F0502020204030204" pitchFamily="34" charset="0"/>
                <a:ea typeface="DejaVu Sans"/>
                <a:cs typeface="Calibri" panose="020F0502020204030204" pitchFamily="34" charset="0"/>
              </a:rPr>
              <a:t>because of the accumulated organic matter they bring from the land by means of tributaries and runoff.</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Estuaries serve as a “nursery” for many marine species because  they are </a:t>
            </a:r>
            <a:r>
              <a:rPr lang="en-US" sz="2200" b="1" strike="noStrike" spc="-1" dirty="0">
                <a:solidFill>
                  <a:srgbClr val="000000"/>
                </a:solidFill>
                <a:latin typeface="Calibri" panose="020F0502020204030204" pitchFamily="34" charset="0"/>
                <a:ea typeface="DejaVu Sans"/>
                <a:cs typeface="Calibri" panose="020F0502020204030204" pitchFamily="34" charset="0"/>
              </a:rPr>
              <a:t>rich in phytoplankton </a:t>
            </a:r>
            <a:r>
              <a:rPr lang="en-US" sz="2200" b="0" strike="noStrike" spc="-1" dirty="0">
                <a:solidFill>
                  <a:srgbClr val="000000"/>
                </a:solidFill>
                <a:latin typeface="Calibri" panose="020F0502020204030204" pitchFamily="34" charset="0"/>
                <a:ea typeface="DejaVu Sans"/>
                <a:cs typeface="Calibri" panose="020F0502020204030204" pitchFamily="34" charset="0"/>
              </a:rPr>
              <a:t>and sheltered from strong waves. All species living in this ecosystem are adapted to large </a:t>
            </a:r>
            <a:r>
              <a:rPr lang="en-US" sz="2200" b="1" strike="noStrike" spc="-1" dirty="0">
                <a:solidFill>
                  <a:srgbClr val="000000"/>
                </a:solidFill>
                <a:latin typeface="Calibri" panose="020F0502020204030204" pitchFamily="34" charset="0"/>
                <a:ea typeface="DejaVu Sans"/>
                <a:cs typeface="Calibri" panose="020F0502020204030204" pitchFamily="34" charset="0"/>
              </a:rPr>
              <a:t>fluctuations in salinity</a:t>
            </a:r>
            <a:r>
              <a:rPr lang="en-US" sz="2200" b="0" strike="noStrike" spc="-1" dirty="0">
                <a:solidFill>
                  <a:srgbClr val="000000"/>
                </a:solidFill>
                <a:latin typeface="Calibri" panose="020F0502020204030204" pitchFamily="34" charset="0"/>
                <a:ea typeface="DejaVu Sans"/>
                <a:cs typeface="Calibri" panose="020F0502020204030204" pitchFamily="34" charset="0"/>
              </a:rPr>
              <a:t> as the result of tidal activity and rainfall.</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Due to the magnitude of their </a:t>
            </a:r>
            <a:r>
              <a:rPr lang="en-US" sz="2200" b="1" strike="noStrike" spc="-1" dirty="0">
                <a:solidFill>
                  <a:srgbClr val="000000"/>
                </a:solidFill>
                <a:latin typeface="Calibri" panose="020F0502020204030204" pitchFamily="34" charset="0"/>
                <a:ea typeface="DejaVu Sans"/>
                <a:cs typeface="Calibri" panose="020F0502020204030204" pitchFamily="34" charset="0"/>
              </a:rPr>
              <a:t>watersheds</a:t>
            </a:r>
            <a:r>
              <a:rPr lang="en-US" sz="2200" b="0" strike="noStrike" spc="-1" dirty="0">
                <a:solidFill>
                  <a:srgbClr val="000000"/>
                </a:solidFill>
                <a:latin typeface="Calibri" panose="020F0502020204030204" pitchFamily="34" charset="0"/>
                <a:ea typeface="DejaVu Sans"/>
                <a:cs typeface="Calibri" panose="020F0502020204030204" pitchFamily="34" charset="0"/>
              </a:rPr>
              <a:t>, estuaries accumulate large concentrations of </a:t>
            </a:r>
            <a:r>
              <a:rPr lang="en-US" sz="2200" b="1" strike="noStrike" spc="-1" dirty="0">
                <a:solidFill>
                  <a:srgbClr val="000000"/>
                </a:solidFill>
                <a:latin typeface="Calibri" panose="020F0502020204030204" pitchFamily="34" charset="0"/>
                <a:ea typeface="DejaVu Sans"/>
                <a:cs typeface="Calibri" panose="020F0502020204030204" pitchFamily="34" charset="0"/>
              </a:rPr>
              <a:t>nutrient pollution </a:t>
            </a:r>
            <a:r>
              <a:rPr lang="en-US" sz="2200" b="0" strike="noStrike" spc="-1" dirty="0">
                <a:solidFill>
                  <a:srgbClr val="000000"/>
                </a:solidFill>
                <a:latin typeface="Calibri" panose="020F0502020204030204" pitchFamily="34" charset="0"/>
                <a:ea typeface="DejaVu Sans"/>
                <a:cs typeface="Calibri" panose="020F0502020204030204" pitchFamily="34" charset="0"/>
              </a:rPr>
              <a:t>from rural and urban sources that cause algae blooms </a:t>
            </a:r>
            <a:r>
              <a:rPr lang="en-US" sz="2200" spc="-1" dirty="0">
                <a:solidFill>
                  <a:srgbClr val="000000"/>
                </a:solidFill>
                <a:latin typeface="Calibri" panose="020F0502020204030204" pitchFamily="34" charset="0"/>
                <a:ea typeface="DejaVu Sans"/>
                <a:cs typeface="Calibri" panose="020F0502020204030204" pitchFamily="34" charset="0"/>
              </a:rPr>
              <a:t>that die off and generate </a:t>
            </a:r>
            <a:r>
              <a:rPr lang="en-US" sz="2200" b="0" strike="noStrike" spc="-1" dirty="0">
                <a:solidFill>
                  <a:srgbClr val="000000"/>
                </a:solidFill>
                <a:latin typeface="Calibri" panose="020F0502020204030204" pitchFamily="34" charset="0"/>
                <a:ea typeface="DejaVu Sans"/>
                <a:cs typeface="Calibri" panose="020F0502020204030204" pitchFamily="34" charset="0"/>
              </a:rPr>
              <a:t>“</a:t>
            </a:r>
            <a:r>
              <a:rPr lang="en-US" sz="2200" b="1" strike="noStrike" spc="-1" dirty="0">
                <a:solidFill>
                  <a:srgbClr val="000000"/>
                </a:solidFill>
                <a:latin typeface="Calibri" panose="020F0502020204030204" pitchFamily="34" charset="0"/>
                <a:ea typeface="DejaVu Sans"/>
                <a:cs typeface="Calibri" panose="020F0502020204030204" pitchFamily="34" charset="0"/>
              </a:rPr>
              <a:t>dead zones</a:t>
            </a:r>
            <a:r>
              <a:rPr lang="en-US" sz="2200" b="0" strike="noStrike" spc="-1" dirty="0">
                <a:solidFill>
                  <a:srgbClr val="000000"/>
                </a:solidFill>
                <a:latin typeface="Calibri" panose="020F0502020204030204" pitchFamily="34" charset="0"/>
                <a:ea typeface="DejaVu Sans"/>
                <a:cs typeface="Calibri" panose="020F0502020204030204" pitchFamily="34" charset="0"/>
              </a:rPr>
              <a:t>” of anoxic waters that kill fish and invertebrates.  </a:t>
            </a:r>
            <a:endParaRPr lang="en-US" sz="2200" b="0" strike="noStrike" spc="-1" dirty="0">
              <a:latin typeface="Calibri" panose="020F0502020204030204" pitchFamily="34" charset="0"/>
              <a:cs typeface="Calibri" panose="020F0502020204030204" pitchFamily="34" charset="0"/>
            </a:endParaRPr>
          </a:p>
        </p:txBody>
      </p:sp>
      <p:pic>
        <p:nvPicPr>
          <p:cNvPr id="3" name="Picture 2" descr="A color coded map of the Chesapeake indicating regions of low oxygen">
            <a:extLst>
              <a:ext uri="{FF2B5EF4-FFF2-40B4-BE49-F238E27FC236}">
                <a16:creationId xmlns:a16="http://schemas.microsoft.com/office/drawing/2014/main" id="{85494B74-13AC-FDB3-DEDB-C625F1589A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4797" y="2736646"/>
            <a:ext cx="3033797" cy="3386928"/>
          </a:xfrm>
          <a:prstGeom prst="rect">
            <a:avLst/>
          </a:prstGeom>
          <a:ln>
            <a:solidFill>
              <a:schemeClr val="tx1"/>
            </a:solidFill>
          </a:ln>
        </p:spPr>
      </p:pic>
      <p:pic>
        <p:nvPicPr>
          <p:cNvPr id="5" name="Picture 4" descr="A river flowing into a bay">
            <a:extLst>
              <a:ext uri="{FF2B5EF4-FFF2-40B4-BE49-F238E27FC236}">
                <a16:creationId xmlns:a16="http://schemas.microsoft.com/office/drawing/2014/main" id="{C0AF5023-6EB8-6B65-AA86-DE5D5B82DC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7845" y="448886"/>
            <a:ext cx="3060750" cy="2182209"/>
          </a:xfrm>
          <a:prstGeom prst="rect">
            <a:avLst/>
          </a:prstGeom>
        </p:spPr>
      </p:pic>
      <p:pic>
        <p:nvPicPr>
          <p:cNvPr id="15" name="Picture 14" descr="A group of stripped bass swimming in water&#10;">
            <a:extLst>
              <a:ext uri="{FF2B5EF4-FFF2-40B4-BE49-F238E27FC236}">
                <a16:creationId xmlns:a16="http://schemas.microsoft.com/office/drawing/2014/main" id="{BC871723-AA8C-A0AC-9A45-31F0E9FB2E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010" y="4329277"/>
            <a:ext cx="2982099" cy="1853637"/>
          </a:xfrm>
          <a:prstGeom prst="rect">
            <a:avLst/>
          </a:prstGeom>
        </p:spPr>
      </p:pic>
      <p:pic>
        <p:nvPicPr>
          <p:cNvPr id="16" name="Picture 15" descr="A decomposing fish in the sand">
            <a:extLst>
              <a:ext uri="{FF2B5EF4-FFF2-40B4-BE49-F238E27FC236}">
                <a16:creationId xmlns:a16="http://schemas.microsoft.com/office/drawing/2014/main" id="{0B545119-1660-4CA9-2E5D-31E4974A9F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4575" y="4294066"/>
            <a:ext cx="3897757" cy="1859178"/>
          </a:xfrm>
          <a:prstGeom prst="rect">
            <a:avLst/>
          </a:prstGeom>
          <a:ln>
            <a:solidFill>
              <a:schemeClr val="accent1"/>
            </a:solidFill>
          </a:ln>
        </p:spPr>
      </p:pic>
      <p:sp>
        <p:nvSpPr>
          <p:cNvPr id="2" name="TextBox 1">
            <a:extLst>
              <a:ext uri="{FF2B5EF4-FFF2-40B4-BE49-F238E27FC236}">
                <a16:creationId xmlns:a16="http://schemas.microsoft.com/office/drawing/2014/main" id="{F73F432D-2767-E2D6-4FF3-706A5206B809}"/>
              </a:ext>
            </a:extLst>
          </p:cNvPr>
          <p:cNvSpPr txBox="1"/>
          <p:nvPr/>
        </p:nvSpPr>
        <p:spPr>
          <a:xfrm>
            <a:off x="513405" y="6182914"/>
            <a:ext cx="11887733"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Map downloaded from the Virginia Institute of Marine Science: </a:t>
            </a:r>
            <a:r>
              <a:rPr lang="en-US" sz="1600" dirty="0">
                <a:hlinkClick r:id="rId7"/>
              </a:rPr>
              <a:t>https://www.vims.edu/research/products/cbefs/cbay/</a:t>
            </a:r>
            <a:endParaRPr lang="en-US" sz="1600" dirty="0"/>
          </a:p>
          <a:p>
            <a:r>
              <a:rPr lang="en-US" sz="1600" dirty="0"/>
              <a:t>Map based on research by Beaver et al., 2021: </a:t>
            </a:r>
            <a:r>
              <a:rPr lang="en-US" sz="1600" dirty="0">
                <a:hlinkClick r:id="rId8"/>
              </a:rPr>
              <a:t>https://www.sciencedirect.com/science/article/pii/S1364815221000797?via%3Dihub</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FF72909-D906-502E-0843-C705823BA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CAE63-3D4B-6463-8E33-C2326B622D8D}"/>
              </a:ext>
            </a:extLst>
          </p:cNvPr>
          <p:cNvSpPr>
            <a:spLocks noGrp="1"/>
          </p:cNvSpPr>
          <p:nvPr>
            <p:ph type="ctrTitle"/>
          </p:nvPr>
        </p:nvSpPr>
        <p:spPr>
          <a:xfrm>
            <a:off x="972457" y="1122363"/>
            <a:ext cx="10363200" cy="2387600"/>
          </a:xfrm>
        </p:spPr>
        <p:txBody>
          <a:bodyPr>
            <a:normAutofit/>
          </a:bodyPr>
          <a:lstStyle/>
          <a:p>
            <a:r>
              <a:rPr lang="en-US" sz="4800" dirty="0"/>
              <a:t>Different Zones of the Marine Biome</a:t>
            </a:r>
          </a:p>
        </p:txBody>
      </p:sp>
      <p:sp>
        <p:nvSpPr>
          <p:cNvPr id="3" name="Subtitle 2">
            <a:extLst>
              <a:ext uri="{FF2B5EF4-FFF2-40B4-BE49-F238E27FC236}">
                <a16:creationId xmlns:a16="http://schemas.microsoft.com/office/drawing/2014/main" id="{63F18A4A-75D1-C899-95E8-4699298198C2}"/>
              </a:ext>
            </a:extLst>
          </p:cNvPr>
          <p:cNvSpPr>
            <a:spLocks noGrp="1"/>
          </p:cNvSpPr>
          <p:nvPr>
            <p:ph type="subTitle" idx="1"/>
          </p:nvPr>
        </p:nvSpPr>
        <p:spPr>
          <a:xfrm>
            <a:off x="1524000" y="3668944"/>
            <a:ext cx="9144000" cy="1655762"/>
          </a:xfrm>
        </p:spPr>
        <p:txBody>
          <a:bodyPr/>
          <a:lstStyle/>
          <a:p>
            <a:r>
              <a:rPr lang="en-US" dirty="0"/>
              <a:t>The intertidal, neritic, and oceanic zones </a:t>
            </a:r>
          </a:p>
        </p:txBody>
      </p:sp>
    </p:spTree>
    <p:extLst>
      <p:ext uri="{BB962C8B-B14F-4D97-AF65-F5344CB8AC3E}">
        <p14:creationId xmlns:p14="http://schemas.microsoft.com/office/powerpoint/2010/main" val="386507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ifferent levels from the shoreline into the ocean">
            <a:extLst>
              <a:ext uri="{FF2B5EF4-FFF2-40B4-BE49-F238E27FC236}">
                <a16:creationId xmlns:a16="http://schemas.microsoft.com/office/drawing/2014/main" id="{A4EC92AF-910F-1C91-1499-6E37C0D348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061" y="1085251"/>
            <a:ext cx="4799561" cy="3514078"/>
          </a:xfrm>
          <a:prstGeom prst="rect">
            <a:avLst/>
          </a:prstGeom>
        </p:spPr>
      </p:pic>
      <p:pic>
        <p:nvPicPr>
          <p:cNvPr id="10" name="Picture 9" descr="A stranded boat at low tide">
            <a:extLst>
              <a:ext uri="{FF2B5EF4-FFF2-40B4-BE49-F238E27FC236}">
                <a16:creationId xmlns:a16="http://schemas.microsoft.com/office/drawing/2014/main" id="{5ED1B058-1B48-2643-84E5-7F1FC4F375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9992" y="1136749"/>
            <a:ext cx="1999078" cy="1697563"/>
          </a:xfrm>
          <a:prstGeom prst="rect">
            <a:avLst/>
          </a:prstGeom>
          <a:ln>
            <a:solidFill>
              <a:schemeClr val="accent1"/>
            </a:solidFill>
          </a:ln>
        </p:spPr>
      </p:pic>
      <p:pic>
        <p:nvPicPr>
          <p:cNvPr id="16" name="Picture 15" descr="A tide pool during low tide">
            <a:extLst>
              <a:ext uri="{FF2B5EF4-FFF2-40B4-BE49-F238E27FC236}">
                <a16:creationId xmlns:a16="http://schemas.microsoft.com/office/drawing/2014/main" id="{686606A3-D65C-DAA1-4414-9D15AB7CFD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8429" y="2929794"/>
            <a:ext cx="2020641" cy="1669535"/>
          </a:xfrm>
          <a:prstGeom prst="rect">
            <a:avLst/>
          </a:prstGeom>
        </p:spPr>
      </p:pic>
      <p:sp>
        <p:nvSpPr>
          <p:cNvPr id="2" name="Rectangle 1">
            <a:extLst>
              <a:ext uri="{FF2B5EF4-FFF2-40B4-BE49-F238E27FC236}">
                <a16:creationId xmlns:a16="http://schemas.microsoft.com/office/drawing/2014/main" id="{690A74D8-E192-FC5C-D45D-7A0872849DB8}"/>
              </a:ext>
            </a:extLst>
          </p:cNvPr>
          <p:cNvSpPr/>
          <p:nvPr/>
        </p:nvSpPr>
        <p:spPr>
          <a:xfrm>
            <a:off x="7223438" y="1031950"/>
            <a:ext cx="4547384" cy="53495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intertidal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is the portion that is dry when  the tide is low. Species adapted for this portion are tolerant to crashing waves and exposure to air. Some remain behind in tide pools that retain water during low tides.</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neritic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remains submerged at low tide, and extends to the edge of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continental shelf</a:t>
            </a:r>
            <a:r>
              <a:rPr lang="en-US" sz="2200" b="0" strike="noStrike" spc="-1" dirty="0">
                <a:solidFill>
                  <a:srgbClr val="000000"/>
                </a:solidFill>
                <a:latin typeface="Calibri" panose="020F0502020204030204" pitchFamily="34" charset="0"/>
                <a:ea typeface="DejaVu Sans"/>
                <a:cs typeface="Calibri" panose="020F0502020204030204" pitchFamily="34" charset="0"/>
              </a:rPr>
              <a:t>. This portion is occupied by small fish and crustaceans.</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oceanic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is much deeper and accommodates the larger animals. Since it is poor in nutrients, it is very sparsely populated.</a:t>
            </a:r>
            <a:endParaRPr lang="en-US" sz="2200" b="0" strike="noStrike" spc="-1" dirty="0">
              <a:latin typeface="Calibri" panose="020F0502020204030204" pitchFamily="34" charset="0"/>
              <a:cs typeface="Calibri" panose="020F0502020204030204" pitchFamily="34" charset="0"/>
            </a:endParaRPr>
          </a:p>
        </p:txBody>
      </p:sp>
      <p:pic>
        <p:nvPicPr>
          <p:cNvPr id="8" name="Picture 7" descr="A group of whales swimming in the water&#10;">
            <a:extLst>
              <a:ext uri="{FF2B5EF4-FFF2-40B4-BE49-F238E27FC236}">
                <a16:creationId xmlns:a16="http://schemas.microsoft.com/office/drawing/2014/main" id="{89F82D3F-C36C-D260-9ABC-0D73528C50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4880" y="4699394"/>
            <a:ext cx="3640742" cy="1638300"/>
          </a:xfrm>
          <a:prstGeom prst="rect">
            <a:avLst/>
          </a:prstGeom>
        </p:spPr>
      </p:pic>
      <p:pic>
        <p:nvPicPr>
          <p:cNvPr id="11" name="Picture 10" descr="A group of fish swimming near the shoreline of the ocean">
            <a:extLst>
              <a:ext uri="{FF2B5EF4-FFF2-40B4-BE49-F238E27FC236}">
                <a16:creationId xmlns:a16="http://schemas.microsoft.com/office/drawing/2014/main" id="{F5433A5A-DE3E-95C3-0247-B94E011D64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8427" y="4688690"/>
            <a:ext cx="2020641" cy="1638300"/>
          </a:xfrm>
          <a:prstGeom prst="rect">
            <a:avLst/>
          </a:prstGeom>
        </p:spPr>
      </p:pic>
      <p:sp>
        <p:nvSpPr>
          <p:cNvPr id="12" name="TextBox 3">
            <a:extLst>
              <a:ext uri="{FF2B5EF4-FFF2-40B4-BE49-F238E27FC236}">
                <a16:creationId xmlns:a16="http://schemas.microsoft.com/office/drawing/2014/main" id="{538387E4-4C44-6D8C-FFCF-4AA357F5635D}"/>
              </a:ext>
            </a:extLst>
          </p:cNvPr>
          <p:cNvSpPr/>
          <p:nvPr/>
        </p:nvSpPr>
        <p:spPr>
          <a:xfrm>
            <a:off x="1208810" y="451897"/>
            <a:ext cx="2734062"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spcAft>
                <a:spcPts val="601"/>
              </a:spcAft>
              <a:buNone/>
            </a:pPr>
            <a:r>
              <a:rPr lang="en-US" sz="3200" strike="noStrike" spc="-1" dirty="0">
                <a:latin typeface="Calibri"/>
                <a:ea typeface="DejaVu Sans"/>
              </a:rPr>
              <a:t>Marine Zones</a:t>
            </a:r>
            <a:endParaRPr lang="en-US" sz="3200" strike="noStrike" spc="-1" dirty="0">
              <a:latin typeface="Arial"/>
            </a:endParaRPr>
          </a:p>
        </p:txBody>
      </p:sp>
    </p:spTree>
    <p:extLst>
      <p:ext uri="{BB962C8B-B14F-4D97-AF65-F5344CB8AC3E}">
        <p14:creationId xmlns:p14="http://schemas.microsoft.com/office/powerpoint/2010/main" val="17143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6335</TotalTime>
  <Words>824</Words>
  <Application>Microsoft Macintosh PowerPoint</Application>
  <PresentationFormat>Widescreen</PresentationFormat>
  <Paragraphs>47</Paragraphs>
  <Slides>16</Slides>
  <Notes>5</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PowerPoint Presentation</vt:lpstr>
      <vt:lpstr>Different Bodies of Water</vt:lpstr>
      <vt:lpstr>PowerPoint Presentation</vt:lpstr>
      <vt:lpstr>The Ecological Importance of Wetlands</vt:lpstr>
      <vt:lpstr>PowerPoint Presentation</vt:lpstr>
      <vt:lpstr>The Ecological Importance of Estuaries</vt:lpstr>
      <vt:lpstr>PowerPoint Presentation</vt:lpstr>
      <vt:lpstr>Different Zones of the Marine Biome</vt:lpstr>
      <vt:lpstr>PowerPoint Presentation</vt:lpstr>
      <vt:lpstr>Different Levels of the Marine Biome</vt:lpstr>
      <vt:lpstr>PowerPoint Presentation</vt:lpstr>
      <vt:lpstr>Main Threats to the Marine Biome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407</cp:revision>
  <dcterms:created xsi:type="dcterms:W3CDTF">2024-05-22T00:31:23Z</dcterms:created>
  <dcterms:modified xsi:type="dcterms:W3CDTF">2026-02-01T14:43:02Z</dcterms:modified>
</cp:coreProperties>
</file>