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755" r:id="rId2"/>
    <p:sldId id="763" r:id="rId3"/>
    <p:sldId id="660" r:id="rId4"/>
    <p:sldId id="764" r:id="rId5"/>
    <p:sldId id="373" r:id="rId6"/>
    <p:sldId id="377" r:id="rId7"/>
    <p:sldId id="766" r:id="rId8"/>
    <p:sldId id="375" r:id="rId9"/>
    <p:sldId id="374" r:id="rId10"/>
    <p:sldId id="767" r:id="rId11"/>
    <p:sldId id="659" r:id="rId12"/>
    <p:sldId id="662" r:id="rId13"/>
    <p:sldId id="664" r:id="rId14"/>
    <p:sldId id="769" r:id="rId15"/>
    <p:sldId id="661" r:id="rId16"/>
    <p:sldId id="770" r:id="rId17"/>
    <p:sldId id="425" r:id="rId18"/>
    <p:sldId id="665" r:id="rId19"/>
    <p:sldId id="667" r:id="rId20"/>
    <p:sldId id="658" r:id="rId21"/>
    <p:sldId id="666" r:id="rId22"/>
    <p:sldId id="663" r:id="rId23"/>
    <p:sldId id="75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813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857" autoAdjust="0"/>
    <p:restoredTop sz="91408"/>
  </p:normalViewPr>
  <p:slideViewPr>
    <p:cSldViewPr snapToGrid="0">
      <p:cViewPr varScale="1">
        <p:scale>
          <a:sx n="63" d="100"/>
          <a:sy n="63" d="100"/>
        </p:scale>
        <p:origin x="192" y="1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517F4-DFD4-E94C-975E-AF33707CDC79}" type="datetimeFigureOut">
              <a:rPr lang="en-US" smtClean="0"/>
              <a:t>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08E1E-5903-704E-9B4C-711EB434982C}" type="slidenum">
              <a:rPr lang="en-US" smtClean="0"/>
              <a:t>‹#›</a:t>
            </a:fld>
            <a:endParaRPr lang="en-US"/>
          </a:p>
        </p:txBody>
      </p:sp>
    </p:spTree>
    <p:extLst>
      <p:ext uri="{BB962C8B-B14F-4D97-AF65-F5344CB8AC3E}">
        <p14:creationId xmlns:p14="http://schemas.microsoft.com/office/powerpoint/2010/main" val="240505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08E1E-5903-704E-9B4C-711EB434982C}" type="slidenum">
              <a:rPr lang="en-US" smtClean="0"/>
              <a:t>1</a:t>
            </a:fld>
            <a:endParaRPr lang="en-US"/>
          </a:p>
        </p:txBody>
      </p:sp>
    </p:spTree>
    <p:extLst>
      <p:ext uri="{BB962C8B-B14F-4D97-AF65-F5344CB8AC3E}">
        <p14:creationId xmlns:p14="http://schemas.microsoft.com/office/powerpoint/2010/main" val="109189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9</a:t>
            </a:fld>
            <a:endParaRPr lang="en-US"/>
          </a:p>
        </p:txBody>
      </p:sp>
    </p:spTree>
    <p:extLst>
      <p:ext uri="{BB962C8B-B14F-4D97-AF65-F5344CB8AC3E}">
        <p14:creationId xmlns:p14="http://schemas.microsoft.com/office/powerpoint/2010/main" val="212465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Tree>
    <p:extLst>
      <p:ext uri="{BB962C8B-B14F-4D97-AF65-F5344CB8AC3E}">
        <p14:creationId xmlns:p14="http://schemas.microsoft.com/office/powerpoint/2010/main" val="162059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13</a:t>
            </a:fld>
            <a:endParaRPr lang="en-US"/>
          </a:p>
        </p:txBody>
      </p:sp>
    </p:spTree>
    <p:extLst>
      <p:ext uri="{BB962C8B-B14F-4D97-AF65-F5344CB8AC3E}">
        <p14:creationId xmlns:p14="http://schemas.microsoft.com/office/powerpoint/2010/main" val="358236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dirty="0"/>
          </a:p>
        </p:txBody>
      </p:sp>
    </p:spTree>
    <p:extLst>
      <p:ext uri="{BB962C8B-B14F-4D97-AF65-F5344CB8AC3E}">
        <p14:creationId xmlns:p14="http://schemas.microsoft.com/office/powerpoint/2010/main" val="1711986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08E1E-5903-704E-9B4C-711EB434982C}" type="slidenum">
              <a:rPr lang="en-US" smtClean="0"/>
              <a:t>21</a:t>
            </a:fld>
            <a:endParaRPr lang="en-US"/>
          </a:p>
        </p:txBody>
      </p:sp>
    </p:spTree>
    <p:extLst>
      <p:ext uri="{BB962C8B-B14F-4D97-AF65-F5344CB8AC3E}">
        <p14:creationId xmlns:p14="http://schemas.microsoft.com/office/powerpoint/2010/main" val="171185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epa.gov/expobox/exposure-assessment-tools-media-ai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archive.epa.gov/region6/6pd/rcra_c/pd-o/web/pdf/a4a-apc-equipment.pdf"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archive.epa.gov/region6/6pd/rcra_c/pd-o/web/pdf/a4a-apc-equipment.pdf"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s://www.mecknc.gov/LUESA/AirQuality/PermittingRegulations/Pages/StageI.asp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epa.gov/ecobox/epa-ecobox-tools-exposure-pathways-air"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epa.gov/pm-pollution/particulate-matter-pm-basic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AE8A2B8-521C-6141-B2E4-F707DCA4AFD0}"/>
              </a:ext>
            </a:extLst>
          </p:cNvPr>
          <p:cNvSpPr txBox="1">
            <a:spLocks/>
          </p:cNvSpPr>
          <p:nvPr/>
        </p:nvSpPr>
        <p:spPr>
          <a:xfrm>
            <a:off x="1594127" y="2509024"/>
            <a:ext cx="5680433" cy="28547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buFont typeface="Arial" panose="020B0604020202020204" pitchFamily="34" charset="0"/>
              <a:buChar char="•"/>
            </a:pPr>
            <a:endParaRPr lang="en-US" sz="2400" dirty="0"/>
          </a:p>
        </p:txBody>
      </p:sp>
      <p:pic>
        <p:nvPicPr>
          <p:cNvPr id="5" name="Picture 4" descr="A group of people walking in city covered in smog">
            <a:extLst>
              <a:ext uri="{FF2B5EF4-FFF2-40B4-BE49-F238E27FC236}">
                <a16:creationId xmlns:a16="http://schemas.microsoft.com/office/drawing/2014/main" id="{EA5640C3-A610-2535-1FD5-24F8CB440B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1581" y="351264"/>
            <a:ext cx="10874190" cy="2854712"/>
          </a:xfrm>
          <a:prstGeom prst="rect">
            <a:avLst/>
          </a:prstGeom>
        </p:spPr>
      </p:pic>
      <p:sp>
        <p:nvSpPr>
          <p:cNvPr id="6" name="Title 1">
            <a:extLst>
              <a:ext uri="{FF2B5EF4-FFF2-40B4-BE49-F238E27FC236}">
                <a16:creationId xmlns:a16="http://schemas.microsoft.com/office/drawing/2014/main" id="{A81E2169-CD30-17CD-BEC1-AFAAFC33AEEA}"/>
              </a:ext>
            </a:extLst>
          </p:cNvPr>
          <p:cNvSpPr>
            <a:spLocks noGrp="1"/>
          </p:cNvSpPr>
          <p:nvPr>
            <p:ph type="title"/>
          </p:nvPr>
        </p:nvSpPr>
        <p:spPr>
          <a:xfrm>
            <a:off x="1073465" y="4213686"/>
            <a:ext cx="9876904" cy="1143000"/>
          </a:xfrm>
        </p:spPr>
        <p:txBody>
          <a:bodyPr>
            <a:noAutofit/>
          </a:bodyPr>
          <a:lstStyle/>
          <a:p>
            <a:pPr algn="ctr"/>
            <a:r>
              <a:rPr lang="en-US" sz="12000" b="1" dirty="0">
                <a:ln w="25400">
                  <a:solidFill>
                    <a:schemeClr val="tx1"/>
                  </a:solidFill>
                </a:ln>
                <a:effectLst>
                  <a:glow rad="228600">
                    <a:schemeClr val="tx1">
                      <a:lumMod val="95000"/>
                      <a:lumOff val="5000"/>
                      <a:alpha val="40000"/>
                    </a:schemeClr>
                  </a:glow>
                </a:effectLst>
                <a:latin typeface="Calibri" panose="020F0502020204030204" pitchFamily="34" charset="0"/>
                <a:cs typeface="Calibri" panose="020F0502020204030204" pitchFamily="34" charset="0"/>
              </a:rPr>
              <a:t>Air Pollution</a:t>
            </a:r>
          </a:p>
        </p:txBody>
      </p:sp>
    </p:spTree>
    <p:extLst>
      <p:ext uri="{BB962C8B-B14F-4D97-AF65-F5344CB8AC3E}">
        <p14:creationId xmlns:p14="http://schemas.microsoft.com/office/powerpoint/2010/main" val="275246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449943" y="1122363"/>
            <a:ext cx="11074399" cy="2387600"/>
          </a:xfrm>
        </p:spPr>
        <p:txBody>
          <a:bodyPr/>
          <a:lstStyle/>
          <a:p>
            <a:r>
              <a:rPr lang="en-US" dirty="0"/>
              <a:t>Primary and Secondary Pollutants</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p:txBody>
          <a:bodyPr/>
          <a:lstStyle/>
          <a:p>
            <a:r>
              <a:rPr lang="en-US" dirty="0"/>
              <a:t>And how they are generated</a:t>
            </a:r>
          </a:p>
        </p:txBody>
      </p:sp>
    </p:spTree>
    <p:extLst>
      <p:ext uri="{BB962C8B-B14F-4D97-AF65-F5344CB8AC3E}">
        <p14:creationId xmlns:p14="http://schemas.microsoft.com/office/powerpoint/2010/main" val="730293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8802DDB-8416-4274-225B-52C5753798B6}"/>
              </a:ext>
            </a:extLst>
          </p:cNvPr>
          <p:cNvSpPr txBox="1"/>
          <p:nvPr/>
        </p:nvSpPr>
        <p:spPr>
          <a:xfrm>
            <a:off x="281080" y="6086040"/>
            <a:ext cx="10565041"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Modification of an image provided by the EPA: </a:t>
            </a:r>
            <a:r>
              <a:rPr lang="en-US" sz="1600" dirty="0">
                <a:latin typeface="Calibri" panose="020F0502020204030204" pitchFamily="34" charset="0"/>
                <a:cs typeface="Calibri" panose="020F0502020204030204" pitchFamily="34" charset="0"/>
                <a:hlinkClick r:id="rId3"/>
              </a:rPr>
              <a:t>https://www.epa.gov/expobox/exposure-assessment-tools-media-air</a:t>
            </a:r>
            <a:endParaRPr lang="en-US" sz="16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8D19769-8FFC-1A43-B4BF-A676931AABA6}"/>
              </a:ext>
            </a:extLst>
          </p:cNvPr>
          <p:cNvSpPr txBox="1"/>
          <p:nvPr/>
        </p:nvSpPr>
        <p:spPr>
          <a:xfrm>
            <a:off x="5987441" y="542563"/>
            <a:ext cx="6050071" cy="5663089"/>
          </a:xfrm>
          <a:prstGeom prst="rect">
            <a:avLst/>
          </a:prstGeom>
          <a:noFill/>
        </p:spPr>
        <p:txBody>
          <a:bodyPr wrap="square">
            <a:spAutoFit/>
          </a:bodyPr>
          <a:lstStyle/>
          <a:p>
            <a:pPr algn="just">
              <a:spcAft>
                <a:spcPts val="600"/>
              </a:spcAft>
            </a:pPr>
            <a:r>
              <a:rPr lang="en-US" sz="2200" b="1" dirty="0">
                <a:latin typeface="Calibri" panose="020F0502020204030204" pitchFamily="34" charset="0"/>
                <a:cs typeface="Calibri" panose="020F0502020204030204" pitchFamily="34" charset="0"/>
              </a:rPr>
              <a:t>Primary pollutants </a:t>
            </a:r>
            <a:r>
              <a:rPr lang="en-US" sz="2200" dirty="0">
                <a:latin typeface="Calibri" panose="020F0502020204030204" pitchFamily="34" charset="0"/>
                <a:cs typeface="Calibri" panose="020F0502020204030204" pitchFamily="34" charset="0"/>
              </a:rPr>
              <a:t>are substances capable of causing harm as soon as they are generated from their sources. Examples of 1</a:t>
            </a:r>
            <a:r>
              <a:rPr lang="en-US" sz="2200" baseline="30000" dirty="0">
                <a:latin typeface="Calibri" panose="020F0502020204030204" pitchFamily="34" charset="0"/>
                <a:cs typeface="Calibri" panose="020F0502020204030204" pitchFamily="34" charset="0"/>
              </a:rPr>
              <a:t>∘</a:t>
            </a:r>
            <a:r>
              <a:rPr lang="en-US" sz="2200" dirty="0">
                <a:latin typeface="Calibri" panose="020F0502020204030204" pitchFamily="34" charset="0"/>
                <a:cs typeface="Calibri" panose="020F0502020204030204" pitchFamily="34" charset="0"/>
              </a:rPr>
              <a:t> pollutants include </a:t>
            </a:r>
            <a:r>
              <a:rPr lang="en-US" sz="2200" b="1" dirty="0">
                <a:latin typeface="Calibri" panose="020F0502020204030204" pitchFamily="34" charset="0"/>
                <a:cs typeface="Calibri" panose="020F0502020204030204" pitchFamily="34" charset="0"/>
              </a:rPr>
              <a:t>sulfur dioxide (SO</a:t>
            </a:r>
            <a:r>
              <a:rPr lang="en-US" sz="2200" b="1" baseline="-25000" dirty="0">
                <a:latin typeface="Calibri" panose="020F0502020204030204" pitchFamily="34" charset="0"/>
                <a:cs typeface="Calibri" panose="020F0502020204030204" pitchFamily="34" charset="0"/>
              </a:rPr>
              <a:t>2</a:t>
            </a:r>
            <a:r>
              <a:rPr lang="en-US" sz="2200" b="1" dirty="0">
                <a:latin typeface="Calibri" panose="020F0502020204030204" pitchFamily="34" charset="0"/>
                <a:cs typeface="Calibri" panose="020F0502020204030204" pitchFamily="34" charset="0"/>
              </a:rPr>
              <a:t>), nitrogen oxides (NO &amp; NO</a:t>
            </a:r>
            <a:r>
              <a:rPr lang="en-US" sz="2200" b="1" baseline="-25000" dirty="0">
                <a:latin typeface="Calibri" panose="020F0502020204030204" pitchFamily="34" charset="0"/>
                <a:cs typeface="Calibri" panose="020F0502020204030204" pitchFamily="34" charset="0"/>
              </a:rPr>
              <a:t>2</a:t>
            </a:r>
            <a:r>
              <a:rPr lang="en-US" sz="2200" b="1" dirty="0">
                <a:latin typeface="Calibri" panose="020F0502020204030204" pitchFamily="34" charset="0"/>
                <a:cs typeface="Calibri" panose="020F0502020204030204" pitchFamily="34" charset="0"/>
              </a:rPr>
              <a:t>)</a:t>
            </a:r>
            <a:r>
              <a:rPr lang="en-US" sz="2200" dirty="0">
                <a:latin typeface="Calibri" panose="020F0502020204030204" pitchFamily="34" charset="0"/>
                <a:cs typeface="Calibri" panose="020F0502020204030204" pitchFamily="34" charset="0"/>
              </a:rPr>
              <a:t>, and </a:t>
            </a:r>
            <a:r>
              <a:rPr lang="en-US" sz="2200" b="1" dirty="0">
                <a:latin typeface="Calibri" panose="020F0502020204030204" pitchFamily="34" charset="0"/>
                <a:cs typeface="Calibri" panose="020F0502020204030204" pitchFamily="34" charset="0"/>
              </a:rPr>
              <a:t>volatile organic compounds (VOCs). </a:t>
            </a:r>
            <a:r>
              <a:rPr lang="en-US" sz="2200" dirty="0">
                <a:latin typeface="Calibri" panose="020F0502020204030204" pitchFamily="34" charset="0"/>
                <a:cs typeface="Calibri" panose="020F0502020204030204" pitchFamily="34" charset="0"/>
              </a:rPr>
              <a:t>These are the main components of </a:t>
            </a:r>
            <a:r>
              <a:rPr lang="en-US" sz="2200" b="1" dirty="0">
                <a:latin typeface="Calibri" panose="020F0502020204030204" pitchFamily="34" charset="0"/>
                <a:cs typeface="Calibri" panose="020F0502020204030204" pitchFamily="34" charset="0"/>
              </a:rPr>
              <a:t>industrial smog.</a:t>
            </a:r>
          </a:p>
          <a:p>
            <a:pPr algn="just">
              <a:spcAft>
                <a:spcPts val="600"/>
              </a:spcAft>
            </a:pPr>
            <a:r>
              <a:rPr lang="en-US" sz="2200" b="1" dirty="0">
                <a:latin typeface="Calibri" panose="020F0502020204030204" pitchFamily="34" charset="0"/>
                <a:cs typeface="Calibri" panose="020F0502020204030204" pitchFamily="34" charset="0"/>
              </a:rPr>
              <a:t>Secondary pollutants </a:t>
            </a:r>
            <a:r>
              <a:rPr lang="en-US" sz="2200" dirty="0">
                <a:latin typeface="Calibri" panose="020F0502020204030204" pitchFamily="34" charset="0"/>
                <a:cs typeface="Calibri" panose="020F0502020204030204" pitchFamily="34" charset="0"/>
              </a:rPr>
              <a:t>are formed after primary pollutants interact with the environment to form additional harmful substances. For example, </a:t>
            </a:r>
            <a:r>
              <a:rPr lang="en-US" sz="2200" b="1" dirty="0">
                <a:latin typeface="Calibri" panose="020F0502020204030204" pitchFamily="34" charset="0"/>
                <a:cs typeface="Calibri" panose="020F0502020204030204" pitchFamily="34" charset="0"/>
              </a:rPr>
              <a:t>sulfur dioxide and nitrogen oxides </a:t>
            </a:r>
            <a:r>
              <a:rPr lang="en-US" sz="2200" dirty="0">
                <a:latin typeface="Calibri" panose="020F0502020204030204" pitchFamily="34" charset="0"/>
                <a:cs typeface="Calibri" panose="020F0502020204030204" pitchFamily="34" charset="0"/>
              </a:rPr>
              <a:t>can interact  with the air to form </a:t>
            </a:r>
            <a:r>
              <a:rPr lang="en-US" sz="2200" b="1" dirty="0">
                <a:latin typeface="Calibri" panose="020F0502020204030204" pitchFamily="34" charset="0"/>
                <a:cs typeface="Calibri" panose="020F0502020204030204" pitchFamily="34" charset="0"/>
              </a:rPr>
              <a:t>nitric &amp; sulfuric acids</a:t>
            </a:r>
            <a:r>
              <a:rPr lang="en-US" sz="2200" dirty="0">
                <a:latin typeface="Calibri" panose="020F0502020204030204" pitchFamily="34" charset="0"/>
                <a:cs typeface="Calibri" panose="020F0502020204030204" pitchFamily="34" charset="0"/>
              </a:rPr>
              <a:t>. These are the active ingredients of </a:t>
            </a:r>
            <a:r>
              <a:rPr lang="en-US" sz="2200" b="1" dirty="0">
                <a:latin typeface="Calibri" panose="020F0502020204030204" pitchFamily="34" charset="0"/>
                <a:cs typeface="Calibri" panose="020F0502020204030204" pitchFamily="34" charset="0"/>
              </a:rPr>
              <a:t>acid rain</a:t>
            </a:r>
            <a:r>
              <a:rPr lang="en-US" sz="2200" dirty="0">
                <a:latin typeface="Calibri" panose="020F0502020204030204" pitchFamily="34" charset="0"/>
                <a:cs typeface="Calibri" panose="020F0502020204030204" pitchFamily="34" charset="0"/>
              </a:rPr>
              <a:t>.</a:t>
            </a:r>
          </a:p>
          <a:p>
            <a:pPr algn="just"/>
            <a:r>
              <a:rPr lang="en-US" sz="2200" dirty="0">
                <a:latin typeface="Calibri" panose="020F0502020204030204" pitchFamily="34" charset="0"/>
                <a:cs typeface="Calibri" panose="020F0502020204030204" pitchFamily="34" charset="0"/>
              </a:rPr>
              <a:t>When </a:t>
            </a:r>
            <a:r>
              <a:rPr lang="en-US" sz="2200" b="1" dirty="0">
                <a:latin typeface="Calibri" panose="020F0502020204030204" pitchFamily="34" charset="0"/>
                <a:cs typeface="Calibri" panose="020F0502020204030204" pitchFamily="34" charset="0"/>
              </a:rPr>
              <a:t>nitrogen oxides interact with VOCs </a:t>
            </a:r>
            <a:r>
              <a:rPr lang="en-US" sz="2200" dirty="0">
                <a:latin typeface="Calibri" panose="020F0502020204030204" pitchFamily="34" charset="0"/>
                <a:cs typeface="Calibri" panose="020F0502020204030204" pitchFamily="34" charset="0"/>
              </a:rPr>
              <a:t>in the presence of sunlight, they form </a:t>
            </a:r>
            <a:r>
              <a:rPr lang="en-US" sz="2200" b="1" dirty="0">
                <a:latin typeface="Calibri" panose="020F0502020204030204" pitchFamily="34" charset="0"/>
                <a:cs typeface="Calibri" panose="020F0502020204030204" pitchFamily="34" charset="0"/>
              </a:rPr>
              <a:t>ground-level ozone (O</a:t>
            </a:r>
            <a:r>
              <a:rPr lang="en-US" sz="2200" b="1" baseline="-25000" dirty="0">
                <a:latin typeface="Calibri" panose="020F0502020204030204" pitchFamily="34" charset="0"/>
                <a:cs typeface="Calibri" panose="020F0502020204030204" pitchFamily="34" charset="0"/>
              </a:rPr>
              <a:t>3</a:t>
            </a:r>
            <a:r>
              <a:rPr lang="en-US" sz="2200" b="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and </a:t>
            </a:r>
            <a:r>
              <a:rPr lang="en-US" sz="2200" b="1" dirty="0">
                <a:latin typeface="Calibri" panose="020F0502020204030204" pitchFamily="34" charset="0"/>
                <a:cs typeface="Calibri" panose="020F0502020204030204" pitchFamily="34" charset="0"/>
              </a:rPr>
              <a:t>peroxyacetyl nitrates (PANs)</a:t>
            </a:r>
            <a:r>
              <a:rPr lang="en-US" sz="2200" dirty="0">
                <a:latin typeface="Calibri" panose="020F0502020204030204" pitchFamily="34" charset="0"/>
                <a:cs typeface="Calibri" panose="020F0502020204030204" pitchFamily="34" charset="0"/>
              </a:rPr>
              <a:t>. Theses are the main causes of </a:t>
            </a:r>
            <a:r>
              <a:rPr lang="en-US" sz="2200" b="1" dirty="0">
                <a:latin typeface="Calibri" panose="020F0502020204030204" pitchFamily="34" charset="0"/>
                <a:cs typeface="Calibri" panose="020F0502020204030204" pitchFamily="34" charset="0"/>
              </a:rPr>
              <a:t>photochemical smog</a:t>
            </a:r>
            <a:r>
              <a:rPr lang="en-US" sz="2200" dirty="0">
                <a:latin typeface="Calibri" panose="020F0502020204030204" pitchFamily="34" charset="0"/>
                <a:cs typeface="Calibri" panose="020F0502020204030204" pitchFamily="34" charset="0"/>
              </a:rPr>
              <a:t>.</a:t>
            </a:r>
          </a:p>
        </p:txBody>
      </p:sp>
      <p:pic>
        <p:nvPicPr>
          <p:cNvPr id="4" name="Picture 3" descr="A diagram showing different sources of pollution from humans and from nature">
            <a:extLst>
              <a:ext uri="{FF2B5EF4-FFF2-40B4-BE49-F238E27FC236}">
                <a16:creationId xmlns:a16="http://schemas.microsoft.com/office/drawing/2014/main" id="{2AB7A8DE-BF3B-4581-CE34-51C4DEA1BF23}"/>
              </a:ext>
            </a:extLst>
          </p:cNvPr>
          <p:cNvPicPr>
            <a:picLocks noChangeAspect="1"/>
          </p:cNvPicPr>
          <p:nvPr/>
        </p:nvPicPr>
        <p:blipFill>
          <a:blip r:embed="rId4"/>
          <a:stretch>
            <a:fillRect/>
          </a:stretch>
        </p:blipFill>
        <p:spPr>
          <a:xfrm>
            <a:off x="367530" y="677562"/>
            <a:ext cx="5448823" cy="5393089"/>
          </a:xfrm>
          <a:prstGeom prst="rect">
            <a:avLst/>
          </a:prstGeom>
          <a:ln>
            <a:solidFill>
              <a:schemeClr val="accent1"/>
            </a:solidFill>
          </a:ln>
        </p:spPr>
      </p:pic>
      <p:sp>
        <p:nvSpPr>
          <p:cNvPr id="5" name="TextBox 4">
            <a:extLst>
              <a:ext uri="{FF2B5EF4-FFF2-40B4-BE49-F238E27FC236}">
                <a16:creationId xmlns:a16="http://schemas.microsoft.com/office/drawing/2014/main" id="{7D69D1EB-9044-1851-9656-791553AEA7F1}"/>
              </a:ext>
            </a:extLst>
          </p:cNvPr>
          <p:cNvSpPr txBox="1"/>
          <p:nvPr/>
        </p:nvSpPr>
        <p:spPr>
          <a:xfrm>
            <a:off x="1199496" y="2159333"/>
            <a:ext cx="564578" cy="369332"/>
          </a:xfrm>
          <a:prstGeom prst="rect">
            <a:avLst/>
          </a:prstGeom>
          <a:noFill/>
        </p:spPr>
        <p:txBody>
          <a:bodyPr wrap="none" rtlCol="0">
            <a:spAutoFit/>
          </a:bodyPr>
          <a:lstStyle/>
          <a:p>
            <a:r>
              <a:rPr lang="en-US" dirty="0"/>
              <a:t>SO</a:t>
            </a:r>
            <a:r>
              <a:rPr lang="en-US" baseline="-25000" dirty="0"/>
              <a:t>2</a:t>
            </a:r>
          </a:p>
        </p:txBody>
      </p:sp>
      <p:sp>
        <p:nvSpPr>
          <p:cNvPr id="8" name="TextBox 7">
            <a:extLst>
              <a:ext uri="{FF2B5EF4-FFF2-40B4-BE49-F238E27FC236}">
                <a16:creationId xmlns:a16="http://schemas.microsoft.com/office/drawing/2014/main" id="{5CBB77C0-B544-0AD2-23E9-ED24B37C2C15}"/>
              </a:ext>
            </a:extLst>
          </p:cNvPr>
          <p:cNvSpPr txBox="1"/>
          <p:nvPr/>
        </p:nvSpPr>
        <p:spPr>
          <a:xfrm>
            <a:off x="2237930" y="1935281"/>
            <a:ext cx="516488" cy="369332"/>
          </a:xfrm>
          <a:prstGeom prst="rect">
            <a:avLst/>
          </a:prstGeom>
          <a:noFill/>
        </p:spPr>
        <p:txBody>
          <a:bodyPr wrap="none" rtlCol="0">
            <a:spAutoFit/>
          </a:bodyPr>
          <a:lstStyle/>
          <a:p>
            <a:r>
              <a:rPr lang="en-US" dirty="0"/>
              <a:t>NO</a:t>
            </a:r>
            <a:endParaRPr lang="en-US" baseline="-25000" dirty="0"/>
          </a:p>
        </p:txBody>
      </p:sp>
      <p:sp>
        <p:nvSpPr>
          <p:cNvPr id="9" name="TextBox 8">
            <a:extLst>
              <a:ext uri="{FF2B5EF4-FFF2-40B4-BE49-F238E27FC236}">
                <a16:creationId xmlns:a16="http://schemas.microsoft.com/office/drawing/2014/main" id="{E0FD33A3-30C3-5F1C-91BB-8F1684773D25}"/>
              </a:ext>
            </a:extLst>
          </p:cNvPr>
          <p:cNvSpPr txBox="1"/>
          <p:nvPr/>
        </p:nvSpPr>
        <p:spPr>
          <a:xfrm>
            <a:off x="2597901" y="2329158"/>
            <a:ext cx="755528" cy="369332"/>
          </a:xfrm>
          <a:prstGeom prst="rect">
            <a:avLst/>
          </a:prstGeom>
          <a:noFill/>
        </p:spPr>
        <p:txBody>
          <a:bodyPr wrap="none" rtlCol="0">
            <a:spAutoFit/>
          </a:bodyPr>
          <a:lstStyle/>
          <a:p>
            <a:r>
              <a:rPr lang="en-US" dirty="0"/>
              <a:t>VOCs</a:t>
            </a:r>
            <a:endParaRPr lang="en-US" baseline="-25000" dirty="0"/>
          </a:p>
        </p:txBody>
      </p:sp>
      <p:sp>
        <p:nvSpPr>
          <p:cNvPr id="11" name="TextBox 10">
            <a:extLst>
              <a:ext uri="{FF2B5EF4-FFF2-40B4-BE49-F238E27FC236}">
                <a16:creationId xmlns:a16="http://schemas.microsoft.com/office/drawing/2014/main" id="{F41FA934-80EA-2B6C-A82C-BBFC47EF56E1}"/>
              </a:ext>
            </a:extLst>
          </p:cNvPr>
          <p:cNvSpPr txBox="1"/>
          <p:nvPr/>
        </p:nvSpPr>
        <p:spPr>
          <a:xfrm>
            <a:off x="1812389" y="2272684"/>
            <a:ext cx="598241" cy="369332"/>
          </a:xfrm>
          <a:prstGeom prst="rect">
            <a:avLst/>
          </a:prstGeom>
          <a:noFill/>
        </p:spPr>
        <p:txBody>
          <a:bodyPr wrap="none" rtlCol="0">
            <a:spAutoFit/>
          </a:bodyPr>
          <a:lstStyle/>
          <a:p>
            <a:r>
              <a:rPr lang="en-US" dirty="0"/>
              <a:t>NO</a:t>
            </a:r>
            <a:r>
              <a:rPr lang="en-US" baseline="-25000" dirty="0"/>
              <a:t>2</a:t>
            </a:r>
          </a:p>
        </p:txBody>
      </p:sp>
      <p:sp>
        <p:nvSpPr>
          <p:cNvPr id="12" name="TextBox 11">
            <a:extLst>
              <a:ext uri="{FF2B5EF4-FFF2-40B4-BE49-F238E27FC236}">
                <a16:creationId xmlns:a16="http://schemas.microsoft.com/office/drawing/2014/main" id="{3FB47287-8D13-EB60-4AD0-306C3290F272}"/>
              </a:ext>
            </a:extLst>
          </p:cNvPr>
          <p:cNvSpPr txBox="1"/>
          <p:nvPr/>
        </p:nvSpPr>
        <p:spPr>
          <a:xfrm>
            <a:off x="3221577" y="1233781"/>
            <a:ext cx="859769" cy="369332"/>
          </a:xfrm>
          <a:prstGeom prst="rect">
            <a:avLst/>
          </a:prstGeom>
          <a:noFill/>
        </p:spPr>
        <p:txBody>
          <a:bodyPr wrap="square" rtlCol="0">
            <a:spAutoFit/>
          </a:bodyPr>
          <a:lstStyle/>
          <a:p>
            <a:r>
              <a:rPr lang="en-US" dirty="0"/>
              <a:t>H</a:t>
            </a:r>
            <a:r>
              <a:rPr lang="en-US" baseline="-25000" dirty="0"/>
              <a:t>2</a:t>
            </a:r>
            <a:r>
              <a:rPr lang="en-US" dirty="0"/>
              <a:t>SO</a:t>
            </a:r>
            <a:r>
              <a:rPr lang="en-US" baseline="-25000" dirty="0"/>
              <a:t>4</a:t>
            </a:r>
          </a:p>
        </p:txBody>
      </p:sp>
      <p:sp>
        <p:nvSpPr>
          <p:cNvPr id="13" name="TextBox 12">
            <a:extLst>
              <a:ext uri="{FF2B5EF4-FFF2-40B4-BE49-F238E27FC236}">
                <a16:creationId xmlns:a16="http://schemas.microsoft.com/office/drawing/2014/main" id="{E302C666-76C8-9873-D84B-ED4163746DAD}"/>
              </a:ext>
            </a:extLst>
          </p:cNvPr>
          <p:cNvSpPr txBox="1"/>
          <p:nvPr/>
        </p:nvSpPr>
        <p:spPr>
          <a:xfrm>
            <a:off x="3888474" y="1507430"/>
            <a:ext cx="761747" cy="369332"/>
          </a:xfrm>
          <a:prstGeom prst="rect">
            <a:avLst/>
          </a:prstGeom>
          <a:noFill/>
        </p:spPr>
        <p:txBody>
          <a:bodyPr wrap="none" rtlCol="0">
            <a:spAutoFit/>
          </a:bodyPr>
          <a:lstStyle/>
          <a:p>
            <a:r>
              <a:rPr lang="en-US" dirty="0"/>
              <a:t>HNO</a:t>
            </a:r>
            <a:r>
              <a:rPr lang="en-US" baseline="-25000" dirty="0"/>
              <a:t>3</a:t>
            </a:r>
          </a:p>
        </p:txBody>
      </p:sp>
      <p:sp>
        <p:nvSpPr>
          <p:cNvPr id="14" name="TextBox 13">
            <a:extLst>
              <a:ext uri="{FF2B5EF4-FFF2-40B4-BE49-F238E27FC236}">
                <a16:creationId xmlns:a16="http://schemas.microsoft.com/office/drawing/2014/main" id="{C81DEDBE-D9FB-D789-7F73-32DAA0D08FB7}"/>
              </a:ext>
            </a:extLst>
          </p:cNvPr>
          <p:cNvSpPr txBox="1"/>
          <p:nvPr/>
        </p:nvSpPr>
        <p:spPr>
          <a:xfrm>
            <a:off x="4998284" y="1339397"/>
            <a:ext cx="434734" cy="369332"/>
          </a:xfrm>
          <a:prstGeom prst="rect">
            <a:avLst/>
          </a:prstGeom>
          <a:noFill/>
        </p:spPr>
        <p:txBody>
          <a:bodyPr wrap="none" rtlCol="0">
            <a:spAutoFit/>
          </a:bodyPr>
          <a:lstStyle/>
          <a:p>
            <a:r>
              <a:rPr lang="en-US" dirty="0"/>
              <a:t>O</a:t>
            </a:r>
            <a:r>
              <a:rPr lang="en-US" baseline="-25000" dirty="0"/>
              <a:t>3</a:t>
            </a:r>
          </a:p>
        </p:txBody>
      </p:sp>
      <p:sp>
        <p:nvSpPr>
          <p:cNvPr id="15" name="TextBox 14">
            <a:extLst>
              <a:ext uri="{FF2B5EF4-FFF2-40B4-BE49-F238E27FC236}">
                <a16:creationId xmlns:a16="http://schemas.microsoft.com/office/drawing/2014/main" id="{05C83667-6798-960C-736A-EB157DC396EC}"/>
              </a:ext>
            </a:extLst>
          </p:cNvPr>
          <p:cNvSpPr txBox="1"/>
          <p:nvPr/>
        </p:nvSpPr>
        <p:spPr>
          <a:xfrm>
            <a:off x="4260865" y="1138098"/>
            <a:ext cx="718210" cy="369332"/>
          </a:xfrm>
          <a:prstGeom prst="rect">
            <a:avLst/>
          </a:prstGeom>
          <a:noFill/>
        </p:spPr>
        <p:txBody>
          <a:bodyPr wrap="none" rtlCol="0">
            <a:spAutoFit/>
          </a:bodyPr>
          <a:lstStyle/>
          <a:p>
            <a:r>
              <a:rPr lang="en-US" dirty="0"/>
              <a:t>PANs</a:t>
            </a:r>
            <a:endParaRPr lang="en-US" baseline="-25000" dirty="0"/>
          </a:p>
        </p:txBody>
      </p:sp>
    </p:spTree>
    <p:extLst>
      <p:ext uri="{BB962C8B-B14F-4D97-AF65-F5344CB8AC3E}">
        <p14:creationId xmlns:p14="http://schemas.microsoft.com/office/powerpoint/2010/main" val="64195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orest dying trees">
            <a:extLst>
              <a:ext uri="{FF2B5EF4-FFF2-40B4-BE49-F238E27FC236}">
                <a16:creationId xmlns:a16="http://schemas.microsoft.com/office/drawing/2014/main" id="{EB4886FF-CAA0-B631-1EE9-A4E5903069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5597" y="2086241"/>
            <a:ext cx="2717571" cy="2194813"/>
          </a:xfrm>
          <a:prstGeom prst="rect">
            <a:avLst/>
          </a:prstGeom>
        </p:spPr>
      </p:pic>
      <p:pic>
        <p:nvPicPr>
          <p:cNvPr id="3" name="Picture 2" descr="A map of the united states that indicates how regions east of the Mississippi are affected more by acid rain">
            <a:extLst>
              <a:ext uri="{FF2B5EF4-FFF2-40B4-BE49-F238E27FC236}">
                <a16:creationId xmlns:a16="http://schemas.microsoft.com/office/drawing/2014/main" id="{D335694E-3295-2005-0F07-DFE6E4034A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5618" y="2086241"/>
            <a:ext cx="5638800" cy="4173987"/>
          </a:xfrm>
          <a:prstGeom prst="rect">
            <a:avLst/>
          </a:prstGeom>
          <a:ln>
            <a:solidFill>
              <a:schemeClr val="accent1"/>
            </a:solidFill>
          </a:ln>
        </p:spPr>
      </p:pic>
      <p:pic>
        <p:nvPicPr>
          <p:cNvPr id="6" name="Picture 5" descr="Close-up of a statue of a person's face to show impact of acid rain&#10;&#10;">
            <a:extLst>
              <a:ext uri="{FF2B5EF4-FFF2-40B4-BE49-F238E27FC236}">
                <a16:creationId xmlns:a16="http://schemas.microsoft.com/office/drawing/2014/main" id="{1EDD4A03-C29E-EC3B-5A23-07A8E9F87F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5598" y="4449253"/>
            <a:ext cx="2717571" cy="1811714"/>
          </a:xfrm>
          <a:prstGeom prst="rect">
            <a:avLst/>
          </a:prstGeom>
          <a:ln>
            <a:solidFill>
              <a:schemeClr val="accent1"/>
            </a:solidFill>
          </a:ln>
        </p:spPr>
      </p:pic>
      <p:sp>
        <p:nvSpPr>
          <p:cNvPr id="8" name="TextBox 7">
            <a:extLst>
              <a:ext uri="{FF2B5EF4-FFF2-40B4-BE49-F238E27FC236}">
                <a16:creationId xmlns:a16="http://schemas.microsoft.com/office/drawing/2014/main" id="{DBE7E433-7BF5-029D-0450-3DAF2D22218E}"/>
              </a:ext>
            </a:extLst>
          </p:cNvPr>
          <p:cNvSpPr txBox="1"/>
          <p:nvPr/>
        </p:nvSpPr>
        <p:spPr>
          <a:xfrm>
            <a:off x="368118" y="640769"/>
            <a:ext cx="11400348" cy="1277273"/>
          </a:xfrm>
          <a:prstGeom prst="rect">
            <a:avLst/>
          </a:prstGeom>
          <a:noFill/>
        </p:spPr>
        <p:txBody>
          <a:bodyPr wrap="square">
            <a:spAutoFit/>
          </a:bodyPr>
          <a:lstStyle/>
          <a:p>
            <a:pPr algn="just">
              <a:spcAft>
                <a:spcPts val="600"/>
              </a:spcAft>
            </a:pPr>
            <a:r>
              <a:rPr lang="en-US" sz="2400" b="1" dirty="0">
                <a:latin typeface="Calibri" panose="020F0502020204030204" pitchFamily="34" charset="0"/>
                <a:cs typeface="Calibri" panose="020F0502020204030204" pitchFamily="34" charset="0"/>
              </a:rPr>
              <a:t>Acid rain </a:t>
            </a:r>
            <a:r>
              <a:rPr lang="en-US" sz="2400" dirty="0">
                <a:latin typeface="Calibri" panose="020F0502020204030204" pitchFamily="34" charset="0"/>
                <a:cs typeface="Calibri" panose="020F0502020204030204" pitchFamily="34" charset="0"/>
              </a:rPr>
              <a:t>lowers the pH of </a:t>
            </a:r>
            <a:r>
              <a:rPr lang="en-US" sz="2400" b="1" dirty="0">
                <a:latin typeface="Calibri" panose="020F0502020204030204" pitchFamily="34" charset="0"/>
                <a:cs typeface="Calibri" panose="020F0502020204030204" pitchFamily="34" charset="0"/>
              </a:rPr>
              <a:t>aquatic ecosystems </a:t>
            </a:r>
            <a:r>
              <a:rPr lang="en-US" sz="2400" dirty="0">
                <a:latin typeface="Calibri" panose="020F0502020204030204" pitchFamily="34" charset="0"/>
                <a:cs typeface="Calibri" panose="020F0502020204030204" pitchFamily="34" charset="0"/>
              </a:rPr>
              <a:t>and </a:t>
            </a:r>
            <a:r>
              <a:rPr lang="en-US" sz="2400" b="1" dirty="0">
                <a:latin typeface="Calibri" panose="020F0502020204030204" pitchFamily="34" charset="0"/>
                <a:cs typeface="Calibri" panose="020F0502020204030204" pitchFamily="34" charset="0"/>
              </a:rPr>
              <a:t>starves trees of nutrients </a:t>
            </a:r>
            <a:r>
              <a:rPr lang="en-US" sz="2400" dirty="0">
                <a:latin typeface="Calibri" panose="020F0502020204030204" pitchFamily="34" charset="0"/>
                <a:cs typeface="Calibri" panose="020F0502020204030204" pitchFamily="34" charset="0"/>
              </a:rPr>
              <a:t>by leaching away nutrients from the soil.</a:t>
            </a:r>
          </a:p>
          <a:p>
            <a:pPr algn="just"/>
            <a:r>
              <a:rPr lang="en-US" sz="2400" dirty="0">
                <a:latin typeface="Calibri" panose="020F0502020204030204" pitchFamily="34" charset="0"/>
                <a:cs typeface="Calibri" panose="020F0502020204030204" pitchFamily="34" charset="0"/>
              </a:rPr>
              <a:t>Most acid rain in the US occurs in regions where coal is burned.</a:t>
            </a:r>
            <a:endParaRPr lang="en-US" sz="2400" dirty="0"/>
          </a:p>
        </p:txBody>
      </p:sp>
      <p:pic>
        <p:nvPicPr>
          <p:cNvPr id="10" name="Picture 9" descr="A chart indicating how different aquatic animals are adversely affected by low pH">
            <a:extLst>
              <a:ext uri="{FF2B5EF4-FFF2-40B4-BE49-F238E27FC236}">
                <a16:creationId xmlns:a16="http://schemas.microsoft.com/office/drawing/2014/main" id="{CC9CF023-4542-7E49-9E61-1E6BF1C1ABFB}"/>
              </a:ext>
            </a:extLst>
          </p:cNvPr>
          <p:cNvPicPr>
            <a:picLocks noChangeAspect="1"/>
          </p:cNvPicPr>
          <p:nvPr/>
        </p:nvPicPr>
        <p:blipFill>
          <a:blip r:embed="rId5"/>
          <a:stretch>
            <a:fillRect/>
          </a:stretch>
        </p:blipFill>
        <p:spPr>
          <a:xfrm>
            <a:off x="417582" y="2086241"/>
            <a:ext cx="2504140" cy="4174726"/>
          </a:xfrm>
          <a:prstGeom prst="rect">
            <a:avLst/>
          </a:prstGeom>
          <a:ln>
            <a:solidFill>
              <a:schemeClr val="accent1"/>
            </a:solidFill>
          </a:ln>
        </p:spPr>
      </p:pic>
    </p:spTree>
    <p:extLst>
      <p:ext uri="{BB962C8B-B14F-4D97-AF65-F5344CB8AC3E}">
        <p14:creationId xmlns:p14="http://schemas.microsoft.com/office/powerpoint/2010/main" val="87237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leaf with black spots due to damage from ozone">
            <a:extLst>
              <a:ext uri="{FF2B5EF4-FFF2-40B4-BE49-F238E27FC236}">
                <a16:creationId xmlns:a16="http://schemas.microsoft.com/office/drawing/2014/main" id="{99B8DE18-67E1-FB1C-F5A0-51F29BEBF4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9127" y="2313709"/>
            <a:ext cx="1482438" cy="1473597"/>
          </a:xfrm>
          <a:prstGeom prst="rect">
            <a:avLst/>
          </a:prstGeom>
        </p:spPr>
      </p:pic>
      <p:sp>
        <p:nvSpPr>
          <p:cNvPr id="6" name="TextBox 5">
            <a:extLst>
              <a:ext uri="{FF2B5EF4-FFF2-40B4-BE49-F238E27FC236}">
                <a16:creationId xmlns:a16="http://schemas.microsoft.com/office/drawing/2014/main" id="{86C37A9B-EEE8-68D7-256F-F6F7A5FD8DAA}"/>
              </a:ext>
            </a:extLst>
          </p:cNvPr>
          <p:cNvSpPr txBox="1"/>
          <p:nvPr/>
        </p:nvSpPr>
        <p:spPr>
          <a:xfrm>
            <a:off x="549200" y="308840"/>
            <a:ext cx="7149430" cy="1938992"/>
          </a:xfrm>
          <a:prstGeom prst="rect">
            <a:avLst/>
          </a:prstGeom>
          <a:noFill/>
        </p:spPr>
        <p:txBody>
          <a:bodyPr wrap="square">
            <a:spAutoFit/>
          </a:bodyPr>
          <a:lstStyle/>
          <a:p>
            <a:pPr algn="just">
              <a:spcAft>
                <a:spcPts val="600"/>
              </a:spcAft>
            </a:pPr>
            <a:r>
              <a:rPr lang="en-US" sz="2200" b="1" dirty="0">
                <a:latin typeface="Calibri" panose="020F0502020204030204" pitchFamily="34" charset="0"/>
                <a:cs typeface="Calibri" panose="020F0502020204030204" pitchFamily="34" charset="0"/>
              </a:rPr>
              <a:t>Ozone </a:t>
            </a:r>
            <a:r>
              <a:rPr lang="en-US" sz="2200" dirty="0">
                <a:latin typeface="Calibri" panose="020F0502020204030204" pitchFamily="34" charset="0"/>
                <a:cs typeface="Calibri" panose="020F0502020204030204" pitchFamily="34" charset="0"/>
              </a:rPr>
              <a:t>(O</a:t>
            </a:r>
            <a:r>
              <a:rPr lang="en-US" sz="2200" baseline="-25000" dirty="0">
                <a:latin typeface="Calibri" panose="020F0502020204030204" pitchFamily="34" charset="0"/>
                <a:cs typeface="Calibri" panose="020F0502020204030204" pitchFamily="34" charset="0"/>
              </a:rPr>
              <a:t>3</a:t>
            </a:r>
            <a:r>
              <a:rPr lang="en-US" sz="2200" dirty="0">
                <a:latin typeface="Calibri" panose="020F0502020204030204" pitchFamily="34" charset="0"/>
                <a:cs typeface="Calibri" panose="020F0502020204030204" pitchFamily="34" charset="0"/>
              </a:rPr>
              <a:t>) is a triatomic allotrope of oxygen, that is more reactive than its more common diatomic cousin, O</a:t>
            </a:r>
            <a:r>
              <a:rPr lang="en-US" sz="2200" baseline="-25000" dirty="0">
                <a:latin typeface="Calibri" panose="020F0502020204030204" pitchFamily="34" charset="0"/>
                <a:cs typeface="Calibri" panose="020F0502020204030204" pitchFamily="34" charset="0"/>
              </a:rPr>
              <a:t>2</a:t>
            </a:r>
            <a:r>
              <a:rPr lang="en-US" sz="2200" dirty="0">
                <a:latin typeface="Calibri" panose="020F0502020204030204" pitchFamily="34" charset="0"/>
                <a:cs typeface="Calibri" panose="020F0502020204030204" pitchFamily="34" charset="0"/>
              </a:rPr>
              <a:t>.</a:t>
            </a:r>
          </a:p>
          <a:p>
            <a:pPr algn="just">
              <a:spcAft>
                <a:spcPts val="600"/>
              </a:spcAft>
            </a:pPr>
            <a:r>
              <a:rPr lang="en-US" sz="2200" dirty="0">
                <a:latin typeface="Calibri" panose="020F0502020204030204" pitchFamily="34" charset="0"/>
                <a:cs typeface="Calibri" panose="020F0502020204030204" pitchFamily="34" charset="0"/>
              </a:rPr>
              <a:t>Ozone causes </a:t>
            </a:r>
            <a:r>
              <a:rPr lang="en-US" sz="2200" b="1" dirty="0">
                <a:latin typeface="Calibri" panose="020F0502020204030204" pitchFamily="34" charset="0"/>
                <a:cs typeface="Calibri" panose="020F0502020204030204" pitchFamily="34" charset="0"/>
              </a:rPr>
              <a:t>lesions on plant leaves </a:t>
            </a:r>
            <a:r>
              <a:rPr lang="en-US" sz="2200" dirty="0">
                <a:latin typeface="Calibri" panose="020F0502020204030204" pitchFamily="34" charset="0"/>
                <a:cs typeface="Calibri" panose="020F0502020204030204" pitchFamily="34" charset="0"/>
              </a:rPr>
              <a:t>and </a:t>
            </a:r>
            <a:r>
              <a:rPr lang="en-US" sz="2200" b="1" dirty="0">
                <a:latin typeface="Calibri" panose="020F0502020204030204" pitchFamily="34" charset="0"/>
                <a:cs typeface="Calibri" panose="020F0502020204030204" pitchFamily="34" charset="0"/>
              </a:rPr>
              <a:t>respiratory problems</a:t>
            </a:r>
            <a:r>
              <a:rPr lang="en-US" sz="2200" dirty="0">
                <a:latin typeface="Calibri" panose="020F0502020204030204" pitchFamily="34" charset="0"/>
                <a:cs typeface="Calibri" panose="020F0502020204030204" pitchFamily="34" charset="0"/>
              </a:rPr>
              <a:t> in humans as the result of irritated airways.</a:t>
            </a:r>
          </a:p>
          <a:p>
            <a:pPr algn="just">
              <a:spcAft>
                <a:spcPts val="600"/>
              </a:spcAft>
            </a:pPr>
            <a:r>
              <a:rPr lang="en-US" sz="2200" dirty="0">
                <a:latin typeface="Calibri" panose="020F0502020204030204" pitchFamily="34" charset="0"/>
                <a:cs typeface="Calibri" panose="020F0502020204030204" pitchFamily="34" charset="0"/>
              </a:rPr>
              <a:t>Worldwide, ozone plays a significant role in premature death.   </a:t>
            </a:r>
          </a:p>
        </p:txBody>
      </p:sp>
      <p:pic>
        <p:nvPicPr>
          <p:cNvPr id="8" name="Picture 7" descr="Map of the world showing death rate from ozone pollution in 2019">
            <a:extLst>
              <a:ext uri="{FF2B5EF4-FFF2-40B4-BE49-F238E27FC236}">
                <a16:creationId xmlns:a16="http://schemas.microsoft.com/office/drawing/2014/main" id="{FF85FA92-121C-B4E2-5765-D4C9D79A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1916" y="2390049"/>
            <a:ext cx="6107140" cy="4206404"/>
          </a:xfrm>
          <a:prstGeom prst="rect">
            <a:avLst/>
          </a:prstGeom>
          <a:ln>
            <a:solidFill>
              <a:schemeClr val="accent1"/>
            </a:solidFill>
          </a:ln>
        </p:spPr>
      </p:pic>
      <p:pic>
        <p:nvPicPr>
          <p:cNvPr id="10" name="Picture 9" descr="Diagram of human body with lungs">
            <a:extLst>
              <a:ext uri="{FF2B5EF4-FFF2-40B4-BE49-F238E27FC236}">
                <a16:creationId xmlns:a16="http://schemas.microsoft.com/office/drawing/2014/main" id="{4602A7C9-79CE-B672-A306-AB385EA35B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2598" y="3919061"/>
            <a:ext cx="2228457" cy="2677392"/>
          </a:xfrm>
          <a:prstGeom prst="rect">
            <a:avLst/>
          </a:prstGeom>
          <a:ln>
            <a:solidFill>
              <a:schemeClr val="accent1"/>
            </a:solidFill>
          </a:ln>
        </p:spPr>
      </p:pic>
      <p:pic>
        <p:nvPicPr>
          <p:cNvPr id="14" name="Picture 13" descr="An O3 molecule">
            <a:extLst>
              <a:ext uri="{FF2B5EF4-FFF2-40B4-BE49-F238E27FC236}">
                <a16:creationId xmlns:a16="http://schemas.microsoft.com/office/drawing/2014/main" id="{82E0DB0E-4601-F51F-DFCD-3C79B77161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10323" y="379057"/>
            <a:ext cx="1460273" cy="1088360"/>
          </a:xfrm>
          <a:prstGeom prst="rect">
            <a:avLst/>
          </a:prstGeom>
        </p:spPr>
      </p:pic>
      <p:pic>
        <p:nvPicPr>
          <p:cNvPr id="16" name="Picture 15" descr="An O2 molecule">
            <a:extLst>
              <a:ext uri="{FF2B5EF4-FFF2-40B4-BE49-F238E27FC236}">
                <a16:creationId xmlns:a16="http://schemas.microsoft.com/office/drawing/2014/main" id="{8588B2AB-F066-07C9-5A6C-2AA8EF9210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71786" y="666561"/>
            <a:ext cx="1083610" cy="800856"/>
          </a:xfrm>
          <a:prstGeom prst="rect">
            <a:avLst/>
          </a:prstGeom>
        </p:spPr>
      </p:pic>
      <p:sp>
        <p:nvSpPr>
          <p:cNvPr id="17" name="TextBox 16">
            <a:extLst>
              <a:ext uri="{FF2B5EF4-FFF2-40B4-BE49-F238E27FC236}">
                <a16:creationId xmlns:a16="http://schemas.microsoft.com/office/drawing/2014/main" id="{3203180C-885D-47DE-88E4-F7AAA70308ED}"/>
              </a:ext>
            </a:extLst>
          </p:cNvPr>
          <p:cNvSpPr txBox="1"/>
          <p:nvPr/>
        </p:nvSpPr>
        <p:spPr>
          <a:xfrm>
            <a:off x="9785945" y="1593958"/>
            <a:ext cx="846194"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Ozone</a:t>
            </a:r>
            <a:endParaRPr lang="en-US" sz="2000" baseline="-250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0A92423A-40FE-620C-E489-D47428854E7B}"/>
              </a:ext>
            </a:extLst>
          </p:cNvPr>
          <p:cNvSpPr txBox="1"/>
          <p:nvPr/>
        </p:nvSpPr>
        <p:spPr>
          <a:xfrm>
            <a:off x="8320917" y="1611850"/>
            <a:ext cx="441146"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O</a:t>
            </a:r>
            <a:r>
              <a:rPr lang="en-US" sz="2000" baseline="-25000" dirty="0">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147466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p:txBody>
          <a:bodyPr/>
          <a:lstStyle/>
          <a:p>
            <a:r>
              <a:rPr lang="en-US" dirty="0"/>
              <a:t>Heavy Metals Air Pollution</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p:txBody>
          <a:bodyPr/>
          <a:lstStyle/>
          <a:p>
            <a:r>
              <a:rPr lang="en-US" dirty="0"/>
              <a:t>Vaporized lead compounds and mercury</a:t>
            </a:r>
          </a:p>
        </p:txBody>
      </p:sp>
    </p:spTree>
    <p:extLst>
      <p:ext uri="{BB962C8B-B14F-4D97-AF65-F5344CB8AC3E}">
        <p14:creationId xmlns:p14="http://schemas.microsoft.com/office/powerpoint/2010/main" val="87395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F14F13-7202-8AD9-893A-CDDF11AA791B}"/>
              </a:ext>
            </a:extLst>
          </p:cNvPr>
          <p:cNvSpPr txBox="1"/>
          <p:nvPr/>
        </p:nvSpPr>
        <p:spPr>
          <a:xfrm>
            <a:off x="726344" y="279620"/>
            <a:ext cx="7872472" cy="2616101"/>
          </a:xfrm>
          <a:prstGeom prst="rect">
            <a:avLst/>
          </a:prstGeom>
          <a:noFill/>
        </p:spPr>
        <p:txBody>
          <a:bodyPr wrap="square">
            <a:spAutoFit/>
          </a:bodyPr>
          <a:lstStyle/>
          <a:p>
            <a:pPr algn="just">
              <a:spcAft>
                <a:spcPts val="600"/>
              </a:spcAft>
            </a:pPr>
            <a:r>
              <a:rPr lang="en-US" sz="2200" b="1" dirty="0">
                <a:latin typeface="Calibri" panose="020F0502020204030204" pitchFamily="34" charset="0"/>
                <a:cs typeface="Calibri" panose="020F0502020204030204" pitchFamily="34" charset="0"/>
              </a:rPr>
              <a:t>Toxic heavy metals </a:t>
            </a:r>
            <a:r>
              <a:rPr lang="en-US" sz="2200" dirty="0">
                <a:latin typeface="Calibri" panose="020F0502020204030204" pitchFamily="34" charset="0"/>
                <a:cs typeface="Calibri" panose="020F0502020204030204" pitchFamily="34" charset="0"/>
              </a:rPr>
              <a:t>can also enter the environment via the air.</a:t>
            </a:r>
          </a:p>
          <a:p>
            <a:pPr algn="just">
              <a:spcAft>
                <a:spcPts val="600"/>
              </a:spcAft>
            </a:pPr>
            <a:r>
              <a:rPr lang="en-US" sz="2200" b="1" dirty="0">
                <a:latin typeface="Calibri" panose="020F0502020204030204" pitchFamily="34" charset="0"/>
                <a:cs typeface="Calibri" panose="020F0502020204030204" pitchFamily="34" charset="0"/>
              </a:rPr>
              <a:t>Lead</a:t>
            </a:r>
            <a:r>
              <a:rPr lang="en-US" sz="2200" dirty="0">
                <a:latin typeface="Calibri" panose="020F0502020204030204" pitchFamily="34" charset="0"/>
                <a:cs typeface="Calibri" panose="020F0502020204030204" pitchFamily="34" charset="0"/>
              </a:rPr>
              <a:t> has a wide range of adverse affects on the environment and human health. It enters the air through smelting, manufacture of batteries, and use of leaded gasoline. Leaded fuels for cars were phased out in the US in the 1970’s but they are still used in aviation. </a:t>
            </a:r>
          </a:p>
          <a:p>
            <a:pPr algn="just">
              <a:spcAft>
                <a:spcPts val="600"/>
              </a:spcAft>
            </a:pPr>
            <a:r>
              <a:rPr lang="en-US" sz="2200" b="1" dirty="0">
                <a:latin typeface="Calibri" panose="020F0502020204030204" pitchFamily="34" charset="0"/>
                <a:cs typeface="Calibri" panose="020F0502020204030204" pitchFamily="34" charset="0"/>
              </a:rPr>
              <a:t>Mercury</a:t>
            </a:r>
            <a:r>
              <a:rPr lang="en-US" sz="2200" dirty="0">
                <a:latin typeface="Calibri" panose="020F0502020204030204" pitchFamily="34" charset="0"/>
                <a:cs typeface="Calibri" panose="020F0502020204030204" pitchFamily="34" charset="0"/>
              </a:rPr>
              <a:t> is a neurotoxin that bioaccumulates up the food chain. It enters the air through the burning of coal or incineration of trash.</a:t>
            </a:r>
          </a:p>
        </p:txBody>
      </p:sp>
      <p:pic>
        <p:nvPicPr>
          <p:cNvPr id="6" name="Picture 5" descr="A diagram of an aquatic food chain that shows biological magnification of mercury">
            <a:extLst>
              <a:ext uri="{FF2B5EF4-FFF2-40B4-BE49-F238E27FC236}">
                <a16:creationId xmlns:a16="http://schemas.microsoft.com/office/drawing/2014/main" id="{9635EAB3-B0E9-E31F-917C-8013725381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1467" y="2999332"/>
            <a:ext cx="3905754" cy="3519053"/>
          </a:xfrm>
          <a:prstGeom prst="rect">
            <a:avLst/>
          </a:prstGeom>
          <a:ln>
            <a:solidFill>
              <a:schemeClr val="tx1"/>
            </a:solidFill>
          </a:ln>
        </p:spPr>
      </p:pic>
      <p:pic>
        <p:nvPicPr>
          <p:cNvPr id="10" name="Picture 9" descr="A diagram that shows sources of lead pollution">
            <a:extLst>
              <a:ext uri="{FF2B5EF4-FFF2-40B4-BE49-F238E27FC236}">
                <a16:creationId xmlns:a16="http://schemas.microsoft.com/office/drawing/2014/main" id="{1CF9F02B-F26B-3D0E-76AD-976C5BC4FE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373" y="2999332"/>
            <a:ext cx="6439540" cy="3519053"/>
          </a:xfrm>
          <a:prstGeom prst="rect">
            <a:avLst/>
          </a:prstGeom>
          <a:ln>
            <a:solidFill>
              <a:schemeClr val="tx1"/>
            </a:solidFill>
          </a:ln>
        </p:spPr>
      </p:pic>
      <p:pic>
        <p:nvPicPr>
          <p:cNvPr id="12" name="Picture 11" descr="A person and protester holding a sign about lead pollution">
            <a:extLst>
              <a:ext uri="{FF2B5EF4-FFF2-40B4-BE49-F238E27FC236}">
                <a16:creationId xmlns:a16="http://schemas.microsoft.com/office/drawing/2014/main" id="{C7D98D42-2118-CB45-7BFC-3AD2F6BAB4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58967" y="279620"/>
            <a:ext cx="2648254" cy="2519058"/>
          </a:xfrm>
          <a:prstGeom prst="rect">
            <a:avLst/>
          </a:prstGeom>
        </p:spPr>
      </p:pic>
    </p:spTree>
    <p:extLst>
      <p:ext uri="{BB962C8B-B14F-4D97-AF65-F5344CB8AC3E}">
        <p14:creationId xmlns:p14="http://schemas.microsoft.com/office/powerpoint/2010/main" val="215461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p:txBody>
          <a:bodyPr/>
          <a:lstStyle/>
          <a:p>
            <a:r>
              <a:rPr lang="en-US" dirty="0"/>
              <a:t>Mitigation of Air Pollution</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p:txBody>
          <a:bodyPr/>
          <a:lstStyle/>
          <a:p>
            <a:r>
              <a:rPr lang="en-US" dirty="0"/>
              <a:t>From smokestacks, fueling stations, and vehicles</a:t>
            </a:r>
          </a:p>
        </p:txBody>
      </p:sp>
    </p:spTree>
    <p:extLst>
      <p:ext uri="{BB962C8B-B14F-4D97-AF65-F5344CB8AC3E}">
        <p14:creationId xmlns:p14="http://schemas.microsoft.com/office/powerpoint/2010/main" val="2490616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D6ED64-9DFA-822D-0913-71A3901196AD}"/>
              </a:ext>
            </a:extLst>
          </p:cNvPr>
          <p:cNvSpPr txBox="1"/>
          <p:nvPr/>
        </p:nvSpPr>
        <p:spPr>
          <a:xfrm>
            <a:off x="2405964" y="526473"/>
            <a:ext cx="7832546" cy="1015663"/>
          </a:xfrm>
          <a:prstGeom prst="rect">
            <a:avLst/>
          </a:prstGeom>
          <a:noFill/>
        </p:spPr>
        <p:txBody>
          <a:bodyPr wrap="square" rtlCol="0">
            <a:spAutoFit/>
          </a:bodyPr>
          <a:lstStyle/>
          <a:p>
            <a:r>
              <a:rPr lang="en-US" sz="6000" dirty="0">
                <a:solidFill>
                  <a:srgbClr val="0070C0"/>
                </a:solidFill>
                <a:latin typeface="Calibri" panose="020F0502020204030204" pitchFamily="34" charset="0"/>
                <a:cs typeface="Calibri" panose="020F0502020204030204" pitchFamily="34" charset="0"/>
              </a:rPr>
              <a:t>Air Pollution Mitigation</a:t>
            </a:r>
          </a:p>
        </p:txBody>
      </p:sp>
      <p:pic>
        <p:nvPicPr>
          <p:cNvPr id="9" name="Picture 8" descr="A car entering a facility for emission testing">
            <a:extLst>
              <a:ext uri="{FF2B5EF4-FFF2-40B4-BE49-F238E27FC236}">
                <a16:creationId xmlns:a16="http://schemas.microsoft.com/office/drawing/2014/main" id="{E1B609BF-25D5-2E1D-36D6-08DD70094B57}"/>
              </a:ext>
            </a:extLst>
          </p:cNvPr>
          <p:cNvPicPr>
            <a:picLocks noChangeAspect="1"/>
          </p:cNvPicPr>
          <p:nvPr/>
        </p:nvPicPr>
        <p:blipFill>
          <a:blip r:embed="rId2"/>
          <a:stretch>
            <a:fillRect/>
          </a:stretch>
        </p:blipFill>
        <p:spPr>
          <a:xfrm>
            <a:off x="2209800" y="1542136"/>
            <a:ext cx="7772400" cy="4814977"/>
          </a:xfrm>
          <a:prstGeom prst="rect">
            <a:avLst/>
          </a:prstGeom>
        </p:spPr>
      </p:pic>
    </p:spTree>
    <p:extLst>
      <p:ext uri="{BB962C8B-B14F-4D97-AF65-F5344CB8AC3E}">
        <p14:creationId xmlns:p14="http://schemas.microsoft.com/office/powerpoint/2010/main" val="448009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5C0714-EE5F-B8C3-B05A-8A6BD9531DA6}"/>
              </a:ext>
            </a:extLst>
          </p:cNvPr>
          <p:cNvSpPr txBox="1"/>
          <p:nvPr/>
        </p:nvSpPr>
        <p:spPr>
          <a:xfrm>
            <a:off x="545809" y="5920158"/>
            <a:ext cx="10127673"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Downloaded from the EPA : </a:t>
            </a:r>
            <a:r>
              <a:rPr lang="en-US" sz="1600" dirty="0">
                <a:latin typeface="Calibri" panose="020F0502020204030204" pitchFamily="34" charset="0"/>
                <a:cs typeface="Calibri" panose="020F0502020204030204" pitchFamily="34" charset="0"/>
                <a:hlinkClick r:id="rId2"/>
              </a:rPr>
              <a:t>https://archive.epa.gov/region6/6pd/rcra_c/pd-o/web/pdf/a4a-apc-equipment.pdf</a:t>
            </a:r>
            <a:endParaRPr lang="en-US" sz="1600" dirty="0">
              <a:latin typeface="Calibri" panose="020F0502020204030204" pitchFamily="34" charset="0"/>
              <a:cs typeface="Calibri" panose="020F0502020204030204" pitchFamily="34" charset="0"/>
            </a:endParaRPr>
          </a:p>
        </p:txBody>
      </p:sp>
      <p:sp>
        <p:nvSpPr>
          <p:cNvPr id="7" name="TextBox 6" descr="D">
            <a:extLst>
              <a:ext uri="{FF2B5EF4-FFF2-40B4-BE49-F238E27FC236}">
                <a16:creationId xmlns:a16="http://schemas.microsoft.com/office/drawing/2014/main" id="{83A3E37B-EF16-AEE6-FE77-B4F32B2BEF59}"/>
              </a:ext>
            </a:extLst>
          </p:cNvPr>
          <p:cNvSpPr txBox="1"/>
          <p:nvPr/>
        </p:nvSpPr>
        <p:spPr>
          <a:xfrm>
            <a:off x="504247" y="665465"/>
            <a:ext cx="11117045" cy="1277273"/>
          </a:xfrm>
          <a:prstGeom prst="rect">
            <a:avLst/>
          </a:prstGeom>
          <a:noFill/>
        </p:spPr>
        <p:txBody>
          <a:bodyPr wrap="square" rtlCol="0">
            <a:spAutoFit/>
          </a:bodyPr>
          <a:lstStyle/>
          <a:p>
            <a:pPr algn="just">
              <a:spcAft>
                <a:spcPts val="600"/>
              </a:spcAft>
            </a:pPr>
            <a:r>
              <a:rPr lang="en-US" sz="2400" b="1" dirty="0">
                <a:latin typeface="Calibri" panose="020F0502020204030204" pitchFamily="34" charset="0"/>
                <a:cs typeface="Calibri" panose="020F0502020204030204" pitchFamily="34" charset="0"/>
              </a:rPr>
              <a:t>Electrostatic precipitators </a:t>
            </a:r>
            <a:r>
              <a:rPr lang="en-US" sz="2400" dirty="0">
                <a:latin typeface="Calibri" panose="020F0502020204030204" pitchFamily="34" charset="0"/>
                <a:cs typeface="Calibri" panose="020F0502020204030204" pitchFamily="34" charset="0"/>
              </a:rPr>
              <a:t>remove </a:t>
            </a:r>
            <a:r>
              <a:rPr lang="en-US" sz="2400" b="1" dirty="0">
                <a:latin typeface="Calibri" panose="020F0502020204030204" pitchFamily="34" charset="0"/>
                <a:cs typeface="Calibri" panose="020F0502020204030204" pitchFamily="34" charset="0"/>
              </a:rPr>
              <a:t>particulate matter </a:t>
            </a:r>
            <a:r>
              <a:rPr lang="en-US" sz="2400" dirty="0">
                <a:latin typeface="Calibri" panose="020F0502020204030204" pitchFamily="34" charset="0"/>
                <a:cs typeface="Calibri" panose="020F0502020204030204" pitchFamily="34" charset="0"/>
              </a:rPr>
              <a:t>from </a:t>
            </a:r>
            <a:r>
              <a:rPr lang="en-US" sz="2400" b="1" dirty="0">
                <a:latin typeface="Calibri" panose="020F0502020204030204" pitchFamily="34" charset="0"/>
                <a:cs typeface="Calibri" panose="020F0502020204030204" pitchFamily="34" charset="0"/>
              </a:rPr>
              <a:t>smokestack emissions </a:t>
            </a:r>
            <a:r>
              <a:rPr lang="en-US" sz="2400" dirty="0">
                <a:latin typeface="Calibri" panose="020F0502020204030204" pitchFamily="34" charset="0"/>
                <a:cs typeface="Calibri" panose="020F0502020204030204" pitchFamily="34" charset="0"/>
              </a:rPr>
              <a:t>by using negatively charged electrodes to attract the positively charged smoke particles.  </a:t>
            </a:r>
          </a:p>
          <a:p>
            <a:pPr algn="just"/>
            <a:r>
              <a:rPr lang="en-US" sz="2400" dirty="0">
                <a:latin typeface="Calibri" panose="020F0502020204030204" pitchFamily="34" charset="0"/>
                <a:cs typeface="Calibri" panose="020F0502020204030204" pitchFamily="34" charset="0"/>
              </a:rPr>
              <a:t>This model serves a trash incinerator in Poland.</a:t>
            </a:r>
          </a:p>
        </p:txBody>
      </p:sp>
      <p:pic>
        <p:nvPicPr>
          <p:cNvPr id="9" name="Picture 8" descr="Photo of an electrostatic precipitator">
            <a:extLst>
              <a:ext uri="{FF2B5EF4-FFF2-40B4-BE49-F238E27FC236}">
                <a16:creationId xmlns:a16="http://schemas.microsoft.com/office/drawing/2014/main" id="{A9B1FAB5-15FD-50EE-A918-3F3690727C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8597" y="2078185"/>
            <a:ext cx="5309677" cy="3748091"/>
          </a:xfrm>
          <a:prstGeom prst="rect">
            <a:avLst/>
          </a:prstGeom>
          <a:ln>
            <a:solidFill>
              <a:schemeClr val="tx1"/>
            </a:solidFill>
          </a:ln>
        </p:spPr>
      </p:pic>
      <p:pic>
        <p:nvPicPr>
          <p:cNvPr id="11" name="Picture 10" descr="A diagram of an electrostatic precipitator">
            <a:extLst>
              <a:ext uri="{FF2B5EF4-FFF2-40B4-BE49-F238E27FC236}">
                <a16:creationId xmlns:a16="http://schemas.microsoft.com/office/drawing/2014/main" id="{1218580D-E5FB-C3ED-67D4-AE840F348C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229" y="2078185"/>
            <a:ext cx="5622137" cy="3748091"/>
          </a:xfrm>
          <a:prstGeom prst="rect">
            <a:avLst/>
          </a:prstGeom>
        </p:spPr>
      </p:pic>
    </p:spTree>
    <p:extLst>
      <p:ext uri="{BB962C8B-B14F-4D97-AF65-F5344CB8AC3E}">
        <p14:creationId xmlns:p14="http://schemas.microsoft.com/office/powerpoint/2010/main" val="317195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5C0714-EE5F-B8C3-B05A-8A6BD9531DA6}"/>
              </a:ext>
            </a:extLst>
          </p:cNvPr>
          <p:cNvSpPr txBox="1"/>
          <p:nvPr/>
        </p:nvSpPr>
        <p:spPr>
          <a:xfrm>
            <a:off x="1654172" y="5947867"/>
            <a:ext cx="10127673"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Downloaded from the EPA : </a:t>
            </a:r>
            <a:r>
              <a:rPr lang="en-US" sz="1600" dirty="0">
                <a:latin typeface="Calibri" panose="020F0502020204030204" pitchFamily="34" charset="0"/>
                <a:cs typeface="Calibri" panose="020F0502020204030204" pitchFamily="34" charset="0"/>
                <a:hlinkClick r:id="rId2"/>
              </a:rPr>
              <a:t>https://archive.epa.gov/region6/6pd/rcra_c/pd-o/web/pdf/a4a-apc-equipment.pdf</a:t>
            </a:r>
            <a:endParaRPr lang="en-US"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3A3E37B-EF16-AEE6-FE77-B4F32B2BEF59}"/>
              </a:ext>
            </a:extLst>
          </p:cNvPr>
          <p:cNvSpPr txBox="1"/>
          <p:nvPr/>
        </p:nvSpPr>
        <p:spPr>
          <a:xfrm>
            <a:off x="427958" y="626997"/>
            <a:ext cx="6868906" cy="1200329"/>
          </a:xfrm>
          <a:prstGeom prst="rect">
            <a:avLst/>
          </a:prstGeom>
          <a:noFill/>
        </p:spPr>
        <p:txBody>
          <a:bodyPr wrap="square" rtlCol="0">
            <a:spAutoFit/>
          </a:bodyPr>
          <a:lstStyle/>
          <a:p>
            <a:pPr algn="just">
              <a:spcAft>
                <a:spcPts val="600"/>
              </a:spcAft>
            </a:pPr>
            <a:r>
              <a:rPr lang="en-US" sz="2400" b="1" dirty="0">
                <a:latin typeface="Calibri" panose="020F0502020204030204" pitchFamily="34" charset="0"/>
                <a:cs typeface="Calibri" panose="020F0502020204030204" pitchFamily="34" charset="0"/>
              </a:rPr>
              <a:t>Wet Scrubbers</a:t>
            </a:r>
            <a:r>
              <a:rPr lang="en-US" sz="2400" dirty="0">
                <a:latin typeface="Calibri" panose="020F0502020204030204" pitchFamily="34" charset="0"/>
                <a:cs typeface="Calibri" panose="020F0502020204030204" pitchFamily="34" charset="0"/>
              </a:rPr>
              <a:t> remove both particulate matter and </a:t>
            </a:r>
            <a:r>
              <a:rPr lang="en-US" sz="2400" b="1" dirty="0">
                <a:latin typeface="Calibri" panose="020F0502020204030204" pitchFamily="34" charset="0"/>
                <a:cs typeface="Calibri" panose="020F0502020204030204" pitchFamily="34" charset="0"/>
              </a:rPr>
              <a:t>sulfur dioxide </a:t>
            </a:r>
            <a:r>
              <a:rPr lang="en-US" sz="2400" dirty="0">
                <a:latin typeface="Calibri" panose="020F0502020204030204" pitchFamily="34" charset="0"/>
                <a:cs typeface="Calibri" panose="020F0502020204030204" pitchFamily="34" charset="0"/>
              </a:rPr>
              <a:t>by spraying an aqueous solution that traps this noxious gas before it leaves the smokestack.  </a:t>
            </a:r>
          </a:p>
        </p:txBody>
      </p:sp>
      <p:pic>
        <p:nvPicPr>
          <p:cNvPr id="6" name="Picture 5" descr="A diagram of a wet scubber">
            <a:extLst>
              <a:ext uri="{FF2B5EF4-FFF2-40B4-BE49-F238E27FC236}">
                <a16:creationId xmlns:a16="http://schemas.microsoft.com/office/drawing/2014/main" id="{9159CDEC-E641-0B45-BB32-9234C9A367E6}"/>
              </a:ext>
            </a:extLst>
          </p:cNvPr>
          <p:cNvPicPr>
            <a:picLocks noChangeAspect="1"/>
          </p:cNvPicPr>
          <p:nvPr/>
        </p:nvPicPr>
        <p:blipFill>
          <a:blip r:embed="rId3"/>
          <a:stretch>
            <a:fillRect/>
          </a:stretch>
        </p:blipFill>
        <p:spPr>
          <a:xfrm>
            <a:off x="1819935" y="2005211"/>
            <a:ext cx="3901586" cy="3867462"/>
          </a:xfrm>
          <a:prstGeom prst="rect">
            <a:avLst/>
          </a:prstGeom>
        </p:spPr>
      </p:pic>
      <p:pic>
        <p:nvPicPr>
          <p:cNvPr id="10" name="Picture 9" descr="A detailed diagram of a wet scrubber">
            <a:extLst>
              <a:ext uri="{FF2B5EF4-FFF2-40B4-BE49-F238E27FC236}">
                <a16:creationId xmlns:a16="http://schemas.microsoft.com/office/drawing/2014/main" id="{A4CC26FA-40A9-6224-E201-1C4EB44714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0100" y="664594"/>
            <a:ext cx="3761861" cy="5245676"/>
          </a:xfrm>
          <a:prstGeom prst="rect">
            <a:avLst/>
          </a:prstGeom>
          <a:ln>
            <a:solidFill>
              <a:schemeClr val="tx1"/>
            </a:solidFill>
          </a:ln>
        </p:spPr>
      </p:pic>
    </p:spTree>
    <p:extLst>
      <p:ext uri="{BB962C8B-B14F-4D97-AF65-F5344CB8AC3E}">
        <p14:creationId xmlns:p14="http://schemas.microsoft.com/office/powerpoint/2010/main" val="399786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972457" y="1122363"/>
            <a:ext cx="10363200" cy="2387600"/>
          </a:xfrm>
        </p:spPr>
        <p:txBody>
          <a:bodyPr/>
          <a:lstStyle/>
          <a:p>
            <a:r>
              <a:rPr lang="en-US" dirty="0"/>
              <a:t>Main Portions of the Atmosphere</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p:txBody>
          <a:bodyPr/>
          <a:lstStyle/>
          <a:p>
            <a:r>
              <a:rPr lang="en-US" dirty="0"/>
              <a:t>Troposphere, stratosphere, and role of ozone layer</a:t>
            </a:r>
          </a:p>
        </p:txBody>
      </p:sp>
    </p:spTree>
    <p:extLst>
      <p:ext uri="{BB962C8B-B14F-4D97-AF65-F5344CB8AC3E}">
        <p14:creationId xmlns:p14="http://schemas.microsoft.com/office/powerpoint/2010/main" val="3345015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of a vapor recovery system for addressing vapor emissions during delivery of fuel to a gas station">
            <a:extLst>
              <a:ext uri="{FF2B5EF4-FFF2-40B4-BE49-F238E27FC236}">
                <a16:creationId xmlns:a16="http://schemas.microsoft.com/office/drawing/2014/main" id="{B9329344-E13D-92A1-5F70-CF7675E611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6190" y="2097216"/>
            <a:ext cx="5486400" cy="3177189"/>
          </a:xfrm>
          <a:prstGeom prst="rect">
            <a:avLst/>
          </a:prstGeom>
        </p:spPr>
      </p:pic>
      <p:sp>
        <p:nvSpPr>
          <p:cNvPr id="7" name="TextBox 6">
            <a:extLst>
              <a:ext uri="{FF2B5EF4-FFF2-40B4-BE49-F238E27FC236}">
                <a16:creationId xmlns:a16="http://schemas.microsoft.com/office/drawing/2014/main" id="{9D662617-4B17-C241-65F9-CB0B8F32E75E}"/>
              </a:ext>
            </a:extLst>
          </p:cNvPr>
          <p:cNvSpPr txBox="1"/>
          <p:nvPr/>
        </p:nvSpPr>
        <p:spPr>
          <a:xfrm>
            <a:off x="1296190" y="5511359"/>
            <a:ext cx="9003632" cy="646331"/>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Downloaded from the website of Mecklenburg County government in NC: </a:t>
            </a:r>
            <a:r>
              <a:rPr lang="en-US" dirty="0">
                <a:latin typeface="Calibri" panose="020F0502020204030204" pitchFamily="34" charset="0"/>
                <a:cs typeface="Calibri" panose="020F0502020204030204" pitchFamily="34" charset="0"/>
                <a:hlinkClick r:id="rId4"/>
              </a:rPr>
              <a:t>https://www.mecknc.gov/LUESA/AirQuality/PermittingRegulations/Pages/StageI.aspx</a:t>
            </a:r>
            <a:endParaRPr lang="en-US" dirty="0">
              <a:latin typeface="Calibri" panose="020F0502020204030204" pitchFamily="34" charset="0"/>
              <a:cs typeface="Calibri" panose="020F0502020204030204" pitchFamily="34" charset="0"/>
            </a:endParaRPr>
          </a:p>
        </p:txBody>
      </p:sp>
      <p:pic>
        <p:nvPicPr>
          <p:cNvPr id="9" name="Picture 8" descr="Photo of a vapor recovery system for addressing vapor emissions while fueling cars">
            <a:extLst>
              <a:ext uri="{FF2B5EF4-FFF2-40B4-BE49-F238E27FC236}">
                <a16:creationId xmlns:a16="http://schemas.microsoft.com/office/drawing/2014/main" id="{40A15135-63D9-D5AE-DAC9-1F230BE901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3535" y="2097216"/>
            <a:ext cx="3454400" cy="3066366"/>
          </a:xfrm>
          <a:prstGeom prst="rect">
            <a:avLst/>
          </a:prstGeom>
        </p:spPr>
      </p:pic>
      <p:sp>
        <p:nvSpPr>
          <p:cNvPr id="10" name="TextBox 9">
            <a:extLst>
              <a:ext uri="{FF2B5EF4-FFF2-40B4-BE49-F238E27FC236}">
                <a16:creationId xmlns:a16="http://schemas.microsoft.com/office/drawing/2014/main" id="{B73621BE-9DF4-602D-3334-6815CAC5FB59}"/>
              </a:ext>
            </a:extLst>
          </p:cNvPr>
          <p:cNvSpPr txBox="1"/>
          <p:nvPr/>
        </p:nvSpPr>
        <p:spPr>
          <a:xfrm>
            <a:off x="996617" y="888807"/>
            <a:ext cx="10002070" cy="830997"/>
          </a:xfrm>
          <a:prstGeom prst="rect">
            <a:avLst/>
          </a:prstGeom>
          <a:noFill/>
        </p:spPr>
        <p:txBody>
          <a:bodyPr wrap="square">
            <a:spAutoFit/>
          </a:bodyPr>
          <a:lstStyle/>
          <a:p>
            <a:pPr algn="just"/>
            <a:r>
              <a:rPr lang="en-US" sz="2400" b="1" dirty="0">
                <a:latin typeface="Calibri" panose="020F0502020204030204" pitchFamily="34" charset="0"/>
                <a:cs typeface="Calibri" panose="020F0502020204030204" pitchFamily="34" charset="0"/>
              </a:rPr>
              <a:t>Vapor recovery systems</a:t>
            </a:r>
            <a:r>
              <a:rPr lang="en-US" sz="2400" dirty="0">
                <a:latin typeface="Calibri" panose="020F0502020204030204" pitchFamily="34" charset="0"/>
                <a:cs typeface="Calibri" panose="020F0502020204030204" pitchFamily="34" charset="0"/>
              </a:rPr>
              <a:t> at gas stations are designed to minimize escape of volatile organic compounds both at the storage tank and at the pump.</a:t>
            </a:r>
          </a:p>
        </p:txBody>
      </p:sp>
    </p:spTree>
    <p:extLst>
      <p:ext uri="{BB962C8B-B14F-4D97-AF65-F5344CB8AC3E}">
        <p14:creationId xmlns:p14="http://schemas.microsoft.com/office/powerpoint/2010/main" val="3517626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of how a catalytic converter mitigates tailpipe emissions">
            <a:extLst>
              <a:ext uri="{FF2B5EF4-FFF2-40B4-BE49-F238E27FC236}">
                <a16:creationId xmlns:a16="http://schemas.microsoft.com/office/drawing/2014/main" id="{EC937C59-7336-E0AC-7B06-5F59C2745A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4197928"/>
            <a:ext cx="7772400" cy="1711522"/>
          </a:xfrm>
          <a:prstGeom prst="rect">
            <a:avLst/>
          </a:prstGeom>
        </p:spPr>
      </p:pic>
      <p:sp>
        <p:nvSpPr>
          <p:cNvPr id="7" name="TextBox 6">
            <a:extLst>
              <a:ext uri="{FF2B5EF4-FFF2-40B4-BE49-F238E27FC236}">
                <a16:creationId xmlns:a16="http://schemas.microsoft.com/office/drawing/2014/main" id="{AAB6E11C-6708-41BA-D6EC-66CCD3B28185}"/>
              </a:ext>
            </a:extLst>
          </p:cNvPr>
          <p:cNvSpPr txBox="1"/>
          <p:nvPr/>
        </p:nvSpPr>
        <p:spPr>
          <a:xfrm>
            <a:off x="1211702" y="4702994"/>
            <a:ext cx="1773382"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Hydrocarbons (</a:t>
            </a:r>
            <a:r>
              <a:rPr lang="en-US" sz="2000" dirty="0" err="1">
                <a:latin typeface="Calibri" panose="020F0502020204030204" pitchFamily="34" charset="0"/>
                <a:cs typeface="Calibri" panose="020F0502020204030204" pitchFamily="34" charset="0"/>
              </a:rPr>
              <a:t>C</a:t>
            </a:r>
            <a:r>
              <a:rPr lang="en-US" sz="2000" baseline="-25000" dirty="0" err="1">
                <a:latin typeface="Calibri" panose="020F0502020204030204" pitchFamily="34" charset="0"/>
                <a:cs typeface="Calibri" panose="020F0502020204030204" pitchFamily="34" charset="0"/>
              </a:rPr>
              <a:t>x</a:t>
            </a:r>
            <a:r>
              <a:rPr lang="en-US" sz="2000" dirty="0" err="1">
                <a:latin typeface="Calibri" panose="020F0502020204030204" pitchFamily="34" charset="0"/>
                <a:cs typeface="Calibri" panose="020F0502020204030204" pitchFamily="34" charset="0"/>
              </a:rPr>
              <a:t>H</a:t>
            </a:r>
            <a:r>
              <a:rPr lang="en-US" sz="2000" baseline="-25000" dirty="0" err="1">
                <a:latin typeface="Calibri" panose="020F0502020204030204" pitchFamily="34" charset="0"/>
                <a:cs typeface="Calibri" panose="020F0502020204030204" pitchFamily="34" charset="0"/>
              </a:rPr>
              <a:t>x</a:t>
            </a:r>
            <a:r>
              <a:rPr lang="en-US" sz="2000" dirty="0">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842C68FF-4610-018C-C63D-171EB224BBCC}"/>
              </a:ext>
            </a:extLst>
          </p:cNvPr>
          <p:cNvSpPr txBox="1"/>
          <p:nvPr/>
        </p:nvSpPr>
        <p:spPr>
          <a:xfrm>
            <a:off x="1211702" y="3995108"/>
            <a:ext cx="1907306"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Carbon Monoxide</a:t>
            </a:r>
          </a:p>
        </p:txBody>
      </p:sp>
      <p:sp>
        <p:nvSpPr>
          <p:cNvPr id="15" name="TextBox 14">
            <a:extLst>
              <a:ext uri="{FF2B5EF4-FFF2-40B4-BE49-F238E27FC236}">
                <a16:creationId xmlns:a16="http://schemas.microsoft.com/office/drawing/2014/main" id="{B32BE7B5-222C-2143-6BB9-45A787F615B0}"/>
              </a:ext>
            </a:extLst>
          </p:cNvPr>
          <p:cNvSpPr txBox="1"/>
          <p:nvPr/>
        </p:nvSpPr>
        <p:spPr>
          <a:xfrm>
            <a:off x="1211702" y="5566294"/>
            <a:ext cx="1711031"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Nitrogen Oxides (NO</a:t>
            </a:r>
            <a:r>
              <a:rPr lang="en-US" sz="2000" baseline="-25000" dirty="0">
                <a:latin typeface="Calibri" panose="020F0502020204030204" pitchFamily="34" charset="0"/>
                <a:cs typeface="Calibri" panose="020F0502020204030204" pitchFamily="34" charset="0"/>
              </a:rPr>
              <a:t>x</a:t>
            </a:r>
            <a:r>
              <a:rPr lang="en-US" sz="2000" dirty="0">
                <a:latin typeface="Calibri" panose="020F0502020204030204" pitchFamily="34" charset="0"/>
                <a:cs typeface="Calibri" panose="020F0502020204030204" pitchFamily="34" charset="0"/>
              </a:rPr>
              <a:t>)</a:t>
            </a:r>
          </a:p>
        </p:txBody>
      </p:sp>
      <p:sp>
        <p:nvSpPr>
          <p:cNvPr id="16" name="TextBox 15">
            <a:extLst>
              <a:ext uri="{FF2B5EF4-FFF2-40B4-BE49-F238E27FC236}">
                <a16:creationId xmlns:a16="http://schemas.microsoft.com/office/drawing/2014/main" id="{9226694A-EC9C-454C-2296-6DDAD1F7B6AD}"/>
              </a:ext>
            </a:extLst>
          </p:cNvPr>
          <p:cNvSpPr txBox="1"/>
          <p:nvPr/>
        </p:nvSpPr>
        <p:spPr>
          <a:xfrm>
            <a:off x="9982200" y="4851173"/>
            <a:ext cx="128384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 H</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O</a:t>
            </a:r>
          </a:p>
        </p:txBody>
      </p:sp>
      <p:sp>
        <p:nvSpPr>
          <p:cNvPr id="17" name="TextBox 16">
            <a:extLst>
              <a:ext uri="{FF2B5EF4-FFF2-40B4-BE49-F238E27FC236}">
                <a16:creationId xmlns:a16="http://schemas.microsoft.com/office/drawing/2014/main" id="{55B6C268-5ED8-F74D-C0CA-91768DAF16C4}"/>
              </a:ext>
            </a:extLst>
          </p:cNvPr>
          <p:cNvSpPr txBox="1"/>
          <p:nvPr/>
        </p:nvSpPr>
        <p:spPr>
          <a:xfrm>
            <a:off x="9924036" y="4048769"/>
            <a:ext cx="128384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a:t>
            </a:r>
            <a:r>
              <a:rPr lang="en-US" sz="2000" baseline="-25000" dirty="0">
                <a:latin typeface="Calibri" panose="020F0502020204030204" pitchFamily="34" charset="0"/>
                <a:cs typeface="Calibri" panose="020F0502020204030204" pitchFamily="34" charset="0"/>
              </a:rPr>
              <a:t>2</a:t>
            </a:r>
            <a:endParaRPr lang="en-US" sz="20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BEC8EAEC-2997-2EAE-83D0-3132FCA59EE3}"/>
              </a:ext>
            </a:extLst>
          </p:cNvPr>
          <p:cNvSpPr txBox="1"/>
          <p:nvPr/>
        </p:nvSpPr>
        <p:spPr>
          <a:xfrm>
            <a:off x="9924036" y="5621613"/>
            <a:ext cx="975445"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N</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 O</a:t>
            </a:r>
            <a:r>
              <a:rPr lang="en-US" sz="2000" baseline="-25000" dirty="0">
                <a:latin typeface="Calibri" panose="020F0502020204030204" pitchFamily="34" charset="0"/>
                <a:cs typeface="Calibri" panose="020F0502020204030204" pitchFamily="34" charset="0"/>
              </a:rPr>
              <a:t>2</a:t>
            </a:r>
            <a:endParaRPr lang="en-US" sz="2000" dirty="0">
              <a:latin typeface="Calibri" panose="020F0502020204030204" pitchFamily="34" charset="0"/>
              <a:cs typeface="Calibri" panose="020F0502020204030204" pitchFamily="34" charset="0"/>
            </a:endParaRPr>
          </a:p>
        </p:txBody>
      </p:sp>
      <p:pic>
        <p:nvPicPr>
          <p:cNvPr id="20" name="Picture 19" descr="Close-up of a catalytic converter">
            <a:extLst>
              <a:ext uri="{FF2B5EF4-FFF2-40B4-BE49-F238E27FC236}">
                <a16:creationId xmlns:a16="http://schemas.microsoft.com/office/drawing/2014/main" id="{A74F2462-E2FB-7D88-B7A3-43C57E382F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5073" y="2418640"/>
            <a:ext cx="2061988" cy="1510722"/>
          </a:xfrm>
          <a:prstGeom prst="rect">
            <a:avLst/>
          </a:prstGeom>
        </p:spPr>
      </p:pic>
      <p:sp>
        <p:nvSpPr>
          <p:cNvPr id="21" name="TextBox 20">
            <a:extLst>
              <a:ext uri="{FF2B5EF4-FFF2-40B4-BE49-F238E27FC236}">
                <a16:creationId xmlns:a16="http://schemas.microsoft.com/office/drawing/2014/main" id="{626072B3-3508-736A-381A-7C0BDA01EC23}"/>
              </a:ext>
            </a:extLst>
          </p:cNvPr>
          <p:cNvSpPr txBox="1"/>
          <p:nvPr/>
        </p:nvSpPr>
        <p:spPr>
          <a:xfrm>
            <a:off x="670505" y="637752"/>
            <a:ext cx="10850990" cy="1646605"/>
          </a:xfrm>
          <a:prstGeom prst="rect">
            <a:avLst/>
          </a:prstGeom>
          <a:noFill/>
        </p:spPr>
        <p:txBody>
          <a:bodyPr wrap="square" rtlCol="0">
            <a:spAutoFit/>
          </a:bodyPr>
          <a:lstStyle/>
          <a:p>
            <a:pPr algn="just">
              <a:spcAft>
                <a:spcPts val="600"/>
              </a:spcAft>
            </a:pPr>
            <a:r>
              <a:rPr lang="en-US" sz="2400" b="1" dirty="0">
                <a:latin typeface="Calibri" panose="020F0502020204030204" pitchFamily="34" charset="0"/>
                <a:cs typeface="Calibri" panose="020F0502020204030204" pitchFamily="34" charset="0"/>
              </a:rPr>
              <a:t>Catalytic converters </a:t>
            </a:r>
            <a:r>
              <a:rPr lang="en-US" sz="2400" dirty="0">
                <a:latin typeface="Calibri" panose="020F0502020204030204" pitchFamily="34" charset="0"/>
                <a:cs typeface="Calibri" panose="020F0502020204030204" pitchFamily="34" charset="0"/>
              </a:rPr>
              <a:t>contain rare metals that speed up the reactions between oxygen from the air and harmful gases from internal combustion engines like carbon monoxide, nitrogen oxides, and unburned hydrocarbons</a:t>
            </a:r>
          </a:p>
          <a:p>
            <a:pPr algn="just"/>
            <a:r>
              <a:rPr lang="en-US" sz="2400" dirty="0">
                <a:latin typeface="Calibri" panose="020F0502020204030204" pitchFamily="34" charset="0"/>
                <a:cs typeface="Calibri" panose="020F0502020204030204" pitchFamily="34" charset="0"/>
              </a:rPr>
              <a:t>These devices are now required in all cars sold in the US.</a:t>
            </a:r>
          </a:p>
        </p:txBody>
      </p:sp>
    </p:spTree>
    <p:extLst>
      <p:ext uri="{BB962C8B-B14F-4D97-AF65-F5344CB8AC3E}">
        <p14:creationId xmlns:p14="http://schemas.microsoft.com/office/powerpoint/2010/main" val="118579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 indicating how the nation was more affected by acid rain in 1989-1991">
            <a:extLst>
              <a:ext uri="{FF2B5EF4-FFF2-40B4-BE49-F238E27FC236}">
                <a16:creationId xmlns:a16="http://schemas.microsoft.com/office/drawing/2014/main" id="{2FD5B78A-B7BB-AFA4-E3A5-A02C79A37B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507" y="2143078"/>
            <a:ext cx="2674115" cy="1896647"/>
          </a:xfrm>
          <a:prstGeom prst="rect">
            <a:avLst/>
          </a:prstGeom>
        </p:spPr>
      </p:pic>
      <p:pic>
        <p:nvPicPr>
          <p:cNvPr id="5" name="Picture 4" descr="A map of the United States indicating how the nation was less affected by acid rain in 2020-2022">
            <a:extLst>
              <a:ext uri="{FF2B5EF4-FFF2-40B4-BE49-F238E27FC236}">
                <a16:creationId xmlns:a16="http://schemas.microsoft.com/office/drawing/2014/main" id="{6D1F88D1-409A-73BE-D594-DB5EABDEB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8725" y="2279403"/>
            <a:ext cx="2704353" cy="1896647"/>
          </a:xfrm>
          <a:prstGeom prst="rect">
            <a:avLst/>
          </a:prstGeom>
        </p:spPr>
      </p:pic>
      <p:sp>
        <p:nvSpPr>
          <p:cNvPr id="2" name="TextBox 1">
            <a:extLst>
              <a:ext uri="{FF2B5EF4-FFF2-40B4-BE49-F238E27FC236}">
                <a16:creationId xmlns:a16="http://schemas.microsoft.com/office/drawing/2014/main" id="{D0CAAD48-7AF0-EBBF-F1DA-1EE7270CB4CA}"/>
              </a:ext>
            </a:extLst>
          </p:cNvPr>
          <p:cNvSpPr txBox="1"/>
          <p:nvPr/>
        </p:nvSpPr>
        <p:spPr>
          <a:xfrm>
            <a:off x="941198" y="417753"/>
            <a:ext cx="9802217" cy="1646605"/>
          </a:xfrm>
          <a:prstGeom prst="rect">
            <a:avLst/>
          </a:prstGeom>
          <a:noFill/>
        </p:spPr>
        <p:txBody>
          <a:bodyPr wrap="square">
            <a:spAutoFit/>
          </a:bodyPr>
          <a:lstStyle/>
          <a:p>
            <a:pPr algn="just">
              <a:spcAft>
                <a:spcPts val="600"/>
              </a:spcAft>
            </a:pPr>
            <a:r>
              <a:rPr lang="en-US" sz="2400" dirty="0">
                <a:latin typeface="Calibri" panose="020F0502020204030204" pitchFamily="34" charset="0"/>
                <a:cs typeface="Calibri" panose="020F0502020204030204" pitchFamily="34" charset="0"/>
              </a:rPr>
              <a:t>Clean air regulations improved most indicators of air quality in the US. These maps for example, show dramatic reductions in acid rain.</a:t>
            </a:r>
          </a:p>
          <a:p>
            <a:pPr algn="just"/>
            <a:r>
              <a:rPr lang="en-US" sz="2400" dirty="0">
                <a:latin typeface="Calibri" panose="020F0502020204030204" pitchFamily="34" charset="0"/>
                <a:cs typeface="Calibri" panose="020F0502020204030204" pitchFamily="34" charset="0"/>
              </a:rPr>
              <a:t>Unfortunately, as the environment in the US gets cleaner, dirtier industries get outsourced to middle income countries like China and India.</a:t>
            </a:r>
          </a:p>
        </p:txBody>
      </p:sp>
      <p:pic>
        <p:nvPicPr>
          <p:cNvPr id="4" name="Picture 3" descr="A bell curve indicating how middle income nations have the most pollution">
            <a:extLst>
              <a:ext uri="{FF2B5EF4-FFF2-40B4-BE49-F238E27FC236}">
                <a16:creationId xmlns:a16="http://schemas.microsoft.com/office/drawing/2014/main" id="{16FE1A8E-BE18-59B9-EA76-A0B52BCA69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46463" y="4762778"/>
            <a:ext cx="2834439" cy="1900687"/>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6BA330A7-E47F-951F-DB1A-014B7CAEA6BB}"/>
              </a:ext>
            </a:extLst>
          </p:cNvPr>
          <p:cNvCxnSpPr>
            <a:cxnSpLocks/>
          </p:cNvCxnSpPr>
          <p:nvPr/>
        </p:nvCxnSpPr>
        <p:spPr>
          <a:xfrm flipH="1">
            <a:off x="3891652" y="4639714"/>
            <a:ext cx="1089250" cy="633922"/>
          </a:xfrm>
          <a:prstGeom prst="straightConnector1">
            <a:avLst/>
          </a:prstGeom>
          <a:ln w="38100">
            <a:solidFill>
              <a:srgbClr val="0432FF"/>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CD517D2-2221-B842-5A99-BFD79B530F50}"/>
              </a:ext>
            </a:extLst>
          </p:cNvPr>
          <p:cNvSpPr txBox="1"/>
          <p:nvPr/>
        </p:nvSpPr>
        <p:spPr>
          <a:xfrm>
            <a:off x="4880902" y="4280207"/>
            <a:ext cx="1659300" cy="430887"/>
          </a:xfrm>
          <a:prstGeom prst="rect">
            <a:avLst/>
          </a:prstGeom>
          <a:noFill/>
        </p:spPr>
        <p:txBody>
          <a:bodyPr wrap="none" rtlCol="0">
            <a:spAutoFit/>
          </a:bodyPr>
          <a:lstStyle/>
          <a:p>
            <a:r>
              <a:rPr lang="en-US" sz="2200" dirty="0">
                <a:solidFill>
                  <a:srgbClr val="0432FF"/>
                </a:solidFill>
                <a:latin typeface="Calibri" panose="020F0502020204030204" pitchFamily="34" charset="0"/>
                <a:cs typeface="Calibri" panose="020F0502020204030204" pitchFamily="34" charset="0"/>
              </a:rPr>
              <a:t>We are here.</a:t>
            </a:r>
          </a:p>
        </p:txBody>
      </p:sp>
      <p:cxnSp>
        <p:nvCxnSpPr>
          <p:cNvPr id="13" name="Straight Arrow Connector 12">
            <a:extLst>
              <a:ext uri="{FF2B5EF4-FFF2-40B4-BE49-F238E27FC236}">
                <a16:creationId xmlns:a16="http://schemas.microsoft.com/office/drawing/2014/main" id="{1DD6486A-BC24-B765-ADC4-1A7BC37ABEBC}"/>
              </a:ext>
            </a:extLst>
          </p:cNvPr>
          <p:cNvCxnSpPr>
            <a:cxnSpLocks/>
            <a:stCxn id="14" idx="2"/>
          </p:cNvCxnSpPr>
          <p:nvPr/>
        </p:nvCxnSpPr>
        <p:spPr>
          <a:xfrm>
            <a:off x="1235786" y="4422996"/>
            <a:ext cx="1909628" cy="51225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79269D9-532E-4003-8F62-50B362BE4266}"/>
              </a:ext>
            </a:extLst>
          </p:cNvPr>
          <p:cNvSpPr txBox="1"/>
          <p:nvPr/>
        </p:nvSpPr>
        <p:spPr>
          <a:xfrm>
            <a:off x="290463" y="3992109"/>
            <a:ext cx="1890646" cy="430887"/>
          </a:xfrm>
          <a:prstGeom prst="rect">
            <a:avLst/>
          </a:prstGeom>
          <a:noFill/>
        </p:spPr>
        <p:txBody>
          <a:bodyPr wrap="square" rtlCol="0">
            <a:spAutoFit/>
          </a:bodyPr>
          <a:lstStyle/>
          <a:p>
            <a:r>
              <a:rPr lang="en-US" sz="2200" dirty="0">
                <a:solidFill>
                  <a:srgbClr val="FF0000"/>
                </a:solidFill>
                <a:latin typeface="Calibri" panose="020F0502020204030204" pitchFamily="34" charset="0"/>
                <a:cs typeface="Calibri" panose="020F0502020204030204" pitchFamily="34" charset="0"/>
              </a:rPr>
              <a:t>They are here?</a:t>
            </a:r>
          </a:p>
        </p:txBody>
      </p:sp>
      <p:sp>
        <p:nvSpPr>
          <p:cNvPr id="23" name="TextBox 22">
            <a:extLst>
              <a:ext uri="{FF2B5EF4-FFF2-40B4-BE49-F238E27FC236}">
                <a16:creationId xmlns:a16="http://schemas.microsoft.com/office/drawing/2014/main" id="{9E590B82-1CFB-E7F6-82BC-74547C5BB541}"/>
              </a:ext>
            </a:extLst>
          </p:cNvPr>
          <p:cNvSpPr txBox="1"/>
          <p:nvPr/>
        </p:nvSpPr>
        <p:spPr>
          <a:xfrm>
            <a:off x="2164675" y="4441969"/>
            <a:ext cx="276037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Environmental </a:t>
            </a:r>
            <a:r>
              <a:rPr lang="en-US" dirty="0" err="1">
                <a:latin typeface="Calibri" panose="020F0502020204030204" pitchFamily="34" charset="0"/>
                <a:cs typeface="Calibri" panose="020F0502020204030204" pitchFamily="34" charset="0"/>
              </a:rPr>
              <a:t>Kuznet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Cuve</a:t>
            </a:r>
            <a:endParaRPr lang="en-US" dirty="0">
              <a:latin typeface="Calibri" panose="020F0502020204030204" pitchFamily="34" charset="0"/>
              <a:cs typeface="Calibri" panose="020F0502020204030204" pitchFamily="34" charset="0"/>
            </a:endParaRPr>
          </a:p>
        </p:txBody>
      </p:sp>
      <p:pic>
        <p:nvPicPr>
          <p:cNvPr id="6" name="Picture 5" descr="Two people walking in garbage dump">
            <a:extLst>
              <a:ext uri="{FF2B5EF4-FFF2-40B4-BE49-F238E27FC236}">
                <a16:creationId xmlns:a16="http://schemas.microsoft.com/office/drawing/2014/main" id="{17B639AB-2596-45A9-1649-506F2C0CF1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3197" y="2513408"/>
            <a:ext cx="3830462" cy="3533598"/>
          </a:xfrm>
          <a:prstGeom prst="rect">
            <a:avLst/>
          </a:prstGeom>
          <a:ln>
            <a:solidFill>
              <a:schemeClr val="accent1"/>
            </a:solidFill>
          </a:ln>
        </p:spPr>
      </p:pic>
    </p:spTree>
    <p:extLst>
      <p:ext uri="{BB962C8B-B14F-4D97-AF65-F5344CB8AC3E}">
        <p14:creationId xmlns:p14="http://schemas.microsoft.com/office/powerpoint/2010/main" val="2059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different layers of the atmosphere">
            <a:extLst>
              <a:ext uri="{FF2B5EF4-FFF2-40B4-BE49-F238E27FC236}">
                <a16:creationId xmlns:a16="http://schemas.microsoft.com/office/drawing/2014/main" id="{729C9BB3-B062-B957-2AE9-372762156536}"/>
              </a:ext>
            </a:extLst>
          </p:cNvPr>
          <p:cNvPicPr>
            <a:picLocks noChangeAspect="1"/>
          </p:cNvPicPr>
          <p:nvPr/>
        </p:nvPicPr>
        <p:blipFill>
          <a:blip r:embed="rId2"/>
          <a:stretch>
            <a:fillRect/>
          </a:stretch>
        </p:blipFill>
        <p:spPr>
          <a:xfrm>
            <a:off x="1989795" y="1928490"/>
            <a:ext cx="7921462" cy="4512961"/>
          </a:xfrm>
          <a:prstGeom prst="rect">
            <a:avLst/>
          </a:prstGeom>
        </p:spPr>
      </p:pic>
      <p:sp>
        <p:nvSpPr>
          <p:cNvPr id="7" name="TextBox 6">
            <a:extLst>
              <a:ext uri="{FF2B5EF4-FFF2-40B4-BE49-F238E27FC236}">
                <a16:creationId xmlns:a16="http://schemas.microsoft.com/office/drawing/2014/main" id="{7542D1D5-C4EE-24DB-BC72-D1ACCB9D64A2}"/>
              </a:ext>
            </a:extLst>
          </p:cNvPr>
          <p:cNvSpPr txBox="1"/>
          <p:nvPr/>
        </p:nvSpPr>
        <p:spPr>
          <a:xfrm>
            <a:off x="249381" y="236438"/>
            <a:ext cx="11402291" cy="1585049"/>
          </a:xfrm>
          <a:prstGeom prst="rect">
            <a:avLst/>
          </a:prstGeom>
          <a:noFill/>
        </p:spPr>
        <p:txBody>
          <a:bodyPr wrap="square" rtlCol="0">
            <a:spAutoFit/>
          </a:bodyPr>
          <a:lstStyle/>
          <a:p>
            <a:pPr algn="just">
              <a:spcAft>
                <a:spcPts val="600"/>
              </a:spcAft>
            </a:pPr>
            <a:r>
              <a:rPr lang="en-US" sz="2300" dirty="0">
                <a:latin typeface="Calibri" panose="020F0502020204030204" pitchFamily="34" charset="0"/>
                <a:cs typeface="Calibri" panose="020F0502020204030204" pitchFamily="34" charset="0"/>
              </a:rPr>
              <a:t>Our atmosphere is made up of multiple layers. The </a:t>
            </a:r>
            <a:r>
              <a:rPr lang="en-US" sz="2300" b="1" dirty="0">
                <a:latin typeface="Calibri" panose="020F0502020204030204" pitchFamily="34" charset="0"/>
                <a:cs typeface="Calibri" panose="020F0502020204030204" pitchFamily="34" charset="0"/>
              </a:rPr>
              <a:t>layer closest to Earth </a:t>
            </a:r>
            <a:r>
              <a:rPr lang="en-US" sz="2300" dirty="0">
                <a:latin typeface="Calibri" panose="020F0502020204030204" pitchFamily="34" charset="0"/>
                <a:cs typeface="Calibri" panose="020F0502020204030204" pitchFamily="34" charset="0"/>
              </a:rPr>
              <a:t>is called the </a:t>
            </a:r>
            <a:r>
              <a:rPr lang="en-US" sz="2300" b="1" dirty="0">
                <a:latin typeface="Calibri" panose="020F0502020204030204" pitchFamily="34" charset="0"/>
                <a:cs typeface="Calibri" panose="020F0502020204030204" pitchFamily="34" charset="0"/>
              </a:rPr>
              <a:t>troposphere</a:t>
            </a:r>
            <a:r>
              <a:rPr lang="en-US" sz="2300" dirty="0">
                <a:latin typeface="Calibri" panose="020F0502020204030204" pitchFamily="34" charset="0"/>
                <a:cs typeface="Calibri" panose="020F0502020204030204" pitchFamily="34" charset="0"/>
              </a:rPr>
              <a:t>. This is where the all our weather occurs. </a:t>
            </a:r>
          </a:p>
          <a:p>
            <a:pPr algn="just">
              <a:spcAft>
                <a:spcPts val="600"/>
              </a:spcAft>
            </a:pPr>
            <a:r>
              <a:rPr lang="en-US" sz="2300" dirty="0">
                <a:latin typeface="Calibri" panose="020F0502020204030204" pitchFamily="34" charset="0"/>
                <a:cs typeface="Calibri" panose="020F0502020204030204" pitchFamily="34" charset="0"/>
              </a:rPr>
              <a:t>Sandwiched between the troposphere and stratosphere is the </a:t>
            </a:r>
            <a:r>
              <a:rPr lang="en-US" sz="2300" b="1" dirty="0">
                <a:latin typeface="Calibri" panose="020F0502020204030204" pitchFamily="34" charset="0"/>
                <a:cs typeface="Calibri" panose="020F0502020204030204" pitchFamily="34" charset="0"/>
              </a:rPr>
              <a:t>ozone layer</a:t>
            </a:r>
            <a:r>
              <a:rPr lang="en-US" sz="2300" dirty="0">
                <a:latin typeface="Calibri" panose="020F0502020204030204" pitchFamily="34" charset="0"/>
                <a:cs typeface="Calibri" panose="020F0502020204030204" pitchFamily="34" charset="0"/>
              </a:rPr>
              <a:t>. This layer serves as a “sunscreen” that </a:t>
            </a:r>
            <a:r>
              <a:rPr lang="en-US" sz="2300" b="1" dirty="0">
                <a:latin typeface="Calibri" panose="020F0502020204030204" pitchFamily="34" charset="0"/>
                <a:cs typeface="Calibri" panose="020F0502020204030204" pitchFamily="34" charset="0"/>
              </a:rPr>
              <a:t>protects the Earth </a:t>
            </a:r>
            <a:r>
              <a:rPr lang="en-US" sz="2300" dirty="0">
                <a:latin typeface="Calibri" panose="020F0502020204030204" pitchFamily="34" charset="0"/>
                <a:cs typeface="Calibri" panose="020F0502020204030204" pitchFamily="34" charset="0"/>
              </a:rPr>
              <a:t>from receiving dangerous levels of </a:t>
            </a:r>
            <a:r>
              <a:rPr lang="en-US" sz="2300" b="1" dirty="0">
                <a:latin typeface="Calibri" panose="020F0502020204030204" pitchFamily="34" charset="0"/>
                <a:cs typeface="Calibri" panose="020F0502020204030204" pitchFamily="34" charset="0"/>
              </a:rPr>
              <a:t>ultraviolet light</a:t>
            </a:r>
            <a:r>
              <a:rPr lang="en-US" sz="2300" dirty="0">
                <a:latin typeface="Calibri" panose="020F0502020204030204" pitchFamily="34" charset="0"/>
                <a:cs typeface="Calibri" panose="020F0502020204030204" pitchFamily="34" charset="0"/>
              </a:rPr>
              <a:t>.</a:t>
            </a:r>
          </a:p>
        </p:txBody>
      </p:sp>
      <p:cxnSp>
        <p:nvCxnSpPr>
          <p:cNvPr id="8" name="Straight Arrow Connector 7">
            <a:extLst>
              <a:ext uri="{FF2B5EF4-FFF2-40B4-BE49-F238E27FC236}">
                <a16:creationId xmlns:a16="http://schemas.microsoft.com/office/drawing/2014/main" id="{687113FE-3E2A-1D4C-00B4-FBA800245748}"/>
              </a:ext>
            </a:extLst>
          </p:cNvPr>
          <p:cNvCxnSpPr>
            <a:cxnSpLocks/>
          </p:cNvCxnSpPr>
          <p:nvPr/>
        </p:nvCxnSpPr>
        <p:spPr>
          <a:xfrm flipH="1">
            <a:off x="9938967" y="4927842"/>
            <a:ext cx="398317" cy="0"/>
          </a:xfrm>
          <a:prstGeom prst="straightConnector1">
            <a:avLst/>
          </a:prstGeom>
          <a:ln w="76200">
            <a:solidFill>
              <a:srgbClr val="0432F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36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p:txBody>
          <a:bodyPr/>
          <a:lstStyle/>
          <a:p>
            <a:r>
              <a:rPr lang="en-US" dirty="0"/>
              <a:t>Defining Air Pollution</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p:txBody>
          <a:bodyPr/>
          <a:lstStyle/>
          <a:p>
            <a:r>
              <a:rPr lang="en-US" dirty="0"/>
              <a:t>How it is generated and particle sizes</a:t>
            </a:r>
          </a:p>
        </p:txBody>
      </p:sp>
    </p:spTree>
    <p:extLst>
      <p:ext uri="{BB962C8B-B14F-4D97-AF65-F5344CB8AC3E}">
        <p14:creationId xmlns:p14="http://schemas.microsoft.com/office/powerpoint/2010/main" val="9682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E9D307-FBA7-794F-68FD-1E7B809EC488}"/>
              </a:ext>
            </a:extLst>
          </p:cNvPr>
          <p:cNvSpPr txBox="1"/>
          <p:nvPr/>
        </p:nvSpPr>
        <p:spPr>
          <a:xfrm>
            <a:off x="554181" y="250293"/>
            <a:ext cx="11152909" cy="1508105"/>
          </a:xfrm>
          <a:prstGeom prst="rect">
            <a:avLst/>
          </a:prstGeom>
          <a:noFill/>
        </p:spPr>
        <p:txBody>
          <a:bodyPr wrap="square" rtlCol="0">
            <a:spAutoFit/>
          </a:bodyPr>
          <a:lstStyle/>
          <a:p>
            <a:pPr algn="just">
              <a:spcAft>
                <a:spcPts val="600"/>
              </a:spcAft>
            </a:pPr>
            <a:r>
              <a:rPr lang="en-US" sz="2300" b="1" dirty="0">
                <a:latin typeface="Calibri" panose="020F0502020204030204" pitchFamily="34" charset="0"/>
                <a:cs typeface="Calibri" panose="020F0502020204030204" pitchFamily="34" charset="0"/>
              </a:rPr>
              <a:t>Air pollution </a:t>
            </a:r>
            <a:r>
              <a:rPr lang="en-US" sz="2300" dirty="0">
                <a:latin typeface="Calibri" panose="020F0502020204030204" pitchFamily="34" charset="0"/>
                <a:cs typeface="Calibri" panose="020F0502020204030204" pitchFamily="34" charset="0"/>
              </a:rPr>
              <a:t>includes any harmful substance or substances that remain suspended in the atmosphere. This includes </a:t>
            </a:r>
            <a:r>
              <a:rPr lang="en-US" sz="2300" b="1" dirty="0">
                <a:latin typeface="Calibri" panose="020F0502020204030204" pitchFamily="34" charset="0"/>
                <a:cs typeface="Calibri" panose="020F0502020204030204" pitchFamily="34" charset="0"/>
              </a:rPr>
              <a:t>gases </a:t>
            </a:r>
            <a:r>
              <a:rPr lang="en-US" sz="2300" dirty="0">
                <a:latin typeface="Calibri" panose="020F0502020204030204" pitchFamily="34" charset="0"/>
                <a:cs typeface="Calibri" panose="020F0502020204030204" pitchFamily="34" charset="0"/>
              </a:rPr>
              <a:t>and </a:t>
            </a:r>
            <a:r>
              <a:rPr lang="en-US" sz="2300" b="1" dirty="0">
                <a:latin typeface="Calibri" panose="020F0502020204030204" pitchFamily="34" charset="0"/>
                <a:cs typeface="Calibri" panose="020F0502020204030204" pitchFamily="34" charset="0"/>
              </a:rPr>
              <a:t>solids or liquids small enough to form aerosols</a:t>
            </a:r>
            <a:r>
              <a:rPr lang="en-US" sz="2300" dirty="0">
                <a:latin typeface="Calibri" panose="020F0502020204030204" pitchFamily="34" charset="0"/>
                <a:cs typeface="Calibri" panose="020F0502020204030204" pitchFamily="34" charset="0"/>
              </a:rPr>
              <a:t>. Sources of air pollution </a:t>
            </a:r>
            <a:r>
              <a:rPr lang="en-US" sz="2300" b="1" dirty="0">
                <a:latin typeface="Calibri" panose="020F0502020204030204" pitchFamily="34" charset="0"/>
                <a:cs typeface="Calibri" panose="020F0502020204030204" pitchFamily="34" charset="0"/>
              </a:rPr>
              <a:t>can be both natural and anthropogenic</a:t>
            </a:r>
            <a:r>
              <a:rPr lang="en-US" sz="2300" dirty="0">
                <a:latin typeface="Calibri" panose="020F0502020204030204" pitchFamily="34" charset="0"/>
                <a:cs typeface="Calibri" panose="020F0502020204030204" pitchFamily="34" charset="0"/>
              </a:rPr>
              <a:t>. </a:t>
            </a:r>
            <a:r>
              <a:rPr lang="en-US" sz="2300" b="1" dirty="0">
                <a:latin typeface="Calibri" panose="020F0502020204030204" pitchFamily="34" charset="0"/>
                <a:cs typeface="Calibri" panose="020F0502020204030204" pitchFamily="34" charset="0"/>
              </a:rPr>
              <a:t>Wildfires and volcanic eruptions</a:t>
            </a:r>
            <a:r>
              <a:rPr lang="en-US" sz="2300" dirty="0">
                <a:latin typeface="Calibri" panose="020F0502020204030204" pitchFamily="34" charset="0"/>
                <a:cs typeface="Calibri" panose="020F0502020204030204" pitchFamily="34" charset="0"/>
              </a:rPr>
              <a:t> are examples of </a:t>
            </a:r>
            <a:r>
              <a:rPr lang="en-US" sz="2300" b="1" dirty="0">
                <a:latin typeface="Calibri" panose="020F0502020204030204" pitchFamily="34" charset="0"/>
                <a:cs typeface="Calibri" panose="020F0502020204030204" pitchFamily="34" charset="0"/>
              </a:rPr>
              <a:t>natural sources </a:t>
            </a:r>
            <a:r>
              <a:rPr lang="en-US" sz="2300" dirty="0">
                <a:latin typeface="Calibri" panose="020F0502020204030204" pitchFamily="34" charset="0"/>
                <a:cs typeface="Calibri" panose="020F0502020204030204" pitchFamily="34" charset="0"/>
              </a:rPr>
              <a:t>of air pollution.</a:t>
            </a:r>
            <a:endParaRPr lang="en-US" sz="2300" i="1" dirty="0">
              <a:latin typeface="Calibri" panose="020F0502020204030204" pitchFamily="34" charset="0"/>
              <a:cs typeface="Calibri" panose="020F0502020204030204" pitchFamily="34" charset="0"/>
            </a:endParaRPr>
          </a:p>
        </p:txBody>
      </p:sp>
      <p:pic>
        <p:nvPicPr>
          <p:cNvPr id="3" name="Picture 2" descr="A diagram of a car driving on a road emitting pollutants (mobile source) with background images of a factory emitting pollutants (point source), houses emitting pollutants (area sources), and a wildfire emitting pollutants (natural sources). &#10;&#10;AI-generated content may be incorrect.">
            <a:extLst>
              <a:ext uri="{FF2B5EF4-FFF2-40B4-BE49-F238E27FC236}">
                <a16:creationId xmlns:a16="http://schemas.microsoft.com/office/drawing/2014/main" id="{B870219B-CDCD-4CE1-888E-6CB61EF73836}"/>
              </a:ext>
            </a:extLst>
          </p:cNvPr>
          <p:cNvPicPr>
            <a:picLocks noChangeAspect="1"/>
          </p:cNvPicPr>
          <p:nvPr/>
        </p:nvPicPr>
        <p:blipFill>
          <a:blip r:embed="rId2"/>
          <a:stretch>
            <a:fillRect/>
          </a:stretch>
        </p:blipFill>
        <p:spPr>
          <a:xfrm>
            <a:off x="2860625" y="1914538"/>
            <a:ext cx="5904233" cy="4172325"/>
          </a:xfrm>
          <a:prstGeom prst="rect">
            <a:avLst/>
          </a:prstGeom>
          <a:ln>
            <a:solidFill>
              <a:schemeClr val="tx1"/>
            </a:solidFill>
          </a:ln>
        </p:spPr>
      </p:pic>
      <p:sp>
        <p:nvSpPr>
          <p:cNvPr id="6" name="TextBox 5">
            <a:extLst>
              <a:ext uri="{FF2B5EF4-FFF2-40B4-BE49-F238E27FC236}">
                <a16:creationId xmlns:a16="http://schemas.microsoft.com/office/drawing/2014/main" id="{7B8AC71D-C178-4713-AAFA-3C95341F0B2A}"/>
              </a:ext>
            </a:extLst>
          </p:cNvPr>
          <p:cNvSpPr txBox="1"/>
          <p:nvPr/>
        </p:nvSpPr>
        <p:spPr>
          <a:xfrm>
            <a:off x="1186970" y="6225969"/>
            <a:ext cx="8940703"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Downloaded from the EPA: </a:t>
            </a:r>
            <a:r>
              <a:rPr lang="en-US" sz="1600" dirty="0">
                <a:latin typeface="Calibri" panose="020F0502020204030204" pitchFamily="34" charset="0"/>
                <a:cs typeface="Calibri" panose="020F0502020204030204" pitchFamily="34" charset="0"/>
                <a:hlinkClick r:id="rId3"/>
              </a:rPr>
              <a:t>https://www.epa.gov/ecobox/epa-ecobox-tools-exposure-pathways-air</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143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E9D307-FBA7-794F-68FD-1E7B809EC488}"/>
              </a:ext>
            </a:extLst>
          </p:cNvPr>
          <p:cNvSpPr txBox="1"/>
          <p:nvPr/>
        </p:nvSpPr>
        <p:spPr>
          <a:xfrm>
            <a:off x="672135" y="292365"/>
            <a:ext cx="10847730" cy="1107996"/>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Solids and liquids small enough to form aerosols include </a:t>
            </a:r>
            <a:r>
              <a:rPr lang="en-US" sz="2200" b="1" dirty="0">
                <a:latin typeface="Calibri" panose="020F0502020204030204" pitchFamily="34" charset="0"/>
                <a:cs typeface="Calibri" panose="020F0502020204030204" pitchFamily="34" charset="0"/>
              </a:rPr>
              <a:t>smoke </a:t>
            </a:r>
            <a:r>
              <a:rPr lang="en-US" sz="2200" dirty="0">
                <a:latin typeface="Calibri" panose="020F0502020204030204" pitchFamily="34" charset="0"/>
                <a:cs typeface="Calibri" panose="020F0502020204030204" pitchFamily="34" charset="0"/>
              </a:rPr>
              <a:t>and dust particles. This is also referred to as </a:t>
            </a:r>
            <a:r>
              <a:rPr lang="en-US" sz="2200" b="1" dirty="0">
                <a:latin typeface="Calibri" panose="020F0502020204030204" pitchFamily="34" charset="0"/>
                <a:cs typeface="Calibri" panose="020F0502020204030204" pitchFamily="34" charset="0"/>
              </a:rPr>
              <a:t>particulate matter</a:t>
            </a:r>
            <a:r>
              <a:rPr lang="en-US" sz="2200" dirty="0">
                <a:latin typeface="Calibri" panose="020F0502020204030204" pitchFamily="34" charset="0"/>
                <a:cs typeface="Calibri" panose="020F0502020204030204" pitchFamily="34" charset="0"/>
              </a:rPr>
              <a:t>. Smoke from </a:t>
            </a:r>
            <a:r>
              <a:rPr lang="en-US" sz="2200" b="1" dirty="0">
                <a:latin typeface="Calibri" panose="020F0502020204030204" pitchFamily="34" charset="0"/>
                <a:cs typeface="Calibri" panose="020F0502020204030204" pitchFamily="34" charset="0"/>
              </a:rPr>
              <a:t>burning wood, coal, or oil </a:t>
            </a:r>
            <a:r>
              <a:rPr lang="en-US" sz="2200" dirty="0">
                <a:latin typeface="Calibri" panose="020F0502020204030204" pitchFamily="34" charset="0"/>
                <a:cs typeface="Calibri" panose="020F0502020204030204" pitchFamily="34" charset="0"/>
              </a:rPr>
              <a:t>consists mainly of </a:t>
            </a:r>
            <a:r>
              <a:rPr lang="en-US" sz="2200" b="1" dirty="0">
                <a:latin typeface="Calibri" panose="020F0502020204030204" pitchFamily="34" charset="0"/>
                <a:cs typeface="Calibri" panose="020F0502020204030204" pitchFamily="34" charset="0"/>
              </a:rPr>
              <a:t>volatile organic compounds </a:t>
            </a:r>
            <a:r>
              <a:rPr lang="en-US" sz="2200" dirty="0">
                <a:latin typeface="Calibri" panose="020F0502020204030204" pitchFamily="34" charset="0"/>
                <a:cs typeface="Calibri" panose="020F0502020204030204" pitchFamily="34" charset="0"/>
              </a:rPr>
              <a:t>(VOCs).  </a:t>
            </a:r>
          </a:p>
        </p:txBody>
      </p:sp>
      <p:sp>
        <p:nvSpPr>
          <p:cNvPr id="6" name="TextBox 5">
            <a:extLst>
              <a:ext uri="{FF2B5EF4-FFF2-40B4-BE49-F238E27FC236}">
                <a16:creationId xmlns:a16="http://schemas.microsoft.com/office/drawing/2014/main" id="{B25EACC1-57A1-4925-0316-00C46E0F03D8}"/>
              </a:ext>
            </a:extLst>
          </p:cNvPr>
          <p:cNvSpPr txBox="1"/>
          <p:nvPr/>
        </p:nvSpPr>
        <p:spPr>
          <a:xfrm>
            <a:off x="1755954" y="6273247"/>
            <a:ext cx="871808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Image downloaded from the EPA: </a:t>
            </a:r>
            <a:r>
              <a:rPr lang="en-US" sz="1600" dirty="0">
                <a:latin typeface="Calibri" panose="020F0502020204030204" pitchFamily="34" charset="0"/>
                <a:cs typeface="Calibri" panose="020F0502020204030204" pitchFamily="34" charset="0"/>
                <a:hlinkClick r:id="rId2"/>
              </a:rPr>
              <a:t>https://www.epa.gov/pm-pollution/particulate-matter-pm-basics</a:t>
            </a:r>
            <a:endParaRPr lang="en-US" sz="1600" dirty="0">
              <a:latin typeface="Calibri" panose="020F0502020204030204" pitchFamily="34" charset="0"/>
              <a:cs typeface="Calibri" panose="020F0502020204030204" pitchFamily="34" charset="0"/>
            </a:endParaRPr>
          </a:p>
        </p:txBody>
      </p:sp>
      <p:pic>
        <p:nvPicPr>
          <p:cNvPr id="3" name="Picture 2" descr="Diagram of human hair that is 50-70 microns in diameter compared to PM (particulate matter) that is much smaller (2.5 microns in diameter).&#10;">
            <a:extLst>
              <a:ext uri="{FF2B5EF4-FFF2-40B4-BE49-F238E27FC236}">
                <a16:creationId xmlns:a16="http://schemas.microsoft.com/office/drawing/2014/main" id="{6520B0A8-1365-45E8-8F77-F2047A9CDB92}"/>
              </a:ext>
            </a:extLst>
          </p:cNvPr>
          <p:cNvPicPr>
            <a:picLocks noChangeAspect="1"/>
          </p:cNvPicPr>
          <p:nvPr/>
        </p:nvPicPr>
        <p:blipFill>
          <a:blip r:embed="rId3"/>
          <a:stretch>
            <a:fillRect/>
          </a:stretch>
        </p:blipFill>
        <p:spPr>
          <a:xfrm>
            <a:off x="2294657" y="1307965"/>
            <a:ext cx="6738742" cy="4703081"/>
          </a:xfrm>
          <a:prstGeom prst="rect">
            <a:avLst/>
          </a:prstGeom>
        </p:spPr>
      </p:pic>
      <p:cxnSp>
        <p:nvCxnSpPr>
          <p:cNvPr id="9" name="Straight Arrow Connector 8">
            <a:extLst>
              <a:ext uri="{FF2B5EF4-FFF2-40B4-BE49-F238E27FC236}">
                <a16:creationId xmlns:a16="http://schemas.microsoft.com/office/drawing/2014/main" id="{E70CB30B-837C-4C6F-B416-91A182761429}"/>
              </a:ext>
            </a:extLst>
          </p:cNvPr>
          <p:cNvCxnSpPr>
            <a:cxnSpLocks/>
          </p:cNvCxnSpPr>
          <p:nvPr/>
        </p:nvCxnSpPr>
        <p:spPr>
          <a:xfrm>
            <a:off x="6694056" y="1201560"/>
            <a:ext cx="0" cy="476693"/>
          </a:xfrm>
          <a:prstGeom prst="straightConnector1">
            <a:avLst/>
          </a:prstGeom>
          <a:ln w="762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157189C-8D94-461F-B2C2-FBC01C4448B6}"/>
              </a:ext>
            </a:extLst>
          </p:cNvPr>
          <p:cNvCxnSpPr>
            <a:cxnSpLocks/>
          </p:cNvCxnSpPr>
          <p:nvPr/>
        </p:nvCxnSpPr>
        <p:spPr>
          <a:xfrm>
            <a:off x="7365079" y="2757055"/>
            <a:ext cx="0" cy="466679"/>
          </a:xfrm>
          <a:prstGeom prst="straightConnector1">
            <a:avLst/>
          </a:prstGeom>
          <a:ln w="76200">
            <a:solidFill>
              <a:srgbClr val="0432F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057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478971" y="1122363"/>
            <a:ext cx="11335657" cy="2387600"/>
          </a:xfrm>
        </p:spPr>
        <p:txBody>
          <a:bodyPr>
            <a:normAutofit/>
          </a:bodyPr>
          <a:lstStyle/>
          <a:p>
            <a:r>
              <a:rPr lang="en-US" sz="5500" dirty="0"/>
              <a:t>Air Pollution Impact on Human Health</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p:txBody>
          <a:bodyPr/>
          <a:lstStyle/>
          <a:p>
            <a:r>
              <a:rPr lang="en-US" dirty="0"/>
              <a:t>From both indoor and outdoor sources</a:t>
            </a:r>
          </a:p>
        </p:txBody>
      </p:sp>
    </p:spTree>
    <p:extLst>
      <p:ext uri="{BB962C8B-B14F-4D97-AF65-F5344CB8AC3E}">
        <p14:creationId xmlns:p14="http://schemas.microsoft.com/office/powerpoint/2010/main" val="4143155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F242BB-0C97-D1FF-8351-8BBC939CD05E}"/>
              </a:ext>
            </a:extLst>
          </p:cNvPr>
          <p:cNvSpPr txBox="1"/>
          <p:nvPr/>
        </p:nvSpPr>
        <p:spPr>
          <a:xfrm>
            <a:off x="680383" y="274359"/>
            <a:ext cx="10292415" cy="1200329"/>
          </a:xfrm>
          <a:prstGeom prst="rect">
            <a:avLst/>
          </a:prstGeom>
          <a:noFill/>
        </p:spPr>
        <p:txBody>
          <a:bodyPr wrap="square" rtlCol="0">
            <a:spAutoFit/>
          </a:bodyPr>
          <a:lstStyle/>
          <a:p>
            <a:pPr algn="just">
              <a:spcAft>
                <a:spcPts val="600"/>
              </a:spcAft>
            </a:pPr>
            <a:r>
              <a:rPr lang="en-US" sz="2400" dirty="0">
                <a:latin typeface="Calibri" panose="020F0502020204030204" pitchFamily="34" charset="0"/>
                <a:cs typeface="Calibri" panose="020F0502020204030204" pitchFamily="34" charset="0"/>
              </a:rPr>
              <a:t>Air pollution does not only harm the environment: Worldwide about 6 million people die from air pollution every year. Most of these deaths take place in poor and middle-income countries.</a:t>
            </a:r>
            <a:endParaRPr lang="en-US" sz="2400" i="1" dirty="0">
              <a:latin typeface="Calibri" panose="020F0502020204030204" pitchFamily="34" charset="0"/>
              <a:cs typeface="Calibri" panose="020F0502020204030204" pitchFamily="34" charset="0"/>
            </a:endParaRPr>
          </a:p>
        </p:txBody>
      </p:sp>
      <p:pic>
        <p:nvPicPr>
          <p:cNvPr id="11" name="Picture 10" descr="A graph indicating number of people worldwide who die from indoor versus outdoor air pollution">
            <a:extLst>
              <a:ext uri="{FF2B5EF4-FFF2-40B4-BE49-F238E27FC236}">
                <a16:creationId xmlns:a16="http://schemas.microsoft.com/office/drawing/2014/main" id="{EE74313D-4134-C8C1-0F6B-935B6BD175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3572" y="1474688"/>
            <a:ext cx="7426035" cy="5241907"/>
          </a:xfrm>
          <a:prstGeom prst="rect">
            <a:avLst/>
          </a:prstGeom>
          <a:ln>
            <a:solidFill>
              <a:schemeClr val="accent1"/>
            </a:solidFill>
          </a:ln>
        </p:spPr>
      </p:pic>
    </p:spTree>
    <p:extLst>
      <p:ext uri="{BB962C8B-B14F-4D97-AF65-F5344CB8AC3E}">
        <p14:creationId xmlns:p14="http://schemas.microsoft.com/office/powerpoint/2010/main" val="121268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865556B-D12F-97E8-55FA-B265334E20E1}"/>
              </a:ext>
            </a:extLst>
          </p:cNvPr>
          <p:cNvSpPr txBox="1"/>
          <p:nvPr/>
        </p:nvSpPr>
        <p:spPr>
          <a:xfrm>
            <a:off x="311422" y="366204"/>
            <a:ext cx="11152911" cy="1646605"/>
          </a:xfrm>
          <a:prstGeom prst="rect">
            <a:avLst/>
          </a:prstGeom>
          <a:noFill/>
        </p:spPr>
        <p:txBody>
          <a:bodyPr wrap="square" rtlCol="0">
            <a:spAutoFit/>
          </a:bodyPr>
          <a:lstStyle/>
          <a:p>
            <a:pPr algn="just">
              <a:spcBef>
                <a:spcPts val="600"/>
              </a:spcBef>
            </a:pPr>
            <a:r>
              <a:rPr lang="en-US" sz="2400" dirty="0">
                <a:latin typeface="Calibri" panose="020F0502020204030204" pitchFamily="34" charset="0"/>
                <a:cs typeface="Calibri" panose="020F0502020204030204" pitchFamily="34" charset="0"/>
              </a:rPr>
              <a:t>Deaths from </a:t>
            </a:r>
            <a:r>
              <a:rPr lang="en-US" sz="2400" b="1" dirty="0">
                <a:latin typeface="Calibri" panose="020F0502020204030204" pitchFamily="34" charset="0"/>
                <a:cs typeface="Calibri" panose="020F0502020204030204" pitchFamily="34" charset="0"/>
              </a:rPr>
              <a:t>indoor air pollution </a:t>
            </a:r>
            <a:r>
              <a:rPr lang="en-US" sz="2400" dirty="0">
                <a:latin typeface="Calibri" panose="020F0502020204030204" pitchFamily="34" charset="0"/>
                <a:cs typeface="Calibri" panose="020F0502020204030204" pitchFamily="34" charset="0"/>
              </a:rPr>
              <a:t>occur mostly in nations where rural populations rely on </a:t>
            </a:r>
            <a:r>
              <a:rPr lang="en-US" sz="2400" b="1" dirty="0">
                <a:latin typeface="Calibri" panose="020F0502020204030204" pitchFamily="34" charset="0"/>
                <a:cs typeface="Calibri" panose="020F0502020204030204" pitchFamily="34" charset="0"/>
              </a:rPr>
              <a:t>wood and dung fires </a:t>
            </a:r>
            <a:r>
              <a:rPr lang="en-US" sz="2400" dirty="0">
                <a:latin typeface="Calibri" panose="020F0502020204030204" pitchFamily="34" charset="0"/>
                <a:cs typeface="Calibri" panose="020F0502020204030204" pitchFamily="34" charset="0"/>
              </a:rPr>
              <a:t>for cooking.</a:t>
            </a:r>
          </a:p>
          <a:p>
            <a:pPr algn="just">
              <a:spcBef>
                <a:spcPts val="600"/>
              </a:spcBef>
            </a:pPr>
            <a:r>
              <a:rPr lang="en-US" sz="2400" dirty="0">
                <a:latin typeface="Calibri" panose="020F0502020204030204" pitchFamily="34" charset="0"/>
                <a:cs typeface="Calibri" panose="020F0502020204030204" pitchFamily="34" charset="0"/>
              </a:rPr>
              <a:t>Deaths from </a:t>
            </a:r>
            <a:r>
              <a:rPr lang="en-US" sz="2400" b="1" dirty="0">
                <a:latin typeface="Calibri" panose="020F0502020204030204" pitchFamily="34" charset="0"/>
                <a:cs typeface="Calibri" panose="020F0502020204030204" pitchFamily="34" charset="0"/>
              </a:rPr>
              <a:t>outdoor pollution </a:t>
            </a:r>
            <a:r>
              <a:rPr lang="en-US" sz="2400" dirty="0">
                <a:latin typeface="Calibri" panose="020F0502020204030204" pitchFamily="34" charset="0"/>
                <a:cs typeface="Calibri" panose="020F0502020204030204" pitchFamily="34" charset="0"/>
              </a:rPr>
              <a:t>occur mostly in middle income countries with </a:t>
            </a:r>
            <a:r>
              <a:rPr lang="en-US" sz="2400" b="1" dirty="0">
                <a:latin typeface="Calibri" panose="020F0502020204030204" pitchFamily="34" charset="0"/>
                <a:cs typeface="Calibri" panose="020F0502020204030204" pitchFamily="34" charset="0"/>
              </a:rPr>
              <a:t>growing industries </a:t>
            </a:r>
            <a:r>
              <a:rPr lang="en-US" sz="2400" dirty="0">
                <a:latin typeface="Calibri" panose="020F0502020204030204" pitchFamily="34" charset="0"/>
                <a:cs typeface="Calibri" panose="020F0502020204030204" pitchFamily="34" charset="0"/>
              </a:rPr>
              <a:t>and </a:t>
            </a:r>
            <a:r>
              <a:rPr lang="en-US" sz="2400" b="1" dirty="0">
                <a:latin typeface="Calibri" panose="020F0502020204030204" pitchFamily="34" charset="0"/>
                <a:cs typeface="Calibri" panose="020F0502020204030204" pitchFamily="34" charset="0"/>
              </a:rPr>
              <a:t>minimal environmental regulation</a:t>
            </a:r>
            <a:r>
              <a:rPr lang="en-US" sz="2400" dirty="0">
                <a:latin typeface="Calibri" panose="020F0502020204030204" pitchFamily="34" charset="0"/>
                <a:cs typeface="Calibri" panose="020F0502020204030204" pitchFamily="34" charset="0"/>
              </a:rPr>
              <a:t>.</a:t>
            </a:r>
            <a:endParaRPr lang="en-US" sz="2400" dirty="0"/>
          </a:p>
        </p:txBody>
      </p:sp>
      <p:pic>
        <p:nvPicPr>
          <p:cNvPr id="3" name="Picture 2" descr="A color-coded map indicating where people die from indoor air pollution">
            <a:extLst>
              <a:ext uri="{FF2B5EF4-FFF2-40B4-BE49-F238E27FC236}">
                <a16:creationId xmlns:a16="http://schemas.microsoft.com/office/drawing/2014/main" id="{47B813BB-E1DA-6A59-6763-4811BF351A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199" y="2147077"/>
            <a:ext cx="5430679" cy="4220029"/>
          </a:xfrm>
          <a:prstGeom prst="rect">
            <a:avLst/>
          </a:prstGeom>
          <a:ln>
            <a:solidFill>
              <a:schemeClr val="tx1"/>
            </a:solidFill>
          </a:ln>
        </p:spPr>
      </p:pic>
      <p:pic>
        <p:nvPicPr>
          <p:cNvPr id="5" name="Picture 4" descr="A color-coded map indicating where people die from outdoor air pollution">
            <a:extLst>
              <a:ext uri="{FF2B5EF4-FFF2-40B4-BE49-F238E27FC236}">
                <a16:creationId xmlns:a16="http://schemas.microsoft.com/office/drawing/2014/main" id="{CD03ADCF-8579-A96D-06CE-435C0F3874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2147076"/>
            <a:ext cx="5430679" cy="4220029"/>
          </a:xfrm>
          <a:prstGeom prst="rect">
            <a:avLst/>
          </a:prstGeom>
          <a:ln>
            <a:solidFill>
              <a:schemeClr val="tx1"/>
            </a:solidFill>
          </a:ln>
        </p:spPr>
      </p:pic>
    </p:spTree>
    <p:extLst>
      <p:ext uri="{BB962C8B-B14F-4D97-AF65-F5344CB8AC3E}">
        <p14:creationId xmlns:p14="http://schemas.microsoft.com/office/powerpoint/2010/main" val="36054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2788</TotalTime>
  <Words>991</Words>
  <Application>Microsoft Macintosh PowerPoint</Application>
  <PresentationFormat>Widescreen</PresentationFormat>
  <Paragraphs>71</Paragraphs>
  <Slides>23</Slides>
  <Notes>6</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Calibri</vt:lpstr>
      <vt:lpstr>Office Theme</vt:lpstr>
      <vt:lpstr>Air Pollution</vt:lpstr>
      <vt:lpstr>Main Portions of the Atmosphere</vt:lpstr>
      <vt:lpstr>PowerPoint Presentation</vt:lpstr>
      <vt:lpstr>Defining Air Pollution</vt:lpstr>
      <vt:lpstr>PowerPoint Presentation</vt:lpstr>
      <vt:lpstr>PowerPoint Presentation</vt:lpstr>
      <vt:lpstr>Air Pollution Impact on Human Health</vt:lpstr>
      <vt:lpstr>PowerPoint Presentation</vt:lpstr>
      <vt:lpstr>PowerPoint Presentation</vt:lpstr>
      <vt:lpstr>Primary and Secondary Pollutants</vt:lpstr>
      <vt:lpstr>PowerPoint Presentation</vt:lpstr>
      <vt:lpstr>PowerPoint Presentation</vt:lpstr>
      <vt:lpstr>PowerPoint Presentation</vt:lpstr>
      <vt:lpstr>Heavy Metals Air Pollution</vt:lpstr>
      <vt:lpstr>PowerPoint Presentation</vt:lpstr>
      <vt:lpstr>Mitigation of Air Pollution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Pollution</dc:title>
  <dc:creator>Antonio Chaves</dc:creator>
  <cp:lastModifiedBy>Chaves, Antonio R</cp:lastModifiedBy>
  <cp:revision>151</cp:revision>
  <dcterms:created xsi:type="dcterms:W3CDTF">2024-05-22T00:31:23Z</dcterms:created>
  <dcterms:modified xsi:type="dcterms:W3CDTF">2026-02-01T14:46:58Z</dcterms:modified>
</cp:coreProperties>
</file>