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730" r:id="rId2"/>
    <p:sldId id="763" r:id="rId3"/>
    <p:sldId id="769" r:id="rId4"/>
    <p:sldId id="761" r:id="rId5"/>
    <p:sldId id="764" r:id="rId6"/>
    <p:sldId id="425" r:id="rId7"/>
    <p:sldId id="740" r:id="rId8"/>
    <p:sldId id="731" r:id="rId9"/>
    <p:sldId id="732" r:id="rId10"/>
    <p:sldId id="733" r:id="rId11"/>
    <p:sldId id="797" r:id="rId12"/>
    <p:sldId id="765" r:id="rId13"/>
    <p:sldId id="739" r:id="rId14"/>
    <p:sldId id="747" r:id="rId15"/>
    <p:sldId id="753" r:id="rId16"/>
    <p:sldId id="751" r:id="rId17"/>
    <p:sldId id="766" r:id="rId18"/>
    <p:sldId id="748" r:id="rId19"/>
    <p:sldId id="738" r:id="rId20"/>
    <p:sldId id="741" r:id="rId21"/>
    <p:sldId id="744" r:id="rId22"/>
    <p:sldId id="767" r:id="rId23"/>
    <p:sldId id="749" r:id="rId24"/>
    <p:sldId id="745" r:id="rId25"/>
    <p:sldId id="754" r:id="rId26"/>
    <p:sldId id="746" r:id="rId27"/>
    <p:sldId id="768" r:id="rId28"/>
    <p:sldId id="752" r:id="rId29"/>
    <p:sldId id="760" r:id="rId30"/>
    <p:sldId id="757" r:id="rId31"/>
    <p:sldId id="758" r:id="rId32"/>
    <p:sldId id="756" r:id="rId33"/>
    <p:sldId id="75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813F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191"/>
    <p:restoredTop sz="91549"/>
  </p:normalViewPr>
  <p:slideViewPr>
    <p:cSldViewPr snapToGrid="0">
      <p:cViewPr varScale="1">
        <p:scale>
          <a:sx n="23" d="100"/>
          <a:sy n="23" d="100"/>
        </p:scale>
        <p:origin x="208" y="2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7517F4-DFD4-E94C-975E-AF33707CDC79}" type="datetimeFigureOut">
              <a:rPr lang="en-US" smtClean="0"/>
              <a:t>2/1/26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08E1E-5903-704E-9B4C-711EB434982C}" type="slidenum">
              <a:rPr lang="en-US" smtClean="0"/>
              <a:t>‹#›</a:t>
            </a:fld>
            <a:endParaRPr lang="en-US"/>
          </a:p>
        </p:txBody>
      </p:sp>
    </p:spTree>
    <p:extLst>
      <p:ext uri="{BB962C8B-B14F-4D97-AF65-F5344CB8AC3E}">
        <p14:creationId xmlns:p14="http://schemas.microsoft.com/office/powerpoint/2010/main" val="240505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08E1E-5903-704E-9B4C-711EB434982C}" type="slidenum">
              <a:rPr lang="en-US" smtClean="0"/>
              <a:t>1</a:t>
            </a:fld>
            <a:endParaRPr lang="en-US"/>
          </a:p>
        </p:txBody>
      </p:sp>
    </p:spTree>
    <p:extLst>
      <p:ext uri="{BB962C8B-B14F-4D97-AF65-F5344CB8AC3E}">
        <p14:creationId xmlns:p14="http://schemas.microsoft.com/office/powerpoint/2010/main" val="143227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08E1E-5903-704E-9B4C-711EB434982C}" type="slidenum">
              <a:rPr lang="en-US" smtClean="0"/>
              <a:t>4</a:t>
            </a:fld>
            <a:endParaRPr lang="en-US"/>
          </a:p>
        </p:txBody>
      </p:sp>
    </p:spTree>
    <p:extLst>
      <p:ext uri="{BB962C8B-B14F-4D97-AF65-F5344CB8AC3E}">
        <p14:creationId xmlns:p14="http://schemas.microsoft.com/office/powerpoint/2010/main" val="1985666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08E1E-5903-704E-9B4C-711EB434982C}" type="slidenum">
              <a:rPr lang="en-US" smtClean="0"/>
              <a:t>6</a:t>
            </a:fld>
            <a:endParaRPr lang="en-US"/>
          </a:p>
        </p:txBody>
      </p:sp>
    </p:spTree>
    <p:extLst>
      <p:ext uri="{BB962C8B-B14F-4D97-AF65-F5344CB8AC3E}">
        <p14:creationId xmlns:p14="http://schemas.microsoft.com/office/powerpoint/2010/main" val="874624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908E1E-5903-704E-9B4C-711EB434982C}" type="slidenum">
              <a:rPr lang="en-US" smtClean="0"/>
              <a:t>10</a:t>
            </a:fld>
            <a:endParaRPr lang="en-US"/>
          </a:p>
        </p:txBody>
      </p:sp>
    </p:spTree>
    <p:extLst>
      <p:ext uri="{BB962C8B-B14F-4D97-AF65-F5344CB8AC3E}">
        <p14:creationId xmlns:p14="http://schemas.microsoft.com/office/powerpoint/2010/main" val="202719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08E1E-5903-704E-9B4C-711EB434982C}" type="slidenum">
              <a:rPr lang="en-US" smtClean="0"/>
              <a:t>18</a:t>
            </a:fld>
            <a:endParaRPr lang="en-US"/>
          </a:p>
        </p:txBody>
      </p:sp>
    </p:spTree>
    <p:extLst>
      <p:ext uri="{BB962C8B-B14F-4D97-AF65-F5344CB8AC3E}">
        <p14:creationId xmlns:p14="http://schemas.microsoft.com/office/powerpoint/2010/main" val="621081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08E1E-5903-704E-9B4C-711EB434982C}" type="slidenum">
              <a:rPr lang="en-US" smtClean="0"/>
              <a:t>21</a:t>
            </a:fld>
            <a:endParaRPr lang="en-US"/>
          </a:p>
        </p:txBody>
      </p:sp>
    </p:spTree>
    <p:extLst>
      <p:ext uri="{BB962C8B-B14F-4D97-AF65-F5344CB8AC3E}">
        <p14:creationId xmlns:p14="http://schemas.microsoft.com/office/powerpoint/2010/main" val="2336138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69F3-054A-0F11-5F29-0F7911792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D9CED-37A5-7D86-AB5E-305C1550B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4D40E-9539-55D4-BF79-0BC08F6EB5E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A4F9A0FC-C271-C180-60CF-96E1104AE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953B-B7D6-FBA1-DAB3-5C7D81DD2C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60011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7ED-B285-5F79-7C61-172E675A2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B46CDA-8961-8702-0988-1B6F827CD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046B9-45C6-B949-784A-2826252205F4}"/>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E139E021-5B59-B96C-AE37-E7B9C926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2011-0308-E132-005B-3B0CDE22823A}"/>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6403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7DE23-3EB1-72A3-B235-87E520436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962FA-E946-F9BB-8B23-99A6D06FB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376D5-A260-AD65-BEEA-C017C4D90BEC}"/>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70BBB3B1-91A4-2922-2F92-844D54D7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3ACE5-076B-E267-8BCA-B542C5637D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418740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6C-E5C5-177D-78B0-5BD3058ED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F9298-F8C1-41C1-372B-C3B764A2C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1E407-A234-4881-93CD-76BFE43A1CF0}"/>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83EC17C7-B57E-A93D-8A2F-9DCD80D7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7B85-5B87-6FE1-7497-5248914BD6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20691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01-9E63-F62A-1A82-0A56BD623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70798-879C-DDAA-FE4B-8280F0A6A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6E466-1C20-7BB9-A6B4-40B5AC81B296}"/>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17FFA4BD-362E-7F4A-C3A0-067DDC87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A77B-B97C-971A-8E9E-8BF524AA4749}"/>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12369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FEC-C906-D0BE-FAA4-7580872E0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F8D83-4765-488B-5F70-996DC5E35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7421-05FF-26BC-5E75-634E8EAC9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1267-7ED3-3491-1C50-DD80382E3F1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945A246A-E838-3C8B-4F59-0DCD022C9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641A-BC5D-20FB-A5C0-9F6E68BEDEAE}"/>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9714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73E3-23D7-8332-FFA0-35B8CCAF7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A73A3-34C2-06CC-4A14-9FF6AC68D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CB06D-9131-8B8B-CD5E-B8B850666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B23D0-59D7-A682-1FEB-F8BCD54AF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D5DD0-4C0C-43D7-0CAB-6C8EEEE5B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E2661-B958-B070-F231-C29D85612CF4}"/>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8" name="Footer Placeholder 7">
            <a:extLst>
              <a:ext uri="{FF2B5EF4-FFF2-40B4-BE49-F238E27FC236}">
                <a16:creationId xmlns:a16="http://schemas.microsoft.com/office/drawing/2014/main" id="{83B36B97-C37E-5CE9-3802-B8DA5F066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052A8-D371-30D5-6897-022CB20E5A3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307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E1B0-6A8D-D297-631D-7ADDEEB41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D1967-682A-FCB8-F8EE-9E125AFC258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4" name="Footer Placeholder 3">
            <a:extLst>
              <a:ext uri="{FF2B5EF4-FFF2-40B4-BE49-F238E27FC236}">
                <a16:creationId xmlns:a16="http://schemas.microsoft.com/office/drawing/2014/main" id="{0F958152-81BE-B113-9284-E078E44E5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5F48A-23A1-F4E8-A850-C2FD86DB8A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1666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BBE21-9C33-788A-1CAC-4BBC1275FB8A}"/>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3" name="Footer Placeholder 2">
            <a:extLst>
              <a:ext uri="{FF2B5EF4-FFF2-40B4-BE49-F238E27FC236}">
                <a16:creationId xmlns:a16="http://schemas.microsoft.com/office/drawing/2014/main" id="{8AA03219-7DA6-EA3B-BEAA-4EBECE7AE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6246F-8905-B1CF-382A-B842904A83B6}"/>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897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A174-2CCC-9797-98D9-821CCD962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4D5BB-AFB9-99A2-A0D1-9B6718137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8BE6-3D9F-7786-219D-F7BAF1195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524F8-13F8-DCC0-6D6A-A04B06622C83}"/>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61479B19-CB58-25D4-20F0-F5889B56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ED14-7D2A-B344-EB4F-B6C5EA02286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79810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DFE6-A95F-3039-BBB1-D3FF20F5B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286A5-9145-6640-6A19-CF20D727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92EC1-9A87-366A-8441-AEEEE8931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73B3E-4AC2-2351-FB4B-7CE1C0C4657C}"/>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333A42C0-15B1-3CB7-FC2A-4DE76ABB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89BC0-3523-D4FD-746C-9E8E91D9666C}"/>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8246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A18BF-FFC4-04F8-1E68-10CB084E0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0388-9A10-DC29-E68C-F4D1953A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799D-2563-AB8E-8E5E-BE15CA170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BD49A0B6-F9A5-4D8B-07A1-2EE616C9E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F3C3B2-D3AB-FF97-E175-B8A96BD4F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9E11DA-31D6-714E-96BC-AE5E3DE7749F}" type="slidenum">
              <a:rPr lang="en-US" smtClean="0"/>
              <a:t>‹#›</a:t>
            </a:fld>
            <a:endParaRPr lang="en-US"/>
          </a:p>
        </p:txBody>
      </p:sp>
    </p:spTree>
    <p:extLst>
      <p:ext uri="{BB962C8B-B14F-4D97-AF65-F5344CB8AC3E}">
        <p14:creationId xmlns:p14="http://schemas.microsoft.com/office/powerpoint/2010/main" val="3543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hyperlink" Target="https://www.diabetes.co.uk/in-depth/i-have-seen-so-many-funerals-for-such-a-small-island-the-astonishing-story-of-nauru-the-tiny-island-nation-with-the-worlds-highest-rates-of-type-2-diabet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ninateicholz.com/concern-about-the-science-of-the-dgas/" TargetMode="Externa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ers.usda.gov/data-products/charts-of-note/charts-of-note/?topicId=a2d1ab41-13b3-48b5-8451-688d73507ff4" TargetMode="Externa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69.jpg"/><Relationship Id="rId4" Type="http://schemas.openxmlformats.org/officeDocument/2006/relationships/hyperlink" Target="https://www.sciencedaily.com/releases/2012/09/120903142949.ht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4.jpeg"/><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g"/><Relationship Id="rId4" Type="http://schemas.openxmlformats.org/officeDocument/2006/relationships/hyperlink" Target="https://www.uky.edu/Ag/Entomology/PSEP/14appequip2.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80.jpeg"/><Relationship Id="rId11" Type="http://schemas.openxmlformats.org/officeDocument/2006/relationships/image" Target="../media/image85.sv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jpeg"/><Relationship Id="rId9" Type="http://schemas.openxmlformats.org/officeDocument/2006/relationships/image" Target="../media/image8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87.jpeg"/><Relationship Id="rId7" Type="http://schemas.openxmlformats.org/officeDocument/2006/relationships/image" Target="../media/image91.png"/><Relationship Id="rId2" Type="http://schemas.openxmlformats.org/officeDocument/2006/relationships/image" Target="../media/image86.jpeg"/><Relationship Id="rId1" Type="http://schemas.openxmlformats.org/officeDocument/2006/relationships/slideLayout" Target="../slideLayouts/slideLayout2.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31.xml.rels><?xml version="1.0" encoding="UTF-8" standalone="yes"?>
<Relationships xmlns="http://schemas.openxmlformats.org/package/2006/relationships"><Relationship Id="rId3" Type="http://schemas.openxmlformats.org/officeDocument/2006/relationships/hyperlink" Target="https://rodaleinstitute.org/why-organic/organic-farming-practices/organic-no-till/" TargetMode="External"/><Relationship Id="rId2" Type="http://schemas.openxmlformats.org/officeDocument/2006/relationships/image" Target="../media/image92.jpeg"/><Relationship Id="rId1" Type="http://schemas.openxmlformats.org/officeDocument/2006/relationships/slideLayout" Target="../slideLayouts/slideLayout2.xml"/><Relationship Id="rId6" Type="http://schemas.openxmlformats.org/officeDocument/2006/relationships/image" Target="../media/image94.jpeg"/><Relationship Id="rId5" Type="http://schemas.openxmlformats.org/officeDocument/2006/relationships/image" Target="../media/image93.jpg"/><Relationship Id="rId4" Type="http://schemas.openxmlformats.org/officeDocument/2006/relationships/hyperlink" Target="https://www.youtube.com/watch?v=xRbNJpUEXj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 Id="rId6" Type="http://schemas.openxmlformats.org/officeDocument/2006/relationships/hyperlink" Target="https://www.csuchico.edu/regenerativeagriculture/ra101-section/managed-grazing.shtml" TargetMode="External"/><Relationship Id="rId5" Type="http://schemas.openxmlformats.org/officeDocument/2006/relationships/image" Target="../media/image98.jpeg"/><Relationship Id="rId4" Type="http://schemas.openxmlformats.org/officeDocument/2006/relationships/image" Target="../media/image97.jpeg"/></Relationships>
</file>

<file path=ppt/slides/_rels/slide3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foodsafetynews.com/2011/02/fda-confirms-80-percent-of-antibiotics-used-in-animal-ag/" TargetMode="External"/><Relationship Id="rId3" Type="http://schemas.openxmlformats.org/officeDocument/2006/relationships/image" Target="../media/image6.jpeg"/><Relationship Id="rId7" Type="http://schemas.openxmlformats.org/officeDocument/2006/relationships/hyperlink" Target="https://www.ncbi.nlm.nih.gov/pmc/articles/PMC332034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animalequality.org/" TargetMode="External"/><Relationship Id="rId5" Type="http://schemas.openxmlformats.org/officeDocument/2006/relationships/image" Target="../media/image8.jpg"/><Relationship Id="rId10" Type="http://schemas.openxmlformats.org/officeDocument/2006/relationships/image" Target="../media/image10.jpg"/><Relationship Id="rId4" Type="http://schemas.openxmlformats.org/officeDocument/2006/relationships/image" Target="../media/image7.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ourworldindata.org/wasting-defini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AE8A2B8-521C-6141-B2E4-F707DCA4AFD0}"/>
              </a:ext>
            </a:extLst>
          </p:cNvPr>
          <p:cNvSpPr txBox="1">
            <a:spLocks/>
          </p:cNvSpPr>
          <p:nvPr/>
        </p:nvSpPr>
        <p:spPr>
          <a:xfrm>
            <a:off x="1594127" y="2509024"/>
            <a:ext cx="5680433" cy="2854712"/>
          </a:xfrm>
          <a:prstGeom prst="rect">
            <a:avLst/>
          </a:prstGeom>
        </p:spPr>
        <p:txBody>
          <a:bodyPr vert="horz" lIns="91440" tIns="45720" rIns="91440" bIns="45720" rtlCol="0">
            <a:noAutofit/>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just">
              <a:buFont typeface="Arial" panose="020B0604020202020204" pitchFamily="34" charset="0"/>
              <a:buChar char="•"/>
            </a:pPr>
            <a:endParaRPr lang="en-US" sz="2400" dirty="0"/>
          </a:p>
        </p:txBody>
      </p:sp>
      <p:pic>
        <p:nvPicPr>
          <p:cNvPr id="3" name="Picture 2" descr="A rice terraces in the mountains&#10;&#10;Description automatically generated with medium confidence">
            <a:extLst>
              <a:ext uri="{FF2B5EF4-FFF2-40B4-BE49-F238E27FC236}">
                <a16:creationId xmlns:a16="http://schemas.microsoft.com/office/drawing/2014/main" id="{E36D94F9-6ACD-9E93-08C0-72F34B75AE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503B0064-63E4-6B93-196C-FFF2D8709A41}"/>
              </a:ext>
            </a:extLst>
          </p:cNvPr>
          <p:cNvSpPr txBox="1">
            <a:spLocks/>
          </p:cNvSpPr>
          <p:nvPr/>
        </p:nvSpPr>
        <p:spPr>
          <a:xfrm>
            <a:off x="1157548" y="2509024"/>
            <a:ext cx="9876904"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0" b="1" dirty="0">
                <a:ln>
                  <a:solidFill>
                    <a:schemeClr val="tx1"/>
                  </a:solidFill>
                </a:ln>
                <a:solidFill>
                  <a:schemeClr val="bg1"/>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Agriculture</a:t>
            </a:r>
          </a:p>
        </p:txBody>
      </p:sp>
    </p:spTree>
    <p:extLst>
      <p:ext uri="{BB962C8B-B14F-4D97-AF65-F5344CB8AC3E}">
        <p14:creationId xmlns:p14="http://schemas.microsoft.com/office/powerpoint/2010/main" val="1557606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092D5E-0958-F831-6FC4-9052849F7859}"/>
              </a:ext>
            </a:extLst>
          </p:cNvPr>
          <p:cNvSpPr txBox="1"/>
          <p:nvPr/>
        </p:nvSpPr>
        <p:spPr>
          <a:xfrm>
            <a:off x="500112" y="2286238"/>
            <a:ext cx="5521661" cy="3139321"/>
          </a:xfrm>
          <a:prstGeom prst="rect">
            <a:avLst/>
          </a:prstGeom>
          <a:noFill/>
        </p:spPr>
        <p:txBody>
          <a:bodyPr wrap="square" rtlCol="0">
            <a:spAutoFit/>
          </a:bodyPr>
          <a:lstStyle/>
          <a:p>
            <a:pPr>
              <a:spcAft>
                <a:spcPts val="600"/>
              </a:spcAft>
            </a:pPr>
            <a:r>
              <a:rPr lang="en-US" sz="2200" dirty="0">
                <a:latin typeface="Calibri" panose="020F0502020204030204" pitchFamily="34" charset="0"/>
                <a:cs typeface="Calibri" panose="020F0502020204030204" pitchFamily="34" charset="0"/>
              </a:rPr>
              <a:t>In the 1970’s Nauru became one of the world’s richest nations, but decades of strip mining for phosphates undermined Nauru’s ability to feed itself, and the traditional diet of fresh fish, coconut, fruit, and vegetables was replaced by more convenient processed foods like white rice and instant noodles. In 2006 Nauru’s phosphate reserves were exhausted and the nation now struggles pay its bills.*</a:t>
            </a:r>
          </a:p>
        </p:txBody>
      </p:sp>
      <p:pic>
        <p:nvPicPr>
          <p:cNvPr id="8" name="Picture 7" descr="Two overweight men walking on a sidewalk for exercise">
            <a:extLst>
              <a:ext uri="{FF2B5EF4-FFF2-40B4-BE49-F238E27FC236}">
                <a16:creationId xmlns:a16="http://schemas.microsoft.com/office/drawing/2014/main" id="{23F7A31A-0B74-E042-051C-F103F646C5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5358" y="2371674"/>
            <a:ext cx="2686443" cy="2803718"/>
          </a:xfrm>
          <a:prstGeom prst="rect">
            <a:avLst/>
          </a:prstGeom>
        </p:spPr>
      </p:pic>
      <p:sp>
        <p:nvSpPr>
          <p:cNvPr id="9" name="TextBox 8">
            <a:extLst>
              <a:ext uri="{FF2B5EF4-FFF2-40B4-BE49-F238E27FC236}">
                <a16:creationId xmlns:a16="http://schemas.microsoft.com/office/drawing/2014/main" id="{AD20985D-2E45-C7D4-BFC1-5231A5526D91}"/>
              </a:ext>
            </a:extLst>
          </p:cNvPr>
          <p:cNvSpPr txBox="1"/>
          <p:nvPr/>
        </p:nvSpPr>
        <p:spPr>
          <a:xfrm>
            <a:off x="425658" y="5821241"/>
            <a:ext cx="11277602" cy="646331"/>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Information from: </a:t>
            </a:r>
            <a:r>
              <a:rPr lang="en-US" sz="1600" dirty="0">
                <a:latin typeface="Calibri" panose="020F0502020204030204" pitchFamily="34" charset="0"/>
                <a:cs typeface="Calibri" panose="020F0502020204030204" pitchFamily="34" charset="0"/>
                <a:hlinkClick r:id="rId4"/>
              </a:rPr>
              <a:t>https://www.diabetes.co.uk/in-depth/i-have-seen-so-many-funerals-for-such-a-small-island-the-astonishing-story-of-nauru-the-tiny-island-nation-with-the-worlds-highest-rates-of-type-2-diabetes/</a:t>
            </a:r>
            <a:endParaRPr lang="en-US" sz="1600" dirty="0">
              <a:latin typeface="Calibri" panose="020F0502020204030204" pitchFamily="34" charset="0"/>
              <a:cs typeface="Calibri" panose="020F0502020204030204" pitchFamily="34" charset="0"/>
            </a:endParaRPr>
          </a:p>
        </p:txBody>
      </p:sp>
      <p:pic>
        <p:nvPicPr>
          <p:cNvPr id="11" name="Picture 10" descr="An overweight person sitting at a table&#10;&#10;Description automatically generated">
            <a:extLst>
              <a:ext uri="{FF2B5EF4-FFF2-40B4-BE49-F238E27FC236}">
                <a16:creationId xmlns:a16="http://schemas.microsoft.com/office/drawing/2014/main" id="{B8755194-E1E6-1469-3757-69D5320BE0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87707" y="390428"/>
            <a:ext cx="2356022" cy="1815320"/>
          </a:xfrm>
          <a:prstGeom prst="rect">
            <a:avLst/>
          </a:prstGeom>
        </p:spPr>
      </p:pic>
      <p:pic>
        <p:nvPicPr>
          <p:cNvPr id="13" name="Picture 12" descr="A crane in a dirt pit mining for phosphates&#10;&#10;Description automatically generated with medium confidence">
            <a:extLst>
              <a:ext uri="{FF2B5EF4-FFF2-40B4-BE49-F238E27FC236}">
                <a16:creationId xmlns:a16="http://schemas.microsoft.com/office/drawing/2014/main" id="{A3B6BB06-4448-58B5-1144-7F034C8975C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51627" y="2371673"/>
            <a:ext cx="2717875" cy="2803719"/>
          </a:xfrm>
          <a:prstGeom prst="rect">
            <a:avLst/>
          </a:prstGeom>
        </p:spPr>
      </p:pic>
      <p:sp>
        <p:nvSpPr>
          <p:cNvPr id="15" name="TextBox 14">
            <a:extLst>
              <a:ext uri="{FF2B5EF4-FFF2-40B4-BE49-F238E27FC236}">
                <a16:creationId xmlns:a16="http://schemas.microsoft.com/office/drawing/2014/main" id="{CAF388EB-0005-FDFC-775E-AB536B13722D}"/>
              </a:ext>
            </a:extLst>
          </p:cNvPr>
          <p:cNvSpPr txBox="1"/>
          <p:nvPr/>
        </p:nvSpPr>
        <p:spPr>
          <a:xfrm>
            <a:off x="6064459" y="5172831"/>
            <a:ext cx="3018775"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The 2007 “Walk against diabetes.”</a:t>
            </a:r>
          </a:p>
        </p:txBody>
      </p:sp>
      <p:sp>
        <p:nvSpPr>
          <p:cNvPr id="16" name="TextBox 15">
            <a:extLst>
              <a:ext uri="{FF2B5EF4-FFF2-40B4-BE49-F238E27FC236}">
                <a16:creationId xmlns:a16="http://schemas.microsoft.com/office/drawing/2014/main" id="{8E5CB6F4-AD2D-DBAC-F47B-9DBB5A9CC2A4}"/>
              </a:ext>
            </a:extLst>
          </p:cNvPr>
          <p:cNvSpPr txBox="1"/>
          <p:nvPr/>
        </p:nvSpPr>
        <p:spPr>
          <a:xfrm>
            <a:off x="9083234" y="5168226"/>
            <a:ext cx="2768707"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Phosphate strip mine in Nauru.</a:t>
            </a:r>
          </a:p>
        </p:txBody>
      </p:sp>
      <p:sp>
        <p:nvSpPr>
          <p:cNvPr id="18" name="TextBox 17">
            <a:extLst>
              <a:ext uri="{FF2B5EF4-FFF2-40B4-BE49-F238E27FC236}">
                <a16:creationId xmlns:a16="http://schemas.microsoft.com/office/drawing/2014/main" id="{B97C9859-BD3B-E295-C2A9-6C5D9A1EA818}"/>
              </a:ext>
            </a:extLst>
          </p:cNvPr>
          <p:cNvSpPr txBox="1"/>
          <p:nvPr/>
        </p:nvSpPr>
        <p:spPr>
          <a:xfrm>
            <a:off x="457199" y="282426"/>
            <a:ext cx="8779398" cy="1938992"/>
          </a:xfrm>
          <a:prstGeom prst="rect">
            <a:avLst/>
          </a:prstGeom>
          <a:noFill/>
        </p:spPr>
        <p:txBody>
          <a:bodyPr wrap="square">
            <a:spAutoFit/>
          </a:bodyPr>
          <a:lstStyle/>
          <a:p>
            <a:pPr>
              <a:spcAft>
                <a:spcPts val="1200"/>
              </a:spcAft>
            </a:pPr>
            <a:r>
              <a:rPr lang="en-US" sz="2200" dirty="0">
                <a:latin typeface="Calibri" panose="020F0502020204030204" pitchFamily="34" charset="0"/>
                <a:cs typeface="Calibri" panose="020F0502020204030204" pitchFamily="34" charset="0"/>
              </a:rPr>
              <a:t>Obesity is often a far bigger problem in middle to high income nations, but much like malnutrition, obesity involves poor nutrition. This is why it is more common among poor people lacking access to healthy meals.</a:t>
            </a:r>
          </a:p>
          <a:p>
            <a:r>
              <a:rPr lang="en-US" sz="2200" dirty="0">
                <a:latin typeface="Calibri" panose="020F0502020204030204" pitchFamily="34" charset="0"/>
                <a:cs typeface="Calibri" panose="020F0502020204030204" pitchFamily="34" charset="0"/>
              </a:rPr>
              <a:t>The residents of the Island nation of Nauru have the world’s highest rates of Type 2 Diabetes. Almost 90% of the population is overweight.</a:t>
            </a:r>
          </a:p>
        </p:txBody>
      </p:sp>
    </p:spTree>
    <p:extLst>
      <p:ext uri="{BB962C8B-B14F-4D97-AF65-F5344CB8AC3E}">
        <p14:creationId xmlns:p14="http://schemas.microsoft.com/office/powerpoint/2010/main" val="319902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0502558-53D9-6F42-1031-DB7B561E0BE7}"/>
              </a:ext>
            </a:extLst>
          </p:cNvPr>
          <p:cNvSpPr txBox="1"/>
          <p:nvPr/>
        </p:nvSpPr>
        <p:spPr>
          <a:xfrm>
            <a:off x="664703" y="288387"/>
            <a:ext cx="10820715" cy="1107996"/>
          </a:xfrm>
          <a:prstGeom prst="rect">
            <a:avLst/>
          </a:prstGeom>
          <a:noFill/>
        </p:spPr>
        <p:txBody>
          <a:bodyPr wrap="square" rtlCol="0">
            <a:spAutoFit/>
          </a:bodyPr>
          <a:lstStyle/>
          <a:p>
            <a:pPr>
              <a:spcAft>
                <a:spcPts val="600"/>
              </a:spcAft>
            </a:pPr>
            <a:r>
              <a:rPr lang="en-US" sz="2200" dirty="0">
                <a:latin typeface="Calibri" panose="020F0502020204030204" pitchFamily="34" charset="0"/>
                <a:cs typeface="Calibri" panose="020F0502020204030204" pitchFamily="34" charset="0"/>
              </a:rPr>
              <a:t>The 1992 “food pyramid” recommended a standard diet low in fat and high in carbohydrates. Concerns were raised that this chart contributed to obesity in the US, and that special interests played a role in the USDA’s decision to publish this chart.*</a:t>
            </a:r>
          </a:p>
        </p:txBody>
      </p:sp>
      <p:sp>
        <p:nvSpPr>
          <p:cNvPr id="10" name="TextBox 9">
            <a:extLst>
              <a:ext uri="{FF2B5EF4-FFF2-40B4-BE49-F238E27FC236}">
                <a16:creationId xmlns:a16="http://schemas.microsoft.com/office/drawing/2014/main" id="{382D54FF-C7FE-F449-AB79-C3307CB2F0EB}"/>
              </a:ext>
            </a:extLst>
          </p:cNvPr>
          <p:cNvSpPr txBox="1"/>
          <p:nvPr/>
        </p:nvSpPr>
        <p:spPr>
          <a:xfrm>
            <a:off x="623138" y="6167152"/>
            <a:ext cx="7346691"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Information from: </a:t>
            </a:r>
            <a:r>
              <a:rPr lang="en-US" sz="1600" dirty="0">
                <a:latin typeface="Calibri" panose="020F0502020204030204" pitchFamily="34" charset="0"/>
                <a:cs typeface="Calibri" panose="020F0502020204030204" pitchFamily="34" charset="0"/>
                <a:hlinkClick r:id="rId2"/>
              </a:rPr>
              <a:t>https://ninateicholz.com/concern-about-the-science-of-the-dgas/</a:t>
            </a:r>
            <a:endParaRPr lang="en-US" sz="1600" dirty="0">
              <a:latin typeface="Calibri" panose="020F0502020204030204" pitchFamily="34" charset="0"/>
              <a:cs typeface="Calibri" panose="020F0502020204030204" pitchFamily="34" charset="0"/>
            </a:endParaRPr>
          </a:p>
        </p:txBody>
      </p:sp>
      <p:pic>
        <p:nvPicPr>
          <p:cNvPr id="14" name="Picture 13" descr="A plate with a fork and recommended ratios of food categories&#10;">
            <a:extLst>
              <a:ext uri="{FF2B5EF4-FFF2-40B4-BE49-F238E27FC236}">
                <a16:creationId xmlns:a16="http://schemas.microsoft.com/office/drawing/2014/main" id="{811CC0CF-FD64-FBB9-1BD7-ADF2F7310C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2344" y="1526113"/>
            <a:ext cx="3872494" cy="3551803"/>
          </a:xfrm>
          <a:prstGeom prst="rect">
            <a:avLst/>
          </a:prstGeom>
        </p:spPr>
      </p:pic>
      <p:sp>
        <p:nvSpPr>
          <p:cNvPr id="15" name="TextBox 14">
            <a:extLst>
              <a:ext uri="{FF2B5EF4-FFF2-40B4-BE49-F238E27FC236}">
                <a16:creationId xmlns:a16="http://schemas.microsoft.com/office/drawing/2014/main" id="{7F796FEF-8EBA-528F-47F2-545FD1891979}"/>
              </a:ext>
            </a:extLst>
          </p:cNvPr>
          <p:cNvSpPr txBox="1"/>
          <p:nvPr/>
        </p:nvSpPr>
        <p:spPr>
          <a:xfrm>
            <a:off x="539243" y="5120712"/>
            <a:ext cx="10820715" cy="1107996"/>
          </a:xfrm>
          <a:prstGeom prst="rect">
            <a:avLst/>
          </a:prstGeom>
          <a:noFill/>
        </p:spPr>
        <p:txBody>
          <a:bodyPr wrap="square" rtlCol="0">
            <a:spAutoFit/>
          </a:bodyPr>
          <a:lstStyle/>
          <a:p>
            <a:pPr>
              <a:spcAft>
                <a:spcPts val="600"/>
              </a:spcAft>
            </a:pPr>
            <a:r>
              <a:rPr lang="en-US" sz="2200" dirty="0">
                <a:latin typeface="Calibri" panose="020F0502020204030204" pitchFamily="34" charset="0"/>
                <a:cs typeface="Calibri" panose="020F0502020204030204" pitchFamily="34" charset="0"/>
              </a:rPr>
              <a:t>Twenty years later, the USDA published “My Plate.” Even though this is an improvement over the food pyramid, the USDA’s inclusion of a dairy beverage instead of water has raised concerns that this was a concession to the dairy industry.</a:t>
            </a:r>
          </a:p>
        </p:txBody>
      </p:sp>
      <p:pic>
        <p:nvPicPr>
          <p:cNvPr id="17" name="Picture 16" descr="A food pyramid with carbohydrates on the bottom">
            <a:extLst>
              <a:ext uri="{FF2B5EF4-FFF2-40B4-BE49-F238E27FC236}">
                <a16:creationId xmlns:a16="http://schemas.microsoft.com/office/drawing/2014/main" id="{048F512A-F715-2488-4986-5AC14216DC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16630" y="1540967"/>
            <a:ext cx="4757665" cy="3536949"/>
          </a:xfrm>
          <a:prstGeom prst="rect">
            <a:avLst/>
          </a:prstGeom>
        </p:spPr>
      </p:pic>
    </p:spTree>
    <p:extLst>
      <p:ext uri="{BB962C8B-B14F-4D97-AF65-F5344CB8AC3E}">
        <p14:creationId xmlns:p14="http://schemas.microsoft.com/office/powerpoint/2010/main" val="281274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E11D-A6DC-D5CC-5711-5A0652CBC0D4}"/>
              </a:ext>
            </a:extLst>
          </p:cNvPr>
          <p:cNvSpPr>
            <a:spLocks noGrp="1"/>
          </p:cNvSpPr>
          <p:nvPr>
            <p:ph type="ctrTitle"/>
          </p:nvPr>
        </p:nvSpPr>
        <p:spPr>
          <a:xfrm>
            <a:off x="972457" y="1122363"/>
            <a:ext cx="10363200" cy="2387600"/>
          </a:xfrm>
        </p:spPr>
        <p:txBody>
          <a:bodyPr/>
          <a:lstStyle/>
          <a:p>
            <a:r>
              <a:rPr lang="en-US" dirty="0"/>
              <a:t>Biotechnology</a:t>
            </a:r>
          </a:p>
        </p:txBody>
      </p:sp>
      <p:sp>
        <p:nvSpPr>
          <p:cNvPr id="3" name="Subtitle 2">
            <a:extLst>
              <a:ext uri="{FF2B5EF4-FFF2-40B4-BE49-F238E27FC236}">
                <a16:creationId xmlns:a16="http://schemas.microsoft.com/office/drawing/2014/main" id="{D5AA8507-F16D-4E60-142D-27233D124CC3}"/>
              </a:ext>
            </a:extLst>
          </p:cNvPr>
          <p:cNvSpPr>
            <a:spLocks noGrp="1"/>
          </p:cNvSpPr>
          <p:nvPr>
            <p:ph type="subTitle" idx="1"/>
          </p:nvPr>
        </p:nvSpPr>
        <p:spPr/>
        <p:txBody>
          <a:bodyPr/>
          <a:lstStyle/>
          <a:p>
            <a:r>
              <a:rPr lang="en-US" dirty="0"/>
              <a:t>Prevalence of genetic modification and its pros and cons</a:t>
            </a:r>
          </a:p>
        </p:txBody>
      </p:sp>
    </p:spTree>
    <p:extLst>
      <p:ext uri="{BB962C8B-B14F-4D97-AF65-F5344CB8AC3E}">
        <p14:creationId xmlns:p14="http://schemas.microsoft.com/office/powerpoint/2010/main" val="360096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B13866-0E1A-B0EF-0BE8-43CF0951D55F}"/>
              </a:ext>
            </a:extLst>
          </p:cNvPr>
          <p:cNvSpPr txBox="1"/>
          <p:nvPr/>
        </p:nvSpPr>
        <p:spPr>
          <a:xfrm>
            <a:off x="64222" y="203898"/>
            <a:ext cx="12127778" cy="1323439"/>
          </a:xfrm>
          <a:prstGeom prst="rect">
            <a:avLst/>
          </a:prstGeom>
          <a:noFill/>
        </p:spPr>
        <p:txBody>
          <a:bodyPr wrap="square" rtlCol="0">
            <a:spAutoFit/>
          </a:bodyPr>
          <a:lstStyle/>
          <a:p>
            <a:pPr algn="ctr"/>
            <a:r>
              <a:rPr lang="en-US" sz="8000" dirty="0">
                <a:solidFill>
                  <a:srgbClr val="0070C0"/>
                </a:solidFill>
                <a:latin typeface="Calibri" panose="020F0502020204030204" pitchFamily="34" charset="0"/>
                <a:cs typeface="Calibri" panose="020F0502020204030204" pitchFamily="34" charset="0"/>
              </a:rPr>
              <a:t>Biotechnology</a:t>
            </a:r>
          </a:p>
        </p:txBody>
      </p:sp>
      <p:pic>
        <p:nvPicPr>
          <p:cNvPr id="3" name="Picture 2" descr="A representation of a DNA molecule being modified">
            <a:extLst>
              <a:ext uri="{FF2B5EF4-FFF2-40B4-BE49-F238E27FC236}">
                <a16:creationId xmlns:a16="http://schemas.microsoft.com/office/drawing/2014/main" id="{2DF301C2-1D25-950C-E86E-CAFAA624BD9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56848" y="1565789"/>
            <a:ext cx="6258363" cy="5081080"/>
          </a:xfrm>
          <a:prstGeom prst="rect">
            <a:avLst/>
          </a:prstGeom>
        </p:spPr>
      </p:pic>
    </p:spTree>
    <p:extLst>
      <p:ext uri="{BB962C8B-B14F-4D97-AF65-F5344CB8AC3E}">
        <p14:creationId xmlns:p14="http://schemas.microsoft.com/office/powerpoint/2010/main" val="2142121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5A302D-DD84-FD02-1F6E-452F3151270B}"/>
              </a:ext>
            </a:extLst>
          </p:cNvPr>
          <p:cNvSpPr txBox="1"/>
          <p:nvPr/>
        </p:nvSpPr>
        <p:spPr>
          <a:xfrm>
            <a:off x="319844" y="2636795"/>
            <a:ext cx="10082940" cy="167738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200" b="1" dirty="0">
                <a:latin typeface="Calibri" panose="020F0502020204030204" pitchFamily="34" charset="0"/>
                <a:cs typeface="Calibri" panose="020F0502020204030204" pitchFamily="34" charset="0"/>
              </a:rPr>
              <a:t>Pest Resistance: </a:t>
            </a:r>
            <a:r>
              <a:rPr lang="en-US" sz="2200" dirty="0" err="1">
                <a:latin typeface="Calibri" panose="020F0502020204030204" pitchFamily="34" charset="0"/>
                <a:cs typeface="Calibri" panose="020F0502020204030204" pitchFamily="34" charset="0"/>
              </a:rPr>
              <a:t>Bt</a:t>
            </a:r>
            <a:r>
              <a:rPr lang="en-US" sz="2200" dirty="0">
                <a:latin typeface="Calibri" panose="020F0502020204030204" pitchFamily="34" charset="0"/>
                <a:cs typeface="Calibri" panose="020F0502020204030204" pitchFamily="34" charset="0"/>
              </a:rPr>
              <a:t> cotton produces a chemical that resists the bollworm. </a:t>
            </a:r>
          </a:p>
          <a:p>
            <a:pPr marL="342900" indent="-342900">
              <a:spcAft>
                <a:spcPts val="600"/>
              </a:spcAft>
              <a:buFont typeface="Arial" panose="020B0604020202020204" pitchFamily="34" charset="0"/>
              <a:buChar char="•"/>
            </a:pPr>
            <a:r>
              <a:rPr lang="en-US" sz="2200" b="1" dirty="0">
                <a:latin typeface="Calibri" panose="020F0502020204030204" pitchFamily="34" charset="0"/>
                <a:cs typeface="Calibri" panose="020F0502020204030204" pitchFamily="34" charset="0"/>
              </a:rPr>
              <a:t>Disease Resistance: </a:t>
            </a:r>
            <a:r>
              <a:rPr lang="en-US" sz="2200" dirty="0">
                <a:latin typeface="Calibri" panose="020F0502020204030204" pitchFamily="34" charset="0"/>
                <a:cs typeface="Calibri" panose="020F0502020204030204" pitchFamily="34" charset="0"/>
              </a:rPr>
              <a:t>A transgenic papaya that resists the ringspot virus.</a:t>
            </a:r>
          </a:p>
          <a:p>
            <a:pPr marL="342900" indent="-342900">
              <a:spcAft>
                <a:spcPts val="600"/>
              </a:spcAft>
              <a:buFont typeface="Arial" panose="020B0604020202020204" pitchFamily="34" charset="0"/>
              <a:buChar char="•"/>
            </a:pPr>
            <a:r>
              <a:rPr lang="en-US" sz="2200" b="1" dirty="0">
                <a:latin typeface="Calibri" panose="020F0502020204030204" pitchFamily="34" charset="0"/>
                <a:cs typeface="Calibri" panose="020F0502020204030204" pitchFamily="34" charset="0"/>
              </a:rPr>
              <a:t>Glyphosate Resistance: </a:t>
            </a:r>
            <a:r>
              <a:rPr lang="en-US" sz="2200" dirty="0">
                <a:latin typeface="Calibri" panose="020F0502020204030204" pitchFamily="34" charset="0"/>
                <a:cs typeface="Calibri" panose="020F0502020204030204" pitchFamily="34" charset="0"/>
              </a:rPr>
              <a:t>“Round-Up Ready” crops facilitate weed management. </a:t>
            </a:r>
          </a:p>
          <a:p>
            <a:pPr marL="342900" indent="-342900">
              <a:spcAft>
                <a:spcPts val="600"/>
              </a:spcAft>
              <a:buFont typeface="Arial" panose="020B0604020202020204" pitchFamily="34" charset="0"/>
              <a:buChar char="•"/>
            </a:pPr>
            <a:r>
              <a:rPr lang="en-US" sz="2200" b="1" dirty="0">
                <a:latin typeface="Calibri" panose="020F0502020204030204" pitchFamily="34" charset="0"/>
                <a:cs typeface="Calibri" panose="020F0502020204030204" pitchFamily="34" charset="0"/>
              </a:rPr>
              <a:t>Nutritional Enhancement: </a:t>
            </a:r>
            <a:r>
              <a:rPr lang="en-US" sz="2200" dirty="0">
                <a:latin typeface="Calibri" panose="020F0502020204030204" pitchFamily="34" charset="0"/>
                <a:cs typeface="Calibri" panose="020F0502020204030204" pitchFamily="34" charset="0"/>
              </a:rPr>
              <a:t>Golden rice was engineered to contain vitamin A.</a:t>
            </a:r>
          </a:p>
        </p:txBody>
      </p:sp>
      <p:pic>
        <p:nvPicPr>
          <p:cNvPr id="8" name="Picture 7" descr="A lab technician involved in biotechnology.">
            <a:extLst>
              <a:ext uri="{FF2B5EF4-FFF2-40B4-BE49-F238E27FC236}">
                <a16:creationId xmlns:a16="http://schemas.microsoft.com/office/drawing/2014/main" id="{2CC87781-8338-3D66-0180-05DB86C702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63953" y="2965334"/>
            <a:ext cx="1243740" cy="1429868"/>
          </a:xfrm>
          <a:prstGeom prst="rect">
            <a:avLst/>
          </a:prstGeom>
        </p:spPr>
      </p:pic>
      <p:pic>
        <p:nvPicPr>
          <p:cNvPr id="12" name="Picture 11" descr="A wild mustard plant surrounded by samples of crops that were derived by means of selective breeding. These include cauliflower, broccoli, cabbage, and kale">
            <a:extLst>
              <a:ext uri="{FF2B5EF4-FFF2-40B4-BE49-F238E27FC236}">
                <a16:creationId xmlns:a16="http://schemas.microsoft.com/office/drawing/2014/main" id="{03A5623C-8B48-8543-8474-98587EC293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06495" y="271932"/>
            <a:ext cx="2928992" cy="2498393"/>
          </a:xfrm>
          <a:prstGeom prst="rect">
            <a:avLst/>
          </a:prstGeom>
        </p:spPr>
      </p:pic>
      <p:pic>
        <p:nvPicPr>
          <p:cNvPr id="14" name="Picture 13" descr="A bowl of golden rice next to a bowl of regular rice">
            <a:extLst>
              <a:ext uri="{FF2B5EF4-FFF2-40B4-BE49-F238E27FC236}">
                <a16:creationId xmlns:a16="http://schemas.microsoft.com/office/drawing/2014/main" id="{8F2A5E1B-E5EE-CD0D-7EE9-DD243EC2AF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79243" y="4610457"/>
            <a:ext cx="2294407" cy="1673269"/>
          </a:xfrm>
          <a:prstGeom prst="rect">
            <a:avLst/>
          </a:prstGeom>
        </p:spPr>
      </p:pic>
      <p:pic>
        <p:nvPicPr>
          <p:cNvPr id="3" name="Picture 2" descr="A caterpillar on a leaf&#10;&#10;Description automatically generated">
            <a:extLst>
              <a:ext uri="{FF2B5EF4-FFF2-40B4-BE49-F238E27FC236}">
                <a16:creationId xmlns:a16="http://schemas.microsoft.com/office/drawing/2014/main" id="{0B398663-9926-7F2E-6D73-077FB09B55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8450" y="4490632"/>
            <a:ext cx="2782326" cy="2010840"/>
          </a:xfrm>
          <a:prstGeom prst="rect">
            <a:avLst/>
          </a:prstGeom>
        </p:spPr>
      </p:pic>
      <p:pic>
        <p:nvPicPr>
          <p:cNvPr id="7" name="Picture 6" descr="A close-up of a papaya covered with spots">
            <a:extLst>
              <a:ext uri="{FF2B5EF4-FFF2-40B4-BE49-F238E27FC236}">
                <a16:creationId xmlns:a16="http://schemas.microsoft.com/office/drawing/2014/main" id="{0A14CCB8-3884-8579-1BE7-3FBBCC16267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21903" y="4490632"/>
            <a:ext cx="1272635" cy="2010840"/>
          </a:xfrm>
          <a:prstGeom prst="rect">
            <a:avLst/>
          </a:prstGeom>
        </p:spPr>
      </p:pic>
      <p:sp>
        <p:nvSpPr>
          <p:cNvPr id="9" name="TextBox 8">
            <a:extLst>
              <a:ext uri="{FF2B5EF4-FFF2-40B4-BE49-F238E27FC236}">
                <a16:creationId xmlns:a16="http://schemas.microsoft.com/office/drawing/2014/main" id="{E4466190-81C7-F9A9-32A2-604F22220146}"/>
              </a:ext>
            </a:extLst>
          </p:cNvPr>
          <p:cNvSpPr txBox="1"/>
          <p:nvPr/>
        </p:nvSpPr>
        <p:spPr>
          <a:xfrm>
            <a:off x="505838" y="374219"/>
            <a:ext cx="8270027" cy="2277547"/>
          </a:xfrm>
          <a:prstGeom prst="rect">
            <a:avLst/>
          </a:prstGeom>
          <a:noFill/>
        </p:spPr>
        <p:txBody>
          <a:bodyPr wrap="square" rtlCol="0">
            <a:spAutoFit/>
          </a:bodyPr>
          <a:lstStyle/>
          <a:p>
            <a:pPr>
              <a:spcAft>
                <a:spcPts val="600"/>
              </a:spcAft>
            </a:pPr>
            <a:r>
              <a:rPr lang="en-US" sz="2200" dirty="0">
                <a:latin typeface="Calibri" panose="020F0502020204030204" pitchFamily="34" charset="0"/>
                <a:cs typeface="Calibri" panose="020F0502020204030204" pitchFamily="34" charset="0"/>
              </a:rPr>
              <a:t>Since the dawn of agriculture, humans have been selectively breeding plants and animals to enhance desired traits.</a:t>
            </a:r>
          </a:p>
          <a:p>
            <a:pPr>
              <a:spcAft>
                <a:spcPts val="600"/>
              </a:spcAft>
            </a:pPr>
            <a:r>
              <a:rPr lang="en-US" sz="2200" dirty="0">
                <a:latin typeface="Calibri" panose="020F0502020204030204" pitchFamily="34" charset="0"/>
                <a:cs typeface="Calibri" panose="020F0502020204030204" pitchFamily="34" charset="0"/>
              </a:rPr>
              <a:t>Biotechnology has sped up this process dramatically because it allowed researchers to insert genes from completely unrelated species.</a:t>
            </a:r>
          </a:p>
          <a:p>
            <a:pPr>
              <a:spcAft>
                <a:spcPts val="600"/>
              </a:spcAft>
            </a:pPr>
            <a:r>
              <a:rPr lang="en-US" sz="2200" dirty="0">
                <a:latin typeface="Calibri" panose="020F0502020204030204" pitchFamily="34" charset="0"/>
                <a:cs typeface="Calibri" panose="020F0502020204030204" pitchFamily="34" charset="0"/>
              </a:rPr>
              <a:t>Some of the desirable traits that have been added through genetic modification include:</a:t>
            </a:r>
          </a:p>
        </p:txBody>
      </p:sp>
      <p:pic>
        <p:nvPicPr>
          <p:cNvPr id="10" name="Picture 9" descr="A close up of a glyphosate molecule">
            <a:extLst>
              <a:ext uri="{FF2B5EF4-FFF2-40B4-BE49-F238E27FC236}">
                <a16:creationId xmlns:a16="http://schemas.microsoft.com/office/drawing/2014/main" id="{BBE5E9BF-F54D-F40B-301D-F865F649CD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75752" y="4590211"/>
            <a:ext cx="3300113" cy="1493460"/>
          </a:xfrm>
          <a:prstGeom prst="rect">
            <a:avLst/>
          </a:prstGeom>
        </p:spPr>
      </p:pic>
      <p:sp>
        <p:nvSpPr>
          <p:cNvPr id="13" name="TextBox 12">
            <a:extLst>
              <a:ext uri="{FF2B5EF4-FFF2-40B4-BE49-F238E27FC236}">
                <a16:creationId xmlns:a16="http://schemas.microsoft.com/office/drawing/2014/main" id="{F93B9957-C92E-C058-6D1A-66DCCBB0E78B}"/>
              </a:ext>
            </a:extLst>
          </p:cNvPr>
          <p:cNvSpPr txBox="1"/>
          <p:nvPr/>
        </p:nvSpPr>
        <p:spPr>
          <a:xfrm>
            <a:off x="6446135" y="6083671"/>
            <a:ext cx="1359346"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Glyphosate</a:t>
            </a:r>
          </a:p>
        </p:txBody>
      </p:sp>
    </p:spTree>
    <p:extLst>
      <p:ext uri="{BB962C8B-B14F-4D97-AF65-F5344CB8AC3E}">
        <p14:creationId xmlns:p14="http://schemas.microsoft.com/office/powerpoint/2010/main" val="400407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B71C9B-BC1F-8128-39FA-1D9A90BB9126}"/>
              </a:ext>
            </a:extLst>
          </p:cNvPr>
          <p:cNvSpPr txBox="1"/>
          <p:nvPr/>
        </p:nvSpPr>
        <p:spPr>
          <a:xfrm>
            <a:off x="473415" y="5786843"/>
            <a:ext cx="11322996" cy="584775"/>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Chart downloaded from the USDA: </a:t>
            </a:r>
            <a:r>
              <a:rPr lang="en-US" sz="1600" dirty="0">
                <a:latin typeface="Calibri" panose="020F0502020204030204" pitchFamily="34" charset="0"/>
                <a:cs typeface="Calibri" panose="020F0502020204030204" pitchFamily="34" charset="0"/>
                <a:hlinkClick r:id="rId2"/>
              </a:rPr>
              <a:t>https://www.ers.usda.gov/data-products/charts-of-note/charts-of-note/?topicId=a2d1ab41-13b3-48b5-8451-688d73507ff4</a:t>
            </a:r>
            <a:endParaRPr lang="en-US" sz="16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E6931BF-DC1B-8098-0D47-458905E1D2E8}"/>
              </a:ext>
            </a:extLst>
          </p:cNvPr>
          <p:cNvSpPr txBox="1"/>
          <p:nvPr/>
        </p:nvSpPr>
        <p:spPr>
          <a:xfrm>
            <a:off x="529125" y="281219"/>
            <a:ext cx="11167961" cy="83099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By 2008, more than half of all corn, cotton, and soybean acres in the US were planted with crops containing at least one GMO trait.</a:t>
            </a:r>
          </a:p>
        </p:txBody>
      </p:sp>
      <p:pic>
        <p:nvPicPr>
          <p:cNvPr id="11" name="Picture 10" descr="A graph of growing crops indicating the increase in GMO products">
            <a:extLst>
              <a:ext uri="{FF2B5EF4-FFF2-40B4-BE49-F238E27FC236}">
                <a16:creationId xmlns:a16="http://schemas.microsoft.com/office/drawing/2014/main" id="{ACA75A39-C3ED-91C2-672F-5BE258D36FE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0690" y="1236500"/>
            <a:ext cx="6028415" cy="4444452"/>
          </a:xfrm>
          <a:prstGeom prst="rect">
            <a:avLst/>
          </a:prstGeom>
          <a:ln>
            <a:solidFill>
              <a:schemeClr val="accent1"/>
            </a:solidFill>
          </a:ln>
        </p:spPr>
      </p:pic>
      <p:sp>
        <p:nvSpPr>
          <p:cNvPr id="12" name="TextBox 11">
            <a:extLst>
              <a:ext uri="{FF2B5EF4-FFF2-40B4-BE49-F238E27FC236}">
                <a16:creationId xmlns:a16="http://schemas.microsoft.com/office/drawing/2014/main" id="{A002103B-DAD3-1763-5377-59285E966880}"/>
              </a:ext>
            </a:extLst>
          </p:cNvPr>
          <p:cNvSpPr txBox="1"/>
          <p:nvPr/>
        </p:nvSpPr>
        <p:spPr>
          <a:xfrm>
            <a:off x="6689468" y="3665016"/>
            <a:ext cx="4977323" cy="2015936"/>
          </a:xfrm>
          <a:prstGeom prst="rect">
            <a:avLst/>
          </a:prstGeom>
          <a:noFill/>
        </p:spPr>
        <p:txBody>
          <a:bodyPr wrap="square" rtlCol="0">
            <a:spAutoFit/>
          </a:bodyPr>
          <a:lstStyle/>
          <a:p>
            <a:r>
              <a:rPr lang="en-US" sz="2200" dirty="0">
                <a:latin typeface="Calibri" panose="020F0502020204030204" pitchFamily="34" charset="0"/>
                <a:cs typeface="Calibri" panose="020F0502020204030204" pitchFamily="34" charset="0"/>
              </a:rPr>
              <a:t>HT = Herbicide resistant</a:t>
            </a:r>
          </a:p>
          <a:p>
            <a:pPr>
              <a:spcAft>
                <a:spcPts val="1800"/>
              </a:spcAft>
            </a:pPr>
            <a:r>
              <a:rPr lang="en-US" sz="2200" dirty="0" err="1">
                <a:latin typeface="Calibri" panose="020F0502020204030204" pitchFamily="34" charset="0"/>
                <a:cs typeface="Calibri" panose="020F0502020204030204" pitchFamily="34" charset="0"/>
              </a:rPr>
              <a:t>Bt</a:t>
            </a:r>
            <a:r>
              <a:rPr lang="en-US" sz="2200" dirty="0">
                <a:latin typeface="Calibri" panose="020F0502020204030204" pitchFamily="34" charset="0"/>
                <a:cs typeface="Calibri" panose="020F0502020204030204" pitchFamily="34" charset="0"/>
              </a:rPr>
              <a:t> = Insect resistant</a:t>
            </a:r>
          </a:p>
          <a:p>
            <a:r>
              <a:rPr lang="en-US" sz="2200" dirty="0">
                <a:latin typeface="Calibri" panose="020F0502020204030204" pitchFamily="34" charset="0"/>
                <a:cs typeface="Calibri" panose="020F0502020204030204" pitchFamily="34" charset="0"/>
              </a:rPr>
              <a:t>The chart indicates that some of these crops were engineered to contain both these traits. </a:t>
            </a:r>
          </a:p>
        </p:txBody>
      </p:sp>
      <p:pic>
        <p:nvPicPr>
          <p:cNvPr id="14" name="Picture 13" descr="A bag of GMO seed corn&#10;">
            <a:extLst>
              <a:ext uri="{FF2B5EF4-FFF2-40B4-BE49-F238E27FC236}">
                <a16:creationId xmlns:a16="http://schemas.microsoft.com/office/drawing/2014/main" id="{F0C496C1-0CCB-123A-6DD1-4883B59E5C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6872" y="1236500"/>
            <a:ext cx="1613023" cy="2192500"/>
          </a:xfrm>
          <a:prstGeom prst="rect">
            <a:avLst/>
          </a:prstGeom>
        </p:spPr>
      </p:pic>
      <p:pic>
        <p:nvPicPr>
          <p:cNvPr id="20" name="Picture 19" descr="A close-up of the Monsanto logo">
            <a:extLst>
              <a:ext uri="{FF2B5EF4-FFF2-40B4-BE49-F238E27FC236}">
                <a16:creationId xmlns:a16="http://schemas.microsoft.com/office/drawing/2014/main" id="{AF65C288-1B5F-BCB8-E258-0847F0CA27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25951" y="2309091"/>
            <a:ext cx="3102625" cy="1220763"/>
          </a:xfrm>
          <a:prstGeom prst="rect">
            <a:avLst/>
          </a:prstGeom>
        </p:spPr>
      </p:pic>
      <p:pic>
        <p:nvPicPr>
          <p:cNvPr id="22" name="Picture 21" descr="A close-up of the Bayer logo&#10;">
            <a:extLst>
              <a:ext uri="{FF2B5EF4-FFF2-40B4-BE49-F238E27FC236}">
                <a16:creationId xmlns:a16="http://schemas.microsoft.com/office/drawing/2014/main" id="{34DCEBC0-BB12-BCD1-28DC-33232A3239B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87662" y="1352401"/>
            <a:ext cx="2774354" cy="903746"/>
          </a:xfrm>
          <a:prstGeom prst="rect">
            <a:avLst/>
          </a:prstGeom>
        </p:spPr>
      </p:pic>
    </p:spTree>
    <p:extLst>
      <p:ext uri="{BB962C8B-B14F-4D97-AF65-F5344CB8AC3E}">
        <p14:creationId xmlns:p14="http://schemas.microsoft.com/office/powerpoint/2010/main" val="68566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C218CE-C6A6-F67D-D209-484277D0F1AE}"/>
              </a:ext>
            </a:extLst>
          </p:cNvPr>
          <p:cNvSpPr txBox="1"/>
          <p:nvPr/>
        </p:nvSpPr>
        <p:spPr>
          <a:xfrm>
            <a:off x="436411" y="426195"/>
            <a:ext cx="11298389" cy="3262432"/>
          </a:xfrm>
          <a:prstGeom prst="rect">
            <a:avLst/>
          </a:prstGeom>
          <a:noFill/>
        </p:spPr>
        <p:txBody>
          <a:bodyPr wrap="square" rtlCol="0">
            <a:spAutoFit/>
          </a:bodyPr>
          <a:lstStyle/>
          <a:p>
            <a:pPr>
              <a:spcAft>
                <a:spcPts val="600"/>
              </a:spcAft>
            </a:pPr>
            <a:r>
              <a:rPr lang="en-US" sz="2200" dirty="0">
                <a:latin typeface="Calibri" panose="020F0502020204030204" pitchFamily="34" charset="0"/>
                <a:cs typeface="Calibri" panose="020F0502020204030204" pitchFamily="34" charset="0"/>
              </a:rPr>
              <a:t>GMO crops may eventually play a major role in sustainable agriculture because they require less pesticides and less land. Nevertheless, legitimate concerns over GMO include:</a:t>
            </a:r>
          </a:p>
          <a:p>
            <a:pPr marL="342900" indent="-34290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Crops with smaller and less diverse gene pools.</a:t>
            </a:r>
          </a:p>
          <a:p>
            <a:pPr marL="342900" indent="-34290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Propriety rules that prevent farmers from replanting seeds from their own crops.</a:t>
            </a:r>
          </a:p>
          <a:p>
            <a:pPr marL="342900" indent="-34290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Increased residues of glyphosate on herbicide-resistant crops.</a:t>
            </a:r>
          </a:p>
          <a:p>
            <a:pPr marL="342900" indent="-34290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Interbreeding with wild relatives to generate herbicide-resistant “superweeds.”</a:t>
            </a:r>
          </a:p>
          <a:p>
            <a:pPr marL="342900" indent="-34290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Food allergies from novel proteins present in GMO products.</a:t>
            </a:r>
          </a:p>
          <a:p>
            <a:pPr marL="342900" indent="-34290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Novel proteins that are toxic to wildlife.</a:t>
            </a:r>
          </a:p>
        </p:txBody>
      </p:sp>
      <p:sp>
        <p:nvSpPr>
          <p:cNvPr id="5" name="TextBox 4">
            <a:extLst>
              <a:ext uri="{FF2B5EF4-FFF2-40B4-BE49-F238E27FC236}">
                <a16:creationId xmlns:a16="http://schemas.microsoft.com/office/drawing/2014/main" id="{31B09E2E-A58A-3A91-91F5-02078F4327E0}"/>
              </a:ext>
            </a:extLst>
          </p:cNvPr>
          <p:cNvSpPr txBox="1"/>
          <p:nvPr/>
        </p:nvSpPr>
        <p:spPr>
          <a:xfrm>
            <a:off x="651163" y="5718222"/>
            <a:ext cx="9419937" cy="769441"/>
          </a:xfrm>
          <a:prstGeom prst="rect">
            <a:avLst/>
          </a:prstGeom>
          <a:noFill/>
        </p:spPr>
        <p:txBody>
          <a:bodyPr wrap="square" rtlCol="0">
            <a:spAutoFit/>
          </a:bodyPr>
          <a:lstStyle/>
          <a:p>
            <a:r>
              <a:rPr lang="en-US" sz="2200" dirty="0">
                <a:latin typeface="Calibri" panose="020F0502020204030204" pitchFamily="34" charset="0"/>
                <a:cs typeface="Calibri" panose="020F0502020204030204" pitchFamily="34" charset="0"/>
              </a:rPr>
              <a:t>The last three concerns have yet to come true, but as with all novel technologies the precautionary principle is the the most prudent way to move forward.</a:t>
            </a:r>
          </a:p>
        </p:txBody>
      </p:sp>
      <p:pic>
        <p:nvPicPr>
          <p:cNvPr id="9" name="Picture 8" descr="A spray container containing the Round-Up herbicide">
            <a:extLst>
              <a:ext uri="{FF2B5EF4-FFF2-40B4-BE49-F238E27FC236}">
                <a16:creationId xmlns:a16="http://schemas.microsoft.com/office/drawing/2014/main" id="{03DFB0D6-4048-1A4D-2866-7B06C12104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07270" y="3995553"/>
            <a:ext cx="1469767" cy="1501515"/>
          </a:xfrm>
          <a:prstGeom prst="rect">
            <a:avLst/>
          </a:prstGeom>
        </p:spPr>
      </p:pic>
      <p:pic>
        <p:nvPicPr>
          <p:cNvPr id="12" name="Picture 11" descr="A color-coded depiction of randomly assorted chromosomes">
            <a:extLst>
              <a:ext uri="{FF2B5EF4-FFF2-40B4-BE49-F238E27FC236}">
                <a16:creationId xmlns:a16="http://schemas.microsoft.com/office/drawing/2014/main" id="{7D2D4F84-BCCE-4B23-52B1-DE76B04323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7515172" y="4253692"/>
            <a:ext cx="1519396" cy="1003118"/>
          </a:xfrm>
          <a:prstGeom prst="rect">
            <a:avLst/>
          </a:prstGeom>
        </p:spPr>
      </p:pic>
      <p:pic>
        <p:nvPicPr>
          <p:cNvPr id="14" name="Picture 13" descr="A close up of a sign with an exclamation point&#10;">
            <a:extLst>
              <a:ext uri="{FF2B5EF4-FFF2-40B4-BE49-F238E27FC236}">
                <a16:creationId xmlns:a16="http://schemas.microsoft.com/office/drawing/2014/main" id="{2F15B00C-E2C3-B0E5-D021-D00D12D260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48833" y="5822605"/>
            <a:ext cx="719622" cy="599451"/>
          </a:xfrm>
          <a:prstGeom prst="rect">
            <a:avLst/>
          </a:prstGeom>
        </p:spPr>
      </p:pic>
      <p:pic>
        <p:nvPicPr>
          <p:cNvPr id="16" name="Picture 15" descr="Farmers with signs protesting against patent laws that forbid them from saving their seeds">
            <a:extLst>
              <a:ext uri="{FF2B5EF4-FFF2-40B4-BE49-F238E27FC236}">
                <a16:creationId xmlns:a16="http://schemas.microsoft.com/office/drawing/2014/main" id="{A0E7E51B-51EE-C336-B868-A1BA87503F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57725" y="3975509"/>
            <a:ext cx="1931379" cy="1521559"/>
          </a:xfrm>
          <a:prstGeom prst="rect">
            <a:avLst/>
          </a:prstGeom>
        </p:spPr>
      </p:pic>
      <p:sp>
        <p:nvSpPr>
          <p:cNvPr id="19" name="TextBox 18">
            <a:extLst>
              <a:ext uri="{FF2B5EF4-FFF2-40B4-BE49-F238E27FC236}">
                <a16:creationId xmlns:a16="http://schemas.microsoft.com/office/drawing/2014/main" id="{21877BBB-58C4-0755-44A3-851EE0BFB396}"/>
              </a:ext>
            </a:extLst>
          </p:cNvPr>
          <p:cNvSpPr txBox="1"/>
          <p:nvPr/>
        </p:nvSpPr>
        <p:spPr>
          <a:xfrm>
            <a:off x="8125611" y="3348037"/>
            <a:ext cx="389850" cy="584775"/>
          </a:xfrm>
          <a:prstGeom prst="rect">
            <a:avLst/>
          </a:prstGeom>
          <a:noFill/>
        </p:spPr>
        <p:txBody>
          <a:bodyPr wrap="none" rtlCol="0">
            <a:spAutoFit/>
          </a:bodyPr>
          <a:lstStyle/>
          <a:p>
            <a:r>
              <a:rPr lang="en-US" sz="3200" b="1" dirty="0">
                <a:solidFill>
                  <a:srgbClr val="0432FF"/>
                </a:solidFill>
                <a:latin typeface="Calibri" panose="020F0502020204030204" pitchFamily="34" charset="0"/>
                <a:cs typeface="Calibri" panose="020F0502020204030204" pitchFamily="34" charset="0"/>
              </a:rPr>
              <a:t>?</a:t>
            </a:r>
          </a:p>
        </p:txBody>
      </p:sp>
      <p:pic>
        <p:nvPicPr>
          <p:cNvPr id="10" name="Picture 9" descr="A cartoon of a person sneezing into her hands">
            <a:extLst>
              <a:ext uri="{FF2B5EF4-FFF2-40B4-BE49-F238E27FC236}">
                <a16:creationId xmlns:a16="http://schemas.microsoft.com/office/drawing/2014/main" id="{72161576-5CF4-4041-9B5E-586470FED20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72944" y="3932511"/>
            <a:ext cx="650887" cy="1660231"/>
          </a:xfrm>
          <a:prstGeom prst="rect">
            <a:avLst/>
          </a:prstGeom>
        </p:spPr>
      </p:pic>
      <p:pic>
        <p:nvPicPr>
          <p:cNvPr id="15" name="Picture 14" descr="A diagram of different colored circles indicating the decline in genetic diversity of agricultural crops">
            <a:extLst>
              <a:ext uri="{FF2B5EF4-FFF2-40B4-BE49-F238E27FC236}">
                <a16:creationId xmlns:a16="http://schemas.microsoft.com/office/drawing/2014/main" id="{E3AEFF84-11E8-AC8F-0025-FED6E645FB6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5161" y="3823856"/>
            <a:ext cx="3244888" cy="1861233"/>
          </a:xfrm>
          <a:prstGeom prst="rect">
            <a:avLst/>
          </a:prstGeom>
        </p:spPr>
      </p:pic>
      <p:pic>
        <p:nvPicPr>
          <p:cNvPr id="20" name="Picture 19" descr="A butterfly on a flower&#10;&#10;Description automatically generated">
            <a:extLst>
              <a:ext uri="{FF2B5EF4-FFF2-40B4-BE49-F238E27FC236}">
                <a16:creationId xmlns:a16="http://schemas.microsoft.com/office/drawing/2014/main" id="{D3460D7C-8498-DBDE-9A67-080794358B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50969" y="4128955"/>
            <a:ext cx="1280675" cy="1395259"/>
          </a:xfrm>
          <a:prstGeom prst="rect">
            <a:avLst/>
          </a:prstGeom>
        </p:spPr>
      </p:pic>
      <p:sp>
        <p:nvSpPr>
          <p:cNvPr id="21" name="TextBox 20">
            <a:extLst>
              <a:ext uri="{FF2B5EF4-FFF2-40B4-BE49-F238E27FC236}">
                <a16:creationId xmlns:a16="http://schemas.microsoft.com/office/drawing/2014/main" id="{DF7EAAE9-8D98-A675-7D19-AFB45384D857}"/>
              </a:ext>
            </a:extLst>
          </p:cNvPr>
          <p:cNvSpPr txBox="1"/>
          <p:nvPr/>
        </p:nvSpPr>
        <p:spPr>
          <a:xfrm>
            <a:off x="9261417" y="3353402"/>
            <a:ext cx="389850" cy="584775"/>
          </a:xfrm>
          <a:prstGeom prst="rect">
            <a:avLst/>
          </a:prstGeom>
          <a:noFill/>
        </p:spPr>
        <p:txBody>
          <a:bodyPr wrap="none" rtlCol="0">
            <a:spAutoFit/>
          </a:bodyPr>
          <a:lstStyle/>
          <a:p>
            <a:r>
              <a:rPr lang="en-US" sz="3200" b="1" dirty="0">
                <a:solidFill>
                  <a:srgbClr val="0432FF"/>
                </a:solidFill>
                <a:latin typeface="Calibri" panose="020F0502020204030204" pitchFamily="34" charset="0"/>
                <a:cs typeface="Calibri" panose="020F0502020204030204" pitchFamily="34" charset="0"/>
              </a:rPr>
              <a:t>?</a:t>
            </a:r>
          </a:p>
        </p:txBody>
      </p:sp>
      <p:sp>
        <p:nvSpPr>
          <p:cNvPr id="22" name="TextBox 21">
            <a:extLst>
              <a:ext uri="{FF2B5EF4-FFF2-40B4-BE49-F238E27FC236}">
                <a16:creationId xmlns:a16="http://schemas.microsoft.com/office/drawing/2014/main" id="{2EF3BAE5-020F-E651-55F3-84849322E97D}"/>
              </a:ext>
            </a:extLst>
          </p:cNvPr>
          <p:cNvSpPr txBox="1"/>
          <p:nvPr/>
        </p:nvSpPr>
        <p:spPr>
          <a:xfrm>
            <a:off x="10553213" y="3359362"/>
            <a:ext cx="389850" cy="584775"/>
          </a:xfrm>
          <a:prstGeom prst="rect">
            <a:avLst/>
          </a:prstGeom>
          <a:noFill/>
        </p:spPr>
        <p:txBody>
          <a:bodyPr wrap="none" rtlCol="0">
            <a:spAutoFit/>
          </a:bodyPr>
          <a:lstStyle/>
          <a:p>
            <a:r>
              <a:rPr lang="en-US" sz="3200" b="1" dirty="0">
                <a:solidFill>
                  <a:srgbClr val="0432FF"/>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1734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E11D-A6DC-D5CC-5711-5A0652CBC0D4}"/>
              </a:ext>
            </a:extLst>
          </p:cNvPr>
          <p:cNvSpPr>
            <a:spLocks noGrp="1"/>
          </p:cNvSpPr>
          <p:nvPr>
            <p:ph type="ctrTitle"/>
          </p:nvPr>
        </p:nvSpPr>
        <p:spPr>
          <a:xfrm>
            <a:off x="972457" y="1122363"/>
            <a:ext cx="10363200" cy="2387600"/>
          </a:xfrm>
        </p:spPr>
        <p:txBody>
          <a:bodyPr/>
          <a:lstStyle/>
          <a:p>
            <a:r>
              <a:rPr lang="en-US" dirty="0"/>
              <a:t>Soil Science</a:t>
            </a:r>
          </a:p>
        </p:txBody>
      </p:sp>
      <p:sp>
        <p:nvSpPr>
          <p:cNvPr id="3" name="Subtitle 2">
            <a:extLst>
              <a:ext uri="{FF2B5EF4-FFF2-40B4-BE49-F238E27FC236}">
                <a16:creationId xmlns:a16="http://schemas.microsoft.com/office/drawing/2014/main" id="{D5AA8507-F16D-4E60-142D-27233D124CC3}"/>
              </a:ext>
            </a:extLst>
          </p:cNvPr>
          <p:cNvSpPr>
            <a:spLocks noGrp="1"/>
          </p:cNvSpPr>
          <p:nvPr>
            <p:ph type="subTitle" idx="1"/>
          </p:nvPr>
        </p:nvSpPr>
        <p:spPr>
          <a:xfrm>
            <a:off x="369651" y="3602038"/>
            <a:ext cx="11225719" cy="1655762"/>
          </a:xfrm>
        </p:spPr>
        <p:txBody>
          <a:bodyPr/>
          <a:lstStyle/>
          <a:p>
            <a:r>
              <a:rPr lang="en-US" dirty="0"/>
              <a:t>Soil structure, soil formation, and the adverse of modern agriculture </a:t>
            </a:r>
          </a:p>
        </p:txBody>
      </p:sp>
    </p:spTree>
    <p:extLst>
      <p:ext uri="{BB962C8B-B14F-4D97-AF65-F5344CB8AC3E}">
        <p14:creationId xmlns:p14="http://schemas.microsoft.com/office/powerpoint/2010/main" val="1528483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dry cracked ground&#10;&#10;Description automatically generated">
            <a:extLst>
              <a:ext uri="{FF2B5EF4-FFF2-40B4-BE49-F238E27FC236}">
                <a16:creationId xmlns:a16="http://schemas.microsoft.com/office/drawing/2014/main" id="{B9FDBB6A-1F78-DEDA-992B-3AC250C5D6E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8671" y="-644745"/>
            <a:ext cx="14715468" cy="8198289"/>
          </a:xfrm>
          <a:prstGeom prst="rect">
            <a:avLst/>
          </a:prstGeom>
        </p:spPr>
      </p:pic>
      <p:sp>
        <p:nvSpPr>
          <p:cNvPr id="6" name="TextBox 5">
            <a:extLst>
              <a:ext uri="{FF2B5EF4-FFF2-40B4-BE49-F238E27FC236}">
                <a16:creationId xmlns:a16="http://schemas.microsoft.com/office/drawing/2014/main" id="{B953CFCC-A1B8-0CD0-4562-38847E3B2CB8}"/>
              </a:ext>
            </a:extLst>
          </p:cNvPr>
          <p:cNvSpPr txBox="1"/>
          <p:nvPr/>
        </p:nvSpPr>
        <p:spPr>
          <a:xfrm>
            <a:off x="295174" y="1562959"/>
            <a:ext cx="12127778" cy="1569660"/>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9600" dirty="0">
                <a:solidFill>
                  <a:schemeClr val="bg1"/>
                </a:solidFill>
                <a:effectLst>
                  <a:outerShdw blurRad="50800" dist="38100" dir="10800000" algn="r" rotWithShape="0">
                    <a:prstClr val="black">
                      <a:alpha val="40000"/>
                    </a:prstClr>
                  </a:outerShdw>
                </a:effectLst>
                <a:latin typeface="Calibri" panose="020F0502020204030204" pitchFamily="34" charset="0"/>
                <a:cs typeface="Calibri" panose="020F0502020204030204" pitchFamily="34" charset="0"/>
              </a:rPr>
              <a:t>Soil Health</a:t>
            </a:r>
          </a:p>
        </p:txBody>
      </p:sp>
    </p:spTree>
    <p:extLst>
      <p:ext uri="{BB962C8B-B14F-4D97-AF65-F5344CB8AC3E}">
        <p14:creationId xmlns:p14="http://schemas.microsoft.com/office/powerpoint/2010/main" val="1415263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soil layers&#10;">
            <a:extLst>
              <a:ext uri="{FF2B5EF4-FFF2-40B4-BE49-F238E27FC236}">
                <a16:creationId xmlns:a16="http://schemas.microsoft.com/office/drawing/2014/main" id="{A04998F1-0A0D-0483-F142-9D69502BC1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16436" y="418390"/>
            <a:ext cx="4682838" cy="5920510"/>
          </a:xfrm>
          <a:prstGeom prst="rect">
            <a:avLst/>
          </a:prstGeom>
        </p:spPr>
      </p:pic>
      <p:sp>
        <p:nvSpPr>
          <p:cNvPr id="3" name="TextBox 2">
            <a:extLst>
              <a:ext uri="{FF2B5EF4-FFF2-40B4-BE49-F238E27FC236}">
                <a16:creationId xmlns:a16="http://schemas.microsoft.com/office/drawing/2014/main" id="{67F95936-682E-DAD5-3474-F5C26282A6B0}"/>
              </a:ext>
            </a:extLst>
          </p:cNvPr>
          <p:cNvSpPr txBox="1"/>
          <p:nvPr/>
        </p:nvSpPr>
        <p:spPr>
          <a:xfrm>
            <a:off x="692726" y="468745"/>
            <a:ext cx="5611092" cy="5632311"/>
          </a:xfrm>
          <a:prstGeom prst="rect">
            <a:avLst/>
          </a:prstGeom>
          <a:noFill/>
        </p:spPr>
        <p:txBody>
          <a:bodyPr wrap="square" rtlCol="0">
            <a:spAutoFit/>
          </a:bodyPr>
          <a:lstStyle/>
          <a:p>
            <a:pPr>
              <a:spcAft>
                <a:spcPts val="1200"/>
              </a:spcAft>
            </a:pPr>
            <a:r>
              <a:rPr lang="en-US" sz="2200" dirty="0">
                <a:latin typeface="Calibri" panose="020F0502020204030204" pitchFamily="34" charset="0"/>
                <a:cs typeface="Calibri" panose="020F0502020204030204" pitchFamily="34" charset="0"/>
              </a:rPr>
              <a:t>Depending on climate and parent materials, most soils form distinct layers. A typical soil profile can be subdivided into the following five horizons:</a:t>
            </a:r>
          </a:p>
          <a:p>
            <a:pPr>
              <a:spcAft>
                <a:spcPts val="600"/>
              </a:spcAft>
            </a:pPr>
            <a:r>
              <a:rPr lang="en-US" sz="2200" b="1" dirty="0">
                <a:latin typeface="Calibri" panose="020F0502020204030204" pitchFamily="34" charset="0"/>
                <a:cs typeface="Calibri" panose="020F0502020204030204" pitchFamily="34" charset="0"/>
              </a:rPr>
              <a:t>O-Horizon: </a:t>
            </a:r>
            <a:r>
              <a:rPr lang="en-US" sz="2200" dirty="0">
                <a:latin typeface="Calibri" panose="020F0502020204030204" pitchFamily="34" charset="0"/>
                <a:cs typeface="Calibri" panose="020F0502020204030204" pitchFamily="34" charset="0"/>
              </a:rPr>
              <a:t>Organic matter from decaying vegetation.</a:t>
            </a:r>
          </a:p>
          <a:p>
            <a:pPr>
              <a:spcAft>
                <a:spcPts val="600"/>
              </a:spcAft>
            </a:pPr>
            <a:r>
              <a:rPr lang="en-US" sz="2200" b="1" dirty="0">
                <a:latin typeface="Calibri" panose="020F0502020204030204" pitchFamily="34" charset="0"/>
                <a:cs typeface="Calibri" panose="020F0502020204030204" pitchFamily="34" charset="0"/>
              </a:rPr>
              <a:t>A-Horizon: </a:t>
            </a:r>
            <a:r>
              <a:rPr lang="en-US" sz="2200" dirty="0">
                <a:latin typeface="Calibri" panose="020F0502020204030204" pitchFamily="34" charset="0"/>
                <a:cs typeface="Calibri" panose="020F0502020204030204" pitchFamily="34" charset="0"/>
              </a:rPr>
              <a:t>A combination of organic matter and parent material. This is commonly referred to as “topsoil.”</a:t>
            </a:r>
          </a:p>
          <a:p>
            <a:pPr>
              <a:spcAft>
                <a:spcPts val="600"/>
              </a:spcAft>
            </a:pPr>
            <a:r>
              <a:rPr lang="en-US" sz="2200" b="1" dirty="0">
                <a:latin typeface="Calibri" panose="020F0502020204030204" pitchFamily="34" charset="0"/>
                <a:cs typeface="Calibri" panose="020F0502020204030204" pitchFamily="34" charset="0"/>
              </a:rPr>
              <a:t>B-Horizon: </a:t>
            </a:r>
            <a:r>
              <a:rPr lang="en-US" sz="2200" dirty="0">
                <a:latin typeface="Calibri" panose="020F0502020204030204" pitchFamily="34" charset="0"/>
                <a:cs typeface="Calibri" panose="020F0502020204030204" pitchFamily="34" charset="0"/>
              </a:rPr>
              <a:t>Inorganic soil particles consisting almost entirely of parent material.</a:t>
            </a:r>
          </a:p>
          <a:p>
            <a:pPr>
              <a:spcAft>
                <a:spcPts val="600"/>
              </a:spcAft>
            </a:pPr>
            <a:r>
              <a:rPr lang="en-US" sz="2200" b="1" dirty="0">
                <a:latin typeface="Calibri" panose="020F0502020204030204" pitchFamily="34" charset="0"/>
                <a:cs typeface="Calibri" panose="020F0502020204030204" pitchFamily="34" charset="0"/>
              </a:rPr>
              <a:t>C-Horizon: </a:t>
            </a:r>
            <a:r>
              <a:rPr lang="en-US" sz="2200" dirty="0">
                <a:latin typeface="Calibri" panose="020F0502020204030204" pitchFamily="34" charset="0"/>
                <a:cs typeface="Calibri" panose="020F0502020204030204" pitchFamily="34" charset="0"/>
              </a:rPr>
              <a:t>Courser particles and more rocks.</a:t>
            </a:r>
          </a:p>
          <a:p>
            <a:r>
              <a:rPr lang="en-US" sz="2200" b="1" dirty="0">
                <a:latin typeface="Calibri" panose="020F0502020204030204" pitchFamily="34" charset="0"/>
                <a:cs typeface="Calibri" panose="020F0502020204030204" pitchFamily="34" charset="0"/>
              </a:rPr>
              <a:t>R-Horizon (not shown): </a:t>
            </a:r>
            <a:r>
              <a:rPr lang="en-US" sz="2200" dirty="0">
                <a:latin typeface="Calibri" panose="020F0502020204030204" pitchFamily="34" charset="0"/>
                <a:cs typeface="Calibri" panose="020F0502020204030204" pitchFamily="34" charset="0"/>
              </a:rPr>
              <a:t>This is not soil. It is the bedrock parent material that generated the inorganic portion of the soil.</a:t>
            </a:r>
          </a:p>
        </p:txBody>
      </p:sp>
    </p:spTree>
    <p:extLst>
      <p:ext uri="{BB962C8B-B14F-4D97-AF65-F5344CB8AC3E}">
        <p14:creationId xmlns:p14="http://schemas.microsoft.com/office/powerpoint/2010/main" val="1469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E11D-A6DC-D5CC-5711-5A0652CBC0D4}"/>
              </a:ext>
            </a:extLst>
          </p:cNvPr>
          <p:cNvSpPr>
            <a:spLocks noGrp="1"/>
          </p:cNvSpPr>
          <p:nvPr>
            <p:ph type="ctrTitle"/>
          </p:nvPr>
        </p:nvSpPr>
        <p:spPr>
          <a:xfrm>
            <a:off x="972457" y="1122363"/>
            <a:ext cx="10363200" cy="2387600"/>
          </a:xfrm>
        </p:spPr>
        <p:txBody>
          <a:bodyPr/>
          <a:lstStyle/>
          <a:p>
            <a:r>
              <a:rPr lang="en-US" dirty="0"/>
              <a:t>Industrial Agriculture</a:t>
            </a:r>
          </a:p>
        </p:txBody>
      </p:sp>
      <p:sp>
        <p:nvSpPr>
          <p:cNvPr id="3" name="Subtitle 2">
            <a:extLst>
              <a:ext uri="{FF2B5EF4-FFF2-40B4-BE49-F238E27FC236}">
                <a16:creationId xmlns:a16="http://schemas.microsoft.com/office/drawing/2014/main" id="{D5AA8507-F16D-4E60-142D-27233D124CC3}"/>
              </a:ext>
            </a:extLst>
          </p:cNvPr>
          <p:cNvSpPr>
            <a:spLocks noGrp="1"/>
          </p:cNvSpPr>
          <p:nvPr>
            <p:ph type="subTitle" idx="1"/>
          </p:nvPr>
        </p:nvSpPr>
        <p:spPr/>
        <p:txBody>
          <a:bodyPr/>
          <a:lstStyle/>
          <a:p>
            <a:r>
              <a:rPr lang="en-US" dirty="0"/>
              <a:t>What it entails and how it differs from traditional agriculture</a:t>
            </a:r>
          </a:p>
        </p:txBody>
      </p:sp>
    </p:spTree>
    <p:extLst>
      <p:ext uri="{BB962C8B-B14F-4D97-AF65-F5344CB8AC3E}">
        <p14:creationId xmlns:p14="http://schemas.microsoft.com/office/powerpoint/2010/main" val="3345015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D334EE-1E54-6F37-E105-220DE19D92B7}"/>
              </a:ext>
            </a:extLst>
          </p:cNvPr>
          <p:cNvSpPr txBox="1"/>
          <p:nvPr/>
        </p:nvSpPr>
        <p:spPr>
          <a:xfrm>
            <a:off x="507676" y="4116291"/>
            <a:ext cx="8047342" cy="2431435"/>
          </a:xfrm>
          <a:prstGeom prst="rect">
            <a:avLst/>
          </a:prstGeom>
          <a:noFill/>
        </p:spPr>
        <p:txBody>
          <a:bodyPr wrap="square" rtlCol="0">
            <a:spAutoFit/>
          </a:bodyPr>
          <a:lstStyle/>
          <a:p>
            <a:pPr>
              <a:spcAft>
                <a:spcPts val="1200"/>
              </a:spcAft>
            </a:pPr>
            <a:r>
              <a:rPr lang="en-US" sz="2200" dirty="0">
                <a:latin typeface="Calibri" panose="020F0502020204030204" pitchFamily="34" charset="0"/>
                <a:cs typeface="Calibri" panose="020F0502020204030204" pitchFamily="34" charset="0"/>
              </a:rPr>
              <a:t>Climate and parent material affect soil depth:</a:t>
            </a:r>
          </a:p>
          <a:p>
            <a:pPr algn="just">
              <a:spcAft>
                <a:spcPts val="1200"/>
              </a:spcAft>
            </a:pPr>
            <a:r>
              <a:rPr lang="en-US" sz="2200" dirty="0">
                <a:latin typeface="Calibri" panose="020F0502020204030204" pitchFamily="34" charset="0"/>
                <a:cs typeface="Calibri" panose="020F0502020204030204" pitchFamily="34" charset="0"/>
              </a:rPr>
              <a:t>Soils generated from quartz are courser and less productive because quartz resists weathering activity and lacks nutrients.</a:t>
            </a:r>
          </a:p>
          <a:p>
            <a:pPr algn="just">
              <a:spcAft>
                <a:spcPts val="600"/>
              </a:spcAft>
            </a:pPr>
            <a:r>
              <a:rPr lang="en-US" sz="2200" dirty="0">
                <a:latin typeface="Calibri" panose="020F0502020204030204" pitchFamily="34" charset="0"/>
                <a:cs typeface="Calibri" panose="020F0502020204030204" pitchFamily="34" charset="0"/>
              </a:rPr>
              <a:t>Soils rich in volcanic ash are deeper and more productive because the parent material is rich in phosphate nutrients and easily weathered. </a:t>
            </a:r>
          </a:p>
        </p:txBody>
      </p:sp>
      <p:pic>
        <p:nvPicPr>
          <p:cNvPr id="3" name="Picture 2" descr="A profile image of a shallow rocky soil">
            <a:extLst>
              <a:ext uri="{FF2B5EF4-FFF2-40B4-BE49-F238E27FC236}">
                <a16:creationId xmlns:a16="http://schemas.microsoft.com/office/drawing/2014/main" id="{425B70FD-5DF3-96C0-AAE8-D2FBBE86A7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92308" y="618051"/>
            <a:ext cx="2892016" cy="2810949"/>
          </a:xfrm>
          <a:prstGeom prst="rect">
            <a:avLst/>
          </a:prstGeom>
          <a:ln>
            <a:solidFill>
              <a:schemeClr val="accent1"/>
            </a:solidFill>
          </a:ln>
        </p:spPr>
      </p:pic>
      <p:pic>
        <p:nvPicPr>
          <p:cNvPr id="6" name="Picture 5" descr="I profile image of a deep and dark soil that is rich in phosphates">
            <a:extLst>
              <a:ext uri="{FF2B5EF4-FFF2-40B4-BE49-F238E27FC236}">
                <a16:creationId xmlns:a16="http://schemas.microsoft.com/office/drawing/2014/main" id="{20F7D28C-8779-48ED-0FB7-D877E83034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92308" y="3642605"/>
            <a:ext cx="2892016" cy="2644726"/>
          </a:xfrm>
          <a:prstGeom prst="rect">
            <a:avLst/>
          </a:prstGeom>
          <a:ln>
            <a:solidFill>
              <a:schemeClr val="accent1"/>
            </a:solidFill>
          </a:ln>
        </p:spPr>
      </p:pic>
      <p:pic>
        <p:nvPicPr>
          <p:cNvPr id="10" name="Picture 9" descr="A series of images showing soil being gradually formed from solid rock">
            <a:extLst>
              <a:ext uri="{FF2B5EF4-FFF2-40B4-BE49-F238E27FC236}">
                <a16:creationId xmlns:a16="http://schemas.microsoft.com/office/drawing/2014/main" id="{2D612713-E169-F8A8-C48D-71D822B718B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4348" y="618051"/>
            <a:ext cx="7920670" cy="2823864"/>
          </a:xfrm>
          <a:prstGeom prst="rect">
            <a:avLst/>
          </a:prstGeom>
        </p:spPr>
      </p:pic>
      <p:sp>
        <p:nvSpPr>
          <p:cNvPr id="11" name="TextBox 10">
            <a:extLst>
              <a:ext uri="{FF2B5EF4-FFF2-40B4-BE49-F238E27FC236}">
                <a16:creationId xmlns:a16="http://schemas.microsoft.com/office/drawing/2014/main" id="{328A1927-1749-965E-249D-9BE66C5C9445}"/>
              </a:ext>
            </a:extLst>
          </p:cNvPr>
          <p:cNvSpPr txBox="1"/>
          <p:nvPr/>
        </p:nvSpPr>
        <p:spPr>
          <a:xfrm>
            <a:off x="540501" y="3441915"/>
            <a:ext cx="7208320"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Primary succession involves the formation of soil over time from solid rock.</a:t>
            </a:r>
          </a:p>
        </p:txBody>
      </p:sp>
    </p:spTree>
    <p:extLst>
      <p:ext uri="{BB962C8B-B14F-4D97-AF65-F5344CB8AC3E}">
        <p14:creationId xmlns:p14="http://schemas.microsoft.com/office/powerpoint/2010/main" val="361102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ABDFEA-4B59-916F-3A10-4A37A45F5BF1}"/>
              </a:ext>
            </a:extLst>
          </p:cNvPr>
          <p:cNvSpPr txBox="1"/>
          <p:nvPr/>
        </p:nvSpPr>
        <p:spPr>
          <a:xfrm>
            <a:off x="536157" y="1285565"/>
            <a:ext cx="11243467" cy="3370153"/>
          </a:xfrm>
          <a:prstGeom prst="rect">
            <a:avLst/>
          </a:prstGeom>
          <a:noFill/>
        </p:spPr>
        <p:txBody>
          <a:bodyPr wrap="square" rtlCol="0">
            <a:spAutoFit/>
          </a:bodyPr>
          <a:lstStyle/>
          <a:p>
            <a:pPr>
              <a:spcAft>
                <a:spcPts val="600"/>
              </a:spcAft>
            </a:pPr>
            <a:r>
              <a:rPr lang="en-US" sz="2200" dirty="0">
                <a:latin typeface="Calibri" panose="020F0502020204030204" pitchFamily="34" charset="0"/>
                <a:cs typeface="Calibri" panose="020F0502020204030204" pitchFamily="34" charset="0"/>
              </a:rPr>
              <a:t>Over the long run, traditional irrigation can lead to mineral residues cumulatively deposited from pumped groundwater repeatedly evaporating over the land. This can lead to soil salinization.</a:t>
            </a:r>
          </a:p>
          <a:p>
            <a:pPr>
              <a:spcAft>
                <a:spcPts val="600"/>
              </a:spcAft>
            </a:pPr>
            <a:r>
              <a:rPr lang="en-US" sz="2200" dirty="0">
                <a:latin typeface="Calibri" panose="020F0502020204030204" pitchFamily="34" charset="0"/>
                <a:cs typeface="Calibri" panose="020F0502020204030204" pitchFamily="34" charset="0"/>
              </a:rPr>
              <a:t>Clearing the land for agriculture is problematic when extensive deforestation results in desertification.</a:t>
            </a:r>
          </a:p>
          <a:p>
            <a:pPr>
              <a:spcAft>
                <a:spcPts val="600"/>
              </a:spcAft>
            </a:pPr>
            <a:r>
              <a:rPr lang="en-US" sz="2200" dirty="0">
                <a:latin typeface="Calibri" panose="020F0502020204030204" pitchFamily="34" charset="0"/>
                <a:cs typeface="Calibri" panose="020F0502020204030204" pitchFamily="34" charset="0"/>
              </a:rPr>
              <a:t>During the Dust Bowl of the 1930’s, Oklahoma lost nearly 20% of its 1930 population to migration after farmlands were devasted by wind erosion. This was attributed in part to the over-tilling of farmland.</a:t>
            </a:r>
          </a:p>
          <a:p>
            <a:pPr>
              <a:spcAft>
                <a:spcPts val="600"/>
              </a:spcAft>
            </a:pPr>
            <a:r>
              <a:rPr lang="en-US" sz="2200" dirty="0">
                <a:latin typeface="Calibri" panose="020F0502020204030204" pitchFamily="34" charset="0"/>
                <a:cs typeface="Calibri" panose="020F0502020204030204" pitchFamily="34" charset="0"/>
              </a:rPr>
              <a:t>The repeated use of chemical fertilizer without the supplemental addition of organic matter eventually results in mineralized soils that lack textural qualities that are conducive to plants.</a:t>
            </a:r>
          </a:p>
        </p:txBody>
      </p:sp>
      <p:pic>
        <p:nvPicPr>
          <p:cNvPr id="3" name="Picture 2" descr="A close-up of a person's hands holding poor quality soil">
            <a:extLst>
              <a:ext uri="{FF2B5EF4-FFF2-40B4-BE49-F238E27FC236}">
                <a16:creationId xmlns:a16="http://schemas.microsoft.com/office/drawing/2014/main" id="{9D523A3A-3510-8A5F-2841-3D9AAEC8A4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3717" y="4792846"/>
            <a:ext cx="2131688" cy="1788450"/>
          </a:xfrm>
          <a:prstGeom prst="rect">
            <a:avLst/>
          </a:prstGeom>
          <a:ln>
            <a:solidFill>
              <a:schemeClr val="accent1"/>
            </a:solidFill>
          </a:ln>
        </p:spPr>
      </p:pic>
      <p:pic>
        <p:nvPicPr>
          <p:cNvPr id="14" name="Picture 13" descr="A man and child running in a dust storm&#10;">
            <a:extLst>
              <a:ext uri="{FF2B5EF4-FFF2-40B4-BE49-F238E27FC236}">
                <a16:creationId xmlns:a16="http://schemas.microsoft.com/office/drawing/2014/main" id="{C86F5791-CD97-1634-0CD4-754F81BCBB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36482" y="4832692"/>
            <a:ext cx="1841071" cy="1748603"/>
          </a:xfrm>
          <a:prstGeom prst="rect">
            <a:avLst/>
          </a:prstGeom>
          <a:ln>
            <a:solidFill>
              <a:schemeClr val="accent1"/>
            </a:solidFill>
          </a:ln>
        </p:spPr>
      </p:pic>
      <p:pic>
        <p:nvPicPr>
          <p:cNvPr id="16" name="Picture 15" descr="A close-up of a plowed field poor in organic matter&#10;">
            <a:extLst>
              <a:ext uri="{FF2B5EF4-FFF2-40B4-BE49-F238E27FC236}">
                <a16:creationId xmlns:a16="http://schemas.microsoft.com/office/drawing/2014/main" id="{17855920-99ED-8F5A-85EF-CAD5F3A88A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65499" y="4854388"/>
            <a:ext cx="1692784" cy="1726907"/>
          </a:xfrm>
          <a:prstGeom prst="rect">
            <a:avLst/>
          </a:prstGeom>
          <a:ln>
            <a:solidFill>
              <a:schemeClr val="accent1"/>
            </a:solidFill>
          </a:ln>
        </p:spPr>
      </p:pic>
      <p:pic>
        <p:nvPicPr>
          <p:cNvPr id="18" name="Picture 17" descr="An impoverished woman holding a child">
            <a:extLst>
              <a:ext uri="{FF2B5EF4-FFF2-40B4-BE49-F238E27FC236}">
                <a16:creationId xmlns:a16="http://schemas.microsoft.com/office/drawing/2014/main" id="{B3DAAC74-3CF3-D54B-9F57-A95B6657ACF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58633" y="4854387"/>
            <a:ext cx="1357826" cy="1726908"/>
          </a:xfrm>
          <a:prstGeom prst="rect">
            <a:avLst/>
          </a:prstGeom>
          <a:ln>
            <a:solidFill>
              <a:schemeClr val="accent1"/>
            </a:solidFill>
          </a:ln>
        </p:spPr>
      </p:pic>
      <p:pic>
        <p:nvPicPr>
          <p:cNvPr id="20" name="Picture 19" descr="A boat on the sand&#10;&#10;Description automatically generated">
            <a:extLst>
              <a:ext uri="{FF2B5EF4-FFF2-40B4-BE49-F238E27FC236}">
                <a16:creationId xmlns:a16="http://schemas.microsoft.com/office/drawing/2014/main" id="{40535AA5-8B10-83AC-3DC0-C7B20DB0823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46485" y="4807361"/>
            <a:ext cx="2031316" cy="1773935"/>
          </a:xfrm>
          <a:prstGeom prst="rect">
            <a:avLst/>
          </a:prstGeom>
          <a:ln>
            <a:solidFill>
              <a:schemeClr val="accent1"/>
            </a:solidFill>
          </a:ln>
        </p:spPr>
      </p:pic>
      <p:sp>
        <p:nvSpPr>
          <p:cNvPr id="2" name="TextBox 1">
            <a:extLst>
              <a:ext uri="{FF2B5EF4-FFF2-40B4-BE49-F238E27FC236}">
                <a16:creationId xmlns:a16="http://schemas.microsoft.com/office/drawing/2014/main" id="{69D08985-C094-F2A5-B111-728884AC7E5C}"/>
              </a:ext>
            </a:extLst>
          </p:cNvPr>
          <p:cNvSpPr txBox="1"/>
          <p:nvPr/>
        </p:nvSpPr>
        <p:spPr>
          <a:xfrm>
            <a:off x="536157" y="823900"/>
            <a:ext cx="5291833"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The impact of farming</a:t>
            </a:r>
            <a:r>
              <a:rPr lang="en-US" sz="2400" b="1" dirty="0"/>
              <a:t> on soil integrity:</a:t>
            </a:r>
          </a:p>
        </p:txBody>
      </p:sp>
      <p:pic>
        <p:nvPicPr>
          <p:cNvPr id="10" name="Picture 9" descr="A picture of dry cracked soil">
            <a:extLst>
              <a:ext uri="{FF2B5EF4-FFF2-40B4-BE49-F238E27FC236}">
                <a16:creationId xmlns:a16="http://schemas.microsoft.com/office/drawing/2014/main" id="{C6650ED6-5D11-D8B4-4559-20C6DA774B5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11294" y="297953"/>
            <a:ext cx="1428127" cy="952085"/>
          </a:xfrm>
          <a:prstGeom prst="rect">
            <a:avLst/>
          </a:prstGeom>
        </p:spPr>
      </p:pic>
    </p:spTree>
    <p:extLst>
      <p:ext uri="{BB962C8B-B14F-4D97-AF65-F5344CB8AC3E}">
        <p14:creationId xmlns:p14="http://schemas.microsoft.com/office/powerpoint/2010/main" val="372748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E11D-A6DC-D5CC-5711-5A0652CBC0D4}"/>
              </a:ext>
            </a:extLst>
          </p:cNvPr>
          <p:cNvSpPr>
            <a:spLocks noGrp="1"/>
          </p:cNvSpPr>
          <p:nvPr>
            <p:ph type="ctrTitle"/>
          </p:nvPr>
        </p:nvSpPr>
        <p:spPr>
          <a:xfrm>
            <a:off x="972457" y="1122363"/>
            <a:ext cx="10363200" cy="2387600"/>
          </a:xfrm>
        </p:spPr>
        <p:txBody>
          <a:bodyPr/>
          <a:lstStyle/>
          <a:p>
            <a:r>
              <a:rPr lang="en-US" dirty="0"/>
              <a:t>Pest Management</a:t>
            </a:r>
          </a:p>
        </p:txBody>
      </p:sp>
      <p:sp>
        <p:nvSpPr>
          <p:cNvPr id="3" name="Subtitle 2">
            <a:extLst>
              <a:ext uri="{FF2B5EF4-FFF2-40B4-BE49-F238E27FC236}">
                <a16:creationId xmlns:a16="http://schemas.microsoft.com/office/drawing/2014/main" id="{D5AA8507-F16D-4E60-142D-27233D124CC3}"/>
              </a:ext>
            </a:extLst>
          </p:cNvPr>
          <p:cNvSpPr>
            <a:spLocks noGrp="1"/>
          </p:cNvSpPr>
          <p:nvPr>
            <p:ph type="subTitle" idx="1"/>
          </p:nvPr>
        </p:nvSpPr>
        <p:spPr>
          <a:xfrm>
            <a:off x="700391" y="3602038"/>
            <a:ext cx="10894979" cy="1655762"/>
          </a:xfrm>
        </p:spPr>
        <p:txBody>
          <a:bodyPr/>
          <a:lstStyle/>
          <a:p>
            <a:r>
              <a:rPr lang="en-US" dirty="0"/>
              <a:t>The adverse consequences of standard pesticide application and how </a:t>
            </a:r>
          </a:p>
          <a:p>
            <a:r>
              <a:rPr lang="en-US" dirty="0"/>
              <a:t>integrated pest management provides strategies for mitigating the damage</a:t>
            </a:r>
          </a:p>
        </p:txBody>
      </p:sp>
    </p:spTree>
    <p:extLst>
      <p:ext uri="{BB962C8B-B14F-4D97-AF65-F5344CB8AC3E}">
        <p14:creationId xmlns:p14="http://schemas.microsoft.com/office/powerpoint/2010/main" val="601680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B13866-0E1A-B0EF-0BE8-43CF0951D55F}"/>
              </a:ext>
            </a:extLst>
          </p:cNvPr>
          <p:cNvSpPr txBox="1"/>
          <p:nvPr/>
        </p:nvSpPr>
        <p:spPr>
          <a:xfrm>
            <a:off x="-103031" y="86663"/>
            <a:ext cx="12127778" cy="1323439"/>
          </a:xfrm>
          <a:prstGeom prst="rect">
            <a:avLst/>
          </a:prstGeom>
          <a:noFill/>
        </p:spPr>
        <p:txBody>
          <a:bodyPr wrap="square" rtlCol="0">
            <a:spAutoFit/>
          </a:bodyPr>
          <a:lstStyle/>
          <a:p>
            <a:pPr algn="ctr"/>
            <a:r>
              <a:rPr lang="en-US" sz="8000" dirty="0">
                <a:solidFill>
                  <a:srgbClr val="0070C0"/>
                </a:solidFill>
                <a:latin typeface="Calibri" panose="020F0502020204030204" pitchFamily="34" charset="0"/>
                <a:cs typeface="Calibri" panose="020F0502020204030204" pitchFamily="34" charset="0"/>
              </a:rPr>
              <a:t>Pest  Management</a:t>
            </a:r>
          </a:p>
        </p:txBody>
      </p:sp>
      <p:pic>
        <p:nvPicPr>
          <p:cNvPr id="3" name="Picture 2" descr="A cartoon of a person and vegetables praising the benefits of DDT&#10;">
            <a:extLst>
              <a:ext uri="{FF2B5EF4-FFF2-40B4-BE49-F238E27FC236}">
                <a16:creationId xmlns:a16="http://schemas.microsoft.com/office/drawing/2014/main" id="{1849C387-D285-8BAB-B6F4-7ADA57241A50}"/>
              </a:ext>
            </a:extLst>
          </p:cNvPr>
          <p:cNvPicPr>
            <a:picLocks noChangeAspect="1"/>
          </p:cNvPicPr>
          <p:nvPr/>
        </p:nvPicPr>
        <p:blipFill>
          <a:blip r:embed="rId2"/>
          <a:stretch>
            <a:fillRect/>
          </a:stretch>
        </p:blipFill>
        <p:spPr>
          <a:xfrm>
            <a:off x="1493949" y="1435860"/>
            <a:ext cx="9414457" cy="5164429"/>
          </a:xfrm>
          <a:prstGeom prst="rect">
            <a:avLst/>
          </a:prstGeom>
        </p:spPr>
      </p:pic>
    </p:spTree>
    <p:extLst>
      <p:ext uri="{BB962C8B-B14F-4D97-AF65-F5344CB8AC3E}">
        <p14:creationId xmlns:p14="http://schemas.microsoft.com/office/powerpoint/2010/main" val="103239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6A1C65-B7C3-3061-8306-8E514BDB332C}"/>
              </a:ext>
            </a:extLst>
          </p:cNvPr>
          <p:cNvSpPr txBox="1"/>
          <p:nvPr/>
        </p:nvSpPr>
        <p:spPr>
          <a:xfrm>
            <a:off x="933800" y="437332"/>
            <a:ext cx="10324400" cy="3370153"/>
          </a:xfrm>
          <a:prstGeom prst="rect">
            <a:avLst/>
          </a:prstGeom>
          <a:noFill/>
        </p:spPr>
        <p:txBody>
          <a:bodyPr wrap="square" rtlCol="0">
            <a:spAutoFit/>
          </a:bodyPr>
          <a:lstStyle/>
          <a:p>
            <a:pPr>
              <a:spcAft>
                <a:spcPts val="600"/>
              </a:spcAft>
            </a:pPr>
            <a:r>
              <a:rPr lang="en-US" sz="2200" dirty="0">
                <a:latin typeface="Calibri" panose="020F0502020204030204" pitchFamily="34" charset="0"/>
                <a:cs typeface="Calibri" panose="020F0502020204030204" pitchFamily="34" charset="0"/>
              </a:rPr>
              <a:t>Pesticides increase productivity but contaminate ecosystems and many of the persistent organic pollutants (POPs) are pesticides.</a:t>
            </a:r>
          </a:p>
          <a:p>
            <a:pPr>
              <a:spcAft>
                <a:spcPts val="600"/>
              </a:spcAft>
            </a:pPr>
            <a:r>
              <a:rPr lang="en-US" sz="2200" dirty="0">
                <a:latin typeface="Calibri" panose="020F0502020204030204" pitchFamily="34" charset="0"/>
                <a:cs typeface="Calibri" panose="020F0502020204030204" pitchFamily="34" charset="0"/>
              </a:rPr>
              <a:t>Pesticides might be playing a role in recent decline in pollinators that play a critical role in the production of fruits and vegetables.</a:t>
            </a:r>
          </a:p>
          <a:p>
            <a:pPr>
              <a:spcAft>
                <a:spcPts val="600"/>
              </a:spcAft>
            </a:pPr>
            <a:r>
              <a:rPr lang="en-US" sz="2200" dirty="0">
                <a:latin typeface="Calibri" panose="020F0502020204030204" pitchFamily="34" charset="0"/>
                <a:cs typeface="Calibri" panose="020F0502020204030204" pitchFamily="34" charset="0"/>
              </a:rPr>
              <a:t>Some pesticides and POPs are endocrine disruptors that adversely affect reproduction in both humans and wild animals.</a:t>
            </a:r>
          </a:p>
          <a:p>
            <a:pPr>
              <a:spcAft>
                <a:spcPts val="600"/>
              </a:spcAft>
            </a:pPr>
            <a:r>
              <a:rPr lang="en-US" sz="2200" dirty="0">
                <a:latin typeface="Calibri" panose="020F0502020204030204" pitchFamily="34" charset="0"/>
                <a:cs typeface="Calibri" panose="020F0502020204030204" pitchFamily="34" charset="0"/>
              </a:rPr>
              <a:t>Pesticides are known to lose their effectiveness through the evolution of pesticide-resistant populations of insects by means of natural selection. This problem occurs more among species with short life cycles.</a:t>
            </a:r>
          </a:p>
        </p:txBody>
      </p:sp>
      <p:pic>
        <p:nvPicPr>
          <p:cNvPr id="3" name="Picture 2" descr="A close-up of a warning sign">
            <a:extLst>
              <a:ext uri="{FF2B5EF4-FFF2-40B4-BE49-F238E27FC236}">
                <a16:creationId xmlns:a16="http://schemas.microsoft.com/office/drawing/2014/main" id="{C56AED20-AE46-52E1-0B1B-6FB785257D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8631" y="3987827"/>
            <a:ext cx="2001612" cy="2427721"/>
          </a:xfrm>
          <a:prstGeom prst="rect">
            <a:avLst/>
          </a:prstGeom>
        </p:spPr>
      </p:pic>
      <p:pic>
        <p:nvPicPr>
          <p:cNvPr id="6" name="Picture 5" descr="A series of images showing natural selection of insect pest that are pesticide resistant&#10;">
            <a:extLst>
              <a:ext uri="{FF2B5EF4-FFF2-40B4-BE49-F238E27FC236}">
                <a16:creationId xmlns:a16="http://schemas.microsoft.com/office/drawing/2014/main" id="{606A7657-9C36-DE67-A954-DF1E9367F4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85165" y="3989568"/>
            <a:ext cx="2373034" cy="2416847"/>
          </a:xfrm>
          <a:prstGeom prst="rect">
            <a:avLst/>
          </a:prstGeom>
          <a:ln>
            <a:solidFill>
              <a:schemeClr val="accent1"/>
            </a:solidFill>
          </a:ln>
        </p:spPr>
      </p:pic>
      <p:pic>
        <p:nvPicPr>
          <p:cNvPr id="12" name="Picture 11" descr="A pie chart on causes of infertility in wild animals">
            <a:extLst>
              <a:ext uri="{FF2B5EF4-FFF2-40B4-BE49-F238E27FC236}">
                <a16:creationId xmlns:a16="http://schemas.microsoft.com/office/drawing/2014/main" id="{7AB30F3E-A4C0-62CB-DE98-07C886466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4793" y="3996960"/>
            <a:ext cx="3513278" cy="2418588"/>
          </a:xfrm>
          <a:prstGeom prst="rect">
            <a:avLst/>
          </a:prstGeom>
          <a:ln>
            <a:solidFill>
              <a:schemeClr val="accent1"/>
            </a:solidFill>
          </a:ln>
        </p:spPr>
      </p:pic>
      <p:pic>
        <p:nvPicPr>
          <p:cNvPr id="14" name="Picture 13" descr="A butterfly on a flower&#10;&#10;Description automatically generated">
            <a:extLst>
              <a:ext uri="{FF2B5EF4-FFF2-40B4-BE49-F238E27FC236}">
                <a16:creationId xmlns:a16="http://schemas.microsoft.com/office/drawing/2014/main" id="{12CF6894-1E46-7312-D50E-8F84ACA963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5581" y="3987827"/>
            <a:ext cx="1439372" cy="1121492"/>
          </a:xfrm>
          <a:prstGeom prst="rect">
            <a:avLst/>
          </a:prstGeom>
        </p:spPr>
      </p:pic>
      <p:pic>
        <p:nvPicPr>
          <p:cNvPr id="16" name="Picture 15" descr="A bee on a yellow flower&#10;&#10;Description automatically generated">
            <a:extLst>
              <a:ext uri="{FF2B5EF4-FFF2-40B4-BE49-F238E27FC236}">
                <a16:creationId xmlns:a16="http://schemas.microsoft.com/office/drawing/2014/main" id="{E7BA0AFF-9D6B-5AC7-7DD4-D20A760C11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61877" y="5284922"/>
            <a:ext cx="1463076" cy="1121493"/>
          </a:xfrm>
          <a:prstGeom prst="rect">
            <a:avLst/>
          </a:prstGeom>
        </p:spPr>
      </p:pic>
    </p:spTree>
    <p:extLst>
      <p:ext uri="{BB962C8B-B14F-4D97-AF65-F5344CB8AC3E}">
        <p14:creationId xmlns:p14="http://schemas.microsoft.com/office/powerpoint/2010/main" val="200449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095AA2-9220-CE51-3508-F40749575242}"/>
              </a:ext>
            </a:extLst>
          </p:cNvPr>
          <p:cNvSpPr txBox="1"/>
          <p:nvPr/>
        </p:nvSpPr>
        <p:spPr>
          <a:xfrm>
            <a:off x="628312" y="400767"/>
            <a:ext cx="10935376" cy="2954655"/>
          </a:xfrm>
          <a:prstGeom prst="rect">
            <a:avLst/>
          </a:prstGeom>
          <a:noFill/>
        </p:spPr>
        <p:txBody>
          <a:bodyPr wrap="square" rtlCol="0">
            <a:spAutoFit/>
          </a:bodyPr>
          <a:lstStyle/>
          <a:p>
            <a:pPr>
              <a:spcAft>
                <a:spcPts val="600"/>
              </a:spcAft>
            </a:pPr>
            <a:r>
              <a:rPr lang="en-US" sz="2200" dirty="0">
                <a:latin typeface="Calibri" panose="020F0502020204030204" pitchFamily="34" charset="0"/>
                <a:cs typeface="Calibri" panose="020F0502020204030204" pitchFamily="34" charset="0"/>
              </a:rPr>
              <a:t>Pesticide use is heavily regulated in the US, but many many less affluent nations loosely control how hazardous products are used and discarded.</a:t>
            </a:r>
          </a:p>
          <a:p>
            <a:pPr>
              <a:spcAft>
                <a:spcPts val="600"/>
              </a:spcAft>
            </a:pPr>
            <a:r>
              <a:rPr lang="en-US" sz="2200" dirty="0">
                <a:latin typeface="Calibri" panose="020F0502020204030204" pitchFamily="34" charset="0"/>
                <a:cs typeface="Calibri" panose="020F0502020204030204" pitchFamily="34" charset="0"/>
              </a:rPr>
              <a:t>Making matters worse, many poor countries still use some pesticides that were banned in the US many decades ago. Researchers in South Africa detected levels of DDT in breast milk exceeding safety limits determined by the WHO.*</a:t>
            </a:r>
          </a:p>
          <a:p>
            <a:pPr>
              <a:spcAft>
                <a:spcPts val="600"/>
              </a:spcAft>
            </a:pPr>
            <a:r>
              <a:rPr lang="en-US" sz="2200" dirty="0">
                <a:latin typeface="Calibri" panose="020F0502020204030204" pitchFamily="34" charset="0"/>
                <a:cs typeface="Calibri" panose="020F0502020204030204" pitchFamily="34" charset="0"/>
              </a:rPr>
              <a:t>In 1984, 45 tons of methyl isocyanate escaped from an insecticide factory in Bhopal, India. About 15,000 people were killed and half a million suffered from life-changing injuries. An investigation later attributed this disaster to a lack of safety precautions.</a:t>
            </a:r>
          </a:p>
        </p:txBody>
      </p:sp>
      <p:pic>
        <p:nvPicPr>
          <p:cNvPr id="8" name="Picture 7" descr="A drawing of a person breastfeeding her baby&#10;&#10;Description automatically generated">
            <a:extLst>
              <a:ext uri="{FF2B5EF4-FFF2-40B4-BE49-F238E27FC236}">
                <a16:creationId xmlns:a16="http://schemas.microsoft.com/office/drawing/2014/main" id="{26E3FB87-F7E8-4DC7-662A-F05C1B6AA1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07784" y="3623148"/>
            <a:ext cx="2725731" cy="2419087"/>
          </a:xfrm>
          <a:prstGeom prst="rect">
            <a:avLst/>
          </a:prstGeom>
        </p:spPr>
      </p:pic>
      <p:pic>
        <p:nvPicPr>
          <p:cNvPr id="10" name="Picture 9" descr="A group of people from Bhopal holding a banner protesting against Dow Chemical and the US&#10;">
            <a:extLst>
              <a:ext uri="{FF2B5EF4-FFF2-40B4-BE49-F238E27FC236}">
                <a16:creationId xmlns:a16="http://schemas.microsoft.com/office/drawing/2014/main" id="{16633FF0-479E-ED66-0549-E9AFB5B617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94767" y="3623148"/>
            <a:ext cx="3161418" cy="2395014"/>
          </a:xfrm>
          <a:prstGeom prst="rect">
            <a:avLst/>
          </a:prstGeom>
          <a:ln>
            <a:solidFill>
              <a:schemeClr val="accent1"/>
            </a:solidFill>
          </a:ln>
        </p:spPr>
      </p:pic>
      <p:sp>
        <p:nvSpPr>
          <p:cNvPr id="2" name="TextBox 1">
            <a:extLst>
              <a:ext uri="{FF2B5EF4-FFF2-40B4-BE49-F238E27FC236}">
                <a16:creationId xmlns:a16="http://schemas.microsoft.com/office/drawing/2014/main" id="{DB01F0D9-933D-A804-AB4F-AD40CD28011B}"/>
              </a:ext>
            </a:extLst>
          </p:cNvPr>
          <p:cNvSpPr txBox="1"/>
          <p:nvPr/>
        </p:nvSpPr>
        <p:spPr>
          <a:xfrm>
            <a:off x="836023" y="6134245"/>
            <a:ext cx="9366603"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Information from Science Daily, 2012: </a:t>
            </a:r>
            <a:r>
              <a:rPr lang="en-US" sz="1600" dirty="0">
                <a:latin typeface="Calibri" panose="020F0502020204030204" pitchFamily="34" charset="0"/>
                <a:cs typeface="Calibri" panose="020F0502020204030204" pitchFamily="34" charset="0"/>
                <a:hlinkClick r:id="rId4"/>
              </a:rPr>
              <a:t>https://www.sciencedaily.com/releases/2012/09/120903142949.htm</a:t>
            </a:r>
            <a:r>
              <a:rPr lang="en-US" sz="1600" dirty="0">
                <a:latin typeface="Calibri" panose="020F0502020204030204" pitchFamily="34" charset="0"/>
                <a:cs typeface="Calibri" panose="020F0502020204030204" pitchFamily="34" charset="0"/>
              </a:rPr>
              <a:t> </a:t>
            </a:r>
          </a:p>
        </p:txBody>
      </p:sp>
      <p:pic>
        <p:nvPicPr>
          <p:cNvPr id="6" name="Picture 5" descr="A truck dumping trash into a river&#10;&#10;">
            <a:extLst>
              <a:ext uri="{FF2B5EF4-FFF2-40B4-BE49-F238E27FC236}">
                <a16:creationId xmlns:a16="http://schemas.microsoft.com/office/drawing/2014/main" id="{4E40DD29-2D56-2675-7C0B-F9F3250EA51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6690" y="3623148"/>
            <a:ext cx="3369975" cy="2395014"/>
          </a:xfrm>
          <a:prstGeom prst="rect">
            <a:avLst/>
          </a:prstGeom>
          <a:ln>
            <a:solidFill>
              <a:schemeClr val="accent1"/>
            </a:solidFill>
          </a:ln>
        </p:spPr>
      </p:pic>
    </p:spTree>
    <p:extLst>
      <p:ext uri="{BB962C8B-B14F-4D97-AF65-F5344CB8AC3E}">
        <p14:creationId xmlns:p14="http://schemas.microsoft.com/office/powerpoint/2010/main" val="382233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blinds(horizontal)">
                                      <p:cBhvr>
                                        <p:cTn id="9" dur="500"/>
                                        <p:tgtEl>
                                          <p:spTgt spid="8"/>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46274D-E824-9301-B5DF-7EB7497D1A2E}"/>
              </a:ext>
            </a:extLst>
          </p:cNvPr>
          <p:cNvSpPr txBox="1"/>
          <p:nvPr/>
        </p:nvSpPr>
        <p:spPr>
          <a:xfrm>
            <a:off x="404415" y="582067"/>
            <a:ext cx="9906000" cy="2846933"/>
          </a:xfrm>
          <a:prstGeom prst="rect">
            <a:avLst/>
          </a:prstGeom>
          <a:noFill/>
        </p:spPr>
        <p:txBody>
          <a:bodyPr wrap="square" rtlCol="0">
            <a:spAutoFit/>
          </a:bodyPr>
          <a:lstStyle/>
          <a:p>
            <a:pPr>
              <a:spcAft>
                <a:spcPts val="600"/>
              </a:spcAft>
            </a:pPr>
            <a:r>
              <a:rPr lang="en-US" sz="2200" b="1" dirty="0">
                <a:latin typeface="Calibri" panose="020F0502020204030204" pitchFamily="34" charset="0"/>
                <a:cs typeface="Calibri" panose="020F0502020204030204" pitchFamily="34" charset="0"/>
              </a:rPr>
              <a:t>Integrative Pest Management </a:t>
            </a:r>
            <a:r>
              <a:rPr lang="en-US" sz="2200" dirty="0">
                <a:latin typeface="Calibri" panose="020F0502020204030204" pitchFamily="34" charset="0"/>
                <a:cs typeface="Calibri" panose="020F0502020204030204" pitchFamily="34" charset="0"/>
              </a:rPr>
              <a:t>(IPM) incorporates a wide rage of strategies that minimize pesticide use. These include:</a:t>
            </a:r>
          </a:p>
          <a:p>
            <a:pPr marL="342900" indent="-342900">
              <a:spcAft>
                <a:spcPts val="600"/>
              </a:spcAft>
              <a:buFont typeface="Arial" panose="020B0604020202020204" pitchFamily="34" charset="0"/>
              <a:buChar char="•"/>
            </a:pPr>
            <a:r>
              <a:rPr lang="en-US" sz="2200" b="1" dirty="0">
                <a:latin typeface="Calibri" panose="020F0502020204030204" pitchFamily="34" charset="0"/>
                <a:cs typeface="Calibri" panose="020F0502020204030204" pitchFamily="34" charset="0"/>
              </a:rPr>
              <a:t>Selective Application of Pesticides: </a:t>
            </a:r>
            <a:r>
              <a:rPr lang="en-US" sz="2200" dirty="0">
                <a:latin typeface="Calibri" panose="020F0502020204030204" pitchFamily="34" charset="0"/>
                <a:cs typeface="Calibri" panose="020F0502020204030204" pitchFamily="34" charset="0"/>
              </a:rPr>
              <a:t>Minimizes ecosystem contamination.</a:t>
            </a:r>
          </a:p>
          <a:p>
            <a:pPr marL="342900" indent="-342900">
              <a:spcAft>
                <a:spcPts val="600"/>
              </a:spcAft>
              <a:buFont typeface="Arial" panose="020B0604020202020204" pitchFamily="34" charset="0"/>
              <a:buChar char="•"/>
            </a:pPr>
            <a:r>
              <a:rPr lang="en-US" sz="2200" b="1" dirty="0">
                <a:latin typeface="Calibri" panose="020F0502020204030204" pitchFamily="34" charset="0"/>
                <a:cs typeface="Calibri" panose="020F0502020204030204" pitchFamily="34" charset="0"/>
              </a:rPr>
              <a:t>Intercropping/Polyculture: </a:t>
            </a:r>
            <a:r>
              <a:rPr lang="en-US" sz="2200" dirty="0">
                <a:latin typeface="Calibri" panose="020F0502020204030204" pitchFamily="34" charset="0"/>
                <a:cs typeface="Calibri" panose="020F0502020204030204" pitchFamily="34" charset="0"/>
              </a:rPr>
              <a:t>Reduces population of specialized pests.</a:t>
            </a:r>
          </a:p>
          <a:p>
            <a:pPr marL="342900" indent="-342900">
              <a:spcAft>
                <a:spcPts val="600"/>
              </a:spcAft>
              <a:buFont typeface="Arial" panose="020B0604020202020204" pitchFamily="34" charset="0"/>
              <a:buChar char="•"/>
            </a:pPr>
            <a:r>
              <a:rPr lang="en-US" sz="2200" b="1" dirty="0">
                <a:latin typeface="Calibri" panose="020F0502020204030204" pitchFamily="34" charset="0"/>
                <a:cs typeface="Calibri" panose="020F0502020204030204" pitchFamily="34" charset="0"/>
              </a:rPr>
              <a:t>Biological control: </a:t>
            </a:r>
            <a:r>
              <a:rPr lang="en-US" sz="2200" dirty="0">
                <a:latin typeface="Calibri" panose="020F0502020204030204" pitchFamily="34" charset="0"/>
                <a:cs typeface="Calibri" panose="020F0502020204030204" pitchFamily="34" charset="0"/>
              </a:rPr>
              <a:t>A cleaner alternative to pesticides.</a:t>
            </a:r>
          </a:p>
          <a:p>
            <a:pPr marL="342900" indent="-342900">
              <a:spcAft>
                <a:spcPts val="600"/>
              </a:spcAft>
              <a:buFont typeface="Arial" panose="020B0604020202020204" pitchFamily="34" charset="0"/>
              <a:buChar char="•"/>
            </a:pPr>
            <a:r>
              <a:rPr lang="en-US" sz="2200" b="1" dirty="0">
                <a:latin typeface="Calibri" panose="020F0502020204030204" pitchFamily="34" charset="0"/>
                <a:cs typeface="Calibri" panose="020F0502020204030204" pitchFamily="34" charset="0"/>
              </a:rPr>
              <a:t>Conservation Tillage: </a:t>
            </a:r>
            <a:r>
              <a:rPr lang="en-US" sz="2200" dirty="0">
                <a:latin typeface="Calibri" panose="020F0502020204030204" pitchFamily="34" charset="0"/>
                <a:cs typeface="Calibri" panose="020F0502020204030204" pitchFamily="34" charset="0"/>
              </a:rPr>
              <a:t>Enhances biological control by conserving soil biodiversity.</a:t>
            </a:r>
          </a:p>
          <a:p>
            <a:pPr marL="342900" indent="-342900">
              <a:spcAft>
                <a:spcPts val="600"/>
              </a:spcAft>
              <a:buFont typeface="Arial" panose="020B0604020202020204" pitchFamily="34" charset="0"/>
              <a:buChar char="•"/>
            </a:pPr>
            <a:r>
              <a:rPr lang="en-US" sz="2200" b="1" dirty="0">
                <a:latin typeface="Calibri" panose="020F0502020204030204" pitchFamily="34" charset="0"/>
                <a:cs typeface="Calibri" panose="020F0502020204030204" pitchFamily="34" charset="0"/>
              </a:rPr>
              <a:t>Crop Rotation: </a:t>
            </a:r>
            <a:r>
              <a:rPr lang="en-US" sz="2200" dirty="0">
                <a:latin typeface="Calibri" panose="020F0502020204030204" pitchFamily="34" charset="0"/>
                <a:cs typeface="Calibri" panose="020F0502020204030204" pitchFamily="34" charset="0"/>
              </a:rPr>
              <a:t>Disrupts the life cycles of pests and parasites.</a:t>
            </a:r>
          </a:p>
        </p:txBody>
      </p:sp>
      <p:pic>
        <p:nvPicPr>
          <p:cNvPr id="13" name="Picture 12" descr="A ladybug on a plant&#10;&#10;Description automatically generated">
            <a:extLst>
              <a:ext uri="{FF2B5EF4-FFF2-40B4-BE49-F238E27FC236}">
                <a16:creationId xmlns:a16="http://schemas.microsoft.com/office/drawing/2014/main" id="{CC45F9A9-BACE-AF7F-A535-DFFBDAA448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57415" y="3593775"/>
            <a:ext cx="3022090" cy="2518408"/>
          </a:xfrm>
          <a:prstGeom prst="rect">
            <a:avLst/>
          </a:prstGeom>
          <a:ln>
            <a:solidFill>
              <a:schemeClr val="accent1"/>
            </a:solidFill>
          </a:ln>
        </p:spPr>
      </p:pic>
      <p:pic>
        <p:nvPicPr>
          <p:cNvPr id="17" name="Picture 16" descr="A row of green machinery in a field&#10;&#10;Description automatically generated">
            <a:extLst>
              <a:ext uri="{FF2B5EF4-FFF2-40B4-BE49-F238E27FC236}">
                <a16:creationId xmlns:a16="http://schemas.microsoft.com/office/drawing/2014/main" id="{D97BE514-4B9E-C821-8E3F-5F3C3640CC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83581" y="3593775"/>
            <a:ext cx="2714881" cy="2518408"/>
          </a:xfrm>
          <a:prstGeom prst="rect">
            <a:avLst/>
          </a:prstGeom>
          <a:ln>
            <a:solidFill>
              <a:schemeClr val="accent1"/>
            </a:solidFill>
          </a:ln>
        </p:spPr>
      </p:pic>
      <p:sp>
        <p:nvSpPr>
          <p:cNvPr id="2" name="TextBox 1">
            <a:extLst>
              <a:ext uri="{FF2B5EF4-FFF2-40B4-BE49-F238E27FC236}">
                <a16:creationId xmlns:a16="http://schemas.microsoft.com/office/drawing/2014/main" id="{27A84C34-9423-E13F-65AD-32207D5776FD}"/>
              </a:ext>
            </a:extLst>
          </p:cNvPr>
          <p:cNvSpPr txBox="1"/>
          <p:nvPr/>
        </p:nvSpPr>
        <p:spPr>
          <a:xfrm>
            <a:off x="401605" y="6139135"/>
            <a:ext cx="10267298"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 Image of selective application from Kentucky University:  </a:t>
            </a:r>
            <a:r>
              <a:rPr lang="en-US" sz="1600" dirty="0">
                <a:latin typeface="Calibri" panose="020F0502020204030204" pitchFamily="34" charset="0"/>
                <a:cs typeface="Calibri" panose="020F0502020204030204" pitchFamily="34" charset="0"/>
                <a:hlinkClick r:id="rId4"/>
              </a:rPr>
              <a:t>https://www.uky.edu/Ag/Entomology/PSEP/14appequip2.html</a:t>
            </a:r>
            <a:endParaRPr lang="en-US" sz="1600" dirty="0">
              <a:latin typeface="Calibri" panose="020F0502020204030204" pitchFamily="34" charset="0"/>
              <a:cs typeface="Calibri" panose="020F0502020204030204" pitchFamily="34" charset="0"/>
            </a:endParaRPr>
          </a:p>
        </p:txBody>
      </p:sp>
      <p:pic>
        <p:nvPicPr>
          <p:cNvPr id="3" name="Picture 2" descr="A red and white pole in the dirt applying a pesticide to a weed&#10;">
            <a:extLst>
              <a:ext uri="{FF2B5EF4-FFF2-40B4-BE49-F238E27FC236}">
                <a16:creationId xmlns:a16="http://schemas.microsoft.com/office/drawing/2014/main" id="{CD9F6F85-AD0F-CD7B-0064-8D197DEF792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2254" y="3600177"/>
            <a:ext cx="1892939" cy="2512006"/>
          </a:xfrm>
          <a:prstGeom prst="rect">
            <a:avLst/>
          </a:prstGeom>
          <a:ln>
            <a:solidFill>
              <a:schemeClr val="accent1"/>
            </a:solidFill>
          </a:ln>
        </p:spPr>
      </p:pic>
      <p:pic>
        <p:nvPicPr>
          <p:cNvPr id="6" name="Picture 5" descr="A group of people working in a plantation with different crops&#10;">
            <a:extLst>
              <a:ext uri="{FF2B5EF4-FFF2-40B4-BE49-F238E27FC236}">
                <a16:creationId xmlns:a16="http://schemas.microsoft.com/office/drawing/2014/main" id="{F5F6CAEB-CBB0-0D58-4858-C28F2EDED2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27256" y="3600177"/>
            <a:ext cx="1892939" cy="2512006"/>
          </a:xfrm>
          <a:prstGeom prst="rect">
            <a:avLst/>
          </a:prstGeom>
        </p:spPr>
      </p:pic>
      <p:pic>
        <p:nvPicPr>
          <p:cNvPr id="7" name="Picture 6" descr="A cycle with arrows indicating how crops are changed over different seasons and years">
            <a:extLst>
              <a:ext uri="{FF2B5EF4-FFF2-40B4-BE49-F238E27FC236}">
                <a16:creationId xmlns:a16="http://schemas.microsoft.com/office/drawing/2014/main" id="{417CAE8F-B190-7568-4258-9BA0EEE53F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29559" y="1072061"/>
            <a:ext cx="1768903" cy="1776528"/>
          </a:xfrm>
          <a:prstGeom prst="rect">
            <a:avLst/>
          </a:prstGeom>
        </p:spPr>
      </p:pic>
    </p:spTree>
    <p:extLst>
      <p:ext uri="{BB962C8B-B14F-4D97-AF65-F5344CB8AC3E}">
        <p14:creationId xmlns:p14="http://schemas.microsoft.com/office/powerpoint/2010/main" val="79795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E11D-A6DC-D5CC-5711-5A0652CBC0D4}"/>
              </a:ext>
            </a:extLst>
          </p:cNvPr>
          <p:cNvSpPr>
            <a:spLocks noGrp="1"/>
          </p:cNvSpPr>
          <p:nvPr>
            <p:ph type="ctrTitle"/>
          </p:nvPr>
        </p:nvSpPr>
        <p:spPr>
          <a:xfrm>
            <a:off x="972457" y="1122363"/>
            <a:ext cx="10363200" cy="2387600"/>
          </a:xfrm>
        </p:spPr>
        <p:txBody>
          <a:bodyPr/>
          <a:lstStyle/>
          <a:p>
            <a:r>
              <a:rPr lang="en-US" dirty="0"/>
              <a:t>Sustainable Agriculture</a:t>
            </a:r>
          </a:p>
        </p:txBody>
      </p:sp>
      <p:sp>
        <p:nvSpPr>
          <p:cNvPr id="3" name="Subtitle 2">
            <a:extLst>
              <a:ext uri="{FF2B5EF4-FFF2-40B4-BE49-F238E27FC236}">
                <a16:creationId xmlns:a16="http://schemas.microsoft.com/office/drawing/2014/main" id="{D5AA8507-F16D-4E60-142D-27233D124CC3}"/>
              </a:ext>
            </a:extLst>
          </p:cNvPr>
          <p:cNvSpPr>
            <a:spLocks noGrp="1"/>
          </p:cNvSpPr>
          <p:nvPr>
            <p:ph type="subTitle" idx="1"/>
          </p:nvPr>
        </p:nvSpPr>
        <p:spPr>
          <a:xfrm>
            <a:off x="661481" y="3602038"/>
            <a:ext cx="11225717" cy="1655762"/>
          </a:xfrm>
        </p:spPr>
        <p:txBody>
          <a:bodyPr/>
          <a:lstStyle/>
          <a:p>
            <a:r>
              <a:rPr lang="en-US" dirty="0"/>
              <a:t>Through organic farming, integrated pest management and regenerative grazing</a:t>
            </a:r>
          </a:p>
        </p:txBody>
      </p:sp>
    </p:spTree>
    <p:extLst>
      <p:ext uri="{BB962C8B-B14F-4D97-AF65-F5344CB8AC3E}">
        <p14:creationId xmlns:p14="http://schemas.microsoft.com/office/powerpoint/2010/main" val="1722317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B13866-0E1A-B0EF-0BE8-43CF0951D55F}"/>
              </a:ext>
            </a:extLst>
          </p:cNvPr>
          <p:cNvSpPr txBox="1"/>
          <p:nvPr/>
        </p:nvSpPr>
        <p:spPr>
          <a:xfrm>
            <a:off x="26122" y="32098"/>
            <a:ext cx="12127778" cy="1446550"/>
          </a:xfrm>
          <a:prstGeom prst="rect">
            <a:avLst/>
          </a:prstGeom>
          <a:noFill/>
        </p:spPr>
        <p:txBody>
          <a:bodyPr wrap="square" rtlCol="0">
            <a:spAutoFit/>
          </a:bodyPr>
          <a:lstStyle/>
          <a:p>
            <a:pPr algn="ctr"/>
            <a:r>
              <a:rPr lang="en-US" sz="8600" dirty="0">
                <a:solidFill>
                  <a:srgbClr val="0070C0"/>
                </a:solidFill>
                <a:latin typeface="Calibri" panose="020F0502020204030204" pitchFamily="34" charset="0"/>
                <a:cs typeface="Calibri" panose="020F0502020204030204" pitchFamily="34" charset="0"/>
              </a:rPr>
              <a:t>Sustainable Agriculture</a:t>
            </a:r>
          </a:p>
        </p:txBody>
      </p:sp>
      <p:pic>
        <p:nvPicPr>
          <p:cNvPr id="3" name="Picture 2" descr="Crops in a greenhouse, a mother and daughter at a horse farm, and people at a farmers market">
            <a:extLst>
              <a:ext uri="{FF2B5EF4-FFF2-40B4-BE49-F238E27FC236}">
                <a16:creationId xmlns:a16="http://schemas.microsoft.com/office/drawing/2014/main" id="{4BD9CD30-18D6-7BF2-0378-9C56E833BF67}"/>
              </a:ext>
            </a:extLst>
          </p:cNvPr>
          <p:cNvPicPr>
            <a:picLocks noChangeAspect="1"/>
          </p:cNvPicPr>
          <p:nvPr/>
        </p:nvPicPr>
        <p:blipFill>
          <a:blip r:embed="rId2"/>
          <a:stretch>
            <a:fillRect/>
          </a:stretch>
        </p:blipFill>
        <p:spPr>
          <a:xfrm>
            <a:off x="835898" y="1336978"/>
            <a:ext cx="10520204" cy="5080531"/>
          </a:xfrm>
          <a:prstGeom prst="rect">
            <a:avLst/>
          </a:prstGeom>
        </p:spPr>
      </p:pic>
    </p:spTree>
    <p:extLst>
      <p:ext uri="{BB962C8B-B14F-4D97-AF65-F5344CB8AC3E}">
        <p14:creationId xmlns:p14="http://schemas.microsoft.com/office/powerpoint/2010/main" val="1572868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75485F-B476-0ED0-6239-EB29C519C0A4}"/>
              </a:ext>
            </a:extLst>
          </p:cNvPr>
          <p:cNvSpPr txBox="1"/>
          <p:nvPr/>
        </p:nvSpPr>
        <p:spPr>
          <a:xfrm>
            <a:off x="471574" y="474345"/>
            <a:ext cx="11248851" cy="2954655"/>
          </a:xfrm>
          <a:prstGeom prst="rect">
            <a:avLst/>
          </a:prstGeom>
          <a:noFill/>
        </p:spPr>
        <p:txBody>
          <a:bodyPr wrap="square" rtlCol="0">
            <a:spAutoFit/>
          </a:bodyPr>
          <a:lstStyle/>
          <a:p>
            <a:pPr>
              <a:spcAft>
                <a:spcPts val="1200"/>
              </a:spcAft>
            </a:pPr>
            <a:r>
              <a:rPr lang="en-US" sz="2200" dirty="0">
                <a:latin typeface="Calibri" panose="020F0502020204030204" pitchFamily="34" charset="0"/>
                <a:cs typeface="Calibri" panose="020F0502020204030204" pitchFamily="34" charset="0"/>
              </a:rPr>
              <a:t>Organic farming is more sustainable because it results in less pesticides in the environment, less erosion, and less nutrient runoff. Food that is certified organic forbids the use of:</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Chemical Fertilizers</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Synthetic Pesticides &amp; Herbicides</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Sewage Sludge</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Ionizing Radiation</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GMO</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Antibiotics (livestock)</a:t>
            </a:r>
          </a:p>
        </p:txBody>
      </p:sp>
      <p:pic>
        <p:nvPicPr>
          <p:cNvPr id="3" name="Picture 2" descr="A bag of GMO seed corn crossed out with an X&#10;">
            <a:extLst>
              <a:ext uri="{FF2B5EF4-FFF2-40B4-BE49-F238E27FC236}">
                <a16:creationId xmlns:a16="http://schemas.microsoft.com/office/drawing/2014/main" id="{4B98BBA3-076E-AD56-8180-4D17A34380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95046" y="4199431"/>
            <a:ext cx="1462792" cy="1744169"/>
          </a:xfrm>
          <a:prstGeom prst="rect">
            <a:avLst/>
          </a:prstGeom>
        </p:spPr>
      </p:pic>
      <p:pic>
        <p:nvPicPr>
          <p:cNvPr id="4" name="Picture 3" descr="A spray container for spreading Round-Up herbicide crossed out with an X">
            <a:extLst>
              <a:ext uri="{FF2B5EF4-FFF2-40B4-BE49-F238E27FC236}">
                <a16:creationId xmlns:a16="http://schemas.microsoft.com/office/drawing/2014/main" id="{680FEBB4-9202-0311-DB14-A75E352438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0352" y="3901246"/>
            <a:ext cx="1975772" cy="2269678"/>
          </a:xfrm>
          <a:prstGeom prst="rect">
            <a:avLst/>
          </a:prstGeom>
        </p:spPr>
      </p:pic>
      <p:pic>
        <p:nvPicPr>
          <p:cNvPr id="7" name="Picture 6" descr="A tractor for spreading chemical fertilizer crossed out with an X">
            <a:extLst>
              <a:ext uri="{FF2B5EF4-FFF2-40B4-BE49-F238E27FC236}">
                <a16:creationId xmlns:a16="http://schemas.microsoft.com/office/drawing/2014/main" id="{2A1F7057-E6E9-98EA-F459-5775D99C23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406" y="4064928"/>
            <a:ext cx="2108398" cy="1988299"/>
          </a:xfrm>
          <a:prstGeom prst="rect">
            <a:avLst/>
          </a:prstGeom>
          <a:ln>
            <a:solidFill>
              <a:schemeClr val="tx1"/>
            </a:solidFill>
          </a:ln>
        </p:spPr>
      </p:pic>
      <p:pic>
        <p:nvPicPr>
          <p:cNvPr id="11" name="Picture 10" descr="A yellow and black sign indicating a radiation hazard crossed out with an X">
            <a:extLst>
              <a:ext uri="{FF2B5EF4-FFF2-40B4-BE49-F238E27FC236}">
                <a16:creationId xmlns:a16="http://schemas.microsoft.com/office/drawing/2014/main" id="{B29A99E6-1FDF-3B65-4BE5-5BD1642D32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77676" y="4314813"/>
            <a:ext cx="1461780" cy="1461780"/>
          </a:xfrm>
          <a:prstGeom prst="rect">
            <a:avLst/>
          </a:prstGeom>
        </p:spPr>
      </p:pic>
      <p:pic>
        <p:nvPicPr>
          <p:cNvPr id="13" name="Picture 12" descr="A close-up of blue pills representing antibiotics crossed out with an X">
            <a:extLst>
              <a:ext uri="{FF2B5EF4-FFF2-40B4-BE49-F238E27FC236}">
                <a16:creationId xmlns:a16="http://schemas.microsoft.com/office/drawing/2014/main" id="{4E355E3E-B6B2-F421-33EF-86F134A650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49744" y="4283128"/>
            <a:ext cx="1607855" cy="1469680"/>
          </a:xfrm>
          <a:prstGeom prst="rect">
            <a:avLst/>
          </a:prstGeom>
        </p:spPr>
      </p:pic>
      <p:pic>
        <p:nvPicPr>
          <p:cNvPr id="21" name="Picture 20" descr="A green and white circle with the USDA logo certifying the product as organic">
            <a:extLst>
              <a:ext uri="{FF2B5EF4-FFF2-40B4-BE49-F238E27FC236}">
                <a16:creationId xmlns:a16="http://schemas.microsoft.com/office/drawing/2014/main" id="{C479BC66-EA55-C332-20F3-0DE2FB6E5C2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98203" y="1390650"/>
            <a:ext cx="2160456" cy="2160456"/>
          </a:xfrm>
          <a:prstGeom prst="rect">
            <a:avLst/>
          </a:prstGeom>
        </p:spPr>
      </p:pic>
      <p:pic>
        <p:nvPicPr>
          <p:cNvPr id="23" name="Picture 22" descr="A Canadian government logo with a leaf and a red leaf certifying the food as organic">
            <a:extLst>
              <a:ext uri="{FF2B5EF4-FFF2-40B4-BE49-F238E27FC236}">
                <a16:creationId xmlns:a16="http://schemas.microsoft.com/office/drawing/2014/main" id="{DA9A185B-82BD-E119-2707-5613E423E5F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27832" y="1390650"/>
            <a:ext cx="2160456" cy="2160456"/>
          </a:xfrm>
          <a:prstGeom prst="rect">
            <a:avLst/>
          </a:prstGeom>
        </p:spPr>
      </p:pic>
      <p:pic>
        <p:nvPicPr>
          <p:cNvPr id="5" name="Picture 4" descr="A concrete rectangular pool dried sewage sludge crossed out with an X.&#10;&#10;">
            <a:extLst>
              <a:ext uri="{FF2B5EF4-FFF2-40B4-BE49-F238E27FC236}">
                <a16:creationId xmlns:a16="http://schemas.microsoft.com/office/drawing/2014/main" id="{B259FEAC-EC83-8CEF-DB46-7C346104E08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06108" y="4199431"/>
            <a:ext cx="1550301" cy="1744169"/>
          </a:xfrm>
          <a:prstGeom prst="rect">
            <a:avLst/>
          </a:prstGeom>
          <a:ln>
            <a:solidFill>
              <a:schemeClr val="tx1"/>
            </a:solidFill>
          </a:ln>
        </p:spPr>
      </p:pic>
      <p:pic>
        <p:nvPicPr>
          <p:cNvPr id="8" name="Graphic 7" descr="Close outline">
            <a:extLst>
              <a:ext uri="{FF2B5EF4-FFF2-40B4-BE49-F238E27FC236}">
                <a16:creationId xmlns:a16="http://schemas.microsoft.com/office/drawing/2014/main" id="{170DCF3E-C7F7-96E5-3884-934D8D8A14A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2339" y="4339799"/>
            <a:ext cx="1713428" cy="1713428"/>
          </a:xfrm>
          <a:prstGeom prst="rect">
            <a:avLst/>
          </a:prstGeom>
        </p:spPr>
      </p:pic>
      <p:pic>
        <p:nvPicPr>
          <p:cNvPr id="9" name="Graphic 8" descr="Close outline">
            <a:extLst>
              <a:ext uri="{FF2B5EF4-FFF2-40B4-BE49-F238E27FC236}">
                <a16:creationId xmlns:a16="http://schemas.microsoft.com/office/drawing/2014/main" id="{DB25D712-B91D-E1E9-47A8-10A2B795BE8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41148" y="4339799"/>
            <a:ext cx="1713428" cy="1713428"/>
          </a:xfrm>
          <a:prstGeom prst="rect">
            <a:avLst/>
          </a:prstGeom>
        </p:spPr>
      </p:pic>
      <p:pic>
        <p:nvPicPr>
          <p:cNvPr id="10" name="Graphic 9" descr="Close outline">
            <a:extLst>
              <a:ext uri="{FF2B5EF4-FFF2-40B4-BE49-F238E27FC236}">
                <a16:creationId xmlns:a16="http://schemas.microsoft.com/office/drawing/2014/main" id="{5F85B451-6CDE-0467-4044-68C02D79CCD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78054" y="4295887"/>
            <a:ext cx="1801251" cy="1801251"/>
          </a:xfrm>
          <a:prstGeom prst="rect">
            <a:avLst/>
          </a:prstGeom>
        </p:spPr>
      </p:pic>
      <p:pic>
        <p:nvPicPr>
          <p:cNvPr id="12" name="Graphic 11" descr="Radiation hazard sign with a ">
            <a:extLst>
              <a:ext uri="{FF2B5EF4-FFF2-40B4-BE49-F238E27FC236}">
                <a16:creationId xmlns:a16="http://schemas.microsoft.com/office/drawing/2014/main" id="{FEF7C4E7-2CD2-7794-B078-7491F52CFED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58722" y="4199431"/>
            <a:ext cx="1713428" cy="1713428"/>
          </a:xfrm>
          <a:prstGeom prst="rect">
            <a:avLst/>
          </a:prstGeom>
        </p:spPr>
      </p:pic>
      <p:pic>
        <p:nvPicPr>
          <p:cNvPr id="16" name="Graphic 15" descr="Close outline">
            <a:extLst>
              <a:ext uri="{FF2B5EF4-FFF2-40B4-BE49-F238E27FC236}">
                <a16:creationId xmlns:a16="http://schemas.microsoft.com/office/drawing/2014/main" id="{7800BB26-445D-C1B9-7CC7-408D58B7FCE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89520" y="4214801"/>
            <a:ext cx="1713428" cy="1713428"/>
          </a:xfrm>
          <a:prstGeom prst="rect">
            <a:avLst/>
          </a:prstGeom>
        </p:spPr>
      </p:pic>
      <p:pic>
        <p:nvPicPr>
          <p:cNvPr id="20" name="Graphic 19" descr="Close outline">
            <a:extLst>
              <a:ext uri="{FF2B5EF4-FFF2-40B4-BE49-F238E27FC236}">
                <a16:creationId xmlns:a16="http://schemas.microsoft.com/office/drawing/2014/main" id="{2BA7A235-88D3-6ACD-8AD3-51DC9D63F54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066416" y="4179371"/>
            <a:ext cx="1713428" cy="1713428"/>
          </a:xfrm>
          <a:prstGeom prst="rect">
            <a:avLst/>
          </a:prstGeom>
        </p:spPr>
      </p:pic>
    </p:spTree>
    <p:extLst>
      <p:ext uri="{BB962C8B-B14F-4D97-AF65-F5344CB8AC3E}">
        <p14:creationId xmlns:p14="http://schemas.microsoft.com/office/powerpoint/2010/main" val="21219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CC5104-B035-E027-D4D4-47BFDC2ABA69}"/>
              </a:ext>
            </a:extLst>
          </p:cNvPr>
          <p:cNvSpPr txBox="1"/>
          <p:nvPr/>
        </p:nvSpPr>
        <p:spPr>
          <a:xfrm>
            <a:off x="341175" y="558362"/>
            <a:ext cx="11213342" cy="2400657"/>
          </a:xfrm>
          <a:prstGeom prst="rect">
            <a:avLst/>
          </a:prstGeom>
          <a:noFill/>
        </p:spPr>
        <p:txBody>
          <a:bodyPr wrap="square" rtlCol="0">
            <a:spAutoFit/>
          </a:bodyPr>
          <a:lstStyle/>
          <a:p>
            <a:pPr algn="just">
              <a:spcAft>
                <a:spcPts val="1200"/>
              </a:spcAft>
            </a:pPr>
            <a:r>
              <a:rPr lang="en-US" sz="2600" dirty="0">
                <a:latin typeface="Calibri" panose="020F0502020204030204" pitchFamily="34" charset="0"/>
                <a:cs typeface="Calibri" panose="020F0502020204030204" pitchFamily="34" charset="0"/>
              </a:rPr>
              <a:t>Traditional agriculture often prevails in middle and low-income nations.</a:t>
            </a:r>
          </a:p>
          <a:p>
            <a:pPr algn="just">
              <a:spcAft>
                <a:spcPts val="1200"/>
              </a:spcAft>
            </a:pPr>
            <a:r>
              <a:rPr lang="en-US" sz="2600" dirty="0">
                <a:latin typeface="Calibri" panose="020F0502020204030204" pitchFamily="34" charset="0"/>
                <a:cs typeface="Calibri" panose="020F0502020204030204" pitchFamily="34" charset="0"/>
              </a:rPr>
              <a:t>In affluent nations this has been largely displaced by </a:t>
            </a:r>
            <a:r>
              <a:rPr lang="en-US" sz="2600" b="1" dirty="0">
                <a:latin typeface="Calibri" panose="020F0502020204030204" pitchFamily="34" charset="0"/>
                <a:cs typeface="Calibri" panose="020F0502020204030204" pitchFamily="34" charset="0"/>
              </a:rPr>
              <a:t>industrial agriculture</a:t>
            </a:r>
            <a:r>
              <a:rPr lang="en-US" sz="2600" dirty="0">
                <a:latin typeface="Calibri" panose="020F0502020204030204" pitchFamily="34" charset="0"/>
                <a:cs typeface="Calibri" panose="020F0502020204030204" pitchFamily="34" charset="0"/>
              </a:rPr>
              <a:t>. </a:t>
            </a:r>
            <a:r>
              <a:rPr lang="en-US" sz="2600" b="1" dirty="0">
                <a:latin typeface="Calibri" panose="020F0502020204030204" pitchFamily="34" charset="0"/>
                <a:cs typeface="Calibri" panose="020F0502020204030204" pitchFamily="34" charset="0"/>
              </a:rPr>
              <a:t> </a:t>
            </a:r>
          </a:p>
          <a:p>
            <a:pPr algn="just">
              <a:spcAft>
                <a:spcPts val="1200"/>
              </a:spcAft>
            </a:pPr>
            <a:r>
              <a:rPr lang="en-US" sz="2600" dirty="0">
                <a:latin typeface="Calibri" panose="020F0502020204030204" pitchFamily="34" charset="0"/>
                <a:cs typeface="Calibri" panose="020F0502020204030204" pitchFamily="34" charset="0"/>
              </a:rPr>
              <a:t>Even though industrialization results in lower prices, the environmental impact of the </a:t>
            </a:r>
            <a:r>
              <a:rPr lang="en-US" sz="2600" b="1" dirty="0">
                <a:latin typeface="Calibri" panose="020F0502020204030204" pitchFamily="34" charset="0"/>
                <a:cs typeface="Calibri" panose="020F0502020204030204" pitchFamily="34" charset="0"/>
              </a:rPr>
              <a:t>chemical fertilizers</a:t>
            </a:r>
            <a:r>
              <a:rPr lang="en-US" sz="2600" dirty="0">
                <a:latin typeface="Calibri" panose="020F0502020204030204" pitchFamily="34" charset="0"/>
                <a:cs typeface="Calibri" panose="020F0502020204030204" pitchFamily="34" charset="0"/>
              </a:rPr>
              <a:t>, </a:t>
            </a:r>
            <a:r>
              <a:rPr lang="en-US" sz="2600" b="1" dirty="0">
                <a:latin typeface="Calibri" panose="020F0502020204030204" pitchFamily="34" charset="0"/>
                <a:cs typeface="Calibri" panose="020F0502020204030204" pitchFamily="34" charset="0"/>
              </a:rPr>
              <a:t>monoculture</a:t>
            </a:r>
            <a:r>
              <a:rPr lang="en-US" sz="2600" dirty="0">
                <a:latin typeface="Calibri" panose="020F0502020204030204" pitchFamily="34" charset="0"/>
                <a:cs typeface="Calibri" panose="020F0502020204030204" pitchFamily="34" charset="0"/>
              </a:rPr>
              <a:t>, </a:t>
            </a:r>
            <a:r>
              <a:rPr lang="en-US" sz="2600" b="1" dirty="0">
                <a:latin typeface="Calibri" panose="020F0502020204030204" pitchFamily="34" charset="0"/>
                <a:cs typeface="Calibri" panose="020F0502020204030204" pitchFamily="34" charset="0"/>
              </a:rPr>
              <a:t>pesticides</a:t>
            </a:r>
            <a:r>
              <a:rPr lang="en-US" sz="2600" dirty="0">
                <a:latin typeface="Calibri" panose="020F0502020204030204" pitchFamily="34" charset="0"/>
                <a:cs typeface="Calibri" panose="020F0502020204030204" pitchFamily="34" charset="0"/>
              </a:rPr>
              <a:t>, and </a:t>
            </a:r>
            <a:r>
              <a:rPr lang="en-US" sz="2600" b="1" dirty="0">
                <a:latin typeface="Calibri" panose="020F0502020204030204" pitchFamily="34" charset="0"/>
                <a:cs typeface="Calibri" panose="020F0502020204030204" pitchFamily="34" charset="0"/>
              </a:rPr>
              <a:t>fossil fuels</a:t>
            </a:r>
            <a:r>
              <a:rPr lang="en-US" sz="2600" dirty="0">
                <a:latin typeface="Calibri" panose="020F0502020204030204" pitchFamily="34" charset="0"/>
                <a:cs typeface="Calibri" panose="020F0502020204030204" pitchFamily="34" charset="0"/>
              </a:rPr>
              <a:t> raises concerns over its long-term role in feeding the world.</a:t>
            </a:r>
          </a:p>
        </p:txBody>
      </p:sp>
      <p:pic>
        <p:nvPicPr>
          <p:cNvPr id="3" name="Picture 2" descr="A large cropfield">
            <a:extLst>
              <a:ext uri="{FF2B5EF4-FFF2-40B4-BE49-F238E27FC236}">
                <a16:creationId xmlns:a16="http://schemas.microsoft.com/office/drawing/2014/main" id="{D4D0F0D9-8CCE-8046-0B50-B6C938AD63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65623" y="3150327"/>
            <a:ext cx="4126730" cy="1626498"/>
          </a:xfrm>
          <a:prstGeom prst="rect">
            <a:avLst/>
          </a:prstGeom>
          <a:ln>
            <a:solidFill>
              <a:schemeClr val="tx1"/>
            </a:solidFill>
          </a:ln>
        </p:spPr>
      </p:pic>
      <p:pic>
        <p:nvPicPr>
          <p:cNvPr id="5" name="Picture 4" descr="A man using oxen to plow a field">
            <a:extLst>
              <a:ext uri="{FF2B5EF4-FFF2-40B4-BE49-F238E27FC236}">
                <a16:creationId xmlns:a16="http://schemas.microsoft.com/office/drawing/2014/main" id="{0895621F-C65B-5E4D-A133-54FCE1951A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483" y="3283882"/>
            <a:ext cx="4907557" cy="3177887"/>
          </a:xfrm>
          <a:prstGeom prst="rect">
            <a:avLst/>
          </a:prstGeom>
          <a:ln>
            <a:solidFill>
              <a:schemeClr val="tx1"/>
            </a:solidFill>
          </a:ln>
        </p:spPr>
      </p:pic>
      <p:pic>
        <p:nvPicPr>
          <p:cNvPr id="6" name="Picture 5" descr="A tractor releasing pesticides into a field">
            <a:extLst>
              <a:ext uri="{FF2B5EF4-FFF2-40B4-BE49-F238E27FC236}">
                <a16:creationId xmlns:a16="http://schemas.microsoft.com/office/drawing/2014/main" id="{FC5DB7B5-0B0B-FD1B-7FEF-C3D42F3705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3073" y="4884082"/>
            <a:ext cx="4139279" cy="1429844"/>
          </a:xfrm>
          <a:prstGeom prst="rect">
            <a:avLst/>
          </a:prstGeom>
          <a:ln>
            <a:solidFill>
              <a:schemeClr val="tx1"/>
            </a:solidFill>
          </a:ln>
        </p:spPr>
      </p:pic>
      <p:pic>
        <p:nvPicPr>
          <p:cNvPr id="8" name="Picture 7" descr="A plane spraying a field&#10;&#10;Description automatically generated with medium confidence">
            <a:extLst>
              <a:ext uri="{FF2B5EF4-FFF2-40B4-BE49-F238E27FC236}">
                <a16:creationId xmlns:a16="http://schemas.microsoft.com/office/drawing/2014/main" id="{FEA28AF5-DF9E-07C5-0708-C8E45EC07A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25677" y="3136039"/>
            <a:ext cx="1728840" cy="3163599"/>
          </a:xfrm>
          <a:prstGeom prst="rect">
            <a:avLst/>
          </a:prstGeom>
          <a:ln>
            <a:solidFill>
              <a:schemeClr val="tx1"/>
            </a:solidFill>
          </a:ln>
        </p:spPr>
      </p:pic>
    </p:spTree>
    <p:extLst>
      <p:ext uri="{BB962C8B-B14F-4D97-AF65-F5344CB8AC3E}">
        <p14:creationId xmlns:p14="http://schemas.microsoft.com/office/powerpoint/2010/main" val="122741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4B80E3-FCD8-EEB7-9667-80ABAB9C74A5}"/>
              </a:ext>
            </a:extLst>
          </p:cNvPr>
          <p:cNvSpPr txBox="1"/>
          <p:nvPr/>
        </p:nvSpPr>
        <p:spPr>
          <a:xfrm>
            <a:off x="655917" y="608169"/>
            <a:ext cx="11248731" cy="3277820"/>
          </a:xfrm>
          <a:prstGeom prst="rect">
            <a:avLst/>
          </a:prstGeom>
          <a:noFill/>
        </p:spPr>
        <p:txBody>
          <a:bodyPr wrap="square" rtlCol="0">
            <a:spAutoFit/>
          </a:bodyPr>
          <a:lstStyle/>
          <a:p>
            <a:pPr>
              <a:spcAft>
                <a:spcPts val="1800"/>
              </a:spcAft>
            </a:pPr>
            <a:r>
              <a:rPr lang="en-US" sz="2800" dirty="0">
                <a:latin typeface="Calibri" panose="020F0502020204030204" pitchFamily="34" charset="0"/>
                <a:cs typeface="Calibri" panose="020F0502020204030204" pitchFamily="34" charset="0"/>
              </a:rPr>
              <a:t>Sustainable practices used in organic farming include:</a:t>
            </a:r>
          </a:p>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Composting as a source of organic matter to restore topsoil nutrients and texture.</a:t>
            </a:r>
          </a:p>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Nitrogen-fixing cover crops like clover and alfalfa to restore nitrates and minimize erosion, runoff, and soil mineralization.</a:t>
            </a:r>
          </a:p>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Integrated Pest Management (IPM).</a:t>
            </a:r>
          </a:p>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Genetically diverse heritage breeds that are less prone to disease.</a:t>
            </a:r>
          </a:p>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Livestock with access to the outdoors for improved health and a more natural diet.</a:t>
            </a:r>
          </a:p>
        </p:txBody>
      </p:sp>
      <p:pic>
        <p:nvPicPr>
          <p:cNvPr id="3" name="Picture 2" descr="A large pile of compost in a wooden box&#10;">
            <a:extLst>
              <a:ext uri="{FF2B5EF4-FFF2-40B4-BE49-F238E27FC236}">
                <a16:creationId xmlns:a16="http://schemas.microsoft.com/office/drawing/2014/main" id="{8209BE49-CBB8-E76A-4F22-C81BADB296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817" y="4073222"/>
            <a:ext cx="2466897" cy="1850172"/>
          </a:xfrm>
          <a:prstGeom prst="rect">
            <a:avLst/>
          </a:prstGeom>
          <a:ln>
            <a:solidFill>
              <a:schemeClr val="tx1"/>
            </a:solidFill>
          </a:ln>
        </p:spPr>
      </p:pic>
      <p:pic>
        <p:nvPicPr>
          <p:cNvPr id="6" name="Picture 5" descr="A close-up of a clover flower">
            <a:extLst>
              <a:ext uri="{FF2B5EF4-FFF2-40B4-BE49-F238E27FC236}">
                <a16:creationId xmlns:a16="http://schemas.microsoft.com/office/drawing/2014/main" id="{C60DAED1-E97C-FCBE-3B6E-60AACA3823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7930" y="4073222"/>
            <a:ext cx="1782082" cy="1879697"/>
          </a:xfrm>
          <a:prstGeom prst="rect">
            <a:avLst/>
          </a:prstGeom>
          <a:ln>
            <a:solidFill>
              <a:schemeClr val="tx1"/>
            </a:solidFill>
          </a:ln>
        </p:spPr>
      </p:pic>
      <p:pic>
        <p:nvPicPr>
          <p:cNvPr id="10" name="Picture 9" descr="A chicken and chicks foraging in the grass&#10;">
            <a:extLst>
              <a:ext uri="{FF2B5EF4-FFF2-40B4-BE49-F238E27FC236}">
                <a16:creationId xmlns:a16="http://schemas.microsoft.com/office/drawing/2014/main" id="{A67ACA61-54DC-5BE7-0152-8969BEA388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43551" y="4050037"/>
            <a:ext cx="1397940" cy="1902882"/>
          </a:xfrm>
          <a:prstGeom prst="rect">
            <a:avLst/>
          </a:prstGeom>
          <a:ln>
            <a:solidFill>
              <a:schemeClr val="tx1"/>
            </a:solidFill>
          </a:ln>
        </p:spPr>
      </p:pic>
      <p:pic>
        <p:nvPicPr>
          <p:cNvPr id="12" name="Picture 11" descr="A pig foraging in the mud&#10;">
            <a:extLst>
              <a:ext uri="{FF2B5EF4-FFF2-40B4-BE49-F238E27FC236}">
                <a16:creationId xmlns:a16="http://schemas.microsoft.com/office/drawing/2014/main" id="{FE4A153C-CFDE-F6F2-F857-4AD87A519E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63471" y="4073222"/>
            <a:ext cx="2984869" cy="1850172"/>
          </a:xfrm>
          <a:prstGeom prst="rect">
            <a:avLst/>
          </a:prstGeom>
          <a:ln>
            <a:solidFill>
              <a:schemeClr val="tx1"/>
            </a:solidFill>
          </a:ln>
        </p:spPr>
      </p:pic>
      <p:pic>
        <p:nvPicPr>
          <p:cNvPr id="14" name="Picture 13" descr="A green container in a field for trapping bollworms&#10;">
            <a:extLst>
              <a:ext uri="{FF2B5EF4-FFF2-40B4-BE49-F238E27FC236}">
                <a16:creationId xmlns:a16="http://schemas.microsoft.com/office/drawing/2014/main" id="{023B2C1B-962D-8082-5FF3-7F9B4E0228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13228" y="4086223"/>
            <a:ext cx="1955032" cy="1879697"/>
          </a:xfrm>
          <a:prstGeom prst="rect">
            <a:avLst/>
          </a:prstGeom>
        </p:spPr>
      </p:pic>
      <p:sp>
        <p:nvSpPr>
          <p:cNvPr id="15" name="TextBox 14">
            <a:extLst>
              <a:ext uri="{FF2B5EF4-FFF2-40B4-BE49-F238E27FC236}">
                <a16:creationId xmlns:a16="http://schemas.microsoft.com/office/drawing/2014/main" id="{3D763086-F53E-C511-CAD1-65F37B386980}"/>
              </a:ext>
            </a:extLst>
          </p:cNvPr>
          <p:cNvSpPr txBox="1"/>
          <p:nvPr/>
        </p:nvSpPr>
        <p:spPr>
          <a:xfrm>
            <a:off x="5258173" y="5649312"/>
            <a:ext cx="1717205" cy="369332"/>
          </a:xfrm>
          <a:prstGeom prst="rect">
            <a:avLst/>
          </a:prstGeom>
          <a:noFill/>
        </p:spPr>
        <p:txBody>
          <a:bodyPr wrap="square" rtlCol="0">
            <a:spAutoFit/>
          </a:bodyPr>
          <a:lstStyle/>
          <a:p>
            <a:pPr algn="just"/>
            <a:r>
              <a:rPr lang="en-US" b="1" dirty="0">
                <a:solidFill>
                  <a:schemeClr val="bg1"/>
                </a:solidFill>
                <a:latin typeface="Calibri" panose="020F0502020204030204" pitchFamily="34" charset="0"/>
                <a:cs typeface="Calibri" panose="020F0502020204030204" pitchFamily="34" charset="0"/>
              </a:rPr>
              <a:t>Bollworm Trap</a:t>
            </a:r>
          </a:p>
        </p:txBody>
      </p:sp>
      <p:pic>
        <p:nvPicPr>
          <p:cNvPr id="16" name="Picture 15">
            <a:extLst>
              <a:ext uri="{FF2B5EF4-FFF2-40B4-BE49-F238E27FC236}">
                <a16:creationId xmlns:a16="http://schemas.microsoft.com/office/drawing/2014/main" id="{AEF9658B-AB42-4290-AEEA-8BCBE24333D9}"/>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55904" y="427832"/>
            <a:ext cx="869095" cy="869095"/>
          </a:xfrm>
          <a:prstGeom prst="rect">
            <a:avLst/>
          </a:prstGeom>
        </p:spPr>
      </p:pic>
    </p:spTree>
    <p:extLst>
      <p:ext uri="{BB962C8B-B14F-4D97-AF65-F5344CB8AC3E}">
        <p14:creationId xmlns:p14="http://schemas.microsoft.com/office/powerpoint/2010/main" val="156439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69096D-697C-31AB-A45B-81F1478976AB}"/>
              </a:ext>
            </a:extLst>
          </p:cNvPr>
          <p:cNvSpPr txBox="1"/>
          <p:nvPr/>
        </p:nvSpPr>
        <p:spPr>
          <a:xfrm>
            <a:off x="404659" y="843195"/>
            <a:ext cx="11310867" cy="1384995"/>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The roller crimper facilitates conservation tillage on a large scale by cutting the cover crop close to the ground so the resulting straw can serve as mulch that suffocates the weeds while protecting the newly planted seeds.*</a:t>
            </a:r>
          </a:p>
        </p:txBody>
      </p:sp>
      <p:pic>
        <p:nvPicPr>
          <p:cNvPr id="5" name="Picture 4" descr="A row of roller crimpers">
            <a:extLst>
              <a:ext uri="{FF2B5EF4-FFF2-40B4-BE49-F238E27FC236}">
                <a16:creationId xmlns:a16="http://schemas.microsoft.com/office/drawing/2014/main" id="{722755FE-1083-EFF8-4F73-BAE8A89750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04" y="2465524"/>
            <a:ext cx="2996713" cy="2779844"/>
          </a:xfrm>
          <a:prstGeom prst="rect">
            <a:avLst/>
          </a:prstGeom>
          <a:ln>
            <a:solidFill>
              <a:schemeClr val="accent1"/>
            </a:solidFill>
          </a:ln>
        </p:spPr>
      </p:pic>
      <p:sp>
        <p:nvSpPr>
          <p:cNvPr id="7" name="TextBox 6">
            <a:extLst>
              <a:ext uri="{FF2B5EF4-FFF2-40B4-BE49-F238E27FC236}">
                <a16:creationId xmlns:a16="http://schemas.microsoft.com/office/drawing/2014/main" id="{8E60C7F3-A004-3A27-0188-FFE8CF6605A4}"/>
              </a:ext>
            </a:extLst>
          </p:cNvPr>
          <p:cNvSpPr txBox="1"/>
          <p:nvPr/>
        </p:nvSpPr>
        <p:spPr>
          <a:xfrm>
            <a:off x="511019" y="5347645"/>
            <a:ext cx="11310867" cy="892552"/>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Information and video stills from the Rodale Institute: </a:t>
            </a:r>
            <a:r>
              <a:rPr lang="en-US" sz="1600" dirty="0">
                <a:latin typeface="Calibri" panose="020F0502020204030204" pitchFamily="34" charset="0"/>
                <a:cs typeface="Calibri" panose="020F0502020204030204" pitchFamily="34" charset="0"/>
                <a:hlinkClick r:id="rId3"/>
              </a:rPr>
              <a:t>https://rodaleinstitute.org/why-organic/organic-farming-practices/organic-no-till/</a:t>
            </a:r>
            <a:r>
              <a:rPr lang="en-US" sz="1600" dirty="0">
                <a:latin typeface="Calibri" panose="020F0502020204030204" pitchFamily="34" charset="0"/>
                <a:cs typeface="Calibri" panose="020F0502020204030204" pitchFamily="34" charset="0"/>
              </a:rPr>
              <a:t> and </a:t>
            </a:r>
            <a:r>
              <a:rPr lang="en-US" sz="1600" dirty="0">
                <a:latin typeface="Calibri" panose="020F0502020204030204" pitchFamily="34" charset="0"/>
                <a:cs typeface="Calibri" panose="020F0502020204030204" pitchFamily="34" charset="0"/>
                <a:hlinkClick r:id="rId4"/>
              </a:rPr>
              <a:t>https://www.youtube.com/watch?v=xRbNJpUEXj0</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pic>
        <p:nvPicPr>
          <p:cNvPr id="3" name="Picture 2" descr="A roller crimper cutting grass in the field">
            <a:extLst>
              <a:ext uri="{FF2B5EF4-FFF2-40B4-BE49-F238E27FC236}">
                <a16:creationId xmlns:a16="http://schemas.microsoft.com/office/drawing/2014/main" id="{353E1731-AC7F-28E1-3C8E-1AD0868F70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59763" y="2476953"/>
            <a:ext cx="3164659" cy="2779845"/>
          </a:xfrm>
          <a:prstGeom prst="rect">
            <a:avLst/>
          </a:prstGeom>
        </p:spPr>
      </p:pic>
      <p:pic>
        <p:nvPicPr>
          <p:cNvPr id="8" name="Picture 7" descr="Close-up of the machinery in a roller crimper">
            <a:extLst>
              <a:ext uri="{FF2B5EF4-FFF2-40B4-BE49-F238E27FC236}">
                <a16:creationId xmlns:a16="http://schemas.microsoft.com/office/drawing/2014/main" id="{8D729841-77F4-523C-055E-FBF7152197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2228" y="2476953"/>
            <a:ext cx="4691672" cy="2768415"/>
          </a:xfrm>
          <a:prstGeom prst="rect">
            <a:avLst/>
          </a:prstGeom>
          <a:ln>
            <a:solidFill>
              <a:schemeClr val="tx1"/>
            </a:solidFill>
          </a:ln>
        </p:spPr>
      </p:pic>
    </p:spTree>
    <p:extLst>
      <p:ext uri="{BB962C8B-B14F-4D97-AF65-F5344CB8AC3E}">
        <p14:creationId xmlns:p14="http://schemas.microsoft.com/office/powerpoint/2010/main" val="2849072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138A9A-6DB9-61FF-8BD1-12755D76A4A8}"/>
              </a:ext>
            </a:extLst>
          </p:cNvPr>
          <p:cNvSpPr txBox="1"/>
          <p:nvPr/>
        </p:nvSpPr>
        <p:spPr>
          <a:xfrm>
            <a:off x="363798" y="254382"/>
            <a:ext cx="11273903" cy="3031599"/>
          </a:xfrm>
          <a:prstGeom prst="rect">
            <a:avLst/>
          </a:prstGeom>
          <a:noFill/>
        </p:spPr>
        <p:txBody>
          <a:bodyPr wrap="square" rtlCol="0">
            <a:spAutoFit/>
          </a:bodyPr>
          <a:lstStyle/>
          <a:p>
            <a:pPr>
              <a:spcAft>
                <a:spcPts val="600"/>
              </a:spcAft>
            </a:pPr>
            <a:r>
              <a:rPr lang="en-US" sz="2200" dirty="0">
                <a:latin typeface="Calibri" panose="020F0502020204030204" pitchFamily="34" charset="0"/>
                <a:cs typeface="Calibri" panose="020F0502020204030204" pitchFamily="34" charset="0"/>
              </a:rPr>
              <a:t>Regenerative farming is similar to organic, but the main goal is rebuilding the soil.</a:t>
            </a:r>
          </a:p>
          <a:p>
            <a:pPr>
              <a:spcAft>
                <a:spcPts val="600"/>
              </a:spcAft>
            </a:pPr>
            <a:r>
              <a:rPr lang="en-US" sz="2200" dirty="0">
                <a:latin typeface="Calibri" panose="020F0502020204030204" pitchFamily="34" charset="0"/>
                <a:cs typeface="Calibri" panose="020F0502020204030204" pitchFamily="34" charset="0"/>
              </a:rPr>
              <a:t>In conventional ranching, livestock roam freely over large sections of pasture. This undermines rangeland biodiversity because when given a choice, grazers preferentially eat away the perennials that play a key role in soil health and carbon sequestration</a:t>
            </a:r>
          </a:p>
          <a:p>
            <a:pPr>
              <a:spcAft>
                <a:spcPts val="600"/>
              </a:spcAft>
            </a:pPr>
            <a:r>
              <a:rPr lang="en-US" sz="2200" dirty="0">
                <a:latin typeface="Calibri" panose="020F0502020204030204" pitchFamily="34" charset="0"/>
                <a:cs typeface="Calibri" panose="020F0502020204030204" pitchFamily="34" charset="0"/>
              </a:rPr>
              <a:t>In nature, perennials are preserved because the grazers are constantly on the lookout for predators that keep them on the move. This minimizes opportunities for selective grazing.</a:t>
            </a:r>
          </a:p>
          <a:p>
            <a:pPr>
              <a:spcAft>
                <a:spcPts val="600"/>
              </a:spcAft>
            </a:pPr>
            <a:r>
              <a:rPr lang="en-US" sz="2200" dirty="0">
                <a:latin typeface="Calibri" panose="020F0502020204030204" pitchFamily="34" charset="0"/>
                <a:cs typeface="Calibri" panose="020F0502020204030204" pitchFamily="34" charset="0"/>
              </a:rPr>
              <a:t>Regenerative grazing involves the use of sectional fencing that forces livestock to intensely graze sections of pasture for short periods of time.</a:t>
            </a:r>
          </a:p>
        </p:txBody>
      </p:sp>
      <p:pic>
        <p:nvPicPr>
          <p:cNvPr id="4" name="Picture 3" descr="A group of sheep grazing on a grassy hill&#10;&#10;Description automatically generated">
            <a:extLst>
              <a:ext uri="{FF2B5EF4-FFF2-40B4-BE49-F238E27FC236}">
                <a16:creationId xmlns:a16="http://schemas.microsoft.com/office/drawing/2014/main" id="{B32E14AC-A8BE-9701-08C7-8EAC67C861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84216" y="3500685"/>
            <a:ext cx="2787291" cy="2550678"/>
          </a:xfrm>
          <a:prstGeom prst="rect">
            <a:avLst/>
          </a:prstGeom>
          <a:ln>
            <a:solidFill>
              <a:schemeClr val="tx1"/>
            </a:solidFill>
          </a:ln>
        </p:spPr>
      </p:pic>
      <p:pic>
        <p:nvPicPr>
          <p:cNvPr id="6" name="Picture 5" descr="A close-up of a soil profile">
            <a:extLst>
              <a:ext uri="{FF2B5EF4-FFF2-40B4-BE49-F238E27FC236}">
                <a16:creationId xmlns:a16="http://schemas.microsoft.com/office/drawing/2014/main" id="{EDCAD26C-4539-96BE-AD7A-54B9D05931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08866" y="3500685"/>
            <a:ext cx="1140687" cy="2550679"/>
          </a:xfrm>
          <a:prstGeom prst="rect">
            <a:avLst/>
          </a:prstGeom>
          <a:ln>
            <a:solidFill>
              <a:schemeClr val="tx1"/>
            </a:solidFill>
          </a:ln>
        </p:spPr>
      </p:pic>
      <p:pic>
        <p:nvPicPr>
          <p:cNvPr id="8" name="Picture 7" descr="A wolf standing in grass&#10;&#10;Description automatically generated">
            <a:extLst>
              <a:ext uri="{FF2B5EF4-FFF2-40B4-BE49-F238E27FC236}">
                <a16:creationId xmlns:a16="http://schemas.microsoft.com/office/drawing/2014/main" id="{4F8F9127-96B8-83C3-FD94-B2DD25742B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06169" y="3500686"/>
            <a:ext cx="2379662" cy="2550678"/>
          </a:xfrm>
          <a:prstGeom prst="rect">
            <a:avLst/>
          </a:prstGeom>
          <a:ln>
            <a:solidFill>
              <a:schemeClr val="tx1"/>
            </a:solidFill>
          </a:ln>
        </p:spPr>
      </p:pic>
      <p:pic>
        <p:nvPicPr>
          <p:cNvPr id="10" name="Picture 9" descr="A group of cows in a field">
            <a:extLst>
              <a:ext uri="{FF2B5EF4-FFF2-40B4-BE49-F238E27FC236}">
                <a16:creationId xmlns:a16="http://schemas.microsoft.com/office/drawing/2014/main" id="{34DF94CF-BB65-D6D7-296D-6328CCE35C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20492" y="3500686"/>
            <a:ext cx="4065649" cy="2622364"/>
          </a:xfrm>
          <a:prstGeom prst="rect">
            <a:avLst/>
          </a:prstGeom>
        </p:spPr>
      </p:pic>
      <p:sp>
        <p:nvSpPr>
          <p:cNvPr id="11" name="TextBox 10">
            <a:extLst>
              <a:ext uri="{FF2B5EF4-FFF2-40B4-BE49-F238E27FC236}">
                <a16:creationId xmlns:a16="http://schemas.microsoft.com/office/drawing/2014/main" id="{DB22102D-2EF6-08B5-C528-F606E7EA5311}"/>
              </a:ext>
            </a:extLst>
          </p:cNvPr>
          <p:cNvSpPr txBox="1"/>
          <p:nvPr/>
        </p:nvSpPr>
        <p:spPr>
          <a:xfrm>
            <a:off x="363798" y="6123050"/>
            <a:ext cx="11542452"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Last image from CA State University Chico: </a:t>
            </a:r>
            <a:r>
              <a:rPr lang="en-US" sz="1600" dirty="0">
                <a:latin typeface="Calibri" panose="020F0502020204030204" pitchFamily="34" charset="0"/>
                <a:cs typeface="Calibri" panose="020F0502020204030204" pitchFamily="34" charset="0"/>
                <a:hlinkClick r:id="rId6"/>
              </a:rPr>
              <a:t>https://www.csuchico.edu/regenerativeagriculture/ra101-section/managed-grazing.shtml</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87520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769441"/>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2"/>
              </a:rPr>
              <a:t>https://commons.wikimedia.org/wiki/Main_Page</a:t>
            </a:r>
            <a:endParaRPr lang="en-US" sz="1600" dirty="0"/>
          </a:p>
        </p:txBody>
      </p:sp>
      <p:pic>
        <p:nvPicPr>
          <p:cNvPr id="11" name="Picture 10" descr="A blue and red logo with arrows&#10;&#10;Description automatically generated">
            <a:extLst>
              <a:ext uri="{FF2B5EF4-FFF2-40B4-BE49-F238E27FC236}">
                <a16:creationId xmlns:a16="http://schemas.microsoft.com/office/drawing/2014/main" id="{DE3CF24E-DE08-B0B4-A5E0-26567F16BB0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44327" y="1089442"/>
            <a:ext cx="3441336" cy="3958024"/>
          </a:xfrm>
          <a:prstGeom prst="rect">
            <a:avLst/>
          </a:prstGeom>
        </p:spPr>
      </p:pic>
      <p:sp>
        <p:nvSpPr>
          <p:cNvPr id="12" name="TextBox 11">
            <a:extLst>
              <a:ext uri="{FF2B5EF4-FFF2-40B4-BE49-F238E27FC236}">
                <a16:creationId xmlns:a16="http://schemas.microsoft.com/office/drawing/2014/main" id="{541DED42-8297-90D0-2750-BBE1A1B58495}"/>
              </a:ext>
            </a:extLst>
          </p:cNvPr>
          <p:cNvSpPr txBox="1"/>
          <p:nvPr/>
        </p:nvSpPr>
        <p:spPr>
          <a:xfrm>
            <a:off x="625206" y="399228"/>
            <a:ext cx="3073405"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Acknowledgement:</a:t>
            </a:r>
          </a:p>
        </p:txBody>
      </p:sp>
    </p:spTree>
    <p:extLst>
      <p:ext uri="{BB962C8B-B14F-4D97-AF65-F5344CB8AC3E}">
        <p14:creationId xmlns:p14="http://schemas.microsoft.com/office/powerpoint/2010/main" val="2799600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9134EB-1E77-6DA4-B27A-F6F39A356BC1}"/>
              </a:ext>
            </a:extLst>
          </p:cNvPr>
          <p:cNvSpPr txBox="1"/>
          <p:nvPr/>
        </p:nvSpPr>
        <p:spPr>
          <a:xfrm>
            <a:off x="404055" y="213579"/>
            <a:ext cx="11054955" cy="3370153"/>
          </a:xfrm>
          <a:prstGeom prst="rect">
            <a:avLst/>
          </a:prstGeom>
          <a:noFill/>
        </p:spPr>
        <p:txBody>
          <a:bodyPr wrap="square">
            <a:spAutoFit/>
          </a:bodyPr>
          <a:lstStyle/>
          <a:p>
            <a:pPr>
              <a:spcAft>
                <a:spcPts val="600"/>
              </a:spcAft>
            </a:pPr>
            <a:r>
              <a:rPr lang="en-US" sz="2200" dirty="0">
                <a:latin typeface="Calibri" panose="020F0502020204030204" pitchFamily="34" charset="0"/>
                <a:cs typeface="Calibri" panose="020F0502020204030204" pitchFamily="34" charset="0"/>
              </a:rPr>
              <a:t>As for livestock, currently, 99% of US farm animals are raised in factory farms.* This mass production also results in lower food prices, but the costs to the environment and human health are not cheap:</a:t>
            </a:r>
          </a:p>
          <a:p>
            <a:pPr marL="342900" indent="-34290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73,000 people in the US are sickened by </a:t>
            </a:r>
            <a:r>
              <a:rPr lang="en-US" sz="2200" i="1" dirty="0">
                <a:latin typeface="Calibri" panose="020F0502020204030204" pitchFamily="34" charset="0"/>
                <a:cs typeface="Calibri" panose="020F0502020204030204" pitchFamily="34" charset="0"/>
              </a:rPr>
              <a:t>E. coli </a:t>
            </a:r>
            <a:r>
              <a:rPr lang="en-US" sz="2200" dirty="0">
                <a:latin typeface="Calibri" panose="020F0502020204030204" pitchFamily="34" charset="0"/>
                <a:cs typeface="Calibri" panose="020F0502020204030204" pitchFamily="34" charset="0"/>
              </a:rPr>
              <a:t>every year, and almost half of these illnesses are traced to contaminated ground beef.**</a:t>
            </a:r>
          </a:p>
          <a:p>
            <a:pPr marL="342900" indent="-34290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In the US, 80% of antibiotic use for animal agriculture. This creates ideal conditions for the proliferation of antibiotic-resistant strains of bacteria *** </a:t>
            </a:r>
          </a:p>
          <a:p>
            <a:pPr marL="342900" indent="-34290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Factory farms generate massive volumes of concentrated wastes. This is why chicken farms in Maryland are now the leading source of nutrient pollution in the Chesapeake Bay.</a:t>
            </a:r>
          </a:p>
        </p:txBody>
      </p:sp>
      <p:pic>
        <p:nvPicPr>
          <p:cNvPr id="3" name="Picture 2" descr="A large group of chickens in a factory farm&#10;&#10;">
            <a:extLst>
              <a:ext uri="{FF2B5EF4-FFF2-40B4-BE49-F238E27FC236}">
                <a16:creationId xmlns:a16="http://schemas.microsoft.com/office/drawing/2014/main" id="{036D6780-F741-4EF8-4AA2-D07534AFB3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71391" y="3746866"/>
            <a:ext cx="2487619" cy="1693580"/>
          </a:xfrm>
          <a:prstGeom prst="rect">
            <a:avLst/>
          </a:prstGeom>
        </p:spPr>
      </p:pic>
      <p:pic>
        <p:nvPicPr>
          <p:cNvPr id="6" name="Picture 5" descr="A group of cows eating from a trough&#10;&#10;Description automatically generated">
            <a:extLst>
              <a:ext uri="{FF2B5EF4-FFF2-40B4-BE49-F238E27FC236}">
                <a16:creationId xmlns:a16="http://schemas.microsoft.com/office/drawing/2014/main" id="{54FBB0DA-E18C-5938-6B29-0305CF9B61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43380" y="3691228"/>
            <a:ext cx="2330157" cy="1659197"/>
          </a:xfrm>
          <a:prstGeom prst="rect">
            <a:avLst/>
          </a:prstGeom>
        </p:spPr>
      </p:pic>
      <p:pic>
        <p:nvPicPr>
          <p:cNvPr id="8" name="Picture 7" descr="A pig in a cage&#10;&#10;Description automatically generated">
            <a:extLst>
              <a:ext uri="{FF2B5EF4-FFF2-40B4-BE49-F238E27FC236}">
                <a16:creationId xmlns:a16="http://schemas.microsoft.com/office/drawing/2014/main" id="{0204A8B7-71D4-212E-3537-EE9A41917E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804" y="3691227"/>
            <a:ext cx="1860138" cy="1659197"/>
          </a:xfrm>
          <a:prstGeom prst="rect">
            <a:avLst/>
          </a:prstGeom>
        </p:spPr>
      </p:pic>
      <p:sp>
        <p:nvSpPr>
          <p:cNvPr id="2" name="TextBox 1">
            <a:extLst>
              <a:ext uri="{FF2B5EF4-FFF2-40B4-BE49-F238E27FC236}">
                <a16:creationId xmlns:a16="http://schemas.microsoft.com/office/drawing/2014/main" id="{4820854E-F962-7A17-852D-0D83E474D066}"/>
              </a:ext>
            </a:extLst>
          </p:cNvPr>
          <p:cNvSpPr txBox="1"/>
          <p:nvPr/>
        </p:nvSpPr>
        <p:spPr>
          <a:xfrm>
            <a:off x="404055" y="5440446"/>
            <a:ext cx="11297722" cy="1323439"/>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*Information obtained from Animal Equality: </a:t>
            </a:r>
            <a:r>
              <a:rPr lang="en-US" sz="1600" dirty="0">
                <a:latin typeface="Calibri" panose="020F0502020204030204" pitchFamily="34" charset="0"/>
                <a:cs typeface="Calibri" panose="020F0502020204030204" pitchFamily="34" charset="0"/>
                <a:hlinkClick r:id="rId6"/>
              </a:rPr>
              <a:t>https://animalequality.org</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Information from </a:t>
            </a:r>
            <a:r>
              <a:rPr lang="en-US" sz="1600" i="1" dirty="0">
                <a:latin typeface="Calibri" panose="020F0502020204030204" pitchFamily="34" charset="0"/>
                <a:cs typeface="Calibri" panose="020F0502020204030204" pitchFamily="34" charset="0"/>
              </a:rPr>
              <a:t>Emerging Infectious Diseases </a:t>
            </a:r>
            <a:r>
              <a:rPr lang="en-US" sz="1600" dirty="0">
                <a:latin typeface="Calibri" panose="020F0502020204030204" pitchFamily="34" charset="0"/>
                <a:cs typeface="Calibri" panose="020F0502020204030204" pitchFamily="34" charset="0"/>
              </a:rPr>
              <a:t>2005 11(4) 603-609: </a:t>
            </a:r>
            <a:r>
              <a:rPr lang="en-US" sz="1600" dirty="0">
                <a:latin typeface="Calibri" panose="020F0502020204030204" pitchFamily="34" charset="0"/>
                <a:cs typeface="Calibri" panose="020F0502020204030204" pitchFamily="34" charset="0"/>
                <a:hlinkClick r:id="rId7"/>
              </a:rPr>
              <a:t>https://www.ncbi.nlm.nih.gov/pmc/articles/PMC3320345/</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Information from </a:t>
            </a:r>
            <a:r>
              <a:rPr lang="en-US" sz="1600" i="1" dirty="0">
                <a:latin typeface="Calibri" panose="020F0502020204030204" pitchFamily="34" charset="0"/>
                <a:cs typeface="Calibri" panose="020F0502020204030204" pitchFamily="34" charset="0"/>
              </a:rPr>
              <a:t>Food Safety News</a:t>
            </a:r>
            <a:r>
              <a:rPr lang="en-US"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8"/>
              </a:rPr>
              <a:t>https://www.foodsafetynews.com/2011/02/fda-confirms-80-percent-of-antibiotics-used-in-animal-ag/</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pic>
        <p:nvPicPr>
          <p:cNvPr id="12" name="Picture 11" descr="A close-up of blue pills representing antibiotics.&#10;&#10;Description automatically generated">
            <a:extLst>
              <a:ext uri="{FF2B5EF4-FFF2-40B4-BE49-F238E27FC236}">
                <a16:creationId xmlns:a16="http://schemas.microsoft.com/office/drawing/2014/main" id="{8BA82E21-8E92-6462-60A7-1C835021FB4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76339" y="3756816"/>
            <a:ext cx="1828800" cy="1673679"/>
          </a:xfrm>
          <a:prstGeom prst="rect">
            <a:avLst/>
          </a:prstGeom>
        </p:spPr>
      </p:pic>
      <p:pic>
        <p:nvPicPr>
          <p:cNvPr id="11" name="Picture 10" descr="A close-up of a bacteria.&#10;&#10;Description automatically generated">
            <a:extLst>
              <a:ext uri="{FF2B5EF4-FFF2-40B4-BE49-F238E27FC236}">
                <a16:creationId xmlns:a16="http://schemas.microsoft.com/office/drawing/2014/main" id="{D1F22953-3412-6056-FF76-D36A847CED2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945548" y="3700561"/>
            <a:ext cx="1976916" cy="1659197"/>
          </a:xfrm>
          <a:prstGeom prst="rect">
            <a:avLst/>
          </a:prstGeom>
        </p:spPr>
      </p:pic>
    </p:spTree>
    <p:extLst>
      <p:ext uri="{BB962C8B-B14F-4D97-AF65-F5344CB8AC3E}">
        <p14:creationId xmlns:p14="http://schemas.microsoft.com/office/powerpoint/2010/main" val="163260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E11D-A6DC-D5CC-5711-5A0652CBC0D4}"/>
              </a:ext>
            </a:extLst>
          </p:cNvPr>
          <p:cNvSpPr>
            <a:spLocks noGrp="1"/>
          </p:cNvSpPr>
          <p:nvPr>
            <p:ph type="ctrTitle"/>
          </p:nvPr>
        </p:nvSpPr>
        <p:spPr>
          <a:xfrm>
            <a:off x="972457" y="1122363"/>
            <a:ext cx="10363200" cy="2387600"/>
          </a:xfrm>
        </p:spPr>
        <p:txBody>
          <a:bodyPr/>
          <a:lstStyle/>
          <a:p>
            <a:r>
              <a:rPr lang="en-US" dirty="0"/>
              <a:t>Food Security and Nutrition</a:t>
            </a:r>
          </a:p>
        </p:txBody>
      </p:sp>
      <p:sp>
        <p:nvSpPr>
          <p:cNvPr id="3" name="Subtitle 2">
            <a:extLst>
              <a:ext uri="{FF2B5EF4-FFF2-40B4-BE49-F238E27FC236}">
                <a16:creationId xmlns:a16="http://schemas.microsoft.com/office/drawing/2014/main" id="{D5AA8507-F16D-4E60-142D-27233D124CC3}"/>
              </a:ext>
            </a:extLst>
          </p:cNvPr>
          <p:cNvSpPr>
            <a:spLocks noGrp="1"/>
          </p:cNvSpPr>
          <p:nvPr>
            <p:ph type="subTitle" idx="1"/>
          </p:nvPr>
        </p:nvSpPr>
        <p:spPr>
          <a:xfrm>
            <a:off x="473104" y="3757680"/>
            <a:ext cx="11361905" cy="1655762"/>
          </a:xfrm>
        </p:spPr>
        <p:txBody>
          <a:bodyPr/>
          <a:lstStyle/>
          <a:p>
            <a:r>
              <a:rPr lang="en-US" dirty="0"/>
              <a:t>The main nutrients, the types of malnutrition, and regional patterns of malnutrition</a:t>
            </a:r>
          </a:p>
        </p:txBody>
      </p:sp>
    </p:spTree>
    <p:extLst>
      <p:ext uri="{BB962C8B-B14F-4D97-AF65-F5344CB8AC3E}">
        <p14:creationId xmlns:p14="http://schemas.microsoft.com/office/powerpoint/2010/main" val="3077463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ow of silos in a field&#10;&#10;Description automatically generated">
            <a:extLst>
              <a:ext uri="{FF2B5EF4-FFF2-40B4-BE49-F238E27FC236}">
                <a16:creationId xmlns:a16="http://schemas.microsoft.com/office/drawing/2014/main" id="{0570A33E-A2F4-72F5-081F-F131DA54DD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5400"/>
            <a:ext cx="12192000" cy="6858000"/>
          </a:xfrm>
          <a:prstGeom prst="rect">
            <a:avLst/>
          </a:prstGeom>
        </p:spPr>
      </p:pic>
      <p:sp>
        <p:nvSpPr>
          <p:cNvPr id="6" name="TextBox 5">
            <a:extLst>
              <a:ext uri="{FF2B5EF4-FFF2-40B4-BE49-F238E27FC236}">
                <a16:creationId xmlns:a16="http://schemas.microsoft.com/office/drawing/2014/main" id="{84FE34B2-86A8-5815-79A5-B7B738FF9319}"/>
              </a:ext>
            </a:extLst>
          </p:cNvPr>
          <p:cNvSpPr txBox="1"/>
          <p:nvPr/>
        </p:nvSpPr>
        <p:spPr>
          <a:xfrm>
            <a:off x="64222" y="737836"/>
            <a:ext cx="12127778" cy="1569660"/>
          </a:xfrm>
          <a:prstGeom prst="rect">
            <a:avLst/>
          </a:prstGeom>
          <a:noFill/>
        </p:spPr>
        <p:txBody>
          <a:bodyPr wrap="square" rtlCol="0">
            <a:spAutoFit/>
          </a:bodyPr>
          <a:lstStyle/>
          <a:p>
            <a:pPr algn="ctr"/>
            <a:r>
              <a:rPr lang="en-US" sz="9600" dirty="0">
                <a:solidFill>
                  <a:schemeClr val="bg1"/>
                </a:solidFill>
                <a:latin typeface="Calibri" panose="020F0502020204030204" pitchFamily="34" charset="0"/>
                <a:cs typeface="Calibri" panose="020F0502020204030204" pitchFamily="34" charset="0"/>
              </a:rPr>
              <a:t>Food Security</a:t>
            </a:r>
          </a:p>
        </p:txBody>
      </p:sp>
    </p:spTree>
    <p:extLst>
      <p:ext uri="{BB962C8B-B14F-4D97-AF65-F5344CB8AC3E}">
        <p14:creationId xmlns:p14="http://schemas.microsoft.com/office/powerpoint/2010/main" val="448009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314A9C-B978-EA69-53D0-AB4C32D872FA}"/>
              </a:ext>
            </a:extLst>
          </p:cNvPr>
          <p:cNvSpPr txBox="1"/>
          <p:nvPr/>
        </p:nvSpPr>
        <p:spPr>
          <a:xfrm>
            <a:off x="527941" y="1185922"/>
            <a:ext cx="7984464" cy="5324535"/>
          </a:xfrm>
          <a:prstGeom prst="rect">
            <a:avLst/>
          </a:prstGeom>
          <a:noFill/>
        </p:spPr>
        <p:txBody>
          <a:bodyPr wrap="square" rtlCol="0">
            <a:spAutoFit/>
          </a:bodyPr>
          <a:lstStyle/>
          <a:p>
            <a:r>
              <a:rPr lang="en-US" sz="2400" dirty="0"/>
              <a:t> </a:t>
            </a:r>
          </a:p>
          <a:p>
            <a:pPr marL="285750" indent="-285750">
              <a:spcAft>
                <a:spcPts val="600"/>
              </a:spcAft>
              <a:buFont typeface="Arial" panose="020B0604020202020204" pitchFamily="34" charset="0"/>
              <a:buChar char="•"/>
            </a:pPr>
            <a:r>
              <a:rPr lang="en-US" sz="2200" b="1" dirty="0"/>
              <a:t>Carbohydrates</a:t>
            </a:r>
          </a:p>
          <a:p>
            <a:pPr marL="285750" indent="-285750">
              <a:spcAft>
                <a:spcPts val="600"/>
              </a:spcAft>
              <a:buFont typeface="Arial" panose="020B0604020202020204" pitchFamily="34" charset="0"/>
              <a:buChar char="•"/>
            </a:pPr>
            <a:r>
              <a:rPr lang="en-US" sz="2200" b="1" dirty="0"/>
              <a:t>Proteins</a:t>
            </a:r>
          </a:p>
          <a:p>
            <a:pPr marL="285750" indent="-285750">
              <a:spcAft>
                <a:spcPts val="600"/>
              </a:spcAft>
              <a:buFont typeface="Arial" panose="020B0604020202020204" pitchFamily="34" charset="0"/>
              <a:buChar char="•"/>
            </a:pPr>
            <a:r>
              <a:rPr lang="en-US" sz="2200" b="1" dirty="0"/>
              <a:t>Lipids</a:t>
            </a:r>
          </a:p>
          <a:p>
            <a:pPr marL="285750" indent="-285750">
              <a:spcAft>
                <a:spcPts val="600"/>
              </a:spcAft>
              <a:buFont typeface="Arial" panose="020B0604020202020204" pitchFamily="34" charset="0"/>
              <a:buChar char="•"/>
            </a:pPr>
            <a:r>
              <a:rPr lang="en-US" sz="2200" b="1" dirty="0"/>
              <a:t>Water</a:t>
            </a:r>
          </a:p>
          <a:p>
            <a:endParaRPr lang="en-US" sz="2200" dirty="0"/>
          </a:p>
          <a:p>
            <a:endParaRPr lang="en-US" sz="2200" dirty="0"/>
          </a:p>
          <a:p>
            <a:pPr>
              <a:spcAft>
                <a:spcPts val="1200"/>
              </a:spcAft>
            </a:pPr>
            <a:r>
              <a:rPr lang="en-US" sz="2200" dirty="0"/>
              <a:t>All of these macronutrients with the exception of water and fiber (a type of carb) can provide calories. Most traditional diets rely on carbohydrates as the main source of energy.</a:t>
            </a:r>
          </a:p>
          <a:p>
            <a:r>
              <a:rPr lang="en-US" sz="2200" dirty="0"/>
              <a:t>Most micronutrients are vitamins and minerals, and even though micronutrient deficiencies can profoundly affect quality of life, most concerns over food security focus on access to macronutrients.</a:t>
            </a:r>
          </a:p>
        </p:txBody>
      </p:sp>
      <p:sp>
        <p:nvSpPr>
          <p:cNvPr id="5" name="TextBox 4">
            <a:extLst>
              <a:ext uri="{FF2B5EF4-FFF2-40B4-BE49-F238E27FC236}">
                <a16:creationId xmlns:a16="http://schemas.microsoft.com/office/drawing/2014/main" id="{E57D6C12-0273-952F-96B8-B6CF70A06B10}"/>
              </a:ext>
            </a:extLst>
          </p:cNvPr>
          <p:cNvSpPr txBox="1"/>
          <p:nvPr/>
        </p:nvSpPr>
        <p:spPr>
          <a:xfrm>
            <a:off x="597215" y="384594"/>
            <a:ext cx="8852039" cy="584775"/>
          </a:xfrm>
          <a:prstGeom prst="rect">
            <a:avLst/>
          </a:prstGeom>
          <a:noFill/>
        </p:spPr>
        <p:txBody>
          <a:bodyPr wrap="none" rtlCol="0">
            <a:spAutoFit/>
          </a:bodyPr>
          <a:lstStyle/>
          <a:p>
            <a:r>
              <a:rPr lang="en-US" sz="3200" dirty="0"/>
              <a:t>Main Nutrients Required by Humans and Animals</a:t>
            </a:r>
          </a:p>
        </p:txBody>
      </p:sp>
      <p:pic>
        <p:nvPicPr>
          <p:cNvPr id="7" name="Picture 6" descr="A close-up of a variety of foods&#10;&#10;Description automatically generated">
            <a:extLst>
              <a:ext uri="{FF2B5EF4-FFF2-40B4-BE49-F238E27FC236}">
                <a16:creationId xmlns:a16="http://schemas.microsoft.com/office/drawing/2014/main" id="{B4E33BDE-3A4B-1B96-0C03-347C12F362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80562" y="225912"/>
            <a:ext cx="1709047" cy="1182380"/>
          </a:xfrm>
          <a:prstGeom prst="rect">
            <a:avLst/>
          </a:prstGeom>
        </p:spPr>
      </p:pic>
      <p:pic>
        <p:nvPicPr>
          <p:cNvPr id="8" name="Picture 7" descr="A stick of butter">
            <a:extLst>
              <a:ext uri="{FF2B5EF4-FFF2-40B4-BE49-F238E27FC236}">
                <a16:creationId xmlns:a16="http://schemas.microsoft.com/office/drawing/2014/main" id="{77C0C6E1-347E-401E-79EE-978A933D50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2065" y="2704840"/>
            <a:ext cx="1297470" cy="1110345"/>
          </a:xfrm>
          <a:prstGeom prst="rect">
            <a:avLst/>
          </a:prstGeom>
          <a:ln>
            <a:solidFill>
              <a:schemeClr val="tx1"/>
            </a:solidFill>
          </a:ln>
        </p:spPr>
      </p:pic>
      <p:pic>
        <p:nvPicPr>
          <p:cNvPr id="9" name="Picture 8" descr="A bottle of olive oil">
            <a:extLst>
              <a:ext uri="{FF2B5EF4-FFF2-40B4-BE49-F238E27FC236}">
                <a16:creationId xmlns:a16="http://schemas.microsoft.com/office/drawing/2014/main" id="{23E4ADB1-9D20-876B-43D8-3C76D5D27F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2139" y="1539940"/>
            <a:ext cx="1297396" cy="1035381"/>
          </a:xfrm>
          <a:prstGeom prst="rect">
            <a:avLst/>
          </a:prstGeom>
          <a:ln>
            <a:solidFill>
              <a:schemeClr val="accent1"/>
            </a:solidFill>
          </a:ln>
        </p:spPr>
      </p:pic>
      <p:pic>
        <p:nvPicPr>
          <p:cNvPr id="10" name="Picture 9" descr="A raw pork chop">
            <a:extLst>
              <a:ext uri="{FF2B5EF4-FFF2-40B4-BE49-F238E27FC236}">
                <a16:creationId xmlns:a16="http://schemas.microsoft.com/office/drawing/2014/main" id="{CE89AA99-9EBE-3C97-CF22-EF63784453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85421" y="1411950"/>
            <a:ext cx="1578092" cy="1275151"/>
          </a:xfrm>
          <a:prstGeom prst="rect">
            <a:avLst/>
          </a:prstGeom>
        </p:spPr>
      </p:pic>
      <p:pic>
        <p:nvPicPr>
          <p:cNvPr id="11" name="Picture 10" descr="An image of potatoes">
            <a:extLst>
              <a:ext uri="{FF2B5EF4-FFF2-40B4-BE49-F238E27FC236}">
                <a16:creationId xmlns:a16="http://schemas.microsoft.com/office/drawing/2014/main" id="{1A4F3AAE-318F-ED49-40D5-189828FED48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00835" y="1608078"/>
            <a:ext cx="1445960" cy="967243"/>
          </a:xfrm>
          <a:prstGeom prst="rect">
            <a:avLst/>
          </a:prstGeom>
          <a:ln>
            <a:solidFill>
              <a:schemeClr val="accent1"/>
            </a:solidFill>
          </a:ln>
        </p:spPr>
      </p:pic>
      <p:pic>
        <p:nvPicPr>
          <p:cNvPr id="18" name="Picture 17" descr="A pile of rice&#10;&#10;Description automatically generated">
            <a:extLst>
              <a:ext uri="{FF2B5EF4-FFF2-40B4-BE49-F238E27FC236}">
                <a16:creationId xmlns:a16="http://schemas.microsoft.com/office/drawing/2014/main" id="{AEF2B622-17F2-FD5E-C4AE-E27EBE3A05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00835" y="2704840"/>
            <a:ext cx="1454896" cy="1091173"/>
          </a:xfrm>
          <a:prstGeom prst="rect">
            <a:avLst/>
          </a:prstGeom>
          <a:ln>
            <a:solidFill>
              <a:schemeClr val="accent1"/>
            </a:solidFill>
          </a:ln>
        </p:spPr>
      </p:pic>
      <p:pic>
        <p:nvPicPr>
          <p:cNvPr id="22" name="Picture 21" descr="A pile of dried pinto beans">
            <a:extLst>
              <a:ext uri="{FF2B5EF4-FFF2-40B4-BE49-F238E27FC236}">
                <a16:creationId xmlns:a16="http://schemas.microsoft.com/office/drawing/2014/main" id="{6BA26251-B357-3093-A509-3D804EF2252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85421" y="2687101"/>
            <a:ext cx="1563204" cy="1110345"/>
          </a:xfrm>
          <a:prstGeom prst="rect">
            <a:avLst/>
          </a:prstGeom>
          <a:ln>
            <a:solidFill>
              <a:schemeClr val="accent1"/>
            </a:solidFill>
          </a:ln>
        </p:spPr>
      </p:pic>
      <p:pic>
        <p:nvPicPr>
          <p:cNvPr id="24" name="Picture 23" descr="A close-up of a drop of water&#10;">
            <a:extLst>
              <a:ext uri="{FF2B5EF4-FFF2-40B4-BE49-F238E27FC236}">
                <a16:creationId xmlns:a16="http://schemas.microsoft.com/office/drawing/2014/main" id="{09316548-2745-B059-3208-EBD4D921CBD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52975" y="1539940"/>
            <a:ext cx="1583410" cy="2283481"/>
          </a:xfrm>
          <a:prstGeom prst="rect">
            <a:avLst/>
          </a:prstGeom>
          <a:ln>
            <a:solidFill>
              <a:schemeClr val="accent1"/>
            </a:solidFill>
          </a:ln>
        </p:spPr>
      </p:pic>
      <p:pic>
        <p:nvPicPr>
          <p:cNvPr id="26" name="Picture 25" descr="A plate of food on a table&#10;&#10;Description automatically generated">
            <a:extLst>
              <a:ext uri="{FF2B5EF4-FFF2-40B4-BE49-F238E27FC236}">
                <a16:creationId xmlns:a16="http://schemas.microsoft.com/office/drawing/2014/main" id="{96207C6B-1B49-C629-86A7-887518A9EA8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889825" y="1530598"/>
            <a:ext cx="1709046" cy="1094232"/>
          </a:xfrm>
          <a:prstGeom prst="rect">
            <a:avLst/>
          </a:prstGeom>
        </p:spPr>
      </p:pic>
      <p:pic>
        <p:nvPicPr>
          <p:cNvPr id="30" name="Picture 29" descr="Food cooking on a grill&#10;&#10;Description automatically generated with medium confidence">
            <a:extLst>
              <a:ext uri="{FF2B5EF4-FFF2-40B4-BE49-F238E27FC236}">
                <a16:creationId xmlns:a16="http://schemas.microsoft.com/office/drawing/2014/main" id="{576A9ACF-73EB-C77E-2D71-F10CB2596ED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889825" y="2729190"/>
            <a:ext cx="1709046" cy="1094232"/>
          </a:xfrm>
          <a:prstGeom prst="rect">
            <a:avLst/>
          </a:prstGeom>
        </p:spPr>
      </p:pic>
      <p:sp>
        <p:nvSpPr>
          <p:cNvPr id="33" name="TextBox 32">
            <a:extLst>
              <a:ext uri="{FF2B5EF4-FFF2-40B4-BE49-F238E27FC236}">
                <a16:creationId xmlns:a16="http://schemas.microsoft.com/office/drawing/2014/main" id="{69E35570-B8DC-0610-1D7C-F9C12A0823AD}"/>
              </a:ext>
            </a:extLst>
          </p:cNvPr>
          <p:cNvSpPr txBox="1"/>
          <p:nvPr/>
        </p:nvSpPr>
        <p:spPr>
          <a:xfrm>
            <a:off x="8985311" y="6198733"/>
            <a:ext cx="2787487"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Goiter due to iodine deficiency.</a:t>
            </a:r>
          </a:p>
        </p:txBody>
      </p:sp>
      <p:pic>
        <p:nvPicPr>
          <p:cNvPr id="35" name="Picture 34" descr="A person with a large goiter formation due to lack of iodine">
            <a:extLst>
              <a:ext uri="{FF2B5EF4-FFF2-40B4-BE49-F238E27FC236}">
                <a16:creationId xmlns:a16="http://schemas.microsoft.com/office/drawing/2014/main" id="{DA7D0029-727F-9ECE-6A78-7F83C37BFEB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103820" y="4025359"/>
            <a:ext cx="2495051" cy="2173373"/>
          </a:xfrm>
          <a:prstGeom prst="rect">
            <a:avLst/>
          </a:prstGeom>
          <a:ln>
            <a:solidFill>
              <a:schemeClr val="accent1"/>
            </a:solidFill>
          </a:ln>
        </p:spPr>
      </p:pic>
    </p:spTree>
    <p:extLst>
      <p:ext uri="{BB962C8B-B14F-4D97-AF65-F5344CB8AC3E}">
        <p14:creationId xmlns:p14="http://schemas.microsoft.com/office/powerpoint/2010/main" val="6263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artoon of children with the two types of malnutrition">
            <a:extLst>
              <a:ext uri="{FF2B5EF4-FFF2-40B4-BE49-F238E27FC236}">
                <a16:creationId xmlns:a16="http://schemas.microsoft.com/office/drawing/2014/main" id="{4E0D27D4-A323-DF57-0BE8-0B7648B6133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34364" y="1400206"/>
            <a:ext cx="7158150" cy="4584958"/>
          </a:xfrm>
          <a:prstGeom prst="rect">
            <a:avLst/>
          </a:prstGeom>
        </p:spPr>
      </p:pic>
      <p:pic>
        <p:nvPicPr>
          <p:cNvPr id="17" name="Picture 16" descr="A group of malnourished children with swollen bellies">
            <a:extLst>
              <a:ext uri="{FF2B5EF4-FFF2-40B4-BE49-F238E27FC236}">
                <a16:creationId xmlns:a16="http://schemas.microsoft.com/office/drawing/2014/main" id="{1AE876A0-57C0-BB44-B8C9-77EC50A6EF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98536" y="1400206"/>
            <a:ext cx="2585100" cy="1900588"/>
          </a:xfrm>
          <a:prstGeom prst="rect">
            <a:avLst/>
          </a:prstGeom>
        </p:spPr>
      </p:pic>
      <p:pic>
        <p:nvPicPr>
          <p:cNvPr id="18" name="Picture 17" descr="A group of malnourished children sitting on a couch">
            <a:extLst>
              <a:ext uri="{FF2B5EF4-FFF2-40B4-BE49-F238E27FC236}">
                <a16:creationId xmlns:a16="http://schemas.microsoft.com/office/drawing/2014/main" id="{3943E82F-54A6-4252-93DC-88274FE359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98537" y="3885569"/>
            <a:ext cx="2598953" cy="1692432"/>
          </a:xfrm>
          <a:prstGeom prst="rect">
            <a:avLst/>
          </a:prstGeom>
        </p:spPr>
      </p:pic>
      <p:sp>
        <p:nvSpPr>
          <p:cNvPr id="4" name="TextBox 3">
            <a:extLst>
              <a:ext uri="{FF2B5EF4-FFF2-40B4-BE49-F238E27FC236}">
                <a16:creationId xmlns:a16="http://schemas.microsoft.com/office/drawing/2014/main" id="{A26C3B58-FA1A-51EC-EC5C-7CF981372F45}"/>
              </a:ext>
            </a:extLst>
          </p:cNvPr>
          <p:cNvSpPr txBox="1"/>
          <p:nvPr/>
        </p:nvSpPr>
        <p:spPr>
          <a:xfrm>
            <a:off x="8437090" y="5531054"/>
            <a:ext cx="2819489"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Victims of marasmus during the 1930’s famine in Ukraine</a:t>
            </a:r>
          </a:p>
        </p:txBody>
      </p:sp>
      <p:sp>
        <p:nvSpPr>
          <p:cNvPr id="5" name="TextBox 4">
            <a:extLst>
              <a:ext uri="{FF2B5EF4-FFF2-40B4-BE49-F238E27FC236}">
                <a16:creationId xmlns:a16="http://schemas.microsoft.com/office/drawing/2014/main" id="{641E8CF8-8A32-4C3C-1C1C-85FFFE37A179}"/>
              </a:ext>
            </a:extLst>
          </p:cNvPr>
          <p:cNvSpPr txBox="1"/>
          <p:nvPr/>
        </p:nvSpPr>
        <p:spPr>
          <a:xfrm>
            <a:off x="1034892" y="457337"/>
            <a:ext cx="10122216" cy="83099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The two main categories of macronutrient deficiencies in children are kwashiorkor (lack of protein) and marasmus (</a:t>
            </a:r>
            <a:r>
              <a:rPr lang="en-US" sz="2400">
                <a:latin typeface="Calibri" panose="020F0502020204030204" pitchFamily="34" charset="0"/>
                <a:cs typeface="Calibri" panose="020F0502020204030204" pitchFamily="34" charset="0"/>
              </a:rPr>
              <a:t>lack of </a:t>
            </a:r>
            <a:r>
              <a:rPr lang="en-US" sz="2400" dirty="0">
                <a:latin typeface="Calibri" panose="020F0502020204030204" pitchFamily="34" charset="0"/>
                <a:cs typeface="Calibri" panose="020F0502020204030204" pitchFamily="34" charset="0"/>
              </a:rPr>
              <a:t>calories). </a:t>
            </a:r>
          </a:p>
        </p:txBody>
      </p:sp>
      <p:sp>
        <p:nvSpPr>
          <p:cNvPr id="6" name="TextBox 5">
            <a:extLst>
              <a:ext uri="{FF2B5EF4-FFF2-40B4-BE49-F238E27FC236}">
                <a16:creationId xmlns:a16="http://schemas.microsoft.com/office/drawing/2014/main" id="{F5D6E59D-D29C-61E7-6757-940A1F50993A}"/>
              </a:ext>
            </a:extLst>
          </p:cNvPr>
          <p:cNvSpPr txBox="1"/>
          <p:nvPr/>
        </p:nvSpPr>
        <p:spPr>
          <a:xfrm>
            <a:off x="8409380" y="3261398"/>
            <a:ext cx="2688111" cy="584775"/>
          </a:xfrm>
          <a:prstGeom prst="rect">
            <a:avLst/>
          </a:prstGeom>
          <a:noFill/>
        </p:spPr>
        <p:txBody>
          <a:bodyPr wrap="square" rtlCol="0">
            <a:spAutoFit/>
          </a:bodyPr>
          <a:lstStyle/>
          <a:p>
            <a:pPr algn="just"/>
            <a:r>
              <a:rPr lang="en-US" sz="1600" dirty="0">
                <a:latin typeface="Calibri" panose="020F0502020204030204" pitchFamily="34" charset="0"/>
                <a:cs typeface="Calibri" panose="020F0502020204030204" pitchFamily="34" charset="0"/>
              </a:rPr>
              <a:t>Victims of kwashiorkor in sub-Saharan Africa.</a:t>
            </a:r>
          </a:p>
        </p:txBody>
      </p:sp>
    </p:spTree>
    <p:extLst>
      <p:ext uri="{BB962C8B-B14F-4D97-AF65-F5344CB8AC3E}">
        <p14:creationId xmlns:p14="http://schemas.microsoft.com/office/powerpoint/2010/main" val="3178464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C80CFF-5E00-9B0D-4704-492F601E3A5E}"/>
              </a:ext>
            </a:extLst>
          </p:cNvPr>
          <p:cNvSpPr txBox="1"/>
          <p:nvPr/>
        </p:nvSpPr>
        <p:spPr>
          <a:xfrm>
            <a:off x="3061855" y="6182620"/>
            <a:ext cx="5639814"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Downloaded from: </a:t>
            </a:r>
            <a:r>
              <a:rPr lang="en-US" sz="1600" dirty="0">
                <a:latin typeface="Calibri" panose="020F0502020204030204" pitchFamily="34" charset="0"/>
                <a:cs typeface="Calibri" panose="020F0502020204030204" pitchFamily="34" charset="0"/>
                <a:hlinkClick r:id="rId2"/>
              </a:rPr>
              <a:t>https://ourworldindata.org/wasting-definition</a:t>
            </a:r>
            <a:endParaRPr lang="en-US" sz="1600" dirty="0">
              <a:latin typeface="Calibri" panose="020F0502020204030204" pitchFamily="34" charset="0"/>
              <a:cs typeface="Calibri" panose="020F0502020204030204" pitchFamily="34" charset="0"/>
            </a:endParaRPr>
          </a:p>
        </p:txBody>
      </p:sp>
      <p:pic>
        <p:nvPicPr>
          <p:cNvPr id="4" name="Picture 3" descr="A map of the world with different colored countries/regions representing the prevalence of childhood malnutrition">
            <a:extLst>
              <a:ext uri="{FF2B5EF4-FFF2-40B4-BE49-F238E27FC236}">
                <a16:creationId xmlns:a16="http://schemas.microsoft.com/office/drawing/2014/main" id="{43E30AAB-10E2-0018-D8BA-41EB49EA92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858" y="1076934"/>
            <a:ext cx="7869129" cy="5105685"/>
          </a:xfrm>
          <a:prstGeom prst="rect">
            <a:avLst/>
          </a:prstGeom>
          <a:ln>
            <a:solidFill>
              <a:schemeClr val="accent1"/>
            </a:solidFill>
          </a:ln>
        </p:spPr>
      </p:pic>
      <p:sp>
        <p:nvSpPr>
          <p:cNvPr id="3" name="TextBox 2">
            <a:extLst>
              <a:ext uri="{FF2B5EF4-FFF2-40B4-BE49-F238E27FC236}">
                <a16:creationId xmlns:a16="http://schemas.microsoft.com/office/drawing/2014/main" id="{A6C1BFDF-3810-B189-8E44-BDB7E3C8A96E}"/>
              </a:ext>
            </a:extLst>
          </p:cNvPr>
          <p:cNvSpPr txBox="1"/>
          <p:nvPr/>
        </p:nvSpPr>
        <p:spPr>
          <a:xfrm>
            <a:off x="332759" y="537560"/>
            <a:ext cx="11748088" cy="430887"/>
          </a:xfrm>
          <a:prstGeom prst="rect">
            <a:avLst/>
          </a:prstGeom>
          <a:noFill/>
        </p:spPr>
        <p:txBody>
          <a:bodyPr wrap="none" rtlCol="0">
            <a:spAutoFit/>
          </a:bodyPr>
          <a:lstStyle/>
          <a:p>
            <a:r>
              <a:rPr lang="en-US" sz="2200" dirty="0">
                <a:latin typeface="Calibri" panose="020F0502020204030204" pitchFamily="34" charset="0"/>
                <a:cs typeface="Calibri" panose="020F0502020204030204" pitchFamily="34" charset="0"/>
              </a:rPr>
              <a:t>Most of the severe cases of childhood malnutrition today occur in South Asia and Sub-Saharan Africa.</a:t>
            </a:r>
          </a:p>
        </p:txBody>
      </p:sp>
    </p:spTree>
    <p:extLst>
      <p:ext uri="{BB962C8B-B14F-4D97-AF65-F5344CB8AC3E}">
        <p14:creationId xmlns:p14="http://schemas.microsoft.com/office/powerpoint/2010/main" val="2714425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7345</TotalTime>
  <Words>2020</Words>
  <Application>Microsoft Macintosh PowerPoint</Application>
  <PresentationFormat>Widescreen</PresentationFormat>
  <Paragraphs>138</Paragraphs>
  <Slides>33</Slides>
  <Notes>6</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Aptos</vt:lpstr>
      <vt:lpstr>Aptos Display</vt:lpstr>
      <vt:lpstr>Arial</vt:lpstr>
      <vt:lpstr>Calibri</vt:lpstr>
      <vt:lpstr>Office Theme</vt:lpstr>
      <vt:lpstr>PowerPoint Presentation</vt:lpstr>
      <vt:lpstr>Industrial Agriculture</vt:lpstr>
      <vt:lpstr>PowerPoint Presentation</vt:lpstr>
      <vt:lpstr>PowerPoint Presentation</vt:lpstr>
      <vt:lpstr>Food Security and Nutrition</vt:lpstr>
      <vt:lpstr>PowerPoint Presentation</vt:lpstr>
      <vt:lpstr>PowerPoint Presentation</vt:lpstr>
      <vt:lpstr>PowerPoint Presentation</vt:lpstr>
      <vt:lpstr>PowerPoint Presentation</vt:lpstr>
      <vt:lpstr>PowerPoint Presentation</vt:lpstr>
      <vt:lpstr>PowerPoint Presentation</vt:lpstr>
      <vt:lpstr>Biotechnology</vt:lpstr>
      <vt:lpstr>PowerPoint Presentation</vt:lpstr>
      <vt:lpstr>PowerPoint Presentation</vt:lpstr>
      <vt:lpstr>PowerPoint Presentation</vt:lpstr>
      <vt:lpstr>PowerPoint Presentation</vt:lpstr>
      <vt:lpstr>Soil Science</vt:lpstr>
      <vt:lpstr>PowerPoint Presentation</vt:lpstr>
      <vt:lpstr>PowerPoint Presentation</vt:lpstr>
      <vt:lpstr>PowerPoint Presentation</vt:lpstr>
      <vt:lpstr>PowerPoint Presentation</vt:lpstr>
      <vt:lpstr>Pest Management</vt:lpstr>
      <vt:lpstr>PowerPoint Presentation</vt:lpstr>
      <vt:lpstr>PowerPoint Presentation</vt:lpstr>
      <vt:lpstr>PowerPoint Presentation</vt:lpstr>
      <vt:lpstr>PowerPoint Presentation</vt:lpstr>
      <vt:lpstr>Sustainable Agriculture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Antonio Chaves</dc:creator>
  <cp:lastModifiedBy>Chaves, Antonio R</cp:lastModifiedBy>
  <cp:revision>429</cp:revision>
  <dcterms:created xsi:type="dcterms:W3CDTF">2024-05-22T00:31:23Z</dcterms:created>
  <dcterms:modified xsi:type="dcterms:W3CDTF">2026-02-01T14:34:26Z</dcterms:modified>
</cp:coreProperties>
</file>