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56" r:id="rId2"/>
    <p:sldId id="259" r:id="rId3"/>
    <p:sldId id="258" r:id="rId4"/>
    <p:sldId id="267" r:id="rId5"/>
    <p:sldId id="790" r:id="rId6"/>
    <p:sldId id="276" r:id="rId7"/>
    <p:sldId id="277" r:id="rId8"/>
    <p:sldId id="278" r:id="rId9"/>
    <p:sldId id="279" r:id="rId10"/>
    <p:sldId id="260" r:id="rId11"/>
    <p:sldId id="261" r:id="rId12"/>
    <p:sldId id="262" r:id="rId13"/>
    <p:sldId id="265" r:id="rId14"/>
    <p:sldId id="263" r:id="rId15"/>
    <p:sldId id="264" r:id="rId16"/>
    <p:sldId id="287" r:id="rId17"/>
    <p:sldId id="288" r:id="rId18"/>
    <p:sldId id="285" r:id="rId19"/>
    <p:sldId id="274" r:id="rId20"/>
    <p:sldId id="269" r:id="rId21"/>
    <p:sldId id="271" r:id="rId22"/>
    <p:sldId id="272" r:id="rId23"/>
    <p:sldId id="273" r:id="rId24"/>
  </p:sldIdLst>
  <p:sldSz cx="9144000" cy="6858000" type="screen4x3"/>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22"/>
    <p:restoredTop sz="96115"/>
  </p:normalViewPr>
  <p:slideViewPr>
    <p:cSldViewPr snapToGrid="0">
      <p:cViewPr varScale="1">
        <p:scale>
          <a:sx n="110" d="100"/>
          <a:sy n="110" d="100"/>
        </p:scale>
        <p:origin x="171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402138" y="0"/>
            <a:ext cx="3368675" cy="504825"/>
          </a:xfrm>
          <a:prstGeom prst="rect">
            <a:avLst/>
          </a:prstGeom>
        </p:spPr>
        <p:txBody>
          <a:bodyPr vert="horz" lIns="91440" tIns="45720" rIns="91440" bIns="45720" rtlCol="0"/>
          <a:lstStyle>
            <a:lvl1pPr algn="r">
              <a:defRPr sz="1200"/>
            </a:lvl1pPr>
          </a:lstStyle>
          <a:p>
            <a:fld id="{8D534A00-9277-E246-9DCC-B1128F5AE897}" type="datetimeFigureOut">
              <a:rPr lang="en-US" smtClean="0"/>
              <a:t>8/17/26</a:t>
            </a:fld>
            <a:endParaRPr lang="en-US"/>
          </a:p>
        </p:txBody>
      </p:sp>
      <p:sp>
        <p:nvSpPr>
          <p:cNvPr id="4" name="Slide Image Placeholder 3"/>
          <p:cNvSpPr>
            <a:spLocks noGrp="1" noRot="1" noChangeAspect="1"/>
          </p:cNvSpPr>
          <p:nvPr>
            <p:ph type="sldImg" idx="2"/>
          </p:nvPr>
        </p:nvSpPr>
        <p:spPr>
          <a:xfrm>
            <a:off x="1624013" y="1257300"/>
            <a:ext cx="4524375" cy="33940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77875" y="4840288"/>
            <a:ext cx="6216650" cy="39608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53575"/>
            <a:ext cx="3368675" cy="5048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402138" y="9553575"/>
            <a:ext cx="3368675" cy="504825"/>
          </a:xfrm>
          <a:prstGeom prst="rect">
            <a:avLst/>
          </a:prstGeom>
        </p:spPr>
        <p:txBody>
          <a:bodyPr vert="horz" lIns="91440" tIns="45720" rIns="91440" bIns="45720" rtlCol="0" anchor="b"/>
          <a:lstStyle>
            <a:lvl1pPr algn="r">
              <a:defRPr sz="1200"/>
            </a:lvl1pPr>
          </a:lstStyle>
          <a:p>
            <a:fld id="{2BE96E13-9663-0F4C-A604-653420F10132}" type="slidenum">
              <a:rPr lang="en-US" smtClean="0"/>
              <a:t>‹#›</a:t>
            </a:fld>
            <a:endParaRPr lang="en-US"/>
          </a:p>
        </p:txBody>
      </p:sp>
    </p:spTree>
    <p:extLst>
      <p:ext uri="{BB962C8B-B14F-4D97-AF65-F5344CB8AC3E}">
        <p14:creationId xmlns:p14="http://schemas.microsoft.com/office/powerpoint/2010/main" val="18781077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E96E13-9663-0F4C-A604-653420F10132}" type="slidenum">
              <a:rPr lang="en-US" smtClean="0"/>
              <a:t>3</a:t>
            </a:fld>
            <a:endParaRPr lang="en-US"/>
          </a:p>
        </p:txBody>
      </p:sp>
    </p:spTree>
    <p:extLst>
      <p:ext uri="{BB962C8B-B14F-4D97-AF65-F5344CB8AC3E}">
        <p14:creationId xmlns:p14="http://schemas.microsoft.com/office/powerpoint/2010/main" val="4282332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FAD111-F6E0-1D44-835A-827F84B2ADF7}" type="slidenum">
              <a:rPr lang="en-US" smtClean="0"/>
              <a:t>5</a:t>
            </a:fld>
            <a:endParaRPr lang="en-US"/>
          </a:p>
        </p:txBody>
      </p:sp>
    </p:spTree>
    <p:extLst>
      <p:ext uri="{BB962C8B-B14F-4D97-AF65-F5344CB8AC3E}">
        <p14:creationId xmlns:p14="http://schemas.microsoft.com/office/powerpoint/2010/main" val="42306487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Title Slide">
    <p:bg>
      <p:bgPr>
        <a:solidFill>
          <a:schemeClr val="lt1"/>
        </a:solidFill>
        <a:effectLst/>
      </p:bgPr>
    </p:bg>
    <p:spTree>
      <p:nvGrpSpPr>
        <p:cNvPr id="1" name=""/>
        <p:cNvGrpSpPr/>
        <p:nvPr/>
      </p:nvGrpSpPr>
      <p:grpSpPr>
        <a:xfrm>
          <a:off x="0" y="0"/>
          <a:ext cx="0" cy="0"/>
          <a:chOff x="0" y="0"/>
          <a:chExt cx="0" cy="0"/>
        </a:xfrm>
      </p:grpSpPr>
      <p:pic>
        <p:nvPicPr>
          <p:cNvPr id="7" name="Picture 2"/>
          <p:cNvPicPr/>
          <p:nvPr/>
        </p:nvPicPr>
        <p:blipFill>
          <a:blip r:embed="rId2"/>
          <a:stretch/>
        </p:blipFill>
        <p:spPr>
          <a:xfrm>
            <a:off x="-16200" y="0"/>
            <a:ext cx="9157320" cy="6864120"/>
          </a:xfrm>
          <a:prstGeom prst="rect">
            <a:avLst/>
          </a:prstGeom>
          <a:noFill/>
          <a:ln w="0">
            <a:noFill/>
          </a:ln>
        </p:spPr>
      </p:pic>
      <p:sp>
        <p:nvSpPr>
          <p:cNvPr id="8" name="TextBox 9"/>
          <p:cNvSpPr/>
          <p:nvPr/>
        </p:nvSpPr>
        <p:spPr>
          <a:xfrm>
            <a:off x="789120" y="786240"/>
            <a:ext cx="7547040" cy="1412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chorCtr="1">
            <a:noAutofit/>
          </a:bodyPr>
          <a:lstStyle/>
          <a:p>
            <a:pPr algn="ctr" defTabSz="457200">
              <a:lnSpc>
                <a:spcPct val="100000"/>
              </a:lnSpc>
            </a:pPr>
            <a:r>
              <a:rPr lang="en-US" sz="3600" b="0" u="none" strike="noStrike">
                <a:solidFill>
                  <a:schemeClr val="lt1"/>
                </a:solidFill>
                <a:effectLst/>
                <a:uFillTx/>
                <a:latin typeface="Arial"/>
              </a:rPr>
              <a:t>Lecture Outlines</a:t>
            </a:r>
            <a:endParaRPr lang="en-US" sz="3600" b="0" u="none" strike="noStrike">
              <a:solidFill>
                <a:srgbClr val="000000"/>
              </a:solidFill>
              <a:effectLst/>
              <a:uFillTx/>
              <a:latin typeface="Arial"/>
            </a:endParaRPr>
          </a:p>
        </p:txBody>
      </p:sp>
      <p:sp>
        <p:nvSpPr>
          <p:cNvPr id="2" name="TextBox 10"/>
          <p:cNvSpPr/>
          <p:nvPr/>
        </p:nvSpPr>
        <p:spPr>
          <a:xfrm>
            <a:off x="0" y="5473080"/>
            <a:ext cx="3375360" cy="955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457200">
              <a:lnSpc>
                <a:spcPct val="150000"/>
              </a:lnSpc>
            </a:pPr>
            <a:r>
              <a:rPr lang="en-US" sz="2000" b="0" u="none" strike="noStrike">
                <a:solidFill>
                  <a:schemeClr val="lt1"/>
                </a:solidFill>
                <a:effectLst/>
                <a:uFillTx/>
                <a:latin typeface="Arial"/>
              </a:rPr>
              <a:t>Withgott | Laposata</a:t>
            </a:r>
            <a:endParaRPr lang="en-US" sz="2000" b="0" u="none" strike="noStrike">
              <a:solidFill>
                <a:srgbClr val="000000"/>
              </a:solidFill>
              <a:effectLst/>
              <a:uFillTx/>
              <a:latin typeface="Arial"/>
            </a:endParaRPr>
          </a:p>
          <a:p>
            <a:pPr algn="ctr" defTabSz="457200">
              <a:lnSpc>
                <a:spcPct val="150000"/>
              </a:lnSpc>
            </a:pPr>
            <a:r>
              <a:rPr lang="en-US" sz="2000" b="0" u="none" strike="noStrike">
                <a:solidFill>
                  <a:schemeClr val="lt1"/>
                </a:solidFill>
                <a:effectLst/>
                <a:uFillTx/>
                <a:latin typeface="Arial"/>
              </a:rPr>
              <a:t>Sixth Edition</a:t>
            </a:r>
            <a:endParaRPr lang="en-US" sz="2000" b="0" u="none" strike="noStrike">
              <a:solidFill>
                <a:srgbClr val="000000"/>
              </a:solidFill>
              <a:effectLst/>
              <a:uFillTx/>
              <a:latin typeface="Arial"/>
            </a:endParaRPr>
          </a:p>
        </p:txBody>
      </p:sp>
      <p:sp>
        <p:nvSpPr>
          <p:cNvPr id="3" name="PlaceHolder 1"/>
          <p:cNvSpPr>
            <a:spLocks noGrp="1"/>
          </p:cNvSpPr>
          <p:nvPr>
            <p:ph type="ftr" idx="1"/>
          </p:nvPr>
        </p:nvSpPr>
        <p:spPr>
          <a:xfrm>
            <a:off x="0" y="6492960"/>
            <a:ext cx="3083400" cy="362160"/>
          </a:xfrm>
          <a:prstGeom prst="rect">
            <a:avLst/>
          </a:prstGeom>
          <a:noFill/>
          <a:ln w="0">
            <a:noFill/>
          </a:ln>
        </p:spPr>
        <p:txBody>
          <a:bodyPr lIns="91440" tIns="45720" rIns="91440" bIns="45720" anchor="ctr">
            <a:noAutofit/>
          </a:bodyPr>
          <a:lstStyle>
            <a:lvl1pPr indent="0" defTabSz="457200">
              <a:lnSpc>
                <a:spcPct val="100000"/>
              </a:lnSpc>
              <a:buNone/>
              <a:tabLst>
                <a:tab pos="0" algn="l"/>
              </a:tabLst>
              <a:defRPr lang="en-US" sz="900" b="0" u="none" strike="noStrike">
                <a:solidFill>
                  <a:schemeClr val="lt1"/>
                </a:solidFill>
                <a:effectLst/>
                <a:uFillTx/>
                <a:latin typeface="Arial"/>
              </a:defRPr>
            </a:lvl1pPr>
          </a:lstStyle>
          <a:p>
            <a:pPr indent="0" defTabSz="457200">
              <a:lnSpc>
                <a:spcPct val="100000"/>
              </a:lnSpc>
              <a:buNone/>
              <a:tabLst>
                <a:tab pos="0" algn="l"/>
              </a:tabLst>
            </a:pPr>
            <a:r>
              <a:rPr lang="en-US" sz="900" b="0" u="none" strike="noStrike">
                <a:solidFill>
                  <a:schemeClr val="lt1"/>
                </a:solidFill>
                <a:effectLst/>
                <a:uFillTx/>
                <a:latin typeface="Arial"/>
              </a:rPr>
              <a:t>&lt;footer&gt;</a:t>
            </a:r>
            <a:endParaRPr lang="en-US" sz="900" b="0" u="none" strike="noStrike">
              <a:solidFill>
                <a:srgbClr val="000000"/>
              </a:solidFill>
              <a:effectLst/>
              <a:uFillTx/>
              <a:latin typeface="Times New Roman"/>
            </a:endParaRPr>
          </a:p>
        </p:txBody>
      </p:sp>
      <p:sp>
        <p:nvSpPr>
          <p:cNvPr id="4" name="TextBox 4"/>
          <p:cNvSpPr/>
          <p:nvPr/>
        </p:nvSpPr>
        <p:spPr>
          <a:xfrm>
            <a:off x="222480" y="271080"/>
            <a:ext cx="7792920" cy="520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457200">
              <a:lnSpc>
                <a:spcPct val="100000"/>
              </a:lnSpc>
            </a:pPr>
            <a:r>
              <a:rPr lang="en-US" sz="2800" b="1" u="none" strike="noStrike">
                <a:solidFill>
                  <a:schemeClr val="lt1"/>
                </a:solidFill>
                <a:effectLst/>
                <a:uFillTx/>
                <a:latin typeface="Arial"/>
              </a:rPr>
              <a:t>ENVIRONMENT  </a:t>
            </a:r>
            <a:r>
              <a:rPr lang="en-US" sz="2800" b="0" u="none" strike="noStrike">
                <a:solidFill>
                  <a:schemeClr val="dk2"/>
                </a:solidFill>
                <a:effectLst/>
                <a:uFillTx/>
                <a:latin typeface="Arial"/>
              </a:rPr>
              <a:t>the science behind the stories</a:t>
            </a:r>
            <a:endParaRPr lang="en-US" sz="2800" b="0" u="none" strike="noStrike">
              <a:solidFill>
                <a:srgbClr val="000000"/>
              </a:solidFill>
              <a:effectLst/>
              <a:uFillTx/>
              <a:latin typeface="Arial"/>
            </a:endParaRPr>
          </a:p>
        </p:txBody>
      </p:sp>
      <p:sp>
        <p:nvSpPr>
          <p:cNvPr id="5" name="TextBox 11"/>
          <p:cNvSpPr/>
          <p:nvPr/>
        </p:nvSpPr>
        <p:spPr>
          <a:xfrm>
            <a:off x="3858480" y="5969520"/>
            <a:ext cx="5094720" cy="581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457200">
              <a:lnSpc>
                <a:spcPct val="100000"/>
              </a:lnSpc>
            </a:pPr>
            <a:r>
              <a:rPr lang="en-US" sz="1600" b="0" u="none" strike="noStrike">
                <a:solidFill>
                  <a:schemeClr val="lt1"/>
                </a:solidFill>
                <a:effectLst/>
                <a:uFillTx/>
                <a:latin typeface="Arial"/>
              </a:rPr>
              <a:t>Lecture Outlines by</a:t>
            </a:r>
            <a:endParaRPr lang="en-US" sz="1600" b="0" u="none" strike="noStrike">
              <a:solidFill>
                <a:srgbClr val="000000"/>
              </a:solidFill>
              <a:effectLst/>
              <a:uFillTx/>
              <a:latin typeface="Arial"/>
            </a:endParaRPr>
          </a:p>
          <a:p>
            <a:pPr algn="r" defTabSz="457200">
              <a:lnSpc>
                <a:spcPct val="100000"/>
              </a:lnSpc>
            </a:pPr>
            <a:r>
              <a:rPr lang="en-US" sz="1600" b="0" u="none" strike="noStrike">
                <a:solidFill>
                  <a:schemeClr val="lt1"/>
                </a:solidFill>
                <a:effectLst/>
                <a:uFillTx/>
                <a:latin typeface="Arial"/>
              </a:rPr>
              <a:t>James Dauray, College of Lake County</a:t>
            </a:r>
            <a:endParaRPr lang="en-US" sz="1600" b="0" u="none" strike="noStrike">
              <a:solidFill>
                <a:srgbClr val="000000"/>
              </a:solidFill>
              <a:effectLst/>
              <a:uFillTx/>
              <a:latin typeface="Arial"/>
            </a:endParaRPr>
          </a:p>
        </p:txBody>
      </p:sp>
      <p:sp>
        <p:nvSpPr>
          <p:cNvPr id="6" name="Rectangle 5"/>
          <p:cNvSpPr/>
          <p:nvPr/>
        </p:nvSpPr>
        <p:spPr>
          <a:xfrm>
            <a:off x="1542960" y="2550600"/>
            <a:ext cx="6050160" cy="25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457200">
              <a:lnSpc>
                <a:spcPct val="100000"/>
              </a:lnSpc>
            </a:pPr>
            <a:r>
              <a:rPr lang="en-US" sz="3200" b="1" i="1" u="none" strike="noStrike">
                <a:solidFill>
                  <a:schemeClr val="lt1"/>
                </a:solidFill>
                <a:effectLst/>
                <a:uFillTx/>
                <a:latin typeface="Arial"/>
              </a:rPr>
              <a:t>Chapter 1</a:t>
            </a:r>
            <a:endParaRPr lang="en-US" sz="3200" b="0" u="none" strike="noStrike">
              <a:solidFill>
                <a:srgbClr val="000000"/>
              </a:solidFill>
              <a:effectLst/>
              <a:uFillTx/>
              <a:latin typeface="Arial"/>
            </a:endParaRPr>
          </a:p>
          <a:p>
            <a:pPr algn="ctr" defTabSz="457200">
              <a:lnSpc>
                <a:spcPct val="100000"/>
              </a:lnSpc>
            </a:pPr>
            <a:endParaRPr lang="en-US" sz="3200" b="0" u="none" strike="noStrike">
              <a:solidFill>
                <a:srgbClr val="000000"/>
              </a:solidFill>
              <a:effectLst/>
              <a:uFillTx/>
              <a:latin typeface="Arial"/>
            </a:endParaRPr>
          </a:p>
          <a:p>
            <a:pPr algn="ctr" defTabSz="457200">
              <a:lnSpc>
                <a:spcPct val="100000"/>
              </a:lnSpc>
            </a:pPr>
            <a:r>
              <a:rPr lang="en-US" sz="3200" b="1" i="1" u="none" strike="noStrike">
                <a:solidFill>
                  <a:schemeClr val="lt1"/>
                </a:solidFill>
                <a:effectLst/>
                <a:uFillTx/>
                <a:latin typeface="Arial"/>
              </a:rPr>
              <a:t>Science and Sustainability: An Introduction to Environmental Science</a:t>
            </a:r>
            <a:endParaRPr lang="en-US" sz="3200" b="0" u="none" strike="noStrike">
              <a:solidFill>
                <a:srgbClr val="000000"/>
              </a:solidFill>
              <a:effectLst/>
              <a:uFillTx/>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lt1"/>
        </a:solidFill>
        <a:effectLst/>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143280" y="225360"/>
            <a:ext cx="8846640" cy="599760"/>
          </a:xfrm>
          <a:prstGeom prst="rect">
            <a:avLst/>
          </a:prstGeom>
          <a:noFill/>
          <a:ln w="0">
            <a:noFill/>
          </a:ln>
        </p:spPr>
        <p:txBody>
          <a:bodyPr lIns="91440" tIns="45720" rIns="91440" bIns="45720" anchor="t">
            <a:noAutofit/>
          </a:bodyPr>
          <a:lstStyle/>
          <a:p>
            <a:pPr indent="0" defTabSz="457200">
              <a:lnSpc>
                <a:spcPct val="100000"/>
              </a:lnSpc>
              <a:buNone/>
              <a:tabLst>
                <a:tab pos="0" algn="l"/>
              </a:tabLst>
            </a:pPr>
            <a:r>
              <a:rPr lang="en-US" sz="3000" b="1" u="none" strike="noStrike">
                <a:solidFill>
                  <a:srgbClr val="4373B7"/>
                </a:solidFill>
                <a:effectLst/>
                <a:uFillTx/>
                <a:latin typeface="Arial"/>
              </a:rPr>
              <a:t>Click to edit Master title style</a:t>
            </a:r>
            <a:endParaRPr lang="en-US" sz="3000" b="0" u="none" strike="noStrike">
              <a:solidFill>
                <a:srgbClr val="000000"/>
              </a:solidFill>
              <a:effectLst/>
              <a:uFillTx/>
              <a:latin typeface="Arial"/>
            </a:endParaRPr>
          </a:p>
        </p:txBody>
      </p:sp>
      <p:sp>
        <p:nvSpPr>
          <p:cNvPr id="8" name="PlaceHolder 2"/>
          <p:cNvSpPr>
            <a:spLocks noGrp="1"/>
          </p:cNvSpPr>
          <p:nvPr>
            <p:ph type="body"/>
          </p:nvPr>
        </p:nvSpPr>
        <p:spPr>
          <a:xfrm>
            <a:off x="143280" y="828000"/>
            <a:ext cx="8846640" cy="5295240"/>
          </a:xfrm>
          <a:prstGeom prst="rect">
            <a:avLst/>
          </a:prstGeom>
          <a:noFill/>
          <a:ln w="0">
            <a:noFill/>
          </a:ln>
        </p:spPr>
        <p:txBody>
          <a:bodyPr lIns="91440" tIns="45720" rIns="91440" bIns="45720" anchor="t">
            <a:noAutofit/>
          </a:bodyPr>
          <a:lstStyle/>
          <a:p>
            <a:pPr marL="343080" indent="-343080" defTabSz="457200">
              <a:lnSpc>
                <a:spcPct val="100000"/>
              </a:lnSpc>
              <a:spcBef>
                <a:spcPts val="1001"/>
              </a:spcBef>
              <a:buClr>
                <a:srgbClr val="4373B7"/>
              </a:buClr>
              <a:buFont typeface="Wingdings" charset="2"/>
              <a:buChar char=""/>
            </a:pPr>
            <a:r>
              <a:rPr lang="en-US" sz="2800" b="0" u="none" strike="noStrike">
                <a:solidFill>
                  <a:schemeClr val="dk1"/>
                </a:solidFill>
                <a:effectLst/>
                <a:uFillTx/>
                <a:latin typeface="Arial"/>
              </a:rPr>
              <a:t>Click to edit Master text styles</a:t>
            </a:r>
            <a:endParaRPr lang="en-US" sz="2800" b="0" u="none" strike="noStrike">
              <a:solidFill>
                <a:srgbClr val="000000"/>
              </a:solidFill>
              <a:effectLst/>
              <a:uFillTx/>
              <a:latin typeface="Arial"/>
            </a:endParaRPr>
          </a:p>
          <a:p>
            <a:pPr marL="743040" lvl="1" indent="-285840" defTabSz="457200">
              <a:lnSpc>
                <a:spcPct val="100000"/>
              </a:lnSpc>
              <a:spcBef>
                <a:spcPts val="1001"/>
              </a:spcBef>
              <a:buClr>
                <a:srgbClr val="4373B7"/>
              </a:buClr>
              <a:buFont typeface="Wingdings" charset="2"/>
              <a:buChar char=""/>
            </a:pPr>
            <a:r>
              <a:rPr lang="en-US" sz="2600" b="0" u="none" strike="noStrike">
                <a:solidFill>
                  <a:schemeClr val="dk1"/>
                </a:solidFill>
                <a:effectLst/>
                <a:uFillTx/>
                <a:latin typeface="Arial"/>
              </a:rPr>
              <a:t>Second level</a:t>
            </a:r>
            <a:endParaRPr lang="en-US" sz="2600" b="0" u="none" strike="noStrike">
              <a:solidFill>
                <a:srgbClr val="000000"/>
              </a:solidFill>
              <a:effectLst/>
              <a:uFillTx/>
              <a:latin typeface="Arial"/>
            </a:endParaRPr>
          </a:p>
          <a:p>
            <a:pPr marL="1143000" lvl="2" indent="-228600" defTabSz="457200">
              <a:lnSpc>
                <a:spcPct val="100000"/>
              </a:lnSpc>
              <a:spcBef>
                <a:spcPts val="1001"/>
              </a:spcBef>
              <a:buClr>
                <a:srgbClr val="4373B7"/>
              </a:buClr>
              <a:buFont typeface="Wingdings" charset="2"/>
              <a:buChar char=""/>
            </a:pPr>
            <a:r>
              <a:rPr lang="en-US" sz="2400" b="0" u="none" strike="noStrike">
                <a:solidFill>
                  <a:schemeClr val="dk1"/>
                </a:solidFill>
                <a:effectLst/>
                <a:uFillTx/>
                <a:latin typeface="Arial"/>
              </a:rPr>
              <a:t>Third level</a:t>
            </a:r>
            <a:endParaRPr lang="en-US" sz="2400" b="0" u="none" strike="noStrike">
              <a:solidFill>
                <a:srgbClr val="000000"/>
              </a:solidFill>
              <a:effectLst/>
              <a:uFillTx/>
              <a:latin typeface="Arial"/>
            </a:endParaRPr>
          </a:p>
          <a:p>
            <a:pPr marL="1600200" lvl="3" indent="-228600" defTabSz="457200">
              <a:lnSpc>
                <a:spcPct val="100000"/>
              </a:lnSpc>
              <a:spcBef>
                <a:spcPts val="1001"/>
              </a:spcBef>
              <a:buClr>
                <a:srgbClr val="4373B7"/>
              </a:buClr>
              <a:buFont typeface="Wingdings" charset="2"/>
              <a:buChar char=""/>
            </a:pPr>
            <a:r>
              <a:rPr lang="en-US" sz="2200" b="0" u="none" strike="noStrike">
                <a:solidFill>
                  <a:schemeClr val="dk1"/>
                </a:solidFill>
                <a:effectLst/>
                <a:uFillTx/>
                <a:latin typeface="Arial"/>
              </a:rPr>
              <a:t>Fourth level</a:t>
            </a:r>
            <a:endParaRPr lang="en-US" sz="2200" b="0" u="none" strike="noStrike">
              <a:solidFill>
                <a:srgbClr val="000000"/>
              </a:solidFill>
              <a:effectLst/>
              <a:uFillTx/>
              <a:latin typeface="Arial"/>
            </a:endParaRPr>
          </a:p>
          <a:p>
            <a:pPr marL="2057400" lvl="4" indent="-228600" defTabSz="457200">
              <a:lnSpc>
                <a:spcPct val="100000"/>
              </a:lnSpc>
              <a:spcBef>
                <a:spcPts val="1001"/>
              </a:spcBef>
              <a:buClr>
                <a:srgbClr val="4373B7"/>
              </a:buClr>
              <a:buFont typeface="Wingdings" charset="2"/>
              <a:buChar char=""/>
            </a:pPr>
            <a:r>
              <a:rPr lang="en-US" sz="2200" b="0" u="none" strike="noStrike">
                <a:solidFill>
                  <a:schemeClr val="dk1"/>
                </a:solidFill>
                <a:effectLst/>
                <a:uFillTx/>
                <a:latin typeface="Arial"/>
              </a:rPr>
              <a:t>Fifth level</a:t>
            </a:r>
            <a:endParaRPr lang="en-US" sz="2200" b="0" u="none" strike="noStrike">
              <a:solidFill>
                <a:srgbClr val="000000"/>
              </a:solidFill>
              <a:effectLst/>
              <a:uFillTx/>
              <a:latin typeface="Arial"/>
            </a:endParaRPr>
          </a:p>
        </p:txBody>
      </p:sp>
      <p:sp>
        <p:nvSpPr>
          <p:cNvPr id="9" name="PlaceHolder 3"/>
          <p:cNvSpPr>
            <a:spLocks noGrp="1"/>
          </p:cNvSpPr>
          <p:nvPr>
            <p:ph type="ftr" idx="2"/>
          </p:nvPr>
        </p:nvSpPr>
        <p:spPr>
          <a:xfrm>
            <a:off x="0" y="6492960"/>
            <a:ext cx="2892600" cy="362160"/>
          </a:xfrm>
          <a:prstGeom prst="rect">
            <a:avLst/>
          </a:prstGeom>
          <a:noFill/>
          <a:ln w="0">
            <a:noFill/>
          </a:ln>
        </p:spPr>
        <p:txBody>
          <a:bodyPr lIns="91440" tIns="45720" rIns="91440" bIns="45720" anchor="ctr">
            <a:noAutofit/>
          </a:bodyPr>
          <a:lstStyle>
            <a:lvl1pPr indent="0" defTabSz="457200">
              <a:lnSpc>
                <a:spcPct val="100000"/>
              </a:lnSpc>
              <a:buNone/>
              <a:tabLst>
                <a:tab pos="0" algn="l"/>
              </a:tabLst>
              <a:defRPr lang="en-US" sz="900" b="0" u="none" strike="noStrike">
                <a:solidFill>
                  <a:schemeClr val="dk1"/>
                </a:solidFill>
                <a:effectLst/>
                <a:uFillTx/>
                <a:latin typeface="Arial"/>
              </a:defRPr>
            </a:lvl1pPr>
          </a:lstStyle>
          <a:p>
            <a:pPr indent="0" defTabSz="457200">
              <a:lnSpc>
                <a:spcPct val="100000"/>
              </a:lnSpc>
              <a:buNone/>
              <a:tabLst>
                <a:tab pos="0" algn="l"/>
              </a:tabLst>
            </a:pPr>
            <a:r>
              <a:rPr lang="en-US" sz="900" b="0" u="none" strike="noStrike">
                <a:solidFill>
                  <a:schemeClr val="dk1"/>
                </a:solidFill>
                <a:effectLst/>
                <a:uFillTx/>
                <a:latin typeface="Arial"/>
              </a:rPr>
              <a:t>&lt;footer&gt;</a:t>
            </a:r>
            <a:endParaRPr lang="en-US" sz="900" b="0" u="none" strike="noStrike">
              <a:solidFill>
                <a:srgbClr val="000000"/>
              </a:solidFill>
              <a:effectLst/>
              <a:uFillTx/>
              <a:latin typeface="Times New Roman"/>
            </a:endParaRPr>
          </a:p>
        </p:txBody>
      </p:sp>
      <p:sp>
        <p:nvSpPr>
          <p:cNvPr id="10" name="Rectangle 5"/>
          <p:cNvSpPr/>
          <p:nvPr/>
        </p:nvSpPr>
        <p:spPr>
          <a:xfrm>
            <a:off x="0" y="0"/>
            <a:ext cx="9141120" cy="144000"/>
          </a:xfrm>
          <a:prstGeom prst="rect">
            <a:avLst/>
          </a:prstGeom>
          <a:gradFill rotWithShape="0">
            <a:gsLst>
              <a:gs pos="0">
                <a:srgbClr val="3E7FCC"/>
              </a:gs>
              <a:gs pos="100000">
                <a:srgbClr val="A4C1FF"/>
              </a:gs>
            </a:gsLst>
            <a:lin ang="16200000"/>
          </a:gradFill>
          <a:ln>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457200">
              <a:lnSpc>
                <a:spcPct val="100000"/>
              </a:lnSpc>
            </a:pPr>
            <a:endParaRPr lang="en-US" sz="1800" b="0" u="none" strike="noStrike">
              <a:solidFill>
                <a:schemeClr val="lt1"/>
              </a:solidFill>
              <a:effectLst/>
              <a:uFillTx/>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eview Questions">
    <p:bg>
      <p:bgPr>
        <a:solidFill>
          <a:schemeClr val="lt1"/>
        </a:solidFill>
        <a:effectLst/>
      </p:bgPr>
    </p:bg>
    <p:spTree>
      <p:nvGrpSpPr>
        <p:cNvPr id="1" name=""/>
        <p:cNvGrpSpPr/>
        <p:nvPr/>
      </p:nvGrpSpPr>
      <p:grpSpPr>
        <a:xfrm>
          <a:off x="0" y="0"/>
          <a:ext cx="0" cy="0"/>
          <a:chOff x="0" y="0"/>
          <a:chExt cx="0" cy="0"/>
        </a:xfrm>
      </p:grpSpPr>
      <p:sp>
        <p:nvSpPr>
          <p:cNvPr id="11" name="PlaceHolder 1"/>
          <p:cNvSpPr>
            <a:spLocks noGrp="1"/>
          </p:cNvSpPr>
          <p:nvPr>
            <p:ph type="title"/>
          </p:nvPr>
        </p:nvSpPr>
        <p:spPr>
          <a:xfrm>
            <a:off x="143280" y="225360"/>
            <a:ext cx="8846640" cy="599760"/>
          </a:xfrm>
          <a:prstGeom prst="rect">
            <a:avLst/>
          </a:prstGeom>
          <a:noFill/>
          <a:ln w="0">
            <a:noFill/>
          </a:ln>
        </p:spPr>
        <p:txBody>
          <a:bodyPr lIns="91440" tIns="45720" rIns="91440" bIns="45720" anchor="t">
            <a:noAutofit/>
          </a:bodyPr>
          <a:lstStyle/>
          <a:p>
            <a:pPr indent="0" defTabSz="457200">
              <a:lnSpc>
                <a:spcPct val="100000"/>
              </a:lnSpc>
              <a:buNone/>
              <a:tabLst>
                <a:tab pos="0" algn="l"/>
              </a:tabLst>
            </a:pPr>
            <a:r>
              <a:rPr lang="en-US" sz="3000" b="1" u="none" strike="noStrike">
                <a:solidFill>
                  <a:srgbClr val="4373B7"/>
                </a:solidFill>
                <a:effectLst/>
                <a:uFillTx/>
                <a:latin typeface="Arial"/>
              </a:rPr>
              <a:t>Click to edit Master title style</a:t>
            </a:r>
            <a:endParaRPr lang="en-US" sz="3000" b="0" u="none" strike="noStrike">
              <a:solidFill>
                <a:srgbClr val="000000"/>
              </a:solidFill>
              <a:effectLst/>
              <a:uFillTx/>
              <a:latin typeface="Arial"/>
            </a:endParaRPr>
          </a:p>
        </p:txBody>
      </p:sp>
      <p:sp>
        <p:nvSpPr>
          <p:cNvPr id="12" name="PlaceHolder 2"/>
          <p:cNvSpPr>
            <a:spLocks noGrp="1"/>
          </p:cNvSpPr>
          <p:nvPr>
            <p:ph type="body"/>
          </p:nvPr>
        </p:nvSpPr>
        <p:spPr>
          <a:xfrm>
            <a:off x="143280" y="828000"/>
            <a:ext cx="8846640" cy="5295240"/>
          </a:xfrm>
          <a:prstGeom prst="rect">
            <a:avLst/>
          </a:prstGeom>
          <a:noFill/>
          <a:ln w="0">
            <a:noFill/>
          </a:ln>
        </p:spPr>
        <p:txBody>
          <a:bodyPr lIns="91440" tIns="45720" rIns="91440" bIns="45720" anchor="t">
            <a:noAutofit/>
          </a:bodyPr>
          <a:lstStyle/>
          <a:p>
            <a:pPr marL="514440" indent="-514440" defTabSz="457200">
              <a:lnSpc>
                <a:spcPct val="100000"/>
              </a:lnSpc>
              <a:spcBef>
                <a:spcPts val="1001"/>
              </a:spcBef>
              <a:spcAft>
                <a:spcPts val="601"/>
              </a:spcAft>
              <a:buClr>
                <a:srgbClr val="4373B7"/>
              </a:buClr>
              <a:buFont typeface="Arial"/>
              <a:buAutoNum type="arabicPeriod"/>
            </a:pPr>
            <a:r>
              <a:rPr lang="en-US" sz="2800" b="0" u="none" strike="noStrike">
                <a:solidFill>
                  <a:schemeClr val="dk1"/>
                </a:solidFill>
                <a:effectLst/>
                <a:uFillTx/>
                <a:latin typeface="Arial"/>
              </a:rPr>
              <a:t>Click to edit Master text styles</a:t>
            </a:r>
            <a:endParaRPr lang="en-US" sz="2800" b="0" u="none" strike="noStrike">
              <a:solidFill>
                <a:srgbClr val="000000"/>
              </a:solidFill>
              <a:effectLst/>
              <a:uFillTx/>
              <a:latin typeface="Arial"/>
            </a:endParaRPr>
          </a:p>
          <a:p>
            <a:pPr marL="971640" lvl="1" indent="-514440" defTabSz="457200">
              <a:lnSpc>
                <a:spcPct val="100000"/>
              </a:lnSpc>
              <a:spcBef>
                <a:spcPts val="1001"/>
              </a:spcBef>
              <a:buClr>
                <a:srgbClr val="4373B7"/>
              </a:buClr>
              <a:buFont typeface="Arial"/>
              <a:buAutoNum type="alphaLcPeriod"/>
            </a:pPr>
            <a:r>
              <a:rPr lang="en-US" sz="2600" b="0" u="none" strike="noStrike">
                <a:solidFill>
                  <a:schemeClr val="dk1"/>
                </a:solidFill>
                <a:effectLst/>
                <a:uFillTx/>
                <a:latin typeface="Arial"/>
              </a:rPr>
              <a:t>Second level</a:t>
            </a:r>
            <a:endParaRPr lang="en-US" sz="2600" b="0" u="none" strike="noStrike">
              <a:solidFill>
                <a:srgbClr val="000000"/>
              </a:solidFill>
              <a:effectLst/>
              <a:uFillTx/>
              <a:latin typeface="Arial"/>
            </a:endParaRPr>
          </a:p>
        </p:txBody>
      </p:sp>
      <p:sp>
        <p:nvSpPr>
          <p:cNvPr id="13" name="PlaceHolder 3"/>
          <p:cNvSpPr>
            <a:spLocks noGrp="1"/>
          </p:cNvSpPr>
          <p:nvPr>
            <p:ph type="ftr" idx="3"/>
          </p:nvPr>
        </p:nvSpPr>
        <p:spPr>
          <a:xfrm>
            <a:off x="0" y="6492960"/>
            <a:ext cx="2892600" cy="362160"/>
          </a:xfrm>
          <a:prstGeom prst="rect">
            <a:avLst/>
          </a:prstGeom>
          <a:noFill/>
          <a:ln w="0">
            <a:noFill/>
          </a:ln>
        </p:spPr>
        <p:txBody>
          <a:bodyPr lIns="91440" tIns="45720" rIns="91440" bIns="45720" anchor="ctr">
            <a:noAutofit/>
          </a:bodyPr>
          <a:lstStyle>
            <a:lvl1pPr indent="0" defTabSz="457200">
              <a:lnSpc>
                <a:spcPct val="100000"/>
              </a:lnSpc>
              <a:buNone/>
              <a:tabLst>
                <a:tab pos="0" algn="l"/>
              </a:tabLst>
              <a:defRPr lang="en-US" sz="900" b="0" u="none" strike="noStrike">
                <a:solidFill>
                  <a:schemeClr val="dk1"/>
                </a:solidFill>
                <a:effectLst/>
                <a:uFillTx/>
                <a:latin typeface="Arial"/>
              </a:defRPr>
            </a:lvl1pPr>
          </a:lstStyle>
          <a:p>
            <a:pPr indent="0" defTabSz="457200">
              <a:lnSpc>
                <a:spcPct val="100000"/>
              </a:lnSpc>
              <a:buNone/>
              <a:tabLst>
                <a:tab pos="0" algn="l"/>
              </a:tabLst>
            </a:pPr>
            <a:r>
              <a:rPr lang="en-US" sz="900" b="0" u="none" strike="noStrike">
                <a:solidFill>
                  <a:schemeClr val="dk1"/>
                </a:solidFill>
                <a:effectLst/>
                <a:uFillTx/>
                <a:latin typeface="Arial"/>
              </a:rPr>
              <a:t>&lt;footer&gt;</a:t>
            </a:r>
            <a:endParaRPr lang="en-US" sz="900" b="0" u="none" strike="noStrike">
              <a:solidFill>
                <a:srgbClr val="000000"/>
              </a:solidFill>
              <a:effectLst/>
              <a:uFillTx/>
              <a:latin typeface="Times New Roman"/>
            </a:endParaRPr>
          </a:p>
        </p:txBody>
      </p:sp>
      <p:sp>
        <p:nvSpPr>
          <p:cNvPr id="14" name="Rectangle 5"/>
          <p:cNvSpPr/>
          <p:nvPr/>
        </p:nvSpPr>
        <p:spPr>
          <a:xfrm>
            <a:off x="0" y="0"/>
            <a:ext cx="9141120" cy="144000"/>
          </a:xfrm>
          <a:prstGeom prst="rect">
            <a:avLst/>
          </a:prstGeom>
          <a:gradFill rotWithShape="0">
            <a:gsLst>
              <a:gs pos="0">
                <a:srgbClr val="3E7FCC"/>
              </a:gs>
              <a:gs pos="100000">
                <a:srgbClr val="A4C1FF"/>
              </a:gs>
            </a:gsLst>
            <a:lin ang="16200000"/>
          </a:gradFill>
          <a:ln>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457200">
              <a:lnSpc>
                <a:spcPct val="100000"/>
              </a:lnSpc>
            </a:pPr>
            <a:endParaRPr lang="en-US" sz="1800" b="0" u="none" strike="noStrike">
              <a:solidFill>
                <a:schemeClr val="lt1"/>
              </a:solidFill>
              <a:effectLst/>
              <a:uFillTx/>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lt1"/>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143280" y="225360"/>
            <a:ext cx="8846640" cy="1072440"/>
          </a:xfrm>
          <a:prstGeom prst="rect">
            <a:avLst/>
          </a:prstGeom>
          <a:noFill/>
          <a:ln w="0">
            <a:noFill/>
          </a:ln>
        </p:spPr>
        <p:txBody>
          <a:bodyPr lIns="91440" tIns="45720" rIns="91440" bIns="45720" anchor="t">
            <a:noAutofit/>
          </a:bodyPr>
          <a:lstStyle/>
          <a:p>
            <a:pPr indent="0" defTabSz="457200">
              <a:lnSpc>
                <a:spcPct val="100000"/>
              </a:lnSpc>
              <a:buNone/>
              <a:tabLst>
                <a:tab pos="0" algn="l"/>
              </a:tabLst>
            </a:pPr>
            <a:r>
              <a:rPr lang="en-US" sz="3000" b="1" u="none" strike="noStrike">
                <a:solidFill>
                  <a:srgbClr val="4373B7"/>
                </a:solidFill>
                <a:effectLst/>
                <a:uFillTx/>
                <a:latin typeface="Arial"/>
              </a:rPr>
              <a:t>Click to edit Master title style</a:t>
            </a:r>
            <a:endParaRPr lang="en-US" sz="3000" b="0" u="none" strike="noStrike">
              <a:solidFill>
                <a:srgbClr val="000000"/>
              </a:solidFill>
              <a:effectLst/>
              <a:uFillTx/>
              <a:latin typeface="Arial"/>
            </a:endParaRPr>
          </a:p>
        </p:txBody>
      </p:sp>
      <p:sp>
        <p:nvSpPr>
          <p:cNvPr id="16" name="PlaceHolder 2"/>
          <p:cNvSpPr>
            <a:spLocks noGrp="1"/>
          </p:cNvSpPr>
          <p:nvPr>
            <p:ph type="body"/>
          </p:nvPr>
        </p:nvSpPr>
        <p:spPr>
          <a:xfrm>
            <a:off x="143280" y="1300680"/>
            <a:ext cx="8846640" cy="4822560"/>
          </a:xfrm>
          <a:prstGeom prst="rect">
            <a:avLst/>
          </a:prstGeom>
          <a:noFill/>
          <a:ln w="0">
            <a:noFill/>
          </a:ln>
        </p:spPr>
        <p:txBody>
          <a:bodyPr lIns="91440" tIns="45720" rIns="91440" bIns="45720" anchor="t">
            <a:noAutofit/>
          </a:bodyPr>
          <a:lstStyle/>
          <a:p>
            <a:pPr marL="343080" indent="-343080" defTabSz="457200">
              <a:lnSpc>
                <a:spcPct val="100000"/>
              </a:lnSpc>
              <a:spcBef>
                <a:spcPts val="1001"/>
              </a:spcBef>
              <a:buClr>
                <a:srgbClr val="4373B7"/>
              </a:buClr>
              <a:buFont typeface="Wingdings" charset="2"/>
              <a:buChar char=""/>
            </a:pPr>
            <a:r>
              <a:rPr lang="en-US" sz="2800" b="0" u="none" strike="noStrike">
                <a:solidFill>
                  <a:schemeClr val="dk1"/>
                </a:solidFill>
                <a:effectLst/>
                <a:uFillTx/>
                <a:latin typeface="Arial"/>
              </a:rPr>
              <a:t>Click to edit Master text styles</a:t>
            </a:r>
            <a:endParaRPr lang="en-US" sz="2800" b="0" u="none" strike="noStrike">
              <a:solidFill>
                <a:srgbClr val="000000"/>
              </a:solidFill>
              <a:effectLst/>
              <a:uFillTx/>
              <a:latin typeface="Arial"/>
            </a:endParaRPr>
          </a:p>
          <a:p>
            <a:pPr marL="743040" lvl="1" indent="-285840" defTabSz="457200">
              <a:lnSpc>
                <a:spcPct val="100000"/>
              </a:lnSpc>
              <a:spcBef>
                <a:spcPts val="1001"/>
              </a:spcBef>
              <a:buClr>
                <a:srgbClr val="4373B7"/>
              </a:buClr>
              <a:buFont typeface="Wingdings" charset="2"/>
              <a:buChar char=""/>
            </a:pPr>
            <a:r>
              <a:rPr lang="en-US" sz="2600" b="0" u="none" strike="noStrike">
                <a:solidFill>
                  <a:schemeClr val="dk1"/>
                </a:solidFill>
                <a:effectLst/>
                <a:uFillTx/>
                <a:latin typeface="Arial"/>
              </a:rPr>
              <a:t>Second level</a:t>
            </a:r>
            <a:endParaRPr lang="en-US" sz="2600" b="0" u="none" strike="noStrike">
              <a:solidFill>
                <a:srgbClr val="000000"/>
              </a:solidFill>
              <a:effectLst/>
              <a:uFillTx/>
              <a:latin typeface="Arial"/>
            </a:endParaRPr>
          </a:p>
          <a:p>
            <a:pPr marL="1143000" lvl="2" indent="-228600" defTabSz="457200">
              <a:lnSpc>
                <a:spcPct val="100000"/>
              </a:lnSpc>
              <a:spcBef>
                <a:spcPts val="1001"/>
              </a:spcBef>
              <a:buClr>
                <a:srgbClr val="4373B7"/>
              </a:buClr>
              <a:buFont typeface="Wingdings" charset="2"/>
              <a:buChar char=""/>
            </a:pPr>
            <a:r>
              <a:rPr lang="en-US" sz="2400" b="0" u="none" strike="noStrike">
                <a:solidFill>
                  <a:schemeClr val="dk1"/>
                </a:solidFill>
                <a:effectLst/>
                <a:uFillTx/>
                <a:latin typeface="Arial"/>
              </a:rPr>
              <a:t>Third level</a:t>
            </a:r>
            <a:endParaRPr lang="en-US" sz="2400" b="0" u="none" strike="noStrike">
              <a:solidFill>
                <a:srgbClr val="000000"/>
              </a:solidFill>
              <a:effectLst/>
              <a:uFillTx/>
              <a:latin typeface="Arial"/>
            </a:endParaRPr>
          </a:p>
          <a:p>
            <a:pPr marL="1600200" lvl="3" indent="-228600" defTabSz="457200">
              <a:lnSpc>
                <a:spcPct val="100000"/>
              </a:lnSpc>
              <a:spcBef>
                <a:spcPts val="1001"/>
              </a:spcBef>
              <a:buClr>
                <a:srgbClr val="4373B7"/>
              </a:buClr>
              <a:buFont typeface="Wingdings" charset="2"/>
              <a:buChar char=""/>
            </a:pPr>
            <a:r>
              <a:rPr lang="en-US" sz="2200" b="0" u="none" strike="noStrike">
                <a:solidFill>
                  <a:schemeClr val="dk1"/>
                </a:solidFill>
                <a:effectLst/>
                <a:uFillTx/>
                <a:latin typeface="Arial"/>
              </a:rPr>
              <a:t>Fourth level</a:t>
            </a:r>
            <a:endParaRPr lang="en-US" sz="2200" b="0" u="none" strike="noStrike">
              <a:solidFill>
                <a:srgbClr val="000000"/>
              </a:solidFill>
              <a:effectLst/>
              <a:uFillTx/>
              <a:latin typeface="Arial"/>
            </a:endParaRPr>
          </a:p>
          <a:p>
            <a:pPr marL="2057400" lvl="4" indent="-228600" defTabSz="457200">
              <a:lnSpc>
                <a:spcPct val="100000"/>
              </a:lnSpc>
              <a:spcBef>
                <a:spcPts val="1001"/>
              </a:spcBef>
              <a:buClr>
                <a:srgbClr val="4373B7"/>
              </a:buClr>
              <a:buFont typeface="Wingdings" charset="2"/>
              <a:buChar char=""/>
            </a:pPr>
            <a:r>
              <a:rPr lang="en-US" sz="2200" b="0" u="none" strike="noStrike">
                <a:solidFill>
                  <a:schemeClr val="dk1"/>
                </a:solidFill>
                <a:effectLst/>
                <a:uFillTx/>
                <a:latin typeface="Arial"/>
              </a:rPr>
              <a:t>Fifth level</a:t>
            </a:r>
            <a:endParaRPr lang="en-US" sz="2200" b="0" u="none" strike="noStrike">
              <a:solidFill>
                <a:srgbClr val="000000"/>
              </a:solidFill>
              <a:effectLst/>
              <a:uFillTx/>
              <a:latin typeface="Arial"/>
            </a:endParaRPr>
          </a:p>
        </p:txBody>
      </p:sp>
      <p:sp>
        <p:nvSpPr>
          <p:cNvPr id="17" name="PlaceHolder 3"/>
          <p:cNvSpPr>
            <a:spLocks noGrp="1"/>
          </p:cNvSpPr>
          <p:nvPr>
            <p:ph type="ftr" idx="4"/>
          </p:nvPr>
        </p:nvSpPr>
        <p:spPr>
          <a:xfrm>
            <a:off x="0" y="6492960"/>
            <a:ext cx="2892600" cy="362160"/>
          </a:xfrm>
          <a:prstGeom prst="rect">
            <a:avLst/>
          </a:prstGeom>
          <a:noFill/>
          <a:ln w="0">
            <a:noFill/>
          </a:ln>
        </p:spPr>
        <p:txBody>
          <a:bodyPr lIns="91440" tIns="45720" rIns="91440" bIns="45720" anchor="ctr">
            <a:noAutofit/>
          </a:bodyPr>
          <a:lstStyle>
            <a:lvl1pPr indent="0" defTabSz="457200">
              <a:lnSpc>
                <a:spcPct val="100000"/>
              </a:lnSpc>
              <a:buNone/>
              <a:tabLst>
                <a:tab pos="0" algn="l"/>
              </a:tabLst>
              <a:defRPr lang="en-US" sz="900" b="0" u="none" strike="noStrike">
                <a:solidFill>
                  <a:schemeClr val="dk1"/>
                </a:solidFill>
                <a:effectLst/>
                <a:uFillTx/>
                <a:latin typeface="Arial"/>
              </a:defRPr>
            </a:lvl1pPr>
          </a:lstStyle>
          <a:p>
            <a:pPr indent="0" defTabSz="457200">
              <a:lnSpc>
                <a:spcPct val="100000"/>
              </a:lnSpc>
              <a:buNone/>
              <a:tabLst>
                <a:tab pos="0" algn="l"/>
              </a:tabLst>
            </a:pPr>
            <a:r>
              <a:rPr lang="en-US" sz="900" b="0" u="none" strike="noStrike">
                <a:solidFill>
                  <a:schemeClr val="dk1"/>
                </a:solidFill>
                <a:effectLst/>
                <a:uFillTx/>
                <a:latin typeface="Arial"/>
              </a:rPr>
              <a:t>&lt;footer&gt;</a:t>
            </a:r>
            <a:endParaRPr lang="en-US" sz="900" b="0" u="none" strike="noStrike">
              <a:solidFill>
                <a:srgbClr val="000000"/>
              </a:solidFill>
              <a:effectLst/>
              <a:uFillTx/>
              <a:latin typeface="Times New Roman"/>
            </a:endParaRPr>
          </a:p>
        </p:txBody>
      </p:sp>
      <p:sp>
        <p:nvSpPr>
          <p:cNvPr id="18" name="Rectangle 5"/>
          <p:cNvSpPr/>
          <p:nvPr/>
        </p:nvSpPr>
        <p:spPr>
          <a:xfrm>
            <a:off x="0" y="0"/>
            <a:ext cx="9141120" cy="144000"/>
          </a:xfrm>
          <a:prstGeom prst="rect">
            <a:avLst/>
          </a:prstGeom>
          <a:gradFill rotWithShape="0">
            <a:gsLst>
              <a:gs pos="0">
                <a:srgbClr val="3E7FCC"/>
              </a:gs>
              <a:gs pos="100000">
                <a:srgbClr val="A4C1FF"/>
              </a:gs>
            </a:gsLst>
            <a:lin ang="16200000"/>
          </a:gradFill>
          <a:ln>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457200">
              <a:lnSpc>
                <a:spcPct val="100000"/>
              </a:lnSpc>
            </a:pPr>
            <a:endParaRPr lang="en-US" sz="1800" b="0" u="none" strike="noStrike">
              <a:solidFill>
                <a:schemeClr val="lt1"/>
              </a:solidFill>
              <a:effectLst/>
              <a:uFillTx/>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No -Title and Content">
    <p:bg>
      <p:bgPr>
        <a:solidFill>
          <a:schemeClr val="lt1"/>
        </a:solidFill>
        <a:effectLst/>
      </p:bgPr>
    </p:bg>
    <p:spTree>
      <p:nvGrpSpPr>
        <p:cNvPr id="1" name=""/>
        <p:cNvGrpSpPr/>
        <p:nvPr/>
      </p:nvGrpSpPr>
      <p:grpSpPr>
        <a:xfrm>
          <a:off x="0" y="0"/>
          <a:ext cx="0" cy="0"/>
          <a:chOff x="0" y="0"/>
          <a:chExt cx="0" cy="0"/>
        </a:xfrm>
      </p:grpSpPr>
      <p:sp>
        <p:nvSpPr>
          <p:cNvPr id="19" name="PlaceHolder 1"/>
          <p:cNvSpPr>
            <a:spLocks noGrp="1"/>
          </p:cNvSpPr>
          <p:nvPr>
            <p:ph type="body"/>
          </p:nvPr>
        </p:nvSpPr>
        <p:spPr>
          <a:xfrm>
            <a:off x="143280" y="225360"/>
            <a:ext cx="8846640" cy="5897880"/>
          </a:xfrm>
          <a:prstGeom prst="rect">
            <a:avLst/>
          </a:prstGeom>
          <a:noFill/>
          <a:ln w="0">
            <a:noFill/>
          </a:ln>
        </p:spPr>
        <p:txBody>
          <a:bodyPr lIns="91440" tIns="45720" rIns="91440" bIns="45720" anchor="t">
            <a:noAutofit/>
          </a:bodyPr>
          <a:lstStyle/>
          <a:p>
            <a:pPr marL="343080" indent="-343080" defTabSz="457200">
              <a:lnSpc>
                <a:spcPct val="100000"/>
              </a:lnSpc>
              <a:spcBef>
                <a:spcPts val="1001"/>
              </a:spcBef>
              <a:buClr>
                <a:srgbClr val="4373B7"/>
              </a:buClr>
              <a:buFont typeface="Wingdings" charset="2"/>
              <a:buChar char=""/>
            </a:pPr>
            <a:r>
              <a:rPr lang="en-US" sz="2800" b="0" u="none" strike="noStrike">
                <a:solidFill>
                  <a:schemeClr val="dk1"/>
                </a:solidFill>
                <a:effectLst/>
                <a:uFillTx/>
                <a:latin typeface="Arial"/>
              </a:rPr>
              <a:t>Click to edit Master text styles</a:t>
            </a:r>
            <a:endParaRPr lang="en-US" sz="2800" b="0" u="none" strike="noStrike">
              <a:solidFill>
                <a:srgbClr val="000000"/>
              </a:solidFill>
              <a:effectLst/>
              <a:uFillTx/>
              <a:latin typeface="Arial"/>
            </a:endParaRPr>
          </a:p>
          <a:p>
            <a:pPr marL="743040" lvl="1" indent="-285840" defTabSz="457200">
              <a:lnSpc>
                <a:spcPct val="100000"/>
              </a:lnSpc>
              <a:spcBef>
                <a:spcPts val="1001"/>
              </a:spcBef>
              <a:buClr>
                <a:srgbClr val="4373B7"/>
              </a:buClr>
              <a:buFont typeface="Wingdings" charset="2"/>
              <a:buChar char=""/>
            </a:pPr>
            <a:r>
              <a:rPr lang="en-US" sz="2600" b="0" u="none" strike="noStrike">
                <a:solidFill>
                  <a:schemeClr val="dk1"/>
                </a:solidFill>
                <a:effectLst/>
                <a:uFillTx/>
                <a:latin typeface="Arial"/>
              </a:rPr>
              <a:t>Second level</a:t>
            </a:r>
            <a:endParaRPr lang="en-US" sz="2600" b="0" u="none" strike="noStrike">
              <a:solidFill>
                <a:srgbClr val="000000"/>
              </a:solidFill>
              <a:effectLst/>
              <a:uFillTx/>
              <a:latin typeface="Arial"/>
            </a:endParaRPr>
          </a:p>
          <a:p>
            <a:pPr marL="1143000" lvl="2" indent="-228600" defTabSz="457200">
              <a:lnSpc>
                <a:spcPct val="100000"/>
              </a:lnSpc>
              <a:spcBef>
                <a:spcPts val="1001"/>
              </a:spcBef>
              <a:buClr>
                <a:srgbClr val="4373B7"/>
              </a:buClr>
              <a:buFont typeface="Wingdings" charset="2"/>
              <a:buChar char=""/>
            </a:pPr>
            <a:r>
              <a:rPr lang="en-US" sz="2400" b="0" u="none" strike="noStrike">
                <a:solidFill>
                  <a:schemeClr val="dk1"/>
                </a:solidFill>
                <a:effectLst/>
                <a:uFillTx/>
                <a:latin typeface="Arial"/>
              </a:rPr>
              <a:t>Third level</a:t>
            </a:r>
            <a:endParaRPr lang="en-US" sz="2400" b="0" u="none" strike="noStrike">
              <a:solidFill>
                <a:srgbClr val="000000"/>
              </a:solidFill>
              <a:effectLst/>
              <a:uFillTx/>
              <a:latin typeface="Arial"/>
            </a:endParaRPr>
          </a:p>
          <a:p>
            <a:pPr marL="1600200" lvl="3" indent="-228600" defTabSz="457200">
              <a:lnSpc>
                <a:spcPct val="100000"/>
              </a:lnSpc>
              <a:spcBef>
                <a:spcPts val="1001"/>
              </a:spcBef>
              <a:buClr>
                <a:srgbClr val="4373B7"/>
              </a:buClr>
              <a:buFont typeface="Wingdings" charset="2"/>
              <a:buChar char=""/>
            </a:pPr>
            <a:r>
              <a:rPr lang="en-US" sz="2200" b="0" u="none" strike="noStrike">
                <a:solidFill>
                  <a:schemeClr val="dk1"/>
                </a:solidFill>
                <a:effectLst/>
                <a:uFillTx/>
                <a:latin typeface="Arial"/>
              </a:rPr>
              <a:t>Fourth level</a:t>
            </a:r>
            <a:endParaRPr lang="en-US" sz="2200" b="0" u="none" strike="noStrike">
              <a:solidFill>
                <a:srgbClr val="000000"/>
              </a:solidFill>
              <a:effectLst/>
              <a:uFillTx/>
              <a:latin typeface="Arial"/>
            </a:endParaRPr>
          </a:p>
          <a:p>
            <a:pPr marL="2057400" lvl="4" indent="-228600" defTabSz="457200">
              <a:lnSpc>
                <a:spcPct val="100000"/>
              </a:lnSpc>
              <a:spcBef>
                <a:spcPts val="1001"/>
              </a:spcBef>
              <a:buClr>
                <a:srgbClr val="4373B7"/>
              </a:buClr>
              <a:buFont typeface="Wingdings" charset="2"/>
              <a:buChar char=""/>
            </a:pPr>
            <a:r>
              <a:rPr lang="en-US" sz="2200" b="0" u="none" strike="noStrike">
                <a:solidFill>
                  <a:schemeClr val="dk1"/>
                </a:solidFill>
                <a:effectLst/>
                <a:uFillTx/>
                <a:latin typeface="Arial"/>
              </a:rPr>
              <a:t>Fifth level</a:t>
            </a:r>
            <a:endParaRPr lang="en-US" sz="2200" b="0" u="none" strike="noStrike">
              <a:solidFill>
                <a:srgbClr val="000000"/>
              </a:solidFill>
              <a:effectLst/>
              <a:uFillTx/>
              <a:latin typeface="Arial"/>
            </a:endParaRPr>
          </a:p>
        </p:txBody>
      </p:sp>
      <p:sp>
        <p:nvSpPr>
          <p:cNvPr id="20" name="PlaceHolder 2"/>
          <p:cNvSpPr>
            <a:spLocks noGrp="1"/>
          </p:cNvSpPr>
          <p:nvPr>
            <p:ph type="ftr" idx="5"/>
          </p:nvPr>
        </p:nvSpPr>
        <p:spPr>
          <a:xfrm>
            <a:off x="0" y="6492960"/>
            <a:ext cx="2892600" cy="362160"/>
          </a:xfrm>
          <a:prstGeom prst="rect">
            <a:avLst/>
          </a:prstGeom>
          <a:noFill/>
          <a:ln w="0">
            <a:noFill/>
          </a:ln>
        </p:spPr>
        <p:txBody>
          <a:bodyPr lIns="91440" tIns="45720" rIns="91440" bIns="45720" anchor="ctr">
            <a:noAutofit/>
          </a:bodyPr>
          <a:lstStyle>
            <a:lvl1pPr indent="0" defTabSz="457200">
              <a:lnSpc>
                <a:spcPct val="100000"/>
              </a:lnSpc>
              <a:buNone/>
              <a:tabLst>
                <a:tab pos="0" algn="l"/>
              </a:tabLst>
              <a:defRPr lang="en-US" sz="900" b="0" u="none" strike="noStrike">
                <a:solidFill>
                  <a:schemeClr val="dk1"/>
                </a:solidFill>
                <a:effectLst/>
                <a:uFillTx/>
                <a:latin typeface="Arial"/>
              </a:defRPr>
            </a:lvl1pPr>
          </a:lstStyle>
          <a:p>
            <a:pPr indent="0" defTabSz="457200">
              <a:lnSpc>
                <a:spcPct val="100000"/>
              </a:lnSpc>
              <a:buNone/>
              <a:tabLst>
                <a:tab pos="0" algn="l"/>
              </a:tabLst>
            </a:pPr>
            <a:r>
              <a:rPr lang="en-US" sz="900" b="0" u="none" strike="noStrike">
                <a:solidFill>
                  <a:schemeClr val="dk1"/>
                </a:solidFill>
                <a:effectLst/>
                <a:uFillTx/>
                <a:latin typeface="Arial"/>
              </a:rPr>
              <a:t>&lt;footer&gt;</a:t>
            </a:r>
            <a:endParaRPr lang="en-US" sz="900" b="0" u="none" strike="noStrike">
              <a:solidFill>
                <a:srgbClr val="000000"/>
              </a:solidFill>
              <a:effectLst/>
              <a:uFillTx/>
              <a:latin typeface="Times New Roman"/>
            </a:endParaRPr>
          </a:p>
        </p:txBody>
      </p:sp>
      <p:sp>
        <p:nvSpPr>
          <p:cNvPr id="21" name="Rectangle 5"/>
          <p:cNvSpPr/>
          <p:nvPr/>
        </p:nvSpPr>
        <p:spPr>
          <a:xfrm>
            <a:off x="0" y="0"/>
            <a:ext cx="9141120" cy="144000"/>
          </a:xfrm>
          <a:prstGeom prst="rect">
            <a:avLst/>
          </a:prstGeom>
          <a:gradFill rotWithShape="0">
            <a:gsLst>
              <a:gs pos="0">
                <a:srgbClr val="3E7FCC"/>
              </a:gs>
              <a:gs pos="100000">
                <a:srgbClr val="A4C1FF"/>
              </a:gs>
            </a:gsLst>
            <a:lin ang="16200000"/>
          </a:gradFill>
          <a:ln>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457200">
              <a:lnSpc>
                <a:spcPct val="100000"/>
              </a:lnSpc>
            </a:pPr>
            <a:endParaRPr lang="en-US" sz="1800" b="0" u="none" strike="noStrike">
              <a:solidFill>
                <a:schemeClr val="lt1"/>
              </a:solidFill>
              <a:effectLst/>
              <a:uFillTx/>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lt1"/>
        </a:solidFill>
        <a:effectLst/>
      </p:bgPr>
    </p:bg>
    <p:spTree>
      <p:nvGrpSpPr>
        <p:cNvPr id="1" name=""/>
        <p:cNvGrpSpPr/>
        <p:nvPr/>
      </p:nvGrpSpPr>
      <p:grpSpPr>
        <a:xfrm>
          <a:off x="0" y="0"/>
          <a:ext cx="0" cy="0"/>
          <a:chOff x="0" y="0"/>
          <a:chExt cx="0" cy="0"/>
        </a:xfrm>
      </p:grpSpPr>
      <p:sp>
        <p:nvSpPr>
          <p:cNvPr id="22" name="PlaceHolder 1"/>
          <p:cNvSpPr>
            <a:spLocks noGrp="1"/>
          </p:cNvSpPr>
          <p:nvPr>
            <p:ph type="title"/>
          </p:nvPr>
        </p:nvSpPr>
        <p:spPr>
          <a:xfrm>
            <a:off x="143280" y="225360"/>
            <a:ext cx="8846640" cy="1072440"/>
          </a:xfrm>
          <a:prstGeom prst="rect">
            <a:avLst/>
          </a:prstGeom>
          <a:noFill/>
          <a:ln w="0">
            <a:noFill/>
          </a:ln>
        </p:spPr>
        <p:txBody>
          <a:bodyPr lIns="91440" tIns="45720" rIns="91440" bIns="45720" anchor="t">
            <a:noAutofit/>
          </a:bodyPr>
          <a:lstStyle/>
          <a:p>
            <a:pPr indent="0" defTabSz="457200">
              <a:lnSpc>
                <a:spcPct val="100000"/>
              </a:lnSpc>
              <a:buNone/>
              <a:tabLst>
                <a:tab pos="0" algn="l"/>
              </a:tabLst>
            </a:pPr>
            <a:r>
              <a:rPr lang="en-US" sz="3000" b="1" u="none" strike="noStrike">
                <a:solidFill>
                  <a:srgbClr val="4373B7"/>
                </a:solidFill>
                <a:effectLst/>
                <a:uFillTx/>
                <a:latin typeface="Arial"/>
              </a:rPr>
              <a:t>Click to edit Master title style</a:t>
            </a:r>
            <a:endParaRPr lang="en-US" sz="3000" b="0" u="none" strike="noStrike">
              <a:solidFill>
                <a:srgbClr val="000000"/>
              </a:solidFill>
              <a:effectLst/>
              <a:uFillTx/>
              <a:latin typeface="Arial"/>
            </a:endParaRPr>
          </a:p>
        </p:txBody>
      </p:sp>
      <p:sp>
        <p:nvSpPr>
          <p:cNvPr id="23" name="PlaceHolder 2"/>
          <p:cNvSpPr>
            <a:spLocks noGrp="1"/>
          </p:cNvSpPr>
          <p:nvPr>
            <p:ph type="ftr" idx="6"/>
          </p:nvPr>
        </p:nvSpPr>
        <p:spPr>
          <a:xfrm>
            <a:off x="0" y="6492960"/>
            <a:ext cx="2892600" cy="362160"/>
          </a:xfrm>
          <a:prstGeom prst="rect">
            <a:avLst/>
          </a:prstGeom>
          <a:noFill/>
          <a:ln w="0">
            <a:noFill/>
          </a:ln>
        </p:spPr>
        <p:txBody>
          <a:bodyPr lIns="91440" tIns="45720" rIns="91440" bIns="45720" anchor="ctr">
            <a:noAutofit/>
          </a:bodyPr>
          <a:lstStyle>
            <a:lvl1pPr indent="0" defTabSz="457200">
              <a:lnSpc>
                <a:spcPct val="100000"/>
              </a:lnSpc>
              <a:buNone/>
              <a:tabLst>
                <a:tab pos="0" algn="l"/>
              </a:tabLst>
              <a:defRPr lang="en-US" sz="900" b="0" u="none" strike="noStrike">
                <a:solidFill>
                  <a:schemeClr val="dk1"/>
                </a:solidFill>
                <a:effectLst/>
                <a:uFillTx/>
                <a:latin typeface="Arial"/>
              </a:defRPr>
            </a:lvl1pPr>
          </a:lstStyle>
          <a:p>
            <a:pPr indent="0" defTabSz="457200">
              <a:lnSpc>
                <a:spcPct val="100000"/>
              </a:lnSpc>
              <a:buNone/>
              <a:tabLst>
                <a:tab pos="0" algn="l"/>
              </a:tabLst>
            </a:pPr>
            <a:r>
              <a:rPr lang="en-US" sz="900" b="0" u="none" strike="noStrike">
                <a:solidFill>
                  <a:schemeClr val="dk1"/>
                </a:solidFill>
                <a:effectLst/>
                <a:uFillTx/>
                <a:latin typeface="Arial"/>
              </a:rPr>
              <a:t>&lt;footer&gt;</a:t>
            </a:r>
            <a:endParaRPr lang="en-US" sz="900" b="0" u="none" strike="noStrike">
              <a:solidFill>
                <a:srgbClr val="000000"/>
              </a:solidFill>
              <a:effectLst/>
              <a:uFillTx/>
              <a:latin typeface="Times New Roman"/>
            </a:endParaRPr>
          </a:p>
        </p:txBody>
      </p:sp>
      <p:sp>
        <p:nvSpPr>
          <p:cNvPr id="24" name="Rectangle 5"/>
          <p:cNvSpPr/>
          <p:nvPr/>
        </p:nvSpPr>
        <p:spPr>
          <a:xfrm>
            <a:off x="0" y="0"/>
            <a:ext cx="9141120" cy="144000"/>
          </a:xfrm>
          <a:prstGeom prst="rect">
            <a:avLst/>
          </a:prstGeom>
          <a:gradFill rotWithShape="0">
            <a:gsLst>
              <a:gs pos="0">
                <a:srgbClr val="3E7FCC"/>
              </a:gs>
              <a:gs pos="100000">
                <a:srgbClr val="A4C1FF"/>
              </a:gs>
            </a:gsLst>
            <a:lin ang="16200000"/>
          </a:gradFill>
          <a:ln>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457200">
              <a:lnSpc>
                <a:spcPct val="100000"/>
              </a:lnSpc>
            </a:pPr>
            <a:endParaRPr lang="en-US" sz="1800" b="0" u="none" strike="noStrike">
              <a:solidFill>
                <a:schemeClr val="lt1"/>
              </a:solidFill>
              <a:effectLst/>
              <a:uFillTx/>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lt1"/>
        </a:solidFill>
        <a:effectLst/>
      </p:bgPr>
    </p:bg>
    <p:spTree>
      <p:nvGrpSpPr>
        <p:cNvPr id="1" name=""/>
        <p:cNvGrpSpPr/>
        <p:nvPr/>
      </p:nvGrpSpPr>
      <p:grpSpPr>
        <a:xfrm>
          <a:off x="0" y="0"/>
          <a:ext cx="0" cy="0"/>
          <a:chOff x="0" y="0"/>
          <a:chExt cx="0" cy="0"/>
        </a:xfrm>
      </p:grpSpPr>
      <p:sp>
        <p:nvSpPr>
          <p:cNvPr id="25" name="PlaceHolder 1"/>
          <p:cNvSpPr>
            <a:spLocks noGrp="1"/>
          </p:cNvSpPr>
          <p:nvPr>
            <p:ph type="ftr" idx="7"/>
          </p:nvPr>
        </p:nvSpPr>
        <p:spPr>
          <a:xfrm>
            <a:off x="0" y="6492960"/>
            <a:ext cx="2892600" cy="362160"/>
          </a:xfrm>
          <a:prstGeom prst="rect">
            <a:avLst/>
          </a:prstGeom>
          <a:noFill/>
          <a:ln w="0">
            <a:noFill/>
          </a:ln>
        </p:spPr>
        <p:txBody>
          <a:bodyPr lIns="91440" tIns="45720" rIns="91440" bIns="45720" anchor="ctr">
            <a:noAutofit/>
          </a:bodyPr>
          <a:lstStyle>
            <a:lvl1pPr indent="0" defTabSz="457200">
              <a:lnSpc>
                <a:spcPct val="100000"/>
              </a:lnSpc>
              <a:buNone/>
              <a:tabLst>
                <a:tab pos="0" algn="l"/>
              </a:tabLst>
              <a:defRPr lang="en-US" sz="900" b="0" u="none" strike="noStrike">
                <a:solidFill>
                  <a:schemeClr val="dk1"/>
                </a:solidFill>
                <a:effectLst/>
                <a:uFillTx/>
                <a:latin typeface="Arial"/>
              </a:defRPr>
            </a:lvl1pPr>
          </a:lstStyle>
          <a:p>
            <a:pPr indent="0" defTabSz="457200">
              <a:lnSpc>
                <a:spcPct val="100000"/>
              </a:lnSpc>
              <a:buNone/>
              <a:tabLst>
                <a:tab pos="0" algn="l"/>
              </a:tabLst>
            </a:pPr>
            <a:r>
              <a:rPr lang="en-US" sz="900" b="0" u="none" strike="noStrike">
                <a:solidFill>
                  <a:schemeClr val="dk1"/>
                </a:solidFill>
                <a:effectLst/>
                <a:uFillTx/>
                <a:latin typeface="Arial"/>
              </a:rPr>
              <a:t>&lt;footer&gt;</a:t>
            </a:r>
            <a:endParaRPr lang="en-US" sz="900" b="0" u="none" strike="noStrike">
              <a:solidFill>
                <a:srgbClr val="000000"/>
              </a:solidFill>
              <a:effectLst/>
              <a:uFillTx/>
              <a:latin typeface="Times New Roman"/>
            </a:endParaRPr>
          </a:p>
        </p:txBody>
      </p:sp>
      <p:sp>
        <p:nvSpPr>
          <p:cNvPr id="26" name="Rectangle 4"/>
          <p:cNvSpPr/>
          <p:nvPr/>
        </p:nvSpPr>
        <p:spPr>
          <a:xfrm>
            <a:off x="0" y="0"/>
            <a:ext cx="9141120" cy="144000"/>
          </a:xfrm>
          <a:prstGeom prst="rect">
            <a:avLst/>
          </a:prstGeom>
          <a:gradFill rotWithShape="0">
            <a:gsLst>
              <a:gs pos="0">
                <a:srgbClr val="3E7FCC"/>
              </a:gs>
              <a:gs pos="100000">
                <a:srgbClr val="A4C1FF"/>
              </a:gs>
            </a:gsLst>
            <a:lin ang="16200000"/>
          </a:gradFill>
          <a:ln>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457200">
              <a:lnSpc>
                <a:spcPct val="100000"/>
              </a:lnSpc>
            </a:pPr>
            <a:endParaRPr lang="en-US" sz="1800" b="0" u="none" strike="noStrike">
              <a:solidFill>
                <a:schemeClr val="lt1"/>
              </a:solidFill>
              <a:effectLst/>
              <a:uFillTx/>
              <a:latin typeface="Arial"/>
            </a:endParaRPr>
          </a:p>
        </p:txBody>
      </p:sp>
      <p:sp>
        <p:nvSpPr>
          <p:cNvPr id="27" name="PlaceHolder 2"/>
          <p:cNvSpPr>
            <a:spLocks noGrp="1"/>
          </p:cNvSpPr>
          <p:nvPr>
            <p:ph type="title"/>
          </p:nvPr>
        </p:nvSpPr>
        <p:spPr>
          <a:xfrm>
            <a:off x="457200" y="273600"/>
            <a:ext cx="8226720" cy="1142280"/>
          </a:xfrm>
          <a:prstGeom prst="rect">
            <a:avLst/>
          </a:prstGeom>
          <a:noFill/>
          <a:ln w="0">
            <a:noFill/>
          </a:ln>
        </p:spPr>
        <p:txBody>
          <a:bodyPr lIns="0" tIns="0" rIns="0" bIns="0" anchor="ctr">
            <a:noAutofit/>
          </a:bodyPr>
          <a:lstStyle/>
          <a:p>
            <a:pPr indent="0">
              <a:lnSpc>
                <a:spcPct val="100000"/>
              </a:lnSpc>
              <a:buNone/>
              <a:tabLst>
                <a:tab pos="0" algn="l"/>
              </a:tabLst>
            </a:pPr>
            <a:r>
              <a:rPr lang="en-US" sz="1800" b="0" u="none" strike="noStrike">
                <a:solidFill>
                  <a:schemeClr val="dk1"/>
                </a:solidFill>
                <a:effectLst/>
                <a:uFillTx/>
                <a:latin typeface="Arial"/>
              </a:rPr>
              <a:t>Click to edit the title text format</a:t>
            </a:r>
            <a:endParaRPr lang="en-US" sz="1800" b="0" u="none" strike="noStrike">
              <a:solidFill>
                <a:srgbClr val="000000"/>
              </a:solidFill>
              <a:effectLst/>
              <a:uFillTx/>
              <a:latin typeface="Arial"/>
            </a:endParaRPr>
          </a:p>
        </p:txBody>
      </p:sp>
      <p:sp>
        <p:nvSpPr>
          <p:cNvPr id="28" name="PlaceHolder 3"/>
          <p:cNvSpPr>
            <a:spLocks noGrp="1"/>
          </p:cNvSpPr>
          <p:nvPr>
            <p:ph type="body"/>
          </p:nvPr>
        </p:nvSpPr>
        <p:spPr>
          <a:xfrm>
            <a:off x="457200" y="1604520"/>
            <a:ext cx="8226720" cy="3974760"/>
          </a:xfrm>
          <a:prstGeom prst="rect">
            <a:avLst/>
          </a:prstGeom>
          <a:noFill/>
          <a:ln w="0">
            <a:noFill/>
          </a:ln>
        </p:spPr>
        <p:txBody>
          <a:bodyPr lIns="0" tIns="0" rIns="0" bIns="0" anchor="t">
            <a:normAutofit/>
          </a:bodyPr>
          <a:lstStyle/>
          <a:p>
            <a:pPr marL="432000" indent="-324000">
              <a:lnSpc>
                <a:spcPct val="100000"/>
              </a:lnSpc>
              <a:spcBef>
                <a:spcPts val="1417"/>
              </a:spcBef>
              <a:buClr>
                <a:srgbClr val="000000"/>
              </a:buClr>
              <a:buSzPct val="45000"/>
              <a:buFont typeface="Wingdings" charset="2"/>
              <a:buChar char=""/>
            </a:pPr>
            <a:r>
              <a:rPr lang="en-US" sz="2800" b="0" u="none" strike="noStrike">
                <a:solidFill>
                  <a:schemeClr val="dk1"/>
                </a:solidFill>
                <a:effectLst/>
                <a:uFillTx/>
                <a:latin typeface="Arial"/>
              </a:rPr>
              <a:t>Click to edit the outline text format</a:t>
            </a:r>
            <a:endParaRPr lang="en-US" sz="2800" b="0" u="none" strike="noStrike">
              <a:solidFill>
                <a:srgbClr val="000000"/>
              </a:solidFill>
              <a:effectLst/>
              <a:uFillTx/>
              <a:latin typeface="Arial"/>
            </a:endParaRPr>
          </a:p>
          <a:p>
            <a:pPr marL="864000" lvl="1" indent="-324000">
              <a:lnSpc>
                <a:spcPct val="100000"/>
              </a:lnSpc>
              <a:spcBef>
                <a:spcPts val="1134"/>
              </a:spcBef>
              <a:buClr>
                <a:srgbClr val="000000"/>
              </a:buClr>
              <a:buSzPct val="75000"/>
              <a:buFont typeface="Symbol" charset="2"/>
              <a:buChar char=""/>
            </a:pPr>
            <a:r>
              <a:rPr lang="en-US" sz="2400" b="0" u="none" strike="noStrike">
                <a:solidFill>
                  <a:schemeClr val="dk1"/>
                </a:solidFill>
                <a:effectLst/>
                <a:uFillTx/>
                <a:latin typeface="Arial"/>
              </a:rPr>
              <a:t>Second Outline Level</a:t>
            </a:r>
            <a:endParaRPr lang="en-US" sz="2400" b="0" u="none" strike="noStrike">
              <a:solidFill>
                <a:srgbClr val="000000"/>
              </a:solidFill>
              <a:effectLst/>
              <a:uFillTx/>
              <a:latin typeface="Arial"/>
            </a:endParaRPr>
          </a:p>
          <a:p>
            <a:pPr marL="1296000" lvl="2" indent="-288000">
              <a:lnSpc>
                <a:spcPct val="100000"/>
              </a:lnSpc>
              <a:spcBef>
                <a:spcPts val="850"/>
              </a:spcBef>
              <a:buClr>
                <a:srgbClr val="000000"/>
              </a:buClr>
              <a:buSzPct val="45000"/>
              <a:buFont typeface="Wingdings" charset="2"/>
              <a:buChar char=""/>
            </a:pPr>
            <a:r>
              <a:rPr lang="en-US" sz="2200" b="0" u="none" strike="noStrike">
                <a:solidFill>
                  <a:schemeClr val="dk1"/>
                </a:solidFill>
                <a:effectLst/>
                <a:uFillTx/>
                <a:latin typeface="Arial"/>
              </a:rPr>
              <a:t>Third Outline Level</a:t>
            </a:r>
            <a:endParaRPr lang="en-US" sz="2200" b="0" u="none" strike="noStrike">
              <a:solidFill>
                <a:srgbClr val="000000"/>
              </a:solidFill>
              <a:effectLst/>
              <a:uFillTx/>
              <a:latin typeface="Arial"/>
            </a:endParaRPr>
          </a:p>
          <a:p>
            <a:pPr marL="1728000" lvl="3" indent="-216000">
              <a:lnSpc>
                <a:spcPct val="100000"/>
              </a:lnSpc>
              <a:spcBef>
                <a:spcPts val="567"/>
              </a:spcBef>
              <a:buClr>
                <a:srgbClr val="000000"/>
              </a:buClr>
              <a:buSzPct val="75000"/>
              <a:buFont typeface="Symbol" charset="2"/>
              <a:buChar char=""/>
            </a:pPr>
            <a:r>
              <a:rPr lang="en-US" sz="2200" b="0" u="none" strike="noStrike">
                <a:solidFill>
                  <a:schemeClr val="dk1"/>
                </a:solidFill>
                <a:effectLst/>
                <a:uFillTx/>
                <a:latin typeface="Arial"/>
              </a:rPr>
              <a:t>Fourth Outline Level</a:t>
            </a:r>
            <a:endParaRPr lang="en-US" sz="2200" b="0" u="none" strike="noStrike">
              <a:solidFill>
                <a:srgbClr val="000000"/>
              </a:solidFill>
              <a:effectLst/>
              <a:uFillTx/>
              <a:latin typeface="Arial"/>
            </a:endParaRPr>
          </a:p>
          <a:p>
            <a:pPr marL="2160000" lvl="4" indent="-216000">
              <a:lnSpc>
                <a:spcPct val="100000"/>
              </a:lnSpc>
              <a:spcBef>
                <a:spcPts val="283"/>
              </a:spcBef>
              <a:buClr>
                <a:srgbClr val="000000"/>
              </a:buClr>
              <a:buSzPct val="45000"/>
              <a:buFont typeface="Wingdings" charset="2"/>
              <a:buChar char=""/>
            </a:pPr>
            <a:r>
              <a:rPr lang="en-US" sz="2000" b="0" u="none" strike="noStrike">
                <a:solidFill>
                  <a:schemeClr val="dk1"/>
                </a:solidFill>
                <a:effectLst/>
                <a:uFillTx/>
                <a:latin typeface="Arial"/>
              </a:rPr>
              <a:t>Fifth Outline Level</a:t>
            </a:r>
            <a:endParaRPr lang="en-US" sz="2000" b="0" u="none" strike="noStrike">
              <a:solidFill>
                <a:srgbClr val="000000"/>
              </a:solidFill>
              <a:effectLst/>
              <a:uFillTx/>
              <a:latin typeface="Arial"/>
            </a:endParaRPr>
          </a:p>
          <a:p>
            <a:pPr marL="2592000" lvl="5" indent="-216000">
              <a:lnSpc>
                <a:spcPct val="100000"/>
              </a:lnSpc>
              <a:spcBef>
                <a:spcPts val="283"/>
              </a:spcBef>
              <a:buClr>
                <a:srgbClr val="000000"/>
              </a:buClr>
              <a:buSzPct val="45000"/>
              <a:buFont typeface="Wingdings" charset="2"/>
              <a:buChar char=""/>
            </a:pPr>
            <a:r>
              <a:rPr lang="en-US" sz="2000" b="0" u="none" strike="noStrike">
                <a:solidFill>
                  <a:schemeClr val="dk1"/>
                </a:solidFill>
                <a:effectLst/>
                <a:uFillTx/>
                <a:latin typeface="Arial"/>
              </a:rPr>
              <a:t>Sixth Outline Level</a:t>
            </a:r>
            <a:endParaRPr lang="en-US" sz="2000" b="0" u="none" strike="noStrike">
              <a:solidFill>
                <a:srgbClr val="000000"/>
              </a:solidFill>
              <a:effectLst/>
              <a:uFillTx/>
              <a:latin typeface="Arial"/>
            </a:endParaRPr>
          </a:p>
          <a:p>
            <a:pPr marL="3024000" lvl="6" indent="-216000">
              <a:lnSpc>
                <a:spcPct val="100000"/>
              </a:lnSpc>
              <a:spcBef>
                <a:spcPts val="283"/>
              </a:spcBef>
              <a:buClr>
                <a:srgbClr val="000000"/>
              </a:buClr>
              <a:buSzPct val="45000"/>
              <a:buFont typeface="Wingdings" charset="2"/>
              <a:buChar char=""/>
            </a:pPr>
            <a:r>
              <a:rPr lang="en-US" sz="2000" b="0" u="none" strike="noStrike">
                <a:solidFill>
                  <a:schemeClr val="dk1"/>
                </a:solidFill>
                <a:effectLst/>
                <a:uFillTx/>
                <a:latin typeface="Arial"/>
              </a:rPr>
              <a:t>Seventh Outline Level</a:t>
            </a:r>
            <a:endParaRPr lang="en-US" sz="2000" b="0" u="none" strike="noStrike">
              <a:solidFill>
                <a:srgbClr val="000000"/>
              </a:solidFill>
              <a:effectLst/>
              <a:uFillTx/>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27421-C56E-C053-5D00-BA6A580389F1}"/>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85867DD-C4D9-1F4B-7FAC-00A9BA0B4ACE}"/>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AA807032-F4F8-2D73-8712-E28852CA114A}"/>
              </a:ext>
            </a:extLst>
          </p:cNvPr>
          <p:cNvSpPr>
            <a:spLocks noGrp="1"/>
          </p:cNvSpPr>
          <p:nvPr>
            <p:ph type="dt" sz="half" idx="10"/>
          </p:nvPr>
        </p:nvSpPr>
        <p:spPr/>
        <p:txBody>
          <a:bodyPr/>
          <a:lstStyle/>
          <a:p>
            <a:fld id="{3A51167A-E7E8-E542-A351-DAAE0FE5C45B}" type="datetimeFigureOut">
              <a:rPr lang="en-US" smtClean="0"/>
              <a:t>8/17/26</a:t>
            </a:fld>
            <a:endParaRPr lang="en-US"/>
          </a:p>
        </p:txBody>
      </p:sp>
      <p:sp>
        <p:nvSpPr>
          <p:cNvPr id="5" name="Footer Placeholder 4">
            <a:extLst>
              <a:ext uri="{FF2B5EF4-FFF2-40B4-BE49-F238E27FC236}">
                <a16:creationId xmlns:a16="http://schemas.microsoft.com/office/drawing/2014/main" id="{D7020F6A-C793-33B8-D40D-C1AFE61535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CA99D2-85AB-6C3A-5596-0BE5E02B197B}"/>
              </a:ext>
            </a:extLst>
          </p:cNvPr>
          <p:cNvSpPr>
            <a:spLocks noGrp="1"/>
          </p:cNvSpPr>
          <p:nvPr>
            <p:ph type="sldNum" sz="quarter" idx="12"/>
          </p:nvPr>
        </p:nvSpPr>
        <p:spPr/>
        <p:txBody>
          <a:bodyPr/>
          <a:lstStyle/>
          <a:p>
            <a:fld id="{A994B498-D0BA-5F4A-8B33-2FAAC7954055}" type="slidenum">
              <a:rPr lang="en-US" smtClean="0"/>
              <a:t>‹#›</a:t>
            </a:fld>
            <a:endParaRPr lang="en-US"/>
          </a:p>
        </p:txBody>
      </p:sp>
    </p:spTree>
    <p:extLst>
      <p:ext uri="{BB962C8B-B14F-4D97-AF65-F5344CB8AC3E}">
        <p14:creationId xmlns:p14="http://schemas.microsoft.com/office/powerpoint/2010/main" val="2233129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B26C-E5C5-177D-78B0-5BD3058EDE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87F9298-F8C1-41C1-372B-C3B764A2C8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A1E407-A234-4881-93CD-76BFE43A1CF0}"/>
              </a:ext>
            </a:extLst>
          </p:cNvPr>
          <p:cNvSpPr>
            <a:spLocks noGrp="1"/>
          </p:cNvSpPr>
          <p:nvPr>
            <p:ph type="dt" sz="half" idx="10"/>
          </p:nvPr>
        </p:nvSpPr>
        <p:spPr/>
        <p:txBody>
          <a:bodyPr/>
          <a:lstStyle/>
          <a:p>
            <a:fld id="{A73BE57A-DB54-974D-B88D-A41119BFC0BE}" type="datetimeFigureOut">
              <a:rPr lang="en-US" smtClean="0"/>
              <a:t>8/17/26</a:t>
            </a:fld>
            <a:endParaRPr lang="en-US"/>
          </a:p>
        </p:txBody>
      </p:sp>
      <p:sp>
        <p:nvSpPr>
          <p:cNvPr id="5" name="Footer Placeholder 4">
            <a:extLst>
              <a:ext uri="{FF2B5EF4-FFF2-40B4-BE49-F238E27FC236}">
                <a16:creationId xmlns:a16="http://schemas.microsoft.com/office/drawing/2014/main" id="{83EC17C7-B57E-A93D-8A2F-9DCD80D71F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5F7B85-5B87-6FE1-7497-5248914BD6F3}"/>
              </a:ext>
            </a:extLst>
          </p:cNvPr>
          <p:cNvSpPr>
            <a:spLocks noGrp="1"/>
          </p:cNvSpPr>
          <p:nvPr>
            <p:ph type="sldNum" sz="quarter" idx="12"/>
          </p:nvPr>
        </p:nvSpPr>
        <p:spPr/>
        <p:txBody>
          <a:bodyPr/>
          <a:lstStyle/>
          <a:p>
            <a:fld id="{DD9E11DA-31D6-714E-96BC-AE5E3DE7749F}" type="slidenum">
              <a:rPr lang="en-US" smtClean="0"/>
              <a:t>‹#›</a:t>
            </a:fld>
            <a:endParaRPr lang="en-US"/>
          </a:p>
        </p:txBody>
      </p:sp>
    </p:spTree>
    <p:extLst>
      <p:ext uri="{BB962C8B-B14F-4D97-AF65-F5344CB8AC3E}">
        <p14:creationId xmlns:p14="http://schemas.microsoft.com/office/powerpoint/2010/main" val="3598468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ourworldindata.org/life-expectancy"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ourworldindata.org/us-life-expectancy-low" TargetMode="Externa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ourworldindata.org/us-life-expectancy-low" TargetMode="Externa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ourworldindata.org/us-life-expectancy-low" TargetMode="Externa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cdc.gov/nchs/products/databriefs/db428.htm" TargetMode="Externa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cdc.gov/nchs/products/databriefs/db428.htm" TargetMode="External"/><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cdc.gov/nchs/nvss/vsrr/drug-overdose-data.htm" TargetMode="Externa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ourworldindata.org/grapher/annual-deaths-by-age" TargetMode="External"/><Relationship Id="rId2" Type="http://schemas.openxmlformats.org/officeDocument/2006/relationships/hyperlink" Target="https://usafacts.org/data/topics/people-society/population-and-demographics/our-changing-population/?endDate=2021-01-01&amp;startDate=2010-01-01" TargetMode="Externa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hyperlink" Target="https://ourworldindata.org/grapher/annual-death-rate-by-age-group?time=2006"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ourworldindata.org/us-life-expectancy-low"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hyperlink" Target="https://rumble.com/user/Housatonic" TargetMode="External"/><Relationship Id="rId4" Type="http://schemas.openxmlformats.org/officeDocument/2006/relationships/hyperlink" Target="https://gigaohmbiological.com/"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ssa.gov/oact/STATS/table4c6.html"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hyperlink" Target="https://usafacts.org/data/topics/people-society/population-and-demographics/our-changing-population/?endDate=2021-01-01&amp;startDate=2010-01-01"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hyperlink" Target="https://www.youtube.com/@AnimateData"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PlaceHolder 1"/>
          <p:cNvSpPr>
            <a:spLocks noGrp="1"/>
          </p:cNvSpPr>
          <p:nvPr>
            <p:ph type="title"/>
          </p:nvPr>
        </p:nvSpPr>
        <p:spPr>
          <a:xfrm>
            <a:off x="442932" y="234886"/>
            <a:ext cx="8258133" cy="599760"/>
          </a:xfrm>
          <a:prstGeom prst="rect">
            <a:avLst/>
          </a:prstGeom>
          <a:noFill/>
          <a:ln w="0">
            <a:noFill/>
          </a:ln>
        </p:spPr>
        <p:txBody>
          <a:bodyPr lIns="91440" tIns="45720" rIns="91440" bIns="45720" anchor="t">
            <a:noAutofit/>
          </a:bodyPr>
          <a:lstStyle/>
          <a:p>
            <a:pPr indent="0" defTabSz="457200">
              <a:lnSpc>
                <a:spcPct val="100000"/>
              </a:lnSpc>
              <a:buNone/>
              <a:tabLst>
                <a:tab pos="0" algn="l"/>
              </a:tabLst>
            </a:pPr>
            <a:r>
              <a:rPr lang="en-US" sz="2800" b="1" u="none" strike="noStrike" dirty="0">
                <a:solidFill>
                  <a:srgbClr val="4373B7"/>
                </a:solidFill>
                <a:effectLst/>
                <a:uFillTx/>
                <a:latin typeface="Arial"/>
              </a:rPr>
              <a:t>Life Expectancy </a:t>
            </a:r>
            <a:r>
              <a:rPr lang="en-US" sz="2800" b="1" dirty="0">
                <a:solidFill>
                  <a:srgbClr val="4373B7"/>
                </a:solidFill>
                <a:latin typeface="Arial"/>
              </a:rPr>
              <a:t>Timeline</a:t>
            </a:r>
            <a:r>
              <a:rPr lang="en-US" sz="2800" b="1" u="none" strike="noStrike" dirty="0">
                <a:solidFill>
                  <a:srgbClr val="4373B7"/>
                </a:solidFill>
                <a:effectLst/>
                <a:uFillTx/>
                <a:latin typeface="Arial"/>
              </a:rPr>
              <a:t> for the US 1901-2023</a:t>
            </a:r>
            <a:endParaRPr lang="en-US" sz="2800" b="0" u="none" strike="noStrike" dirty="0">
              <a:solidFill>
                <a:srgbClr val="000000"/>
              </a:solidFill>
              <a:effectLst/>
              <a:uFillTx/>
              <a:latin typeface="Arial"/>
            </a:endParaRPr>
          </a:p>
        </p:txBody>
      </p:sp>
      <p:sp>
        <p:nvSpPr>
          <p:cNvPr id="30" name="TextBox 11"/>
          <p:cNvSpPr/>
          <p:nvPr/>
        </p:nvSpPr>
        <p:spPr>
          <a:xfrm>
            <a:off x="1183889" y="4962664"/>
            <a:ext cx="5784120" cy="30632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457200">
              <a:lnSpc>
                <a:spcPct val="100000"/>
              </a:lnSpc>
            </a:pPr>
            <a:r>
              <a:rPr lang="en-US" sz="1400" b="0" u="sng" strike="noStrike" dirty="0">
                <a:solidFill>
                  <a:schemeClr val="dk1"/>
                </a:solidFill>
                <a:effectLst/>
                <a:uFillTx/>
                <a:latin typeface="Arial"/>
                <a:hlinkClick r:id="rId2"/>
              </a:rPr>
              <a:t>https://ourworldindata.org/life-expectancy</a:t>
            </a:r>
            <a:endParaRPr lang="en-US" sz="1400" b="0" u="none" strike="noStrike" dirty="0">
              <a:solidFill>
                <a:srgbClr val="000000"/>
              </a:solidFill>
              <a:effectLst/>
              <a:uFillTx/>
              <a:latin typeface="Arial"/>
            </a:endParaRPr>
          </a:p>
        </p:txBody>
      </p:sp>
      <p:pic>
        <p:nvPicPr>
          <p:cNvPr id="31" name="Picture 5" descr="A graph indicating changes in US life expectancy from 1901 to 2023"/>
          <p:cNvPicPr/>
          <p:nvPr/>
        </p:nvPicPr>
        <p:blipFill>
          <a:blip r:embed="rId3" cstate="email">
            <a:extLst>
              <a:ext uri="{28A0092B-C50C-407E-A947-70E740481C1C}">
                <a14:useLocalDpi xmlns:a14="http://schemas.microsoft.com/office/drawing/2010/main"/>
              </a:ext>
            </a:extLst>
          </a:blip>
          <a:stretch/>
        </p:blipFill>
        <p:spPr>
          <a:xfrm>
            <a:off x="1261474" y="841089"/>
            <a:ext cx="6471411" cy="4121575"/>
          </a:xfrm>
          <a:prstGeom prst="rect">
            <a:avLst/>
          </a:prstGeom>
          <a:noFill/>
          <a:ln w="0">
            <a:solidFill>
              <a:srgbClr val="000000"/>
            </a:solidFill>
          </a:ln>
        </p:spPr>
      </p:pic>
      <p:sp>
        <p:nvSpPr>
          <p:cNvPr id="32" name="Rectangle 31"/>
          <p:cNvSpPr/>
          <p:nvPr/>
        </p:nvSpPr>
        <p:spPr>
          <a:xfrm>
            <a:off x="1143104" y="5417151"/>
            <a:ext cx="7586133" cy="107576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a:lnSpc>
                <a:spcPct val="100000"/>
              </a:lnSpc>
              <a:spcAft>
                <a:spcPts val="600"/>
              </a:spcAft>
            </a:pPr>
            <a:r>
              <a:rPr lang="en-US" sz="1800" b="0" u="none" strike="noStrike" dirty="0">
                <a:solidFill>
                  <a:srgbClr val="000000"/>
                </a:solidFill>
                <a:effectLst/>
                <a:uFillTx/>
                <a:latin typeface="Arial"/>
              </a:rPr>
              <a:t>From 1901 to 2023 there were two </a:t>
            </a:r>
            <a:r>
              <a:rPr lang="en-US" dirty="0">
                <a:solidFill>
                  <a:srgbClr val="000000"/>
                </a:solidFill>
                <a:latin typeface="Arial"/>
              </a:rPr>
              <a:t>significant </a:t>
            </a:r>
            <a:r>
              <a:rPr lang="en-US" sz="1800" b="0" u="none" strike="noStrike" dirty="0">
                <a:solidFill>
                  <a:srgbClr val="000000"/>
                </a:solidFill>
                <a:effectLst/>
                <a:uFillTx/>
                <a:latin typeface="Arial"/>
              </a:rPr>
              <a:t>declines in life expectancy.</a:t>
            </a:r>
          </a:p>
          <a:p>
            <a:pPr algn="just">
              <a:lnSpc>
                <a:spcPct val="100000"/>
              </a:lnSpc>
              <a:spcAft>
                <a:spcPts val="600"/>
              </a:spcAft>
            </a:pPr>
            <a:r>
              <a:rPr lang="en-US" sz="1800" b="0" u="none" strike="noStrike" dirty="0">
                <a:solidFill>
                  <a:srgbClr val="000000"/>
                </a:solidFill>
                <a:effectLst/>
                <a:uFillTx/>
                <a:latin typeface="Arial"/>
              </a:rPr>
              <a:t>These trends reached their respective lowest points in 1918 and 2021.</a:t>
            </a:r>
          </a:p>
          <a:p>
            <a:pPr algn="just">
              <a:lnSpc>
                <a:spcPct val="100000"/>
              </a:lnSpc>
              <a:spcAft>
                <a:spcPts val="600"/>
              </a:spcAft>
            </a:pPr>
            <a:r>
              <a:rPr lang="en-US" sz="1800" b="0" u="none" strike="noStrike" dirty="0">
                <a:solidFill>
                  <a:srgbClr val="000000"/>
                </a:solidFill>
                <a:effectLst/>
                <a:uFillTx/>
                <a:latin typeface="Arial"/>
              </a:rPr>
              <a:t>Both appear to be pandemic-related.</a:t>
            </a:r>
          </a:p>
        </p:txBody>
      </p:sp>
      <p:cxnSp>
        <p:nvCxnSpPr>
          <p:cNvPr id="2" name="Straight Arrow Connector 9">
            <a:extLst>
              <a:ext uri="{FF2B5EF4-FFF2-40B4-BE49-F238E27FC236}">
                <a16:creationId xmlns:a16="http://schemas.microsoft.com/office/drawing/2014/main" id="{0CEA1C72-7A64-F349-24DE-B136ED774A29}"/>
              </a:ext>
            </a:extLst>
          </p:cNvPr>
          <p:cNvCxnSpPr>
            <a:cxnSpLocks/>
          </p:cNvCxnSpPr>
          <p:nvPr/>
        </p:nvCxnSpPr>
        <p:spPr>
          <a:xfrm flipV="1">
            <a:off x="2492547" y="2499663"/>
            <a:ext cx="0" cy="402213"/>
          </a:xfrm>
          <a:prstGeom prst="straightConnector1">
            <a:avLst/>
          </a:prstGeom>
          <a:ln w="63500">
            <a:solidFill>
              <a:srgbClr val="0033CC"/>
            </a:solidFill>
            <a:round/>
            <a:tailEnd type="triangle" w="med" len="med"/>
          </a:ln>
        </p:spPr>
      </p:cxnSp>
      <p:cxnSp>
        <p:nvCxnSpPr>
          <p:cNvPr id="3" name="Straight Arrow Connector 14">
            <a:extLst>
              <a:ext uri="{FF2B5EF4-FFF2-40B4-BE49-F238E27FC236}">
                <a16:creationId xmlns:a16="http://schemas.microsoft.com/office/drawing/2014/main" id="{A2A3DFE8-F62C-B6B5-9C9F-4C014C6AF4D5}"/>
              </a:ext>
            </a:extLst>
          </p:cNvPr>
          <p:cNvCxnSpPr>
            <a:cxnSpLocks/>
          </p:cNvCxnSpPr>
          <p:nvPr/>
        </p:nvCxnSpPr>
        <p:spPr>
          <a:xfrm flipV="1">
            <a:off x="6705150" y="1624175"/>
            <a:ext cx="0" cy="407019"/>
          </a:xfrm>
          <a:prstGeom prst="straightConnector1">
            <a:avLst/>
          </a:prstGeom>
          <a:ln w="63500">
            <a:solidFill>
              <a:srgbClr val="0033CC"/>
            </a:solidFill>
            <a:roun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 descr="A graph indicating changes in rate of road injury deaths in OECD nations from 1980 to 2021"/>
          <p:cNvPicPr/>
          <p:nvPr/>
        </p:nvPicPr>
        <p:blipFill>
          <a:blip r:embed="rId2" cstate="email">
            <a:extLst>
              <a:ext uri="{28A0092B-C50C-407E-A947-70E740481C1C}">
                <a14:useLocalDpi xmlns:a14="http://schemas.microsoft.com/office/drawing/2010/main"/>
              </a:ext>
            </a:extLst>
          </a:blip>
          <a:stretch/>
        </p:blipFill>
        <p:spPr>
          <a:xfrm>
            <a:off x="1164321" y="412044"/>
            <a:ext cx="6708600" cy="4934520"/>
          </a:xfrm>
          <a:prstGeom prst="rect">
            <a:avLst/>
          </a:prstGeom>
          <a:noFill/>
          <a:ln w="0">
            <a:solidFill>
              <a:srgbClr val="000000"/>
            </a:solidFill>
          </a:ln>
        </p:spPr>
      </p:pic>
      <p:sp>
        <p:nvSpPr>
          <p:cNvPr id="49" name="TextBox 1"/>
          <p:cNvSpPr/>
          <p:nvPr/>
        </p:nvSpPr>
        <p:spPr>
          <a:xfrm>
            <a:off x="1070361" y="5314137"/>
            <a:ext cx="4020950"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457200">
              <a:lnSpc>
                <a:spcPct val="100000"/>
              </a:lnSpc>
            </a:pPr>
            <a:r>
              <a:rPr lang="en-US" sz="1400" b="0" u="sng" strike="noStrike" dirty="0">
                <a:solidFill>
                  <a:schemeClr val="dk1"/>
                </a:solidFill>
                <a:effectLst/>
                <a:uFillTx/>
                <a:latin typeface="Arial"/>
                <a:hlinkClick r:id="rId3"/>
              </a:rPr>
              <a:t>https://ourworldindata.org/us-life-expectancy-low</a:t>
            </a:r>
            <a:endParaRPr lang="en-US" sz="1400" b="0" u="none" strike="noStrike" dirty="0">
              <a:solidFill>
                <a:srgbClr val="000000"/>
              </a:solidFill>
              <a:effectLst/>
              <a:uFillTx/>
              <a:latin typeface="Arial"/>
            </a:endParaRPr>
          </a:p>
        </p:txBody>
      </p:sp>
      <p:sp>
        <p:nvSpPr>
          <p:cNvPr id="50" name="Rectangle 49"/>
          <p:cNvSpPr/>
          <p:nvPr/>
        </p:nvSpPr>
        <p:spPr>
          <a:xfrm>
            <a:off x="1070360" y="5690880"/>
            <a:ext cx="6969099" cy="92187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a:lnSpc>
                <a:spcPct val="100000"/>
              </a:lnSpc>
            </a:pPr>
            <a:r>
              <a:rPr lang="en-US" sz="1800" b="0" u="none" strike="noStrike" dirty="0">
                <a:solidFill>
                  <a:srgbClr val="000000"/>
                </a:solidFill>
                <a:effectLst/>
                <a:uFillTx/>
                <a:latin typeface="Arial"/>
              </a:rPr>
              <a:t>Road injuries played a role in the life expectancy gap between the US and other affluent nations between 2000 and 2021, but this gap did not grow after 2010.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Picture 4" descr="A graph indicating changes in rate of homicides in OECD nations from 1980 to 2021"/>
          <p:cNvSpPr/>
          <p:nvPr/>
        </p:nvSpPr>
        <p:spPr>
          <a:xfrm>
            <a:off x="1219136" y="337857"/>
            <a:ext cx="6657840" cy="4958972"/>
          </a:xfrm>
          <a:prstGeom prst="rect">
            <a:avLst/>
          </a:prstGeom>
          <a:blipFill rotWithShape="0">
            <a:blip r:embed="rId2" cstate="email">
              <a:extLst>
                <a:ext uri="{28A0092B-C50C-407E-A947-70E740481C1C}">
                  <a14:useLocalDpi xmlns:a14="http://schemas.microsoft.com/office/drawing/2010/main"/>
                </a:ext>
              </a:extLst>
            </a:blip>
            <a:srcRect/>
            <a:stretch/>
          </a:blipFill>
          <a:ln w="0">
            <a:solidFill>
              <a:srgbClr val="000000"/>
            </a:solidFill>
          </a:ln>
        </p:spPr>
        <p:style>
          <a:lnRef idx="0">
            <a:scrgbClr r="0" g="0" b="0"/>
          </a:lnRef>
          <a:fillRef idx="0">
            <a:scrgbClr r="0" g="0" b="0"/>
          </a:fillRef>
          <a:effectRef idx="0">
            <a:scrgbClr r="0" g="0" b="0"/>
          </a:effectRef>
          <a:fontRef idx="minor"/>
        </p:style>
        <p:txBody>
          <a:bodyPr lIns="90000" tIns="45000" rIns="90000" bIns="45000" anchor="t" anchorCtr="1">
            <a:noAutofit/>
          </a:bodyPr>
          <a:lstStyle/>
          <a:p>
            <a:pPr>
              <a:lnSpc>
                <a:spcPct val="100000"/>
              </a:lnSpc>
            </a:pPr>
            <a:endParaRPr lang="en-US" sz="1800" b="0" u="none" strike="noStrike">
              <a:solidFill>
                <a:srgbClr val="000000"/>
              </a:solidFill>
              <a:effectLst/>
              <a:uFillTx/>
              <a:latin typeface="Arial"/>
            </a:endParaRPr>
          </a:p>
          <a:p>
            <a:pPr>
              <a:lnSpc>
                <a:spcPct val="100000"/>
              </a:lnSpc>
            </a:pPr>
            <a:endParaRPr lang="en-US" sz="1800" b="0" u="none" strike="noStrike">
              <a:solidFill>
                <a:srgbClr val="000000"/>
              </a:solidFill>
              <a:effectLst/>
              <a:uFillTx/>
              <a:latin typeface="Arial"/>
            </a:endParaRPr>
          </a:p>
          <a:p>
            <a:pPr>
              <a:lnSpc>
                <a:spcPct val="100000"/>
              </a:lnSpc>
            </a:pPr>
            <a:endParaRPr lang="en-US" sz="1800" b="0" u="none" strike="noStrike">
              <a:solidFill>
                <a:srgbClr val="000000"/>
              </a:solidFill>
              <a:effectLst/>
              <a:uFillTx/>
              <a:latin typeface="Arial"/>
            </a:endParaRPr>
          </a:p>
          <a:p>
            <a:pPr>
              <a:lnSpc>
                <a:spcPct val="100000"/>
              </a:lnSpc>
            </a:pPr>
            <a:endParaRPr lang="en-US" sz="1800" b="0" u="none" strike="noStrike">
              <a:solidFill>
                <a:srgbClr val="000000"/>
              </a:solidFill>
              <a:effectLst/>
              <a:uFillTx/>
              <a:latin typeface="Arial"/>
            </a:endParaRPr>
          </a:p>
          <a:p>
            <a:pPr>
              <a:lnSpc>
                <a:spcPct val="100000"/>
              </a:lnSpc>
            </a:pPr>
            <a:endParaRPr lang="en-US" sz="1800" b="0" u="none" strike="noStrike">
              <a:solidFill>
                <a:srgbClr val="000000"/>
              </a:solidFill>
              <a:effectLst/>
              <a:uFillTx/>
              <a:latin typeface="Arial"/>
            </a:endParaRPr>
          </a:p>
          <a:p>
            <a:pPr>
              <a:lnSpc>
                <a:spcPct val="100000"/>
              </a:lnSpc>
            </a:pPr>
            <a:endParaRPr lang="en-US" sz="1800" b="0" u="none" strike="noStrike">
              <a:solidFill>
                <a:srgbClr val="000000"/>
              </a:solidFill>
              <a:effectLst/>
              <a:uFillTx/>
              <a:latin typeface="Arial"/>
            </a:endParaRPr>
          </a:p>
          <a:p>
            <a:pPr>
              <a:lnSpc>
                <a:spcPct val="100000"/>
              </a:lnSpc>
            </a:pPr>
            <a:endParaRPr lang="en-US" sz="1800" b="0" u="none" strike="noStrike">
              <a:solidFill>
                <a:srgbClr val="000000"/>
              </a:solidFill>
              <a:effectLst/>
              <a:uFillTx/>
              <a:latin typeface="Arial"/>
            </a:endParaRPr>
          </a:p>
          <a:p>
            <a:pPr>
              <a:lnSpc>
                <a:spcPct val="100000"/>
              </a:lnSpc>
            </a:pPr>
            <a:endParaRPr lang="en-US" sz="1800" b="0" u="none" strike="noStrike">
              <a:solidFill>
                <a:srgbClr val="000000"/>
              </a:solidFill>
              <a:effectLst/>
              <a:uFillTx/>
              <a:latin typeface="Arial"/>
            </a:endParaRPr>
          </a:p>
          <a:p>
            <a:pPr>
              <a:lnSpc>
                <a:spcPct val="100000"/>
              </a:lnSpc>
            </a:pPr>
            <a:endParaRPr lang="en-US" sz="1800" b="0" u="none" strike="noStrike">
              <a:solidFill>
                <a:srgbClr val="000000"/>
              </a:solidFill>
              <a:effectLst/>
              <a:uFillTx/>
              <a:latin typeface="Arial"/>
            </a:endParaRPr>
          </a:p>
          <a:p>
            <a:pPr>
              <a:lnSpc>
                <a:spcPct val="100000"/>
              </a:lnSpc>
            </a:pPr>
            <a:endParaRPr lang="en-US" sz="1800" b="0" u="none" strike="noStrike">
              <a:solidFill>
                <a:srgbClr val="000000"/>
              </a:solidFill>
              <a:effectLst/>
              <a:uFillTx/>
              <a:latin typeface="Arial"/>
            </a:endParaRPr>
          </a:p>
          <a:p>
            <a:pPr>
              <a:lnSpc>
                <a:spcPct val="100000"/>
              </a:lnSpc>
            </a:pPr>
            <a:endParaRPr lang="en-US" sz="1800" b="0" u="none" strike="noStrike">
              <a:solidFill>
                <a:srgbClr val="000000"/>
              </a:solidFill>
              <a:effectLst/>
              <a:uFillTx/>
              <a:latin typeface="Arial"/>
            </a:endParaRPr>
          </a:p>
          <a:p>
            <a:pPr>
              <a:lnSpc>
                <a:spcPct val="100000"/>
              </a:lnSpc>
            </a:pPr>
            <a:endParaRPr lang="en-US" sz="1800" b="0" u="none" strike="noStrike">
              <a:solidFill>
                <a:srgbClr val="000000"/>
              </a:solidFill>
              <a:effectLst/>
              <a:uFillTx/>
              <a:latin typeface="Arial"/>
            </a:endParaRPr>
          </a:p>
          <a:p>
            <a:pPr>
              <a:lnSpc>
                <a:spcPct val="100000"/>
              </a:lnSpc>
            </a:pPr>
            <a:endParaRPr lang="en-US" sz="1800" b="0" u="none" strike="noStrike">
              <a:solidFill>
                <a:srgbClr val="000000"/>
              </a:solidFill>
              <a:effectLst/>
              <a:uFillTx/>
              <a:latin typeface="Arial"/>
            </a:endParaRPr>
          </a:p>
        </p:txBody>
      </p:sp>
      <p:sp>
        <p:nvSpPr>
          <p:cNvPr id="52" name="TextBox 1"/>
          <p:cNvSpPr/>
          <p:nvPr/>
        </p:nvSpPr>
        <p:spPr>
          <a:xfrm>
            <a:off x="1147136" y="5303448"/>
            <a:ext cx="4020950"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457200">
              <a:lnSpc>
                <a:spcPct val="100000"/>
              </a:lnSpc>
            </a:pPr>
            <a:r>
              <a:rPr lang="en-US" sz="1400" b="0" u="sng" strike="noStrike" dirty="0">
                <a:solidFill>
                  <a:schemeClr val="dk1"/>
                </a:solidFill>
                <a:effectLst/>
                <a:uFillTx/>
                <a:latin typeface="Arial"/>
                <a:hlinkClick r:id="rId3"/>
              </a:rPr>
              <a:t>https://ourworldindata.org/us-life-expectancy-low</a:t>
            </a:r>
            <a:endParaRPr lang="en-US" sz="1400" b="0" u="none" strike="noStrike" dirty="0">
              <a:solidFill>
                <a:srgbClr val="000000"/>
              </a:solidFill>
              <a:effectLst/>
              <a:uFillTx/>
              <a:latin typeface="Arial"/>
            </a:endParaRPr>
          </a:p>
        </p:txBody>
      </p:sp>
      <p:sp>
        <p:nvSpPr>
          <p:cNvPr id="53" name="Rectangle 52"/>
          <p:cNvSpPr/>
          <p:nvPr/>
        </p:nvSpPr>
        <p:spPr>
          <a:xfrm>
            <a:off x="1137572" y="5686710"/>
            <a:ext cx="6856560" cy="92187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n-US" dirty="0">
                <a:solidFill>
                  <a:srgbClr val="000000"/>
                </a:solidFill>
                <a:latin typeface="Arial"/>
              </a:rPr>
              <a:t>H</a:t>
            </a:r>
            <a:r>
              <a:rPr lang="en-US" sz="1800" b="0" u="none" strike="noStrike" dirty="0">
                <a:solidFill>
                  <a:srgbClr val="000000"/>
                </a:solidFill>
                <a:effectLst/>
                <a:uFillTx/>
                <a:latin typeface="Arial"/>
              </a:rPr>
              <a:t>omicides also played a role in the life expectancy gap between the US and other affluent nations, but this gap became narrower in 2000.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4" descr="A graph indicating changes in rate of opioid overdose deaths in OECD nations from 1980 to 2021"/>
          <p:cNvPicPr/>
          <p:nvPr/>
        </p:nvPicPr>
        <p:blipFill>
          <a:blip r:embed="rId2" cstate="email">
            <a:extLst>
              <a:ext uri="{28A0092B-C50C-407E-A947-70E740481C1C}">
                <a14:useLocalDpi xmlns:a14="http://schemas.microsoft.com/office/drawing/2010/main"/>
              </a:ext>
            </a:extLst>
          </a:blip>
          <a:stretch/>
        </p:blipFill>
        <p:spPr>
          <a:xfrm>
            <a:off x="1258020" y="543904"/>
            <a:ext cx="6627960" cy="4956851"/>
          </a:xfrm>
          <a:prstGeom prst="rect">
            <a:avLst/>
          </a:prstGeom>
          <a:noFill/>
          <a:ln w="0">
            <a:solidFill>
              <a:srgbClr val="000000"/>
            </a:solidFill>
          </a:ln>
        </p:spPr>
      </p:pic>
      <p:sp>
        <p:nvSpPr>
          <p:cNvPr id="55" name="TextBox 1"/>
          <p:cNvSpPr/>
          <p:nvPr/>
        </p:nvSpPr>
        <p:spPr>
          <a:xfrm>
            <a:off x="1171350" y="5500755"/>
            <a:ext cx="4020950"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457200">
              <a:lnSpc>
                <a:spcPct val="100000"/>
              </a:lnSpc>
            </a:pPr>
            <a:r>
              <a:rPr lang="en-US" sz="1400" b="0" u="sng" strike="noStrike" dirty="0">
                <a:solidFill>
                  <a:schemeClr val="dk1"/>
                </a:solidFill>
                <a:effectLst/>
                <a:uFillTx/>
                <a:latin typeface="Arial"/>
                <a:hlinkClick r:id="rId3"/>
              </a:rPr>
              <a:t>https://ourworldindata.org/us-life-expectancy-low</a:t>
            </a:r>
            <a:endParaRPr lang="en-US" sz="1400" b="0" u="none" strike="noStrike" dirty="0">
              <a:solidFill>
                <a:srgbClr val="000000"/>
              </a:solidFill>
              <a:effectLst/>
              <a:uFillTx/>
              <a:latin typeface="Arial"/>
            </a:endParaRPr>
          </a:p>
        </p:txBody>
      </p:sp>
      <p:sp>
        <p:nvSpPr>
          <p:cNvPr id="56" name="Rectangle 55"/>
          <p:cNvSpPr/>
          <p:nvPr/>
        </p:nvSpPr>
        <p:spPr>
          <a:xfrm>
            <a:off x="1143720" y="5807078"/>
            <a:ext cx="6856560" cy="64487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en-US" dirty="0">
                <a:solidFill>
                  <a:srgbClr val="000000"/>
                </a:solidFill>
                <a:latin typeface="Arial"/>
              </a:rPr>
              <a:t>In sharp contrast to these other causes of death, o</a:t>
            </a:r>
            <a:r>
              <a:rPr lang="en-US" sz="1800" b="0" u="none" strike="noStrike" dirty="0">
                <a:solidFill>
                  <a:srgbClr val="000000"/>
                </a:solidFill>
                <a:effectLst/>
                <a:uFillTx/>
                <a:latin typeface="Arial"/>
              </a:rPr>
              <a:t>pioid overdose deaths increased exponentially after 2010…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Picture 5" descr="A graph indicating US drug overdose deaths from in different age groups in 2019 and 2020"/>
          <p:cNvSpPr/>
          <p:nvPr/>
        </p:nvSpPr>
        <p:spPr>
          <a:xfrm>
            <a:off x="1006997" y="449093"/>
            <a:ext cx="7177370" cy="4250540"/>
          </a:xfrm>
          <a:prstGeom prst="rect">
            <a:avLst/>
          </a:prstGeom>
          <a:blipFill rotWithShape="0">
            <a:blip r:embed="rId2" cstate="email">
              <a:extLst>
                <a:ext uri="{28A0092B-C50C-407E-A947-70E740481C1C}">
                  <a14:useLocalDpi xmlns:a14="http://schemas.microsoft.com/office/drawing/2010/main"/>
                </a:ext>
              </a:extLst>
            </a:blip>
            <a:srcRect/>
            <a:stretch/>
          </a:blipFill>
          <a:ln w="0">
            <a:solidFill>
              <a:srgbClr val="000000"/>
            </a:solidFill>
          </a:ln>
        </p:spPr>
        <p:style>
          <a:lnRef idx="0">
            <a:scrgbClr r="0" g="0" b="0"/>
          </a:lnRef>
          <a:fillRef idx="0">
            <a:scrgbClr r="0" g="0" b="0"/>
          </a:fillRef>
          <a:effectRef idx="0">
            <a:scrgbClr r="0" g="0" b="0"/>
          </a:effectRef>
          <a:fontRef idx="minor"/>
        </p:style>
        <p:txBody>
          <a:bodyPr lIns="90000" tIns="45000" rIns="90000" bIns="45000" anchor="t" anchorCtr="1">
            <a:noAutofit/>
          </a:bodyPr>
          <a:lstStyle/>
          <a:p>
            <a:pPr>
              <a:lnSpc>
                <a:spcPct val="100000"/>
              </a:lnSpc>
            </a:pPr>
            <a:r>
              <a:rPr lang="en-US" sz="1800" b="0" u="none" strike="noStrike">
                <a:solidFill>
                  <a:srgbClr val="000000"/>
                </a:solidFill>
                <a:effectLst/>
                <a:uFillTx/>
                <a:latin typeface="Arial"/>
              </a:rPr>
              <a:t>                                                              </a:t>
            </a:r>
          </a:p>
        </p:txBody>
      </p:sp>
      <p:sp>
        <p:nvSpPr>
          <p:cNvPr id="66" name="TextBox 6"/>
          <p:cNvSpPr/>
          <p:nvPr/>
        </p:nvSpPr>
        <p:spPr>
          <a:xfrm>
            <a:off x="2432214" y="6199920"/>
            <a:ext cx="181800" cy="366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457200">
              <a:lnSpc>
                <a:spcPct val="100000"/>
              </a:lnSpc>
            </a:pPr>
            <a:endParaRPr lang="en-US" sz="1800" b="0" u="none" strike="noStrike">
              <a:solidFill>
                <a:schemeClr val="dk1"/>
              </a:solidFill>
              <a:effectLst/>
              <a:uFillTx/>
              <a:latin typeface="Arial"/>
            </a:endParaRPr>
          </a:p>
        </p:txBody>
      </p:sp>
      <p:sp>
        <p:nvSpPr>
          <p:cNvPr id="67" name="TextBox 8"/>
          <p:cNvSpPr/>
          <p:nvPr/>
        </p:nvSpPr>
        <p:spPr>
          <a:xfrm>
            <a:off x="903890" y="4699633"/>
            <a:ext cx="7429986" cy="49098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457200">
              <a:lnSpc>
                <a:spcPct val="100000"/>
              </a:lnSpc>
            </a:pPr>
            <a:r>
              <a:rPr lang="en-US" sz="1300" b="0" i="1" u="none" strike="noStrike" dirty="0">
                <a:effectLst/>
                <a:uFillTx/>
              </a:rPr>
              <a:t>Data Briefs Number 428. December 2021.</a:t>
            </a:r>
          </a:p>
          <a:p>
            <a:pPr defTabSz="457200">
              <a:lnSpc>
                <a:spcPct val="100000"/>
              </a:lnSpc>
            </a:pPr>
            <a:r>
              <a:rPr lang="en-US" sz="1300" b="0" u="sng" strike="noStrike" dirty="0">
                <a:solidFill>
                  <a:srgbClr val="0000FF"/>
                </a:solidFill>
                <a:effectLst/>
                <a:uFillTx/>
                <a:hlinkClick r:id="rId3"/>
              </a:rPr>
              <a:t>https://www.cdc.gov/nchs/products/databriefs/db428.htm</a:t>
            </a:r>
            <a:endParaRPr lang="en-US" sz="1300" b="0" u="none" strike="noStrike" dirty="0">
              <a:solidFill>
                <a:srgbClr val="000000"/>
              </a:solidFill>
              <a:effectLst/>
              <a:uFillTx/>
            </a:endParaRPr>
          </a:p>
        </p:txBody>
      </p:sp>
      <p:sp>
        <p:nvSpPr>
          <p:cNvPr id="68" name="TextBox 7"/>
          <p:cNvSpPr/>
          <p:nvPr/>
        </p:nvSpPr>
        <p:spPr>
          <a:xfrm>
            <a:off x="903890" y="5290581"/>
            <a:ext cx="7429986" cy="127581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defTabSz="457200">
              <a:lnSpc>
                <a:spcPct val="100000"/>
              </a:lnSpc>
              <a:spcAft>
                <a:spcPts val="600"/>
              </a:spcAft>
            </a:pPr>
            <a:r>
              <a:rPr lang="en-US" sz="1800" b="0" u="none" strike="noStrike" dirty="0">
                <a:solidFill>
                  <a:srgbClr val="000000"/>
                </a:solidFill>
                <a:effectLst/>
                <a:uFillTx/>
                <a:latin typeface="Arial"/>
              </a:rPr>
              <a:t>This chart from the CDC indicates that ages 25-54 were most affected by drug overdose deaths in the US during these years.</a:t>
            </a:r>
          </a:p>
          <a:p>
            <a:pPr algn="just" defTabSz="457200">
              <a:lnSpc>
                <a:spcPct val="100000"/>
              </a:lnSpc>
            </a:pPr>
            <a:r>
              <a:rPr lang="en-US" dirty="0">
                <a:solidFill>
                  <a:srgbClr val="000000"/>
                </a:solidFill>
                <a:latin typeface="Arial"/>
              </a:rPr>
              <a:t>This concurs with the aforementioned spike in the death rate for ages 30-40. </a:t>
            </a:r>
            <a:endParaRPr lang="en-US" sz="1800" b="0" u="none" strike="noStrike" dirty="0">
              <a:solidFill>
                <a:srgbClr val="000000"/>
              </a:solidFill>
              <a:effectLst/>
              <a:uFillTx/>
              <a:latin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2" descr="A graph indicating changes in rate of US overdose deaths involving different opioids from 2003 to 2023"/>
          <p:cNvPicPr/>
          <p:nvPr/>
        </p:nvPicPr>
        <p:blipFill>
          <a:blip r:embed="rId2" cstate="email">
            <a:extLst>
              <a:ext uri="{28A0092B-C50C-407E-A947-70E740481C1C}">
                <a14:useLocalDpi xmlns:a14="http://schemas.microsoft.com/office/drawing/2010/main"/>
              </a:ext>
            </a:extLst>
          </a:blip>
          <a:stretch/>
        </p:blipFill>
        <p:spPr>
          <a:xfrm>
            <a:off x="1120808" y="378489"/>
            <a:ext cx="7085160" cy="5010840"/>
          </a:xfrm>
          <a:prstGeom prst="rect">
            <a:avLst/>
          </a:prstGeom>
          <a:noFill/>
          <a:ln w="0">
            <a:solidFill>
              <a:srgbClr val="000000"/>
            </a:solidFill>
          </a:ln>
        </p:spPr>
      </p:pic>
      <p:sp>
        <p:nvSpPr>
          <p:cNvPr id="58" name="TextBox 1"/>
          <p:cNvSpPr/>
          <p:nvPr/>
        </p:nvSpPr>
        <p:spPr>
          <a:xfrm>
            <a:off x="1002007" y="5384052"/>
            <a:ext cx="7203961" cy="29093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defTabSz="457200">
              <a:lnSpc>
                <a:spcPct val="100000"/>
              </a:lnSpc>
            </a:pPr>
            <a:r>
              <a:rPr lang="en-US" sz="1300" b="0" i="1" u="none" strike="noStrike" dirty="0">
                <a:solidFill>
                  <a:srgbClr val="505041"/>
                </a:solidFill>
                <a:effectLst/>
                <a:uFillTx/>
              </a:rPr>
              <a:t>Data Briefs Number 428. December 2021. </a:t>
            </a:r>
            <a:r>
              <a:rPr lang="en-US" sz="1200" b="0" u="sng" strike="noStrike" dirty="0">
                <a:solidFill>
                  <a:srgbClr val="0000FF"/>
                </a:solidFill>
                <a:effectLst/>
                <a:uFillTx/>
                <a:hlinkClick r:id="rId3"/>
              </a:rPr>
              <a:t>https://www.cdc.gov/nchs/products/databriefs/db428.htm</a:t>
            </a:r>
            <a:endParaRPr lang="en-US" sz="1200" b="0" u="none" strike="noStrike" dirty="0">
              <a:solidFill>
                <a:srgbClr val="000000"/>
              </a:solidFill>
              <a:effectLst/>
              <a:uFillTx/>
            </a:endParaRPr>
          </a:p>
        </p:txBody>
      </p:sp>
      <p:sp>
        <p:nvSpPr>
          <p:cNvPr id="59" name="Rectangle 58"/>
          <p:cNvSpPr/>
          <p:nvPr/>
        </p:nvSpPr>
        <p:spPr>
          <a:xfrm>
            <a:off x="978607" y="5863761"/>
            <a:ext cx="7332015" cy="644877"/>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a:lnSpc>
                <a:spcPct val="100000"/>
              </a:lnSpc>
            </a:pPr>
            <a:r>
              <a:rPr lang="en-US" dirty="0">
                <a:solidFill>
                  <a:srgbClr val="000000"/>
                </a:solidFill>
                <a:latin typeface="Arial"/>
              </a:rPr>
              <a:t>D</a:t>
            </a:r>
            <a:r>
              <a:rPr lang="en-US" sz="1800" b="0" u="none" strike="noStrike" dirty="0">
                <a:solidFill>
                  <a:srgbClr val="000000"/>
                </a:solidFill>
                <a:effectLst/>
                <a:uFillTx/>
                <a:latin typeface="Arial"/>
              </a:rPr>
              <a:t>eath rates from synthetic opioids also reached their peak during the time period that is associated with the pandemic countermeasures.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4" descr="A graph indicating changes in rate of US drug overdose deaths from 2015 to 2024"/>
          <p:cNvPicPr/>
          <p:nvPr/>
        </p:nvPicPr>
        <p:blipFill>
          <a:blip r:embed="rId2" cstate="email">
            <a:extLst>
              <a:ext uri="{28A0092B-C50C-407E-A947-70E740481C1C}">
                <a14:useLocalDpi xmlns:a14="http://schemas.microsoft.com/office/drawing/2010/main"/>
              </a:ext>
            </a:extLst>
          </a:blip>
          <a:stretch/>
        </p:blipFill>
        <p:spPr>
          <a:xfrm>
            <a:off x="675615" y="474352"/>
            <a:ext cx="7792769" cy="4539318"/>
          </a:xfrm>
          <a:prstGeom prst="rect">
            <a:avLst/>
          </a:prstGeom>
          <a:noFill/>
          <a:ln w="0">
            <a:solidFill>
              <a:schemeClr val="tx1"/>
            </a:solidFill>
          </a:ln>
        </p:spPr>
      </p:pic>
      <p:sp>
        <p:nvSpPr>
          <p:cNvPr id="61" name="TextBox 6"/>
          <p:cNvSpPr/>
          <p:nvPr/>
        </p:nvSpPr>
        <p:spPr>
          <a:xfrm>
            <a:off x="590942" y="5036499"/>
            <a:ext cx="7063898" cy="290934"/>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457200">
              <a:lnSpc>
                <a:spcPct val="100000"/>
              </a:lnSpc>
            </a:pPr>
            <a:r>
              <a:rPr lang="en-US" sz="1300" b="0" u="none" strike="noStrike" dirty="0">
                <a:solidFill>
                  <a:schemeClr val="dk1"/>
                </a:solidFill>
                <a:effectLst/>
                <a:uFillTx/>
                <a:latin typeface="Arial"/>
              </a:rPr>
              <a:t>Data downloaded from the CDC: </a:t>
            </a:r>
            <a:r>
              <a:rPr lang="en-US" sz="1300" b="0" u="sng" strike="noStrike" dirty="0">
                <a:solidFill>
                  <a:schemeClr val="dk1"/>
                </a:solidFill>
                <a:effectLst/>
                <a:uFillTx/>
                <a:latin typeface="Arial"/>
                <a:hlinkClick r:id="rId3"/>
              </a:rPr>
              <a:t>https://www.cdc.gov/nchs/nvss/vsrr/drug-overdose-data.htm</a:t>
            </a:r>
            <a:endParaRPr lang="en-US" sz="1300" b="0" u="none" strike="noStrike" dirty="0">
              <a:solidFill>
                <a:srgbClr val="000000"/>
              </a:solidFill>
              <a:effectLst/>
              <a:uFillTx/>
              <a:latin typeface="Arial"/>
            </a:endParaRPr>
          </a:p>
        </p:txBody>
      </p:sp>
      <p:cxnSp>
        <p:nvCxnSpPr>
          <p:cNvPr id="62" name="Straight Arrow Connector 9"/>
          <p:cNvCxnSpPr/>
          <p:nvPr/>
        </p:nvCxnSpPr>
        <p:spPr>
          <a:xfrm>
            <a:off x="5024409" y="2131884"/>
            <a:ext cx="2880" cy="345960"/>
          </a:xfrm>
          <a:prstGeom prst="straightConnector1">
            <a:avLst/>
          </a:prstGeom>
          <a:ln w="63500">
            <a:solidFill>
              <a:srgbClr val="0033CC"/>
            </a:solidFill>
            <a:round/>
            <a:tailEnd type="triangle" w="med" len="med"/>
          </a:ln>
        </p:spPr>
      </p:cxnSp>
      <p:cxnSp>
        <p:nvCxnSpPr>
          <p:cNvPr id="63" name="Straight Arrow Connector 14"/>
          <p:cNvCxnSpPr/>
          <p:nvPr/>
        </p:nvCxnSpPr>
        <p:spPr>
          <a:xfrm>
            <a:off x="7909182" y="1492365"/>
            <a:ext cx="2880" cy="345600"/>
          </a:xfrm>
          <a:prstGeom prst="straightConnector1">
            <a:avLst/>
          </a:prstGeom>
          <a:ln w="63500">
            <a:solidFill>
              <a:srgbClr val="0033CC"/>
            </a:solidFill>
            <a:round/>
            <a:tailEnd type="triangle" w="med" len="med"/>
          </a:ln>
        </p:spPr>
      </p:cxnSp>
      <p:sp>
        <p:nvSpPr>
          <p:cNvPr id="64" name="TextBox 15"/>
          <p:cNvSpPr/>
          <p:nvPr/>
        </p:nvSpPr>
        <p:spPr>
          <a:xfrm>
            <a:off x="557489" y="5383716"/>
            <a:ext cx="7910895" cy="127581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defTabSz="457200">
              <a:lnSpc>
                <a:spcPct val="100000"/>
              </a:lnSpc>
              <a:spcAft>
                <a:spcPts val="600"/>
              </a:spcAft>
            </a:pPr>
            <a:r>
              <a:rPr lang="en-US" sz="1800" b="0" u="none" strike="noStrike" dirty="0">
                <a:solidFill>
                  <a:srgbClr val="000000"/>
                </a:solidFill>
                <a:effectLst/>
                <a:uFillTx/>
                <a:latin typeface="Arial"/>
              </a:rPr>
              <a:t>This interactive chart from the CDC indicates that about 416,000 Americans died from drug overdoses from January of 2020 to January of 2024.</a:t>
            </a:r>
            <a:endParaRPr lang="en-US" dirty="0">
              <a:solidFill>
                <a:srgbClr val="000000"/>
              </a:solidFill>
              <a:latin typeface="Arial"/>
            </a:endParaRPr>
          </a:p>
          <a:p>
            <a:pPr algn="just" defTabSz="457200">
              <a:lnSpc>
                <a:spcPct val="100000"/>
              </a:lnSpc>
            </a:pPr>
            <a:r>
              <a:rPr lang="en-US" sz="1800" b="0" u="none" strike="noStrike" dirty="0">
                <a:solidFill>
                  <a:srgbClr val="000000"/>
                </a:solidFill>
                <a:effectLst/>
                <a:uFillTx/>
                <a:latin typeface="Arial"/>
              </a:rPr>
              <a:t>This averages to over 100,000 drug overdose deaths per year in the US during this time period.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ph of the number of people with the number of adults with the number of adults with the number of adults with the number of adults with the number of adults with the number of adults with the&#10;&#10;Description automatically generated">
            <a:extLst>
              <a:ext uri="{FF2B5EF4-FFF2-40B4-BE49-F238E27FC236}">
                <a16:creationId xmlns:a16="http://schemas.microsoft.com/office/drawing/2014/main" id="{D949029F-0C46-D422-B9F1-CF4147ACD6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079" y="1215343"/>
            <a:ext cx="8657841" cy="4235518"/>
          </a:xfrm>
          <a:prstGeom prst="rect">
            <a:avLst/>
          </a:prstGeom>
          <a:ln>
            <a:solidFill>
              <a:schemeClr val="tx1"/>
            </a:solidFill>
          </a:ln>
        </p:spPr>
      </p:pic>
    </p:spTree>
    <p:extLst>
      <p:ext uri="{BB962C8B-B14F-4D97-AF65-F5344CB8AC3E}">
        <p14:creationId xmlns:p14="http://schemas.microsoft.com/office/powerpoint/2010/main" val="4409097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aph of overweight and alcohol deaths&#10;&#10;Description automatically generated">
            <a:extLst>
              <a:ext uri="{FF2B5EF4-FFF2-40B4-BE49-F238E27FC236}">
                <a16:creationId xmlns:a16="http://schemas.microsoft.com/office/drawing/2014/main" id="{12936B52-F55D-0BDF-0800-A42B238AF1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690" y="342973"/>
            <a:ext cx="8333770" cy="3086027"/>
          </a:xfrm>
          <a:prstGeom prst="rect">
            <a:avLst/>
          </a:prstGeom>
          <a:ln>
            <a:solidFill>
              <a:schemeClr val="tx1"/>
            </a:solidFill>
          </a:ln>
        </p:spPr>
      </p:pic>
      <p:pic>
        <p:nvPicPr>
          <p:cNvPr id="7" name="Picture 6" descr="A graph of overweight and alcohol deaths&#10;&#10;Description automatically generated">
            <a:extLst>
              <a:ext uri="{FF2B5EF4-FFF2-40B4-BE49-F238E27FC236}">
                <a16:creationId xmlns:a16="http://schemas.microsoft.com/office/drawing/2014/main" id="{3ED96C55-AA87-18B1-89AE-D13AC9C3C5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263" y="3570791"/>
            <a:ext cx="8333770" cy="3143702"/>
          </a:xfrm>
          <a:prstGeom prst="rect">
            <a:avLst/>
          </a:prstGeom>
          <a:ln>
            <a:solidFill>
              <a:schemeClr val="tx1"/>
            </a:solidFill>
          </a:ln>
        </p:spPr>
      </p:pic>
    </p:spTree>
    <p:extLst>
      <p:ext uri="{BB962C8B-B14F-4D97-AF65-F5344CB8AC3E}">
        <p14:creationId xmlns:p14="http://schemas.microsoft.com/office/powerpoint/2010/main" val="238294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aph with black dots and numbers&#10;&#10;Description automatically generated">
            <a:extLst>
              <a:ext uri="{FF2B5EF4-FFF2-40B4-BE49-F238E27FC236}">
                <a16:creationId xmlns:a16="http://schemas.microsoft.com/office/drawing/2014/main" id="{F680D628-F42E-D1B5-CB74-00901D7924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94" y="1101846"/>
            <a:ext cx="8637763" cy="4164635"/>
          </a:xfrm>
          <a:prstGeom prst="rect">
            <a:avLst/>
          </a:prstGeom>
          <a:ln>
            <a:solidFill>
              <a:schemeClr val="tx1"/>
            </a:solidFill>
          </a:ln>
        </p:spPr>
      </p:pic>
    </p:spTree>
    <p:extLst>
      <p:ext uri="{BB962C8B-B14F-4D97-AF65-F5344CB8AC3E}">
        <p14:creationId xmlns:p14="http://schemas.microsoft.com/office/powerpoint/2010/main" val="1628265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FEB436F-CCF2-4ADA-BF0D-66478FB8683C}"/>
              </a:ext>
            </a:extLst>
          </p:cNvPr>
          <p:cNvSpPr txBox="1"/>
          <p:nvPr/>
        </p:nvSpPr>
        <p:spPr>
          <a:xfrm>
            <a:off x="442934" y="4824542"/>
            <a:ext cx="8258132" cy="1754326"/>
          </a:xfrm>
          <a:prstGeom prst="rect">
            <a:avLst/>
          </a:prstGeom>
          <a:noFill/>
        </p:spPr>
        <p:txBody>
          <a:bodyPr wrap="square" rtlCol="0">
            <a:spAutoFit/>
          </a:bodyPr>
          <a:lstStyle/>
          <a:p>
            <a:r>
              <a:rPr lang="en-US" sz="1400" i="0" dirty="0">
                <a:solidFill>
                  <a:srgbClr val="505041"/>
                </a:solidFill>
                <a:effectLst/>
              </a:rPr>
              <a:t>Our Changing Population: US. </a:t>
            </a:r>
            <a:r>
              <a:rPr lang="en-US" sz="1400" i="1" dirty="0">
                <a:solidFill>
                  <a:srgbClr val="505041"/>
                </a:solidFill>
                <a:effectLst/>
              </a:rPr>
              <a:t>USA Facts</a:t>
            </a:r>
            <a:r>
              <a:rPr lang="en-US" sz="1400" i="0" dirty="0">
                <a:solidFill>
                  <a:srgbClr val="505041"/>
                </a:solidFill>
                <a:effectLst/>
              </a:rPr>
              <a:t>. </a:t>
            </a:r>
          </a:p>
          <a:p>
            <a:pPr>
              <a:spcAft>
                <a:spcPts val="600"/>
              </a:spcAft>
            </a:pPr>
            <a:r>
              <a:rPr lang="en-US" sz="1400" i="0" u="sng" dirty="0">
                <a:solidFill>
                  <a:srgbClr val="505041"/>
                </a:solidFill>
                <a:effectLst/>
                <a:hlinkClick r:id="rId2"/>
              </a:rPr>
              <a:t>https://usafacts.org/data/topics/people-society/population-and-demographics/our-changing-population/?endDate=2021-01-01&amp;startDate=2010-01-01</a:t>
            </a:r>
            <a:r>
              <a:rPr lang="en-US" sz="1400" i="0" dirty="0">
                <a:solidFill>
                  <a:srgbClr val="505041"/>
                </a:solidFill>
                <a:effectLst/>
              </a:rPr>
              <a:t>, </a:t>
            </a:r>
          </a:p>
          <a:p>
            <a:pPr>
              <a:spcAft>
                <a:spcPts val="600"/>
              </a:spcAft>
            </a:pPr>
            <a:r>
              <a:rPr lang="en-US" sz="1400" i="0" dirty="0">
                <a:solidFill>
                  <a:srgbClr val="505041"/>
                </a:solidFill>
                <a:effectLst/>
              </a:rPr>
              <a:t>Annual death rate by age group, United States. </a:t>
            </a:r>
            <a:r>
              <a:rPr lang="en-US" sz="1400" i="1" dirty="0">
                <a:solidFill>
                  <a:srgbClr val="505041"/>
                </a:solidFill>
                <a:effectLst/>
              </a:rPr>
              <a:t>Our World in Data</a:t>
            </a:r>
            <a:r>
              <a:rPr lang="en-US" sz="1400" dirty="0">
                <a:solidFill>
                  <a:srgbClr val="505041"/>
                </a:solidFill>
              </a:rPr>
              <a:t> </a:t>
            </a:r>
            <a:r>
              <a:rPr lang="en-US" sz="1400" i="0" dirty="0">
                <a:solidFill>
                  <a:srgbClr val="505041"/>
                </a:solidFill>
                <a:effectLst/>
                <a:hlinkClick r:id="rId3"/>
              </a:rPr>
              <a:t>https://ourworldindata.org/grapher/annual-deaths-by-age</a:t>
            </a:r>
            <a:endParaRPr lang="en-US" sz="1400" dirty="0">
              <a:solidFill>
                <a:srgbClr val="505041"/>
              </a:solidFill>
            </a:endParaRPr>
          </a:p>
          <a:p>
            <a:r>
              <a:rPr lang="en-US" sz="1400" i="0" dirty="0">
                <a:solidFill>
                  <a:srgbClr val="505041"/>
                </a:solidFill>
                <a:effectLst/>
              </a:rPr>
              <a:t>Annual death rate by age group, United States. </a:t>
            </a:r>
            <a:r>
              <a:rPr lang="en-US" sz="1400" i="1" dirty="0">
                <a:solidFill>
                  <a:srgbClr val="505041"/>
                </a:solidFill>
                <a:effectLst/>
              </a:rPr>
              <a:t>Our World in Data</a:t>
            </a:r>
            <a:r>
              <a:rPr lang="en-US" sz="1400" i="0" dirty="0">
                <a:solidFill>
                  <a:srgbClr val="505041"/>
                </a:solidFill>
                <a:effectLst/>
              </a:rPr>
              <a:t>. </a:t>
            </a:r>
          </a:p>
          <a:p>
            <a:pPr algn="just">
              <a:spcAft>
                <a:spcPts val="600"/>
              </a:spcAft>
            </a:pPr>
            <a:r>
              <a:rPr lang="en-US" sz="1400" i="0" u="sng" dirty="0">
                <a:solidFill>
                  <a:srgbClr val="505041"/>
                </a:solidFill>
                <a:effectLst/>
                <a:hlinkClick r:id="rId4"/>
              </a:rPr>
              <a:t>https://ourworldindata.org/grapher/annual-death-rate-by-age-group?time=2006</a:t>
            </a:r>
            <a:r>
              <a:rPr lang="en-US" sz="1400" i="0" dirty="0">
                <a:solidFill>
                  <a:srgbClr val="505041"/>
                </a:solidFill>
                <a:effectLst/>
              </a:rPr>
              <a:t>,</a:t>
            </a:r>
          </a:p>
        </p:txBody>
      </p:sp>
      <p:sp>
        <p:nvSpPr>
          <p:cNvPr id="5" name="PlaceHolder 1">
            <a:extLst>
              <a:ext uri="{FF2B5EF4-FFF2-40B4-BE49-F238E27FC236}">
                <a16:creationId xmlns:a16="http://schemas.microsoft.com/office/drawing/2014/main" id="{F4F58834-BCA3-606C-5644-F934D2234AEB}"/>
              </a:ext>
            </a:extLst>
          </p:cNvPr>
          <p:cNvSpPr>
            <a:spLocks noGrp="1"/>
          </p:cNvSpPr>
          <p:nvPr>
            <p:ph type="title"/>
          </p:nvPr>
        </p:nvSpPr>
        <p:spPr>
          <a:xfrm>
            <a:off x="442934" y="4437441"/>
            <a:ext cx="8258132" cy="599760"/>
          </a:xfrm>
          <a:prstGeom prst="rect">
            <a:avLst/>
          </a:prstGeom>
          <a:noFill/>
          <a:ln w="0">
            <a:noFill/>
          </a:ln>
        </p:spPr>
        <p:txBody>
          <a:bodyPr lIns="91440" tIns="45720" rIns="91440" bIns="45720" anchor="t">
            <a:noAutofit/>
          </a:bodyPr>
          <a:lstStyle/>
          <a:p>
            <a:pPr indent="0" algn="just" defTabSz="457200">
              <a:lnSpc>
                <a:spcPct val="100000"/>
              </a:lnSpc>
              <a:buNone/>
              <a:tabLst>
                <a:tab pos="0" algn="l"/>
              </a:tabLst>
            </a:pPr>
            <a:r>
              <a:rPr lang="en-US" sz="2000" b="1" u="none" strike="noStrike" dirty="0">
                <a:solidFill>
                  <a:srgbClr val="4373B7"/>
                </a:solidFill>
                <a:effectLst/>
                <a:uFillTx/>
                <a:latin typeface="Arial"/>
              </a:rPr>
              <a:t>References for the Data Used in the Bar Graphs:</a:t>
            </a:r>
            <a:endParaRPr lang="en-US" sz="2000" b="0" u="none" strike="noStrike" dirty="0">
              <a:solidFill>
                <a:srgbClr val="000000"/>
              </a:solidFill>
              <a:effectLst/>
              <a:uFillTx/>
              <a:latin typeface="Arial"/>
            </a:endParaRPr>
          </a:p>
        </p:txBody>
      </p:sp>
      <p:pic>
        <p:nvPicPr>
          <p:cNvPr id="2" name="Picture 1">
            <a:extLst>
              <a:ext uri="{FF2B5EF4-FFF2-40B4-BE49-F238E27FC236}">
                <a16:creationId xmlns:a16="http://schemas.microsoft.com/office/drawing/2014/main" id="{0082D85A-76CE-06B5-200C-93D8F654197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7159" y="821803"/>
            <a:ext cx="7940232" cy="3422088"/>
          </a:xfrm>
          <a:prstGeom prst="rect">
            <a:avLst/>
          </a:prstGeom>
          <a:ln>
            <a:solidFill>
              <a:schemeClr val="tx1"/>
            </a:solidFill>
          </a:ln>
        </p:spPr>
      </p:pic>
    </p:spTree>
    <p:extLst>
      <p:ext uri="{BB962C8B-B14F-4D97-AF65-F5344CB8AC3E}">
        <p14:creationId xmlns:p14="http://schemas.microsoft.com/office/powerpoint/2010/main" val="2614003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 descr="A graph indicating changes in life expectancy and health care costs in OECD nations from 1970 to 2018"/>
          <p:cNvPicPr/>
          <p:nvPr/>
        </p:nvPicPr>
        <p:blipFill>
          <a:blip r:embed="rId2" cstate="email">
            <a:extLst>
              <a:ext uri="{28A0092B-C50C-407E-A947-70E740481C1C}">
                <a14:useLocalDpi xmlns:a14="http://schemas.microsoft.com/office/drawing/2010/main"/>
              </a:ext>
            </a:extLst>
          </a:blip>
          <a:stretch/>
        </p:blipFill>
        <p:spPr>
          <a:xfrm>
            <a:off x="345960" y="327240"/>
            <a:ext cx="5488560" cy="5980680"/>
          </a:xfrm>
          <a:prstGeom prst="rect">
            <a:avLst/>
          </a:prstGeom>
          <a:noFill/>
          <a:ln w="0">
            <a:solidFill>
              <a:srgbClr val="000000"/>
            </a:solidFill>
          </a:ln>
        </p:spPr>
      </p:pic>
      <p:sp>
        <p:nvSpPr>
          <p:cNvPr id="46" name="TextBox 1"/>
          <p:cNvSpPr/>
          <p:nvPr/>
        </p:nvSpPr>
        <p:spPr>
          <a:xfrm>
            <a:off x="250902" y="6276795"/>
            <a:ext cx="4020950"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457200">
              <a:lnSpc>
                <a:spcPct val="100000"/>
              </a:lnSpc>
            </a:pPr>
            <a:r>
              <a:rPr lang="en-US" sz="1400" b="0" u="sng" strike="noStrike" dirty="0">
                <a:solidFill>
                  <a:schemeClr val="dk1"/>
                </a:solidFill>
                <a:effectLst/>
                <a:uFillTx/>
                <a:latin typeface="Arial"/>
                <a:hlinkClick r:id="rId3"/>
              </a:rPr>
              <a:t>https://ourworldindata.org/us-life-expectancy-low</a:t>
            </a:r>
            <a:endParaRPr lang="en-US" sz="1400" b="0" u="none" strike="noStrike" dirty="0">
              <a:solidFill>
                <a:srgbClr val="000000"/>
              </a:solidFill>
              <a:effectLst/>
              <a:uFillTx/>
              <a:latin typeface="Arial"/>
            </a:endParaRPr>
          </a:p>
        </p:txBody>
      </p:sp>
      <p:sp>
        <p:nvSpPr>
          <p:cNvPr id="47" name="Rectangle 46"/>
          <p:cNvSpPr/>
          <p:nvPr/>
        </p:nvSpPr>
        <p:spPr>
          <a:xfrm>
            <a:off x="6041089" y="1803240"/>
            <a:ext cx="2835282" cy="2737757"/>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a:lnSpc>
                <a:spcPct val="100000"/>
              </a:lnSpc>
              <a:spcAft>
                <a:spcPts val="1200"/>
              </a:spcAft>
            </a:pPr>
            <a:r>
              <a:rPr lang="en-US" dirty="0">
                <a:solidFill>
                  <a:srgbClr val="000000"/>
                </a:solidFill>
                <a:latin typeface="Arial"/>
              </a:rPr>
              <a:t>But t</a:t>
            </a:r>
            <a:r>
              <a:rPr lang="en-US" sz="1800" b="0" u="none" strike="noStrike" dirty="0">
                <a:solidFill>
                  <a:srgbClr val="000000"/>
                </a:solidFill>
                <a:effectLst/>
                <a:uFillTx/>
                <a:latin typeface="Arial"/>
              </a:rPr>
              <a:t>his graph from “Our World in Data” shows US life expectancy already trending downwards in 2016. </a:t>
            </a:r>
          </a:p>
          <a:p>
            <a:pPr algn="just">
              <a:lnSpc>
                <a:spcPct val="100000"/>
              </a:lnSpc>
            </a:pPr>
            <a:r>
              <a:rPr lang="en-US" sz="1800" b="0" u="none" strike="noStrike" dirty="0">
                <a:solidFill>
                  <a:srgbClr val="000000"/>
                </a:solidFill>
                <a:effectLst/>
                <a:uFillTx/>
                <a:latin typeface="Arial"/>
              </a:rPr>
              <a:t>Why did life expectancy in the US decline </a:t>
            </a:r>
            <a:r>
              <a:rPr lang="en-US" dirty="0">
                <a:solidFill>
                  <a:srgbClr val="000000"/>
                </a:solidFill>
                <a:latin typeface="Arial"/>
              </a:rPr>
              <a:t>3-4</a:t>
            </a:r>
            <a:r>
              <a:rPr lang="en-US" sz="1800" b="0" u="none" strike="noStrike" dirty="0">
                <a:solidFill>
                  <a:srgbClr val="000000"/>
                </a:solidFill>
                <a:effectLst/>
                <a:uFillTx/>
                <a:latin typeface="Arial"/>
              </a:rPr>
              <a:t> years before the </a:t>
            </a:r>
            <a:r>
              <a:rPr lang="en-US" dirty="0">
                <a:solidFill>
                  <a:srgbClr val="000000"/>
                </a:solidFill>
                <a:latin typeface="Arial"/>
              </a:rPr>
              <a:t>the reported emergence of COVID-19?</a:t>
            </a:r>
            <a:endParaRPr lang="en-US" sz="1800" b="0" u="none" strike="noStrike" dirty="0">
              <a:solidFill>
                <a:srgbClr val="000000"/>
              </a:solidFill>
              <a:effectLst/>
              <a:uFillTx/>
              <a:latin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Box 3"/>
          <p:cNvSpPr/>
          <p:nvPr/>
        </p:nvSpPr>
        <p:spPr>
          <a:xfrm>
            <a:off x="328249" y="1239816"/>
            <a:ext cx="8422200" cy="178365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457200">
              <a:lnSpc>
                <a:spcPct val="100000"/>
              </a:lnSpc>
              <a:spcAft>
                <a:spcPts val="451"/>
              </a:spcAft>
            </a:pPr>
            <a:r>
              <a:rPr lang="en-US" sz="2200" u="none" strike="noStrike" dirty="0">
                <a:solidFill>
                  <a:srgbClr val="0033CC"/>
                </a:solidFill>
                <a:effectLst/>
                <a:uFillTx/>
                <a:latin typeface="Arial"/>
              </a:rPr>
              <a:t>Hat tip to</a:t>
            </a:r>
            <a:r>
              <a:rPr lang="en-US" sz="2200" dirty="0">
                <a:solidFill>
                  <a:srgbClr val="0033CC"/>
                </a:solidFill>
                <a:latin typeface="Arial"/>
              </a:rPr>
              <a:t> </a:t>
            </a:r>
            <a:r>
              <a:rPr lang="en-US" sz="2200" b="1" u="none" strike="noStrike" dirty="0">
                <a:solidFill>
                  <a:srgbClr val="0033CC"/>
                </a:solidFill>
                <a:effectLst/>
                <a:uFillTx/>
                <a:latin typeface="Arial"/>
              </a:rPr>
              <a:t>Mark </a:t>
            </a:r>
            <a:r>
              <a:rPr lang="en-US" sz="2200" b="1" u="none" strike="noStrike" dirty="0" err="1">
                <a:solidFill>
                  <a:srgbClr val="0033CC"/>
                </a:solidFill>
                <a:effectLst/>
                <a:uFillTx/>
                <a:latin typeface="Arial"/>
              </a:rPr>
              <a:t>Kulacz</a:t>
            </a:r>
            <a:r>
              <a:rPr lang="en-US" sz="2200" b="1" u="none" strike="noStrike" dirty="0">
                <a:solidFill>
                  <a:srgbClr val="0033CC"/>
                </a:solidFill>
                <a:effectLst/>
                <a:uFillTx/>
                <a:latin typeface="Arial"/>
              </a:rPr>
              <a:t> </a:t>
            </a:r>
            <a:r>
              <a:rPr lang="en-US" sz="2200" u="none" strike="noStrike" dirty="0">
                <a:solidFill>
                  <a:srgbClr val="0033CC"/>
                </a:solidFill>
                <a:effectLst/>
                <a:uFillTx/>
                <a:latin typeface="Arial"/>
              </a:rPr>
              <a:t>(Housatonic) </a:t>
            </a:r>
            <a:r>
              <a:rPr lang="en-US" sz="2200" dirty="0">
                <a:solidFill>
                  <a:srgbClr val="0033CC"/>
                </a:solidFill>
                <a:latin typeface="Arial"/>
              </a:rPr>
              <a:t>for</a:t>
            </a:r>
            <a:r>
              <a:rPr lang="en-US" sz="2200" u="none" strike="noStrike" dirty="0">
                <a:solidFill>
                  <a:srgbClr val="0033CC"/>
                </a:solidFill>
                <a:effectLst/>
                <a:uFillTx/>
                <a:latin typeface="Arial"/>
              </a:rPr>
              <a:t> linking the opioid epidemic </a:t>
            </a:r>
            <a:r>
              <a:rPr lang="en-US" sz="2200" dirty="0">
                <a:solidFill>
                  <a:srgbClr val="0033CC"/>
                </a:solidFill>
                <a:latin typeface="Arial"/>
              </a:rPr>
              <a:t>to the decline in </a:t>
            </a:r>
            <a:r>
              <a:rPr lang="en-US" sz="2200" u="none" strike="noStrike" dirty="0">
                <a:solidFill>
                  <a:srgbClr val="0033CC"/>
                </a:solidFill>
                <a:effectLst/>
                <a:uFillTx/>
                <a:latin typeface="Arial"/>
              </a:rPr>
              <a:t>life expectancy and</a:t>
            </a:r>
            <a:r>
              <a:rPr lang="en-US" sz="2200" dirty="0">
                <a:solidFill>
                  <a:srgbClr val="0033CC"/>
                </a:solidFill>
                <a:latin typeface="Arial"/>
              </a:rPr>
              <a:t> </a:t>
            </a:r>
            <a:r>
              <a:rPr lang="en-US" sz="2200" b="1" u="none" strike="noStrike" dirty="0">
                <a:solidFill>
                  <a:srgbClr val="0033CC"/>
                </a:solidFill>
                <a:effectLst/>
                <a:uFillTx/>
                <a:latin typeface="Arial"/>
              </a:rPr>
              <a:t>Jonathan Couey </a:t>
            </a:r>
            <a:r>
              <a:rPr lang="en-US" sz="2200" u="none" strike="noStrike" dirty="0">
                <a:solidFill>
                  <a:srgbClr val="0033CC"/>
                </a:solidFill>
                <a:effectLst/>
                <a:uFillTx/>
                <a:latin typeface="Arial"/>
              </a:rPr>
              <a:t>(</a:t>
            </a:r>
            <a:r>
              <a:rPr lang="en-US" sz="2200" u="none" strike="noStrike" dirty="0" err="1">
                <a:solidFill>
                  <a:srgbClr val="0033CC"/>
                </a:solidFill>
                <a:effectLst/>
                <a:uFillTx/>
                <a:latin typeface="Arial"/>
              </a:rPr>
              <a:t>Gigaohm</a:t>
            </a:r>
            <a:r>
              <a:rPr lang="en-US" sz="2200" u="none" strike="noStrike" dirty="0">
                <a:solidFill>
                  <a:srgbClr val="0033CC"/>
                </a:solidFill>
                <a:effectLst/>
                <a:uFillTx/>
                <a:latin typeface="Arial"/>
              </a:rPr>
              <a:t> </a:t>
            </a:r>
            <a:r>
              <a:rPr lang="en-US" sz="2200" dirty="0">
                <a:solidFill>
                  <a:srgbClr val="0033CC"/>
                </a:solidFill>
                <a:latin typeface="Arial"/>
              </a:rPr>
              <a:t>Biological) </a:t>
            </a:r>
            <a:r>
              <a:rPr lang="en-US" sz="2200" u="none" strike="noStrike" dirty="0">
                <a:solidFill>
                  <a:srgbClr val="0033CC"/>
                </a:solidFill>
                <a:effectLst/>
                <a:uFillTx/>
                <a:latin typeface="Arial"/>
              </a:rPr>
              <a:t>for </a:t>
            </a:r>
            <a:r>
              <a:rPr lang="en-US" sz="2200" dirty="0">
                <a:solidFill>
                  <a:srgbClr val="0033CC"/>
                </a:solidFill>
                <a:latin typeface="Arial"/>
              </a:rPr>
              <a:t>linking the demographic transition to the COVID-19 body count. All of this research is follow-up to ideas conveyed on their podcasts.</a:t>
            </a:r>
            <a:endParaRPr lang="en-US" sz="2200" u="none" strike="noStrike" dirty="0">
              <a:solidFill>
                <a:srgbClr val="000000"/>
              </a:solidFill>
              <a:effectLst/>
              <a:uFillTx/>
              <a:latin typeface="Arial"/>
            </a:endParaRPr>
          </a:p>
        </p:txBody>
      </p:sp>
      <p:pic>
        <p:nvPicPr>
          <p:cNvPr id="83" name="Picture 5" descr="A banner with a logo for the podcast Housatonic"/>
          <p:cNvPicPr/>
          <p:nvPr/>
        </p:nvPicPr>
        <p:blipFill>
          <a:blip r:embed="rId2" cstate="email">
            <a:extLst>
              <a:ext uri="{28A0092B-C50C-407E-A947-70E740481C1C}">
                <a14:useLocalDpi xmlns:a14="http://schemas.microsoft.com/office/drawing/2010/main"/>
              </a:ext>
            </a:extLst>
          </a:blip>
          <a:stretch/>
        </p:blipFill>
        <p:spPr>
          <a:xfrm>
            <a:off x="400969" y="3136021"/>
            <a:ext cx="4504680" cy="2222280"/>
          </a:xfrm>
          <a:prstGeom prst="rect">
            <a:avLst/>
          </a:prstGeom>
          <a:noFill/>
          <a:ln w="0">
            <a:noFill/>
          </a:ln>
        </p:spPr>
      </p:pic>
      <p:pic>
        <p:nvPicPr>
          <p:cNvPr id="84" name="Picture 7" descr="A banner with a logo for the podcast Gigaohm Biological"/>
          <p:cNvPicPr/>
          <p:nvPr/>
        </p:nvPicPr>
        <p:blipFill>
          <a:blip r:embed="rId3" cstate="email">
            <a:extLst>
              <a:ext uri="{28A0092B-C50C-407E-A947-70E740481C1C}">
                <a14:useLocalDpi xmlns:a14="http://schemas.microsoft.com/office/drawing/2010/main"/>
              </a:ext>
            </a:extLst>
          </a:blip>
          <a:stretch/>
        </p:blipFill>
        <p:spPr>
          <a:xfrm>
            <a:off x="4978369" y="3136021"/>
            <a:ext cx="3708000" cy="2222280"/>
          </a:xfrm>
          <a:prstGeom prst="rect">
            <a:avLst/>
          </a:prstGeom>
          <a:noFill/>
          <a:ln w="0">
            <a:noFill/>
          </a:ln>
        </p:spPr>
      </p:pic>
      <p:sp>
        <p:nvSpPr>
          <p:cNvPr id="85" name="TextBox 8"/>
          <p:cNvSpPr/>
          <p:nvPr/>
        </p:nvSpPr>
        <p:spPr>
          <a:xfrm>
            <a:off x="4905649" y="5311860"/>
            <a:ext cx="3914640" cy="30632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n-US" sz="1400" b="0" u="sng" strike="noStrike" dirty="0">
                <a:solidFill>
                  <a:schemeClr val="dk1"/>
                </a:solidFill>
                <a:effectLst/>
                <a:uFillTx/>
                <a:latin typeface="Arial"/>
                <a:hlinkClick r:id="rId4"/>
              </a:rPr>
              <a:t>https://gigaohmbiological.com/</a:t>
            </a:r>
            <a:endParaRPr lang="en-US" sz="1400" b="0" u="none" strike="noStrike" dirty="0">
              <a:solidFill>
                <a:srgbClr val="000000"/>
              </a:solidFill>
              <a:effectLst/>
              <a:uFillTx/>
              <a:latin typeface="Arial"/>
            </a:endParaRPr>
          </a:p>
        </p:txBody>
      </p:sp>
      <p:sp>
        <p:nvSpPr>
          <p:cNvPr id="86" name="TextBox 9"/>
          <p:cNvSpPr/>
          <p:nvPr/>
        </p:nvSpPr>
        <p:spPr>
          <a:xfrm>
            <a:off x="328249" y="5311861"/>
            <a:ext cx="4657320" cy="30632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n-US" sz="1400" b="0" u="sng" strike="noStrike">
                <a:solidFill>
                  <a:schemeClr val="dk1"/>
                </a:solidFill>
                <a:effectLst/>
                <a:uFillTx/>
                <a:latin typeface="Arial"/>
                <a:hlinkClick r:id="rId5"/>
              </a:rPr>
              <a:t>https://rumble.com/user/Housatonic</a:t>
            </a:r>
            <a:endParaRPr lang="en-US" sz="1400" b="0" u="none" strike="noStrike">
              <a:solidFill>
                <a:srgbClr val="000000"/>
              </a:solidFill>
              <a:effectLst/>
              <a:uFillTx/>
              <a:latin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aph of different colored lines&#10;&#10;Description automatically generated">
            <a:extLst>
              <a:ext uri="{FF2B5EF4-FFF2-40B4-BE49-F238E27FC236}">
                <a16:creationId xmlns:a16="http://schemas.microsoft.com/office/drawing/2014/main" id="{7FFFCF8D-0074-DA2B-3F07-8A42B2C3FA6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2282" y="1578746"/>
            <a:ext cx="8899436" cy="4955868"/>
          </a:xfrm>
          <a:prstGeom prst="rect">
            <a:avLst/>
          </a:prstGeom>
        </p:spPr>
      </p:pic>
      <p:sp>
        <p:nvSpPr>
          <p:cNvPr id="2" name="TextBox 1">
            <a:extLst>
              <a:ext uri="{FF2B5EF4-FFF2-40B4-BE49-F238E27FC236}">
                <a16:creationId xmlns:a16="http://schemas.microsoft.com/office/drawing/2014/main" id="{C7700B79-D5D6-E43B-B2A2-2AE51571E507}"/>
              </a:ext>
            </a:extLst>
          </p:cNvPr>
          <p:cNvSpPr/>
          <p:nvPr/>
        </p:nvSpPr>
        <p:spPr>
          <a:xfrm>
            <a:off x="265140" y="527921"/>
            <a:ext cx="8613720" cy="70643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457200">
              <a:lnSpc>
                <a:spcPct val="100000"/>
              </a:lnSpc>
            </a:pPr>
            <a:r>
              <a:rPr lang="en-US" sz="2000" b="1" u="none" strike="noStrike" dirty="0">
                <a:solidFill>
                  <a:schemeClr val="accent1"/>
                </a:solidFill>
                <a:effectLst/>
                <a:uFillTx/>
                <a:latin typeface="Arial"/>
              </a:rPr>
              <a:t>Addendum: There was an unusual surge in the death rate of American males ages 10-11.</a:t>
            </a:r>
            <a:endParaRPr lang="en-US" sz="2000" b="0" u="none" strike="noStrike" dirty="0">
              <a:solidFill>
                <a:srgbClr val="000000"/>
              </a:solidFill>
              <a:effectLst/>
              <a:uFillTx/>
              <a:latin typeface="Arial"/>
            </a:endParaRPr>
          </a:p>
        </p:txBody>
      </p:sp>
    </p:spTree>
    <p:extLst>
      <p:ext uri="{BB962C8B-B14F-4D97-AF65-F5344CB8AC3E}">
        <p14:creationId xmlns:p14="http://schemas.microsoft.com/office/powerpoint/2010/main" val="2696528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9D6C6-1039-9B9C-01E0-964B1D3DF17F}"/>
            </a:ext>
          </a:extLst>
        </p:cNvPr>
        <p:cNvGrpSpPr/>
        <p:nvPr/>
      </p:nvGrpSpPr>
      <p:grpSpPr>
        <a:xfrm>
          <a:off x="0" y="0"/>
          <a:ext cx="0" cy="0"/>
          <a:chOff x="0" y="0"/>
          <a:chExt cx="0" cy="0"/>
        </a:xfrm>
      </p:grpSpPr>
      <p:pic>
        <p:nvPicPr>
          <p:cNvPr id="3" name="Picture 2" descr="A graph of different colored lines&#10;&#10;Description automatically generated">
            <a:extLst>
              <a:ext uri="{FF2B5EF4-FFF2-40B4-BE49-F238E27FC236}">
                <a16:creationId xmlns:a16="http://schemas.microsoft.com/office/drawing/2014/main" id="{9BDBCAAB-6AA1-B54F-82AC-B6E00D127EE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514673"/>
            <a:ext cx="8971472" cy="5212642"/>
          </a:xfrm>
          <a:prstGeom prst="rect">
            <a:avLst/>
          </a:prstGeom>
        </p:spPr>
      </p:pic>
      <p:sp>
        <p:nvSpPr>
          <p:cNvPr id="4" name="TextBox 1">
            <a:extLst>
              <a:ext uri="{FF2B5EF4-FFF2-40B4-BE49-F238E27FC236}">
                <a16:creationId xmlns:a16="http://schemas.microsoft.com/office/drawing/2014/main" id="{92CF4B81-E619-FD3F-1858-800BB98D704C}"/>
              </a:ext>
            </a:extLst>
          </p:cNvPr>
          <p:cNvSpPr/>
          <p:nvPr/>
        </p:nvSpPr>
        <p:spPr>
          <a:xfrm>
            <a:off x="1154748" y="728642"/>
            <a:ext cx="8167671"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defTabSz="457200">
              <a:lnSpc>
                <a:spcPct val="100000"/>
              </a:lnSpc>
            </a:pPr>
            <a:r>
              <a:rPr lang="en-US" sz="2000" b="1" u="none" strike="noStrike" dirty="0">
                <a:solidFill>
                  <a:schemeClr val="accent1"/>
                </a:solidFill>
                <a:effectLst/>
                <a:uFillTx/>
                <a:latin typeface="Arial"/>
              </a:rPr>
              <a:t>This unexplained pattern is much less evident in females.</a:t>
            </a:r>
            <a:endParaRPr lang="en-US" sz="2000" b="0" u="none" strike="noStrike" dirty="0">
              <a:solidFill>
                <a:srgbClr val="000000"/>
              </a:solidFill>
              <a:effectLst/>
              <a:uFillTx/>
              <a:latin typeface="Arial"/>
            </a:endParaRPr>
          </a:p>
        </p:txBody>
      </p:sp>
    </p:spTree>
    <p:extLst>
      <p:ext uri="{BB962C8B-B14F-4D97-AF65-F5344CB8AC3E}">
        <p14:creationId xmlns:p14="http://schemas.microsoft.com/office/powerpoint/2010/main" val="1244030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A8D72-6E33-CB53-B8BF-C14C1A6AF3C3}"/>
            </a:ext>
          </a:extLst>
        </p:cNvPr>
        <p:cNvGrpSpPr/>
        <p:nvPr/>
      </p:nvGrpSpPr>
      <p:grpSpPr>
        <a:xfrm>
          <a:off x="0" y="0"/>
          <a:ext cx="0" cy="0"/>
          <a:chOff x="0" y="0"/>
          <a:chExt cx="0" cy="0"/>
        </a:xfrm>
      </p:grpSpPr>
      <p:pic>
        <p:nvPicPr>
          <p:cNvPr id="4" name="Picture 3" descr="A graph of different colored lines&#10;&#10;Description automatically generated">
            <a:extLst>
              <a:ext uri="{FF2B5EF4-FFF2-40B4-BE49-F238E27FC236}">
                <a16:creationId xmlns:a16="http://schemas.microsoft.com/office/drawing/2014/main" id="{7BEDCF1E-EA6D-2DC1-A957-24591724E7B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28815" y="991679"/>
            <a:ext cx="6686366" cy="3475073"/>
          </a:xfrm>
          <a:prstGeom prst="rect">
            <a:avLst/>
          </a:prstGeom>
          <a:ln>
            <a:solidFill>
              <a:schemeClr val="accent1"/>
            </a:solidFill>
          </a:ln>
        </p:spPr>
      </p:pic>
      <p:pic>
        <p:nvPicPr>
          <p:cNvPr id="6" name="Picture 5" descr="A graph of different colored lines&#10;&#10;Description automatically generated">
            <a:extLst>
              <a:ext uri="{FF2B5EF4-FFF2-40B4-BE49-F238E27FC236}">
                <a16:creationId xmlns:a16="http://schemas.microsoft.com/office/drawing/2014/main" id="{3DB1375A-771D-F89F-A465-128DC34920C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28815" y="4549698"/>
            <a:ext cx="6686365" cy="2203054"/>
          </a:xfrm>
          <a:prstGeom prst="rect">
            <a:avLst/>
          </a:prstGeom>
          <a:ln>
            <a:solidFill>
              <a:schemeClr val="accent1"/>
            </a:solidFill>
          </a:ln>
        </p:spPr>
      </p:pic>
      <p:sp>
        <p:nvSpPr>
          <p:cNvPr id="2" name="TextBox 1">
            <a:extLst>
              <a:ext uri="{FF2B5EF4-FFF2-40B4-BE49-F238E27FC236}">
                <a16:creationId xmlns:a16="http://schemas.microsoft.com/office/drawing/2014/main" id="{EEC5B051-277C-16C7-335C-0528C45EA6B9}"/>
              </a:ext>
            </a:extLst>
          </p:cNvPr>
          <p:cNvSpPr/>
          <p:nvPr/>
        </p:nvSpPr>
        <p:spPr>
          <a:xfrm>
            <a:off x="376655" y="398389"/>
            <a:ext cx="8767345" cy="36787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defTabSz="457200">
              <a:lnSpc>
                <a:spcPct val="100000"/>
              </a:lnSpc>
            </a:pPr>
            <a:r>
              <a:rPr lang="en-US" b="1" u="none" strike="noStrike" dirty="0">
                <a:solidFill>
                  <a:schemeClr val="accent1"/>
                </a:solidFill>
                <a:effectLst/>
                <a:uFillTx/>
                <a:latin typeface="Arial"/>
              </a:rPr>
              <a:t>The difference is more evident when these graphs are displayed side-by-side.</a:t>
            </a:r>
            <a:endParaRPr lang="en-US" b="0" u="none" strike="noStrike" dirty="0">
              <a:solidFill>
                <a:srgbClr val="000000"/>
              </a:solidFill>
              <a:effectLst/>
              <a:uFillTx/>
              <a:latin typeface="Arial"/>
            </a:endParaRPr>
          </a:p>
        </p:txBody>
      </p:sp>
    </p:spTree>
    <p:extLst>
      <p:ext uri="{BB962C8B-B14F-4D97-AF65-F5344CB8AC3E}">
        <p14:creationId xmlns:p14="http://schemas.microsoft.com/office/powerpoint/2010/main" val="3508259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1"/>
          <p:cNvSpPr/>
          <p:nvPr/>
        </p:nvSpPr>
        <p:spPr>
          <a:xfrm>
            <a:off x="360992" y="260290"/>
            <a:ext cx="861372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n-US" sz="2600" b="1" u="none" strike="noStrike" dirty="0">
                <a:solidFill>
                  <a:schemeClr val="accent1"/>
                </a:solidFill>
                <a:effectLst/>
                <a:uFillTx/>
                <a:latin typeface="Arial"/>
              </a:rPr>
              <a:t>Death Rate Comparison in the US by Age and by Year</a:t>
            </a:r>
            <a:endParaRPr lang="en-US" sz="2600" b="0" u="none" strike="noStrike" dirty="0">
              <a:solidFill>
                <a:srgbClr val="000000"/>
              </a:solidFill>
              <a:effectLst/>
              <a:uFillTx/>
              <a:latin typeface="Arial"/>
            </a:endParaRPr>
          </a:p>
        </p:txBody>
      </p:sp>
      <p:sp>
        <p:nvSpPr>
          <p:cNvPr id="40" name="TextBox 2"/>
          <p:cNvSpPr/>
          <p:nvPr/>
        </p:nvSpPr>
        <p:spPr>
          <a:xfrm>
            <a:off x="2252520" y="6044040"/>
            <a:ext cx="181800" cy="366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457200">
              <a:lnSpc>
                <a:spcPct val="100000"/>
              </a:lnSpc>
            </a:pPr>
            <a:endParaRPr lang="en-US" sz="1800" b="0" u="none" strike="noStrike">
              <a:solidFill>
                <a:schemeClr val="dk1"/>
              </a:solidFill>
              <a:effectLst/>
              <a:uFillTx/>
              <a:latin typeface="Arial"/>
            </a:endParaRPr>
          </a:p>
        </p:txBody>
      </p:sp>
      <p:sp>
        <p:nvSpPr>
          <p:cNvPr id="43" name="TextBox 10"/>
          <p:cNvSpPr/>
          <p:nvPr/>
        </p:nvSpPr>
        <p:spPr>
          <a:xfrm>
            <a:off x="261289" y="3294400"/>
            <a:ext cx="8613720" cy="49098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en-US" sz="1300" u="none" strike="noStrike" dirty="0">
                <a:effectLst/>
                <a:uFillTx/>
              </a:rPr>
              <a:t>These numbers are calculated from raw data from the Actuarial Life Table of the US Social Security Administration</a:t>
            </a:r>
          </a:p>
          <a:p>
            <a:pPr defTabSz="457200">
              <a:lnSpc>
                <a:spcPct val="100000"/>
              </a:lnSpc>
            </a:pPr>
            <a:r>
              <a:rPr lang="en-US" sz="1300" u="none" strike="noStrike" dirty="0">
                <a:solidFill>
                  <a:srgbClr val="505041"/>
                </a:solidFill>
                <a:effectLst/>
                <a:uFillTx/>
              </a:rPr>
              <a:t> </a:t>
            </a:r>
            <a:r>
              <a:rPr lang="en-US" sz="1300" u="sng" strike="noStrike" dirty="0">
                <a:solidFill>
                  <a:srgbClr val="0000FF"/>
                </a:solidFill>
                <a:effectLst/>
                <a:uFillTx/>
                <a:hlinkClick r:id="rId3"/>
              </a:rPr>
              <a:t>https://www.ssa.gov/oact/STATS/table4c6.html</a:t>
            </a:r>
            <a:endParaRPr lang="en-US" sz="1300" u="none" strike="noStrike" dirty="0">
              <a:solidFill>
                <a:srgbClr val="000000"/>
              </a:solidFill>
              <a:effectLst/>
              <a:uFillTx/>
            </a:endParaRPr>
          </a:p>
        </p:txBody>
      </p:sp>
      <p:sp>
        <p:nvSpPr>
          <p:cNvPr id="44" name="Rectangle 43"/>
          <p:cNvSpPr/>
          <p:nvPr/>
        </p:nvSpPr>
        <p:spPr>
          <a:xfrm>
            <a:off x="263528" y="3826484"/>
            <a:ext cx="8514017" cy="289164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a:lnSpc>
                <a:spcPct val="100000"/>
              </a:lnSpc>
              <a:spcAft>
                <a:spcPts val="600"/>
              </a:spcAft>
            </a:pPr>
            <a:r>
              <a:rPr lang="en-US" sz="1800" b="0" u="none" strike="noStrike" dirty="0">
                <a:solidFill>
                  <a:srgbClr val="000000"/>
                </a:solidFill>
                <a:effectLst/>
                <a:uFillTx/>
                <a:latin typeface="Arial"/>
              </a:rPr>
              <a:t>The drop in US life expectancy coincides with a near doubling of the death rate for Americans 30-40 years old in 2021. </a:t>
            </a:r>
          </a:p>
          <a:p>
            <a:pPr algn="just">
              <a:lnSpc>
                <a:spcPct val="100000"/>
              </a:lnSpc>
              <a:spcAft>
                <a:spcPts val="600"/>
              </a:spcAft>
            </a:pPr>
            <a:r>
              <a:rPr lang="en-US" sz="1800" b="0" u="none" strike="noStrike" dirty="0">
                <a:solidFill>
                  <a:srgbClr val="000000"/>
                </a:solidFill>
                <a:effectLst/>
                <a:uFillTx/>
                <a:latin typeface="Arial"/>
              </a:rPr>
              <a:t>This upwards </a:t>
            </a:r>
            <a:r>
              <a:rPr lang="en-US" dirty="0">
                <a:solidFill>
                  <a:srgbClr val="000000"/>
                </a:solidFill>
                <a:latin typeface="Arial"/>
              </a:rPr>
              <a:t>trend</a:t>
            </a:r>
            <a:r>
              <a:rPr lang="en-US" sz="1800" b="0" u="none" strike="noStrike" dirty="0">
                <a:solidFill>
                  <a:srgbClr val="000000"/>
                </a:solidFill>
                <a:effectLst/>
                <a:uFillTx/>
                <a:latin typeface="Arial"/>
              </a:rPr>
              <a:t> may have started as early as 2014.</a:t>
            </a:r>
            <a:endParaRPr lang="en-US" dirty="0">
              <a:solidFill>
                <a:srgbClr val="000000"/>
              </a:solidFill>
              <a:latin typeface="Arial"/>
            </a:endParaRPr>
          </a:p>
          <a:p>
            <a:pPr algn="just">
              <a:lnSpc>
                <a:spcPct val="100000"/>
              </a:lnSpc>
              <a:spcAft>
                <a:spcPts val="600"/>
              </a:spcAft>
            </a:pPr>
            <a:r>
              <a:rPr lang="en-US" dirty="0">
                <a:solidFill>
                  <a:srgbClr val="000000"/>
                </a:solidFill>
              </a:rPr>
              <a:t>But for Americans over </a:t>
            </a:r>
            <a:r>
              <a:rPr lang="en-US" sz="1800" b="0" u="none" strike="noStrike" dirty="0">
                <a:solidFill>
                  <a:srgbClr val="000000"/>
                </a:solidFill>
                <a:effectLst/>
                <a:uFillTx/>
                <a:latin typeface="Arial"/>
              </a:rPr>
              <a:t>70 years, </a:t>
            </a:r>
            <a:r>
              <a:rPr lang="en-US" dirty="0">
                <a:solidFill>
                  <a:srgbClr val="000000"/>
                </a:solidFill>
              </a:rPr>
              <a:t>there was no increase in death rate until 2020,</a:t>
            </a:r>
            <a:r>
              <a:rPr lang="en-US" sz="1800" b="0" u="none" strike="noStrike" dirty="0">
                <a:solidFill>
                  <a:srgbClr val="000000"/>
                </a:solidFill>
                <a:effectLst/>
                <a:uFillTx/>
                <a:latin typeface="Arial"/>
              </a:rPr>
              <a:t> and even at its peak in </a:t>
            </a:r>
            <a:r>
              <a:rPr lang="en-US" dirty="0">
                <a:solidFill>
                  <a:srgbClr val="000000"/>
                </a:solidFill>
              </a:rPr>
              <a:t>2021 the increase barely exceeded 20% over its lowest point in 2019.</a:t>
            </a:r>
          </a:p>
          <a:p>
            <a:pPr algn="just">
              <a:lnSpc>
                <a:spcPct val="100000"/>
              </a:lnSpc>
              <a:spcAft>
                <a:spcPts val="600"/>
              </a:spcAft>
            </a:pPr>
            <a:r>
              <a:rPr lang="en-US" dirty="0">
                <a:solidFill>
                  <a:srgbClr val="000000"/>
                </a:solidFill>
                <a:latin typeface="Arial"/>
              </a:rPr>
              <a:t>Why did death rates rise more sharply for Americans between the ages 30 and 40 during a pandemic that mainly affected the elderly?</a:t>
            </a:r>
          </a:p>
          <a:p>
            <a:pPr algn="just">
              <a:lnSpc>
                <a:spcPct val="100000"/>
              </a:lnSpc>
              <a:spcAft>
                <a:spcPts val="600"/>
              </a:spcAft>
            </a:pPr>
            <a:r>
              <a:rPr lang="en-US" dirty="0">
                <a:solidFill>
                  <a:srgbClr val="000000"/>
                </a:solidFill>
                <a:latin typeface="Arial"/>
              </a:rPr>
              <a:t>How many of these deaths can be attributed to COVID-19?</a:t>
            </a:r>
            <a:endParaRPr lang="en-US" sz="1800" b="0" u="none" strike="noStrike" dirty="0">
              <a:solidFill>
                <a:srgbClr val="000000"/>
              </a:solidFill>
              <a:effectLst/>
              <a:uFillTx/>
              <a:latin typeface="Arial"/>
            </a:endParaRPr>
          </a:p>
        </p:txBody>
      </p:sp>
      <p:pic>
        <p:nvPicPr>
          <p:cNvPr id="10" name="Picture 9" descr="A graph indicating percent changes in death rate since 2010 for US males ages 20-84 from 2014 to 2022">
            <a:extLst>
              <a:ext uri="{FF2B5EF4-FFF2-40B4-BE49-F238E27FC236}">
                <a16:creationId xmlns:a16="http://schemas.microsoft.com/office/drawing/2014/main" id="{63D7EC1B-B7AE-314F-81FD-2F69D940CE8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0991" y="805338"/>
            <a:ext cx="4143425" cy="2492225"/>
          </a:xfrm>
          <a:prstGeom prst="rect">
            <a:avLst/>
          </a:prstGeom>
          <a:ln>
            <a:solidFill>
              <a:schemeClr val="tx1"/>
            </a:solidFill>
          </a:ln>
        </p:spPr>
      </p:pic>
      <p:pic>
        <p:nvPicPr>
          <p:cNvPr id="11" name="Picture 10" descr="A graph indicating percent changes in death rate since 2010 for US females ages 20-84 from 2014 to 2022">
            <a:extLst>
              <a:ext uri="{FF2B5EF4-FFF2-40B4-BE49-F238E27FC236}">
                <a16:creationId xmlns:a16="http://schemas.microsoft.com/office/drawing/2014/main" id="{1FFF456E-DD86-B2C6-63FD-7EA0878D3D8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92966" y="805338"/>
            <a:ext cx="4174305" cy="2489062"/>
          </a:xfrm>
          <a:prstGeom prst="rect">
            <a:avLst/>
          </a:prstGeom>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xtBox 6"/>
          <p:cNvSpPr/>
          <p:nvPr/>
        </p:nvSpPr>
        <p:spPr>
          <a:xfrm>
            <a:off x="2319480" y="6199920"/>
            <a:ext cx="181800" cy="366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endParaRPr lang="en-US" sz="1800" b="0" u="none" strike="noStrike">
              <a:solidFill>
                <a:schemeClr val="dk1"/>
              </a:solidFill>
              <a:effectLst/>
              <a:uFillTx/>
              <a:latin typeface="Arial"/>
            </a:endParaRPr>
          </a:p>
        </p:txBody>
      </p:sp>
      <p:pic>
        <p:nvPicPr>
          <p:cNvPr id="74" name="Picture 3" descr="A bar graph indicating percent changes since 2010 in population size for different age groups in the US "/>
          <p:cNvPicPr/>
          <p:nvPr/>
        </p:nvPicPr>
        <p:blipFill>
          <a:blip r:embed="rId2" cstate="email">
            <a:extLst>
              <a:ext uri="{28A0092B-C50C-407E-A947-70E740481C1C}">
                <a14:useLocalDpi xmlns:a14="http://schemas.microsoft.com/office/drawing/2010/main"/>
              </a:ext>
            </a:extLst>
          </a:blip>
          <a:stretch/>
        </p:blipFill>
        <p:spPr>
          <a:xfrm>
            <a:off x="480570" y="1051301"/>
            <a:ext cx="8196166" cy="3395193"/>
          </a:xfrm>
          <a:prstGeom prst="rect">
            <a:avLst/>
          </a:prstGeom>
          <a:noFill/>
          <a:ln w="0">
            <a:solidFill>
              <a:srgbClr val="000000"/>
            </a:solidFill>
          </a:ln>
        </p:spPr>
      </p:pic>
      <p:sp>
        <p:nvSpPr>
          <p:cNvPr id="75" name="TextBox 1"/>
          <p:cNvSpPr/>
          <p:nvPr/>
        </p:nvSpPr>
        <p:spPr>
          <a:xfrm>
            <a:off x="427920" y="4460771"/>
            <a:ext cx="8248816" cy="691043"/>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defTabSz="457200">
              <a:lnSpc>
                <a:spcPct val="100000"/>
              </a:lnSpc>
            </a:pPr>
            <a:r>
              <a:rPr lang="en-US" sz="1300" i="0" dirty="0">
                <a:effectLst/>
                <a:cs typeface="Times New Roman" panose="02020603050405020304" pitchFamily="18" charset="0"/>
              </a:rPr>
              <a:t>These numbers are calculated from raw data taken from Our Changing Population: United States. </a:t>
            </a:r>
            <a:r>
              <a:rPr lang="en-US" sz="1300" i="1" dirty="0">
                <a:effectLst/>
                <a:cs typeface="Times New Roman" panose="02020603050405020304" pitchFamily="18" charset="0"/>
              </a:rPr>
              <a:t>USA Facts</a:t>
            </a:r>
            <a:r>
              <a:rPr lang="en-US" sz="1300" i="0" dirty="0">
                <a:effectLst/>
                <a:cs typeface="Times New Roman" panose="02020603050405020304" pitchFamily="18" charset="0"/>
              </a:rPr>
              <a:t>. </a:t>
            </a:r>
            <a:r>
              <a:rPr lang="en-US" sz="1300" i="0" u="sng" dirty="0">
                <a:solidFill>
                  <a:srgbClr val="505041"/>
                </a:solidFill>
                <a:effectLst/>
                <a:cs typeface="Times New Roman" panose="02020603050405020304" pitchFamily="18" charset="0"/>
                <a:hlinkClick r:id="rId3"/>
              </a:rPr>
              <a:t>https://usafacts.org/data/topics/people-society/population-and-demographics/our-changing-population/?endDate=2021-01-01&amp;startDate=2010-01-01</a:t>
            </a:r>
            <a:endParaRPr lang="en-US" sz="1300" u="none" strike="noStrike" dirty="0">
              <a:solidFill>
                <a:srgbClr val="000000"/>
              </a:solidFill>
              <a:effectLst/>
              <a:uFillTx/>
              <a:cs typeface="Times New Roman" panose="02020603050405020304" pitchFamily="18" charset="0"/>
            </a:endParaRPr>
          </a:p>
        </p:txBody>
      </p:sp>
      <p:sp>
        <p:nvSpPr>
          <p:cNvPr id="76" name="TextBox 14"/>
          <p:cNvSpPr/>
          <p:nvPr/>
        </p:nvSpPr>
        <p:spPr>
          <a:xfrm>
            <a:off x="427920" y="5330675"/>
            <a:ext cx="8248816" cy="127581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defTabSz="457200">
              <a:lnSpc>
                <a:spcPct val="100000"/>
              </a:lnSpc>
              <a:spcAft>
                <a:spcPts val="600"/>
              </a:spcAft>
            </a:pPr>
            <a:r>
              <a:rPr lang="en-US" sz="1800" b="0" u="none" strike="noStrike" dirty="0">
                <a:solidFill>
                  <a:srgbClr val="000000"/>
                </a:solidFill>
                <a:effectLst/>
                <a:uFillTx/>
                <a:latin typeface="Arial"/>
              </a:rPr>
              <a:t>A massive spike in the population of Americans ages 60-79 increased the overall rate at which Americans were dying of old age </a:t>
            </a:r>
            <a:r>
              <a:rPr lang="en-US" dirty="0">
                <a:solidFill>
                  <a:srgbClr val="000000"/>
                </a:solidFill>
                <a:latin typeface="Arial"/>
              </a:rPr>
              <a:t>by 2020</a:t>
            </a:r>
            <a:r>
              <a:rPr lang="en-US" sz="1800" b="0" u="none" strike="noStrike" dirty="0">
                <a:solidFill>
                  <a:srgbClr val="000000"/>
                </a:solidFill>
                <a:effectLst/>
                <a:uFillTx/>
                <a:latin typeface="Arial"/>
              </a:rPr>
              <a:t>.</a:t>
            </a:r>
          </a:p>
          <a:p>
            <a:pPr algn="just" defTabSz="457200">
              <a:lnSpc>
                <a:spcPct val="100000"/>
              </a:lnSpc>
            </a:pPr>
            <a:r>
              <a:rPr lang="en-US" sz="1800" b="0" u="none" strike="noStrike" dirty="0">
                <a:solidFill>
                  <a:srgbClr val="000000"/>
                </a:solidFill>
                <a:effectLst/>
                <a:uFillTx/>
                <a:latin typeface="Arial"/>
              </a:rPr>
              <a:t>This may have played a role in the perception that hospitals were “overwhelmed” during the declared pandemic.</a:t>
            </a:r>
          </a:p>
        </p:txBody>
      </p:sp>
      <p:sp>
        <p:nvSpPr>
          <p:cNvPr id="2" name="TextBox 14">
            <a:extLst>
              <a:ext uri="{FF2B5EF4-FFF2-40B4-BE49-F238E27FC236}">
                <a16:creationId xmlns:a16="http://schemas.microsoft.com/office/drawing/2014/main" id="{BAAF2D50-A5EB-1298-2C4E-1C2E1892D32C}"/>
              </a:ext>
            </a:extLst>
          </p:cNvPr>
          <p:cNvSpPr/>
          <p:nvPr/>
        </p:nvSpPr>
        <p:spPr>
          <a:xfrm>
            <a:off x="427920" y="595624"/>
            <a:ext cx="8044748" cy="36787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defTabSz="457200">
              <a:lnSpc>
                <a:spcPct val="100000"/>
              </a:lnSpc>
              <a:spcAft>
                <a:spcPts val="600"/>
              </a:spcAft>
            </a:pPr>
            <a:r>
              <a:rPr lang="en-US" sz="1800" b="0" u="none" strike="noStrike" dirty="0">
                <a:solidFill>
                  <a:srgbClr val="000000"/>
                </a:solidFill>
                <a:effectLst/>
                <a:uFillTx/>
                <a:latin typeface="Arial"/>
              </a:rPr>
              <a:t>To answer this, we </a:t>
            </a:r>
            <a:r>
              <a:rPr lang="en-US" dirty="0">
                <a:solidFill>
                  <a:srgbClr val="000000"/>
                </a:solidFill>
                <a:latin typeface="Arial"/>
              </a:rPr>
              <a:t>must take into account this demographic transition: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opulation pyramid showing the USA in 1960 and labeled the &quot;Boomer Generation.&quot; The shape of this pyramid has a wider base and narrow top, indicating that there are more young people than elderly">
            <a:extLst>
              <a:ext uri="{FF2B5EF4-FFF2-40B4-BE49-F238E27FC236}">
                <a16:creationId xmlns:a16="http://schemas.microsoft.com/office/drawing/2014/main" id="{B368B217-B8C3-8AFB-093F-C90E8D277FED}"/>
              </a:ext>
            </a:extLst>
          </p:cNvPr>
          <p:cNvPicPr>
            <a:picLocks noChangeAspect="1"/>
          </p:cNvPicPr>
          <p:nvPr/>
        </p:nvPicPr>
        <p:blipFill>
          <a:blip r:embed="rId3"/>
          <a:stretch>
            <a:fillRect/>
          </a:stretch>
        </p:blipFill>
        <p:spPr>
          <a:xfrm>
            <a:off x="109594" y="3558670"/>
            <a:ext cx="2900000" cy="2192579"/>
          </a:xfrm>
          <a:prstGeom prst="rect">
            <a:avLst/>
          </a:prstGeom>
          <a:ln>
            <a:solidFill>
              <a:schemeClr val="tx1"/>
            </a:solidFill>
          </a:ln>
        </p:spPr>
      </p:pic>
      <p:sp>
        <p:nvSpPr>
          <p:cNvPr id="14" name="TextBox 13">
            <a:extLst>
              <a:ext uri="{FF2B5EF4-FFF2-40B4-BE49-F238E27FC236}">
                <a16:creationId xmlns:a16="http://schemas.microsoft.com/office/drawing/2014/main" id="{74988E61-0FA7-7EEA-FDCD-30C1296F9D51}"/>
              </a:ext>
            </a:extLst>
          </p:cNvPr>
          <p:cNvSpPr txBox="1"/>
          <p:nvPr/>
        </p:nvSpPr>
        <p:spPr>
          <a:xfrm>
            <a:off x="1816944" y="5862534"/>
            <a:ext cx="5066965" cy="276999"/>
          </a:xfrm>
          <a:prstGeom prst="rect">
            <a:avLst/>
          </a:prstGeom>
          <a:noFill/>
        </p:spPr>
        <p:txBody>
          <a:bodyPr wrap="none" rtlCol="0">
            <a:spAutoFit/>
          </a:bodyPr>
          <a:lstStyle/>
          <a:p>
            <a:r>
              <a:rPr lang="en-US" sz="1200" dirty="0"/>
              <a:t>Video stills from </a:t>
            </a:r>
            <a:r>
              <a:rPr lang="en-US" sz="1200" dirty="0" err="1"/>
              <a:t>AnimateData</a:t>
            </a:r>
            <a:r>
              <a:rPr lang="en-US" sz="1200" dirty="0"/>
              <a:t>: </a:t>
            </a:r>
            <a:r>
              <a:rPr lang="en-US" sz="1200" dirty="0">
                <a:hlinkClick r:id="rId4"/>
              </a:rPr>
              <a:t>https://www.youtube.com/@AnimateData</a:t>
            </a:r>
            <a:endParaRPr lang="en-US" sz="1200" dirty="0"/>
          </a:p>
        </p:txBody>
      </p:sp>
      <p:sp>
        <p:nvSpPr>
          <p:cNvPr id="15" name="TextBox 14">
            <a:extLst>
              <a:ext uri="{FF2B5EF4-FFF2-40B4-BE49-F238E27FC236}">
                <a16:creationId xmlns:a16="http://schemas.microsoft.com/office/drawing/2014/main" id="{5B8766FB-0C6D-5880-9039-9D2A090BC330}"/>
              </a:ext>
            </a:extLst>
          </p:cNvPr>
          <p:cNvSpPr txBox="1"/>
          <p:nvPr/>
        </p:nvSpPr>
        <p:spPr>
          <a:xfrm>
            <a:off x="115204" y="788565"/>
            <a:ext cx="8803271" cy="2585323"/>
          </a:xfrm>
          <a:prstGeom prst="rect">
            <a:avLst/>
          </a:prstGeom>
          <a:noFill/>
        </p:spPr>
        <p:txBody>
          <a:bodyPr wrap="square" rtlCol="0">
            <a:spAutoFit/>
          </a:bodyPr>
          <a:lstStyle/>
          <a:p>
            <a:pPr algn="just"/>
            <a:r>
              <a:rPr lang="en-US" dirty="0">
                <a:latin typeface="Calibri" panose="020F0502020204030204" pitchFamily="34" charset="0"/>
                <a:cs typeface="Calibri" panose="020F0502020204030204" pitchFamily="34" charset="0"/>
              </a:rPr>
              <a:t>The term “boomer” refers to Americans born during the “baby boom” that happened after the end of World War II (1946 to 1964). </a:t>
            </a:r>
          </a:p>
          <a:p>
            <a:pPr algn="just"/>
            <a:endParaRPr lang="en-US" dirty="0">
              <a:latin typeface="Calibri" panose="020F0502020204030204" pitchFamily="34" charset="0"/>
              <a:cs typeface="Calibri" panose="020F0502020204030204" pitchFamily="34" charset="0"/>
            </a:endParaRPr>
          </a:p>
          <a:p>
            <a:pPr algn="just"/>
            <a:r>
              <a:rPr lang="en-US" dirty="0">
                <a:latin typeface="Calibri" panose="020F0502020204030204" pitchFamily="34" charset="0"/>
                <a:cs typeface="Calibri" panose="020F0502020204030204" pitchFamily="34" charset="0"/>
              </a:rPr>
              <a:t>The budget surplus of 1998-2001 was largely driven by a critical mass of working Americans contributing record amounts of tax revenue. This is when these boomers were in their prime.</a:t>
            </a:r>
          </a:p>
          <a:p>
            <a:pPr algn="just"/>
            <a:endParaRPr lang="en-US" dirty="0">
              <a:latin typeface="Calibri" panose="020F0502020204030204" pitchFamily="34" charset="0"/>
              <a:cs typeface="Calibri" panose="020F0502020204030204" pitchFamily="34" charset="0"/>
            </a:endParaRPr>
          </a:p>
          <a:p>
            <a:pPr algn="just"/>
            <a:r>
              <a:rPr lang="en-US" dirty="0">
                <a:latin typeface="Calibri" panose="020F0502020204030204" pitchFamily="34" charset="0"/>
                <a:cs typeface="Calibri" panose="020F0502020204030204" pitchFamily="34" charset="0"/>
              </a:rPr>
              <a:t>Ironically the same boomers that helped balance the budget may end up bankrupting social security after large numbers of them retire.</a:t>
            </a:r>
          </a:p>
        </p:txBody>
      </p:sp>
      <p:pic>
        <p:nvPicPr>
          <p:cNvPr id="3" name="Picture 2" descr="A group of children playing on a playground in the 1960's">
            <a:extLst>
              <a:ext uri="{FF2B5EF4-FFF2-40B4-BE49-F238E27FC236}">
                <a16:creationId xmlns:a16="http://schemas.microsoft.com/office/drawing/2014/main" id="{B8025933-2B94-3E81-7607-5627D6F6B625}"/>
              </a:ext>
            </a:extLst>
          </p:cNvPr>
          <p:cNvPicPr>
            <a:picLocks noChangeAspect="1"/>
          </p:cNvPicPr>
          <p:nvPr/>
        </p:nvPicPr>
        <p:blipFill>
          <a:blip r:embed="rId5"/>
          <a:stretch>
            <a:fillRect/>
          </a:stretch>
        </p:blipFill>
        <p:spPr>
          <a:xfrm>
            <a:off x="3354751" y="3707298"/>
            <a:ext cx="2420883" cy="1886403"/>
          </a:xfrm>
          <a:prstGeom prst="rect">
            <a:avLst/>
          </a:prstGeom>
          <a:solidFill>
            <a:schemeClr val="tx1"/>
          </a:solidFill>
          <a:ln>
            <a:solidFill>
              <a:schemeClr val="tx1"/>
            </a:solidFill>
          </a:ln>
        </p:spPr>
      </p:pic>
      <p:pic>
        <p:nvPicPr>
          <p:cNvPr id="6" name="Picture 5" descr="A population pyramid showing the USA in 2000 and labeled &quot;Budget Surplus 1998-2001.&quot; The shape of this pyramid has a wider base and midsection, but still a somewhat narrow top, indicating that there are more young and middle aged people than elderly">
            <a:extLst>
              <a:ext uri="{FF2B5EF4-FFF2-40B4-BE49-F238E27FC236}">
                <a16:creationId xmlns:a16="http://schemas.microsoft.com/office/drawing/2014/main" id="{82698916-F76B-CE4D-C541-E58BEB9489FE}"/>
              </a:ext>
            </a:extLst>
          </p:cNvPr>
          <p:cNvPicPr>
            <a:picLocks noChangeAspect="1"/>
          </p:cNvPicPr>
          <p:nvPr/>
        </p:nvPicPr>
        <p:blipFill>
          <a:blip r:embed="rId6"/>
          <a:stretch>
            <a:fillRect/>
          </a:stretch>
        </p:blipFill>
        <p:spPr>
          <a:xfrm>
            <a:off x="3120124" y="3558670"/>
            <a:ext cx="2916963" cy="2192579"/>
          </a:xfrm>
          <a:prstGeom prst="rect">
            <a:avLst/>
          </a:prstGeom>
          <a:ln>
            <a:solidFill>
              <a:schemeClr val="tx1"/>
            </a:solidFill>
          </a:ln>
        </p:spPr>
      </p:pic>
      <p:pic>
        <p:nvPicPr>
          <p:cNvPr id="10" name="Picture 9" descr="A popular television series in the 1980's that focused on the boomer generation">
            <a:extLst>
              <a:ext uri="{FF2B5EF4-FFF2-40B4-BE49-F238E27FC236}">
                <a16:creationId xmlns:a16="http://schemas.microsoft.com/office/drawing/2014/main" id="{03A63DC1-BA6E-FBEB-8BE9-C65A60FE23DF}"/>
              </a:ext>
            </a:extLst>
          </p:cNvPr>
          <p:cNvPicPr>
            <a:picLocks noChangeAspect="1"/>
          </p:cNvPicPr>
          <p:nvPr/>
        </p:nvPicPr>
        <p:blipFill>
          <a:blip r:embed="rId7"/>
          <a:stretch>
            <a:fillRect/>
          </a:stretch>
        </p:blipFill>
        <p:spPr>
          <a:xfrm>
            <a:off x="6211030" y="3796188"/>
            <a:ext cx="2707445" cy="1797513"/>
          </a:xfrm>
          <a:prstGeom prst="rect">
            <a:avLst/>
          </a:prstGeom>
        </p:spPr>
      </p:pic>
      <p:pic>
        <p:nvPicPr>
          <p:cNvPr id="12" name="Picture 11" descr="A population pyramid predicting the USA in 2035 and labeled &quot;Projected Insolvency of Social Security.&quot; The shape of this pyramid is pretty consistent all the way until the very top, which it is narrower, indicating that there are roughly an equal number of young, middle-aged, and elderly people">
            <a:extLst>
              <a:ext uri="{FF2B5EF4-FFF2-40B4-BE49-F238E27FC236}">
                <a16:creationId xmlns:a16="http://schemas.microsoft.com/office/drawing/2014/main" id="{E7F18270-8B21-4513-D973-011A1F4EAC85}"/>
              </a:ext>
            </a:extLst>
          </p:cNvPr>
          <p:cNvPicPr>
            <a:picLocks noChangeAspect="1"/>
          </p:cNvPicPr>
          <p:nvPr/>
        </p:nvPicPr>
        <p:blipFill>
          <a:blip r:embed="rId8"/>
          <a:stretch>
            <a:fillRect/>
          </a:stretch>
        </p:blipFill>
        <p:spPr>
          <a:xfrm>
            <a:off x="6153018" y="3558671"/>
            <a:ext cx="2881388" cy="2192578"/>
          </a:xfrm>
          <a:prstGeom prst="rect">
            <a:avLst/>
          </a:prstGeom>
          <a:ln>
            <a:solidFill>
              <a:schemeClr val="tx1"/>
            </a:solidFill>
          </a:ln>
        </p:spPr>
      </p:pic>
      <p:sp>
        <p:nvSpPr>
          <p:cNvPr id="4" name="TextBox 3">
            <a:extLst>
              <a:ext uri="{FF2B5EF4-FFF2-40B4-BE49-F238E27FC236}">
                <a16:creationId xmlns:a16="http://schemas.microsoft.com/office/drawing/2014/main" id="{6DBF3971-4CFD-F0C9-F1FA-ED00357B9066}"/>
              </a:ext>
            </a:extLst>
          </p:cNvPr>
          <p:cNvSpPr txBox="1"/>
          <p:nvPr/>
        </p:nvSpPr>
        <p:spPr>
          <a:xfrm>
            <a:off x="8754667" y="-353617"/>
            <a:ext cx="184731" cy="300082"/>
          </a:xfrm>
          <a:prstGeom prst="rect">
            <a:avLst/>
          </a:prstGeom>
          <a:noFill/>
        </p:spPr>
        <p:txBody>
          <a:bodyPr wrap="none" rtlCol="0">
            <a:spAutoFit/>
          </a:bodyPr>
          <a:lstStyle/>
          <a:p>
            <a:endParaRPr lang="en-US" sz="1350" dirty="0"/>
          </a:p>
        </p:txBody>
      </p:sp>
    </p:spTree>
    <p:extLst>
      <p:ext uri="{BB962C8B-B14F-4D97-AF65-F5344CB8AC3E}">
        <p14:creationId xmlns:p14="http://schemas.microsoft.com/office/powerpoint/2010/main" val="3204098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78C4C-828C-3893-4241-BFF9620BF9F9}"/>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A1C711ED-FB3F-984C-EC11-DBFBE931A5B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9822" y="2302934"/>
            <a:ext cx="8884355" cy="3820482"/>
          </a:xfrm>
          <a:prstGeom prst="rect">
            <a:avLst/>
          </a:prstGeom>
          <a:ln>
            <a:solidFill>
              <a:schemeClr val="tx1"/>
            </a:solidFill>
          </a:ln>
        </p:spPr>
      </p:pic>
      <p:sp>
        <p:nvSpPr>
          <p:cNvPr id="2" name="TextBox 14">
            <a:extLst>
              <a:ext uri="{FF2B5EF4-FFF2-40B4-BE49-F238E27FC236}">
                <a16:creationId xmlns:a16="http://schemas.microsoft.com/office/drawing/2014/main" id="{E62A6864-E128-A73E-BA0D-E422797DCE8B}"/>
              </a:ext>
            </a:extLst>
          </p:cNvPr>
          <p:cNvSpPr/>
          <p:nvPr/>
        </p:nvSpPr>
        <p:spPr>
          <a:xfrm>
            <a:off x="435678" y="866556"/>
            <a:ext cx="8272642" cy="107576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defTabSz="457200">
              <a:lnSpc>
                <a:spcPct val="100000"/>
              </a:lnSpc>
              <a:spcAft>
                <a:spcPts val="1200"/>
              </a:spcAft>
            </a:pPr>
            <a:r>
              <a:rPr lang="en-US" sz="1800" b="0" u="none" strike="noStrike" dirty="0">
                <a:solidFill>
                  <a:srgbClr val="000000"/>
                </a:solidFill>
                <a:effectLst/>
                <a:uFillTx/>
                <a:latin typeface="Arial"/>
              </a:rPr>
              <a:t>This graph indicates how combined changes in death rate and population size affected the changes in the total number of deaths per age group.</a:t>
            </a:r>
          </a:p>
          <a:p>
            <a:pPr algn="just" defTabSz="457200">
              <a:lnSpc>
                <a:spcPct val="100000"/>
              </a:lnSpc>
              <a:spcAft>
                <a:spcPts val="600"/>
              </a:spcAft>
            </a:pPr>
            <a:r>
              <a:rPr lang="en-US" dirty="0">
                <a:solidFill>
                  <a:srgbClr val="000000"/>
                </a:solidFill>
                <a:latin typeface="Arial"/>
              </a:rPr>
              <a:t>To better understand the implications of this data, we need to break it down:</a:t>
            </a:r>
            <a:r>
              <a:rPr lang="en-US" sz="1800" b="0" u="none" strike="noStrike" dirty="0">
                <a:solidFill>
                  <a:srgbClr val="000000"/>
                </a:solidFill>
                <a:effectLst/>
                <a:uFillTx/>
                <a:latin typeface="Arial"/>
              </a:rPr>
              <a:t> </a:t>
            </a:r>
            <a:endParaRPr lang="en-US" dirty="0">
              <a:solidFill>
                <a:srgbClr val="000000"/>
              </a:solidFill>
              <a:latin typeface="Arial"/>
            </a:endParaRPr>
          </a:p>
        </p:txBody>
      </p:sp>
      <p:sp>
        <p:nvSpPr>
          <p:cNvPr id="3" name="TextBox 2">
            <a:extLst>
              <a:ext uri="{FF2B5EF4-FFF2-40B4-BE49-F238E27FC236}">
                <a16:creationId xmlns:a16="http://schemas.microsoft.com/office/drawing/2014/main" id="{DF9AAC6B-D5C0-B9A9-05A5-6D755DC54FF5}"/>
              </a:ext>
            </a:extLst>
          </p:cNvPr>
          <p:cNvSpPr txBox="1"/>
          <p:nvPr/>
        </p:nvSpPr>
        <p:spPr>
          <a:xfrm>
            <a:off x="1204518" y="6123416"/>
            <a:ext cx="6314549" cy="369332"/>
          </a:xfrm>
          <a:prstGeom prst="rect">
            <a:avLst/>
          </a:prstGeom>
          <a:noFill/>
        </p:spPr>
        <p:txBody>
          <a:bodyPr wrap="none" rtlCol="0">
            <a:spAutoFit/>
          </a:bodyPr>
          <a:lstStyle/>
          <a:p>
            <a:r>
              <a:rPr lang="en-US" sz="1400" dirty="0"/>
              <a:t>The references for the original data are available at the end of this slide deck</a:t>
            </a:r>
            <a:r>
              <a:rPr lang="en-US" dirty="0"/>
              <a:t>.</a:t>
            </a:r>
          </a:p>
        </p:txBody>
      </p:sp>
    </p:spTree>
    <p:extLst>
      <p:ext uri="{BB962C8B-B14F-4D97-AF65-F5344CB8AC3E}">
        <p14:creationId xmlns:p14="http://schemas.microsoft.com/office/powerpoint/2010/main" val="2713272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ph with blue and white bars&#10;&#10;Description automatically generated">
            <a:extLst>
              <a:ext uri="{FF2B5EF4-FFF2-40B4-BE49-F238E27FC236}">
                <a16:creationId xmlns:a16="http://schemas.microsoft.com/office/drawing/2014/main" id="{211DE78B-A046-5A7C-9922-3B3BF7DA55E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1716" y="2527202"/>
            <a:ext cx="8653127" cy="3606397"/>
          </a:xfrm>
          <a:prstGeom prst="rect">
            <a:avLst/>
          </a:prstGeom>
        </p:spPr>
      </p:pic>
      <p:sp>
        <p:nvSpPr>
          <p:cNvPr id="7" name="TextBox 6">
            <a:extLst>
              <a:ext uri="{FF2B5EF4-FFF2-40B4-BE49-F238E27FC236}">
                <a16:creationId xmlns:a16="http://schemas.microsoft.com/office/drawing/2014/main" id="{6ABBE751-2F1F-F950-0886-A8EA6BDC8AAA}"/>
              </a:ext>
            </a:extLst>
          </p:cNvPr>
          <p:cNvSpPr txBox="1"/>
          <p:nvPr/>
        </p:nvSpPr>
        <p:spPr>
          <a:xfrm>
            <a:off x="332191" y="724401"/>
            <a:ext cx="8568266" cy="1354217"/>
          </a:xfrm>
          <a:prstGeom prst="rect">
            <a:avLst/>
          </a:prstGeom>
          <a:noFill/>
        </p:spPr>
        <p:txBody>
          <a:bodyPr wrap="square" rtlCol="0">
            <a:spAutoFit/>
          </a:bodyPr>
          <a:lstStyle/>
          <a:p>
            <a:pPr>
              <a:spcAft>
                <a:spcPts val="1200"/>
              </a:spcAft>
            </a:pPr>
            <a:r>
              <a:rPr lang="en-US" dirty="0"/>
              <a:t>If we highlight the percent change in deaths per age group, we get a bimodal distribution with peaks between ages 25-39 and  60-79.</a:t>
            </a:r>
          </a:p>
          <a:p>
            <a:r>
              <a:rPr lang="en-US" dirty="0"/>
              <a:t>The age groups under these peaks (millennials and boomers) make up most of the 2020 increase in deaths.</a:t>
            </a:r>
          </a:p>
        </p:txBody>
      </p:sp>
    </p:spTree>
    <p:extLst>
      <p:ext uri="{BB962C8B-B14F-4D97-AF65-F5344CB8AC3E}">
        <p14:creationId xmlns:p14="http://schemas.microsoft.com/office/powerpoint/2010/main" val="2873797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8E15F-80EA-C505-1BD1-539DB99A04B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F9AB1FE-E474-22C6-823E-A486DD4906AA}"/>
              </a:ext>
            </a:extLst>
          </p:cNvPr>
          <p:cNvSpPr txBox="1"/>
          <p:nvPr/>
        </p:nvSpPr>
        <p:spPr>
          <a:xfrm>
            <a:off x="332191" y="622801"/>
            <a:ext cx="8568266" cy="1631216"/>
          </a:xfrm>
          <a:prstGeom prst="rect">
            <a:avLst/>
          </a:prstGeom>
          <a:noFill/>
        </p:spPr>
        <p:txBody>
          <a:bodyPr wrap="square" rtlCol="0">
            <a:spAutoFit/>
          </a:bodyPr>
          <a:lstStyle/>
          <a:p>
            <a:pPr>
              <a:spcAft>
                <a:spcPts val="1200"/>
              </a:spcAft>
            </a:pPr>
            <a:r>
              <a:rPr lang="en-US" dirty="0"/>
              <a:t>If we highlight the percent change in </a:t>
            </a:r>
            <a:r>
              <a:rPr lang="en-US" sz="1800" dirty="0"/>
              <a:t>population per age group, we just get the peak on the right (ages 60-79).</a:t>
            </a:r>
          </a:p>
          <a:p>
            <a:r>
              <a:rPr lang="en-US" dirty="0"/>
              <a:t>This indicates that most of the increase in deaths for this age group was caused by a surge in the population of aging boomers. </a:t>
            </a:r>
            <a:endParaRPr lang="en-US" sz="1800" dirty="0"/>
          </a:p>
          <a:p>
            <a:endParaRPr lang="en-US" dirty="0"/>
          </a:p>
        </p:txBody>
      </p:sp>
      <p:pic>
        <p:nvPicPr>
          <p:cNvPr id="7" name="Picture 6" descr="A graph with blue and white bars&#10;&#10;Description automatically generated">
            <a:extLst>
              <a:ext uri="{FF2B5EF4-FFF2-40B4-BE49-F238E27FC236}">
                <a16:creationId xmlns:a16="http://schemas.microsoft.com/office/drawing/2014/main" id="{FA5C2BB1-CF0D-048F-B030-9B7BD217522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3514" y="2490952"/>
            <a:ext cx="8544533" cy="3636579"/>
          </a:xfrm>
          <a:prstGeom prst="rect">
            <a:avLst/>
          </a:prstGeom>
        </p:spPr>
      </p:pic>
    </p:spTree>
    <p:extLst>
      <p:ext uri="{BB962C8B-B14F-4D97-AF65-F5344CB8AC3E}">
        <p14:creationId xmlns:p14="http://schemas.microsoft.com/office/powerpoint/2010/main" val="186653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CA6C8-5C5E-6B54-D65E-AB43A8263C29}"/>
            </a:ext>
          </a:extLst>
        </p:cNvPr>
        <p:cNvGrpSpPr/>
        <p:nvPr/>
      </p:nvGrpSpPr>
      <p:grpSpPr>
        <a:xfrm>
          <a:off x="0" y="0"/>
          <a:ext cx="0" cy="0"/>
          <a:chOff x="0" y="0"/>
          <a:chExt cx="0" cy="0"/>
        </a:xfrm>
      </p:grpSpPr>
      <p:pic>
        <p:nvPicPr>
          <p:cNvPr id="3" name="Picture 2" descr="A graph of a number of people with blue lines&#10;&#10;Description automatically generated with medium confidence">
            <a:extLst>
              <a:ext uri="{FF2B5EF4-FFF2-40B4-BE49-F238E27FC236}">
                <a16:creationId xmlns:a16="http://schemas.microsoft.com/office/drawing/2014/main" id="{10E939AF-5A68-572E-ABBE-4F21AAE5608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7145" y="2474809"/>
            <a:ext cx="8664664" cy="3655286"/>
          </a:xfrm>
          <a:prstGeom prst="rect">
            <a:avLst/>
          </a:prstGeom>
        </p:spPr>
      </p:pic>
      <p:sp>
        <p:nvSpPr>
          <p:cNvPr id="4" name="TextBox 3">
            <a:extLst>
              <a:ext uri="{FF2B5EF4-FFF2-40B4-BE49-F238E27FC236}">
                <a16:creationId xmlns:a16="http://schemas.microsoft.com/office/drawing/2014/main" id="{BFDB1F63-CF76-817E-5F4F-067E228A3ECF}"/>
              </a:ext>
            </a:extLst>
          </p:cNvPr>
          <p:cNvSpPr txBox="1"/>
          <p:nvPr/>
        </p:nvSpPr>
        <p:spPr>
          <a:xfrm>
            <a:off x="332191" y="622801"/>
            <a:ext cx="8568266" cy="2062103"/>
          </a:xfrm>
          <a:prstGeom prst="rect">
            <a:avLst/>
          </a:prstGeom>
          <a:noFill/>
        </p:spPr>
        <p:txBody>
          <a:bodyPr wrap="square" rtlCol="0">
            <a:spAutoFit/>
          </a:bodyPr>
          <a:lstStyle/>
          <a:p>
            <a:pPr>
              <a:spcAft>
                <a:spcPts val="1200"/>
              </a:spcAft>
            </a:pPr>
            <a:r>
              <a:rPr lang="en-US" dirty="0"/>
              <a:t>If we highlight the percent change in </a:t>
            </a:r>
            <a:r>
              <a:rPr lang="en-US" sz="1800" dirty="0"/>
              <a:t>death rate per age group, we mainly get the peak on the left (ages 25-39).</a:t>
            </a:r>
          </a:p>
          <a:p>
            <a:pPr>
              <a:spcAft>
                <a:spcPts val="1200"/>
              </a:spcAft>
            </a:pPr>
            <a:r>
              <a:rPr lang="en-US" dirty="0"/>
              <a:t>This indicates that most of the increase in deaths for millennials was caused by the surge in the death rates indicated earlier by the actuarial life tables.</a:t>
            </a:r>
          </a:p>
          <a:p>
            <a:r>
              <a:rPr lang="en-US" sz="1800" dirty="0"/>
              <a:t>Why did Americans aged 25-39 die at such a high rate?</a:t>
            </a:r>
          </a:p>
          <a:p>
            <a:endParaRPr lang="en-US" dirty="0"/>
          </a:p>
        </p:txBody>
      </p:sp>
    </p:spTree>
    <p:extLst>
      <p:ext uri="{BB962C8B-B14F-4D97-AF65-F5344CB8AC3E}">
        <p14:creationId xmlns:p14="http://schemas.microsoft.com/office/powerpoint/2010/main" val="2104752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12533</TotalTime>
  <Words>1126</Words>
  <Application>Microsoft Macintosh PowerPoint</Application>
  <PresentationFormat>On-screen Show (4:3)</PresentationFormat>
  <Paragraphs>77</Paragraphs>
  <Slides>23</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Aptos</vt:lpstr>
      <vt:lpstr>Arial</vt:lpstr>
      <vt:lpstr>Calibri</vt:lpstr>
      <vt:lpstr>Symbol</vt:lpstr>
      <vt:lpstr>Times New Roman</vt:lpstr>
      <vt:lpstr>Wingdings</vt:lpstr>
      <vt:lpstr>Office Theme</vt:lpstr>
      <vt:lpstr>Life Expectancy Timeline for the US 1901-2023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 for the Data Used in the Bar Graphs: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James Dauray</dc:creator>
  <dc:description/>
  <cp:lastModifiedBy>Chaves, Antonio R</cp:lastModifiedBy>
  <cp:revision>396</cp:revision>
  <cp:lastPrinted>2026-04-19T12:15:14Z</cp:lastPrinted>
  <dcterms:created xsi:type="dcterms:W3CDTF">2013-08-16T14:45:44Z</dcterms:created>
  <dcterms:modified xsi:type="dcterms:W3CDTF">2026-08-17T23:50:20Z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y fmtid="{D5CDD505-2E9C-101B-9397-08002B2CF9AE}" pid="3" name="Slides">
    <vt:i4>14</vt:i4>
  </property>
</Properties>
</file>