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763" r:id="rId2"/>
    <p:sldId id="684" r:id="rId3"/>
    <p:sldId id="753" r:id="rId4"/>
    <p:sldId id="754" r:id="rId5"/>
    <p:sldId id="749" r:id="rId6"/>
    <p:sldId id="687" r:id="rId7"/>
    <p:sldId id="735" r:id="rId8"/>
    <p:sldId id="706" r:id="rId9"/>
    <p:sldId id="794" r:id="rId10"/>
    <p:sldId id="694" r:id="rId11"/>
    <p:sldId id="686" r:id="rId12"/>
    <p:sldId id="775" r:id="rId13"/>
    <p:sldId id="789" r:id="rId14"/>
    <p:sldId id="788" r:id="rId15"/>
    <p:sldId id="761" r:id="rId16"/>
    <p:sldId id="756" r:id="rId17"/>
    <p:sldId id="790" r:id="rId18"/>
    <p:sldId id="793" r:id="rId19"/>
    <p:sldId id="737" r:id="rId20"/>
    <p:sldId id="778" r:id="rId21"/>
    <p:sldId id="7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F87"/>
    <a:srgbClr val="0432FF"/>
    <a:srgbClr val="FFFD96"/>
    <a:srgbClr val="FFF863"/>
    <a:srgbClr val="FBFFD6"/>
    <a:srgbClr val="945200"/>
    <a:srgbClr val="E57F01"/>
    <a:srgbClr val="941100"/>
    <a:srgbClr val="FF7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59" autoAdjust="0"/>
    <p:restoredTop sz="93239"/>
  </p:normalViewPr>
  <p:slideViewPr>
    <p:cSldViewPr snapToGrid="0">
      <p:cViewPr varScale="1">
        <p:scale>
          <a:sx n="95" d="100"/>
          <a:sy n="95" d="100"/>
        </p:scale>
        <p:origin x="184" y="60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EB6AC-3C6D-7949-8B37-1C4159DA0FC0}" type="datetimeFigureOut">
              <a:rPr lang="en-US" smtClean="0"/>
              <a:t>5/28/25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D111-F6E0-1D44-835A-827F84B2ADF7}" type="slidenum">
              <a:rPr lang="en-US" smtClean="0"/>
              <a:t>‹#›</a:t>
            </a:fld>
            <a:endParaRPr lang="en-US"/>
          </a:p>
        </p:txBody>
      </p:sp>
    </p:spTree>
    <p:extLst>
      <p:ext uri="{BB962C8B-B14F-4D97-AF65-F5344CB8AC3E}">
        <p14:creationId xmlns:p14="http://schemas.microsoft.com/office/powerpoint/2010/main" val="10418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8</a:t>
            </a:fld>
            <a:endParaRPr lang="en-US" dirty="0"/>
          </a:p>
        </p:txBody>
      </p:sp>
    </p:spTree>
    <p:extLst>
      <p:ext uri="{BB962C8B-B14F-4D97-AF65-F5344CB8AC3E}">
        <p14:creationId xmlns:p14="http://schemas.microsoft.com/office/powerpoint/2010/main" val="1471893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9</a:t>
            </a:fld>
            <a:endParaRPr lang="en-US"/>
          </a:p>
        </p:txBody>
      </p:sp>
    </p:spTree>
    <p:extLst>
      <p:ext uri="{BB962C8B-B14F-4D97-AF65-F5344CB8AC3E}">
        <p14:creationId xmlns:p14="http://schemas.microsoft.com/office/powerpoint/2010/main" val="88393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16</a:t>
            </a:fld>
            <a:endParaRPr lang="en-US" dirty="0"/>
          </a:p>
        </p:txBody>
      </p:sp>
    </p:spTree>
    <p:extLst>
      <p:ext uri="{BB962C8B-B14F-4D97-AF65-F5344CB8AC3E}">
        <p14:creationId xmlns:p14="http://schemas.microsoft.com/office/powerpoint/2010/main" val="164135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18</a:t>
            </a:fld>
            <a:endParaRPr lang="en-US"/>
          </a:p>
        </p:txBody>
      </p:sp>
    </p:spTree>
    <p:extLst>
      <p:ext uri="{BB962C8B-B14F-4D97-AF65-F5344CB8AC3E}">
        <p14:creationId xmlns:p14="http://schemas.microsoft.com/office/powerpoint/2010/main" val="3582209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5/28/25</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5/28/25</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5/28/25</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5/28/25</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5/28/25</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5/28/25</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5/28/25</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5/28/25</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5/28/25</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5/28/25</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5/28/25</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5/28/25</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hyperlink" Target="https://endpts.com/biontech-partners-with-bill-and-melinda-gates-foundation-scoring-55m-equity-investment-novartis-sells-china-unit/" TargetMode="External"/><Relationship Id="rId4" Type="http://schemas.openxmlformats.org/officeDocument/2006/relationships/hyperlink" Target="https://www.pfizer.com/products/product-detail/pfizer-biontech-covid-19-vaccin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www.bing.com/images/create?FORM=GENILP"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hhs.gov/about/news/2023/03/21/hhs-doc-announce-plan-review-march-in-authority.html" TargetMode="External"/><Relationship Id="rId7"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pn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8" Type="http://schemas.openxmlformats.org/officeDocument/2006/relationships/hyperlink" Target="https://vaccine-schedule.ecdc.europa.eu/" TargetMode="External"/><Relationship Id="rId3" Type="http://schemas.openxmlformats.org/officeDocument/2006/relationships/image" Target="../media/image38.png"/><Relationship Id="rId7" Type="http://schemas.openxmlformats.org/officeDocument/2006/relationships/hyperlink" Target="https://www.cdc.gov/vaccines/hcp/imz-schedules/resources.html?CDC_AAref_Val=https://www.cdc.gov/vaccines/schedules/hcp/schedule-related-resources.html" TargetMode="External"/><Relationship Id="rId2" Type="http://schemas.openxmlformats.org/officeDocument/2006/relationships/hyperlink" Target="https://www.hrsa.gov/vaccine-compensation/about" TargetMode="Externa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digitalcommons.law.uw.edu/cgi/viewcontent.cgi?article=3792&amp;context=wl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sagm.gov/who-we-are/oversight/legislation/smith-mundt-faq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hyperlink" Target="https://www.buzzfeednews.com/article/mhastings/congressmen-seek-to-lift-propaganda-ban" TargetMode="Externa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hyperlink" Target="https://principia-scientific.com/doctor-reveals-remdesivir-is-real-cause-of-covid-19-maladies/" TargetMode="External"/><Relationship Id="rId2" Type="http://schemas.openxmlformats.org/officeDocument/2006/relationships/hyperlink" Target="https://www.federalregister.gov/documents/2020/03/17/2020-05484/declaration-under-the-public-readiness-and-emergency-preparedness-act-for-medical-countermeasures" TargetMode="External"/><Relationship Id="rId1" Type="http://schemas.openxmlformats.org/officeDocument/2006/relationships/slideLayout" Target="../slideLayouts/slideLayout7.xml"/><Relationship Id="rId6" Type="http://schemas.openxmlformats.org/officeDocument/2006/relationships/hyperlink" Target="https://www.nejm.org/doi/10.1056/NEJMoa1910993?url_ver=Z39.88-2003&amp;rfr_id=ori:rid:crossref.org&amp;rfr_dat=cr_pub%20%200pubmed" TargetMode="External"/><Relationship Id="rId5" Type="http://schemas.openxmlformats.org/officeDocument/2006/relationships/image" Target="../media/image45.pn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ovtrack.us/congress/bills/102/hr3635/tex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dcfoundation.org/FY2021/donors?group=corp" TargetMode="External"/><Relationship Id="rId1" Type="http://schemas.openxmlformats.org/officeDocument/2006/relationships/slideLayout" Target="../slideLayouts/slideLayout7.xml"/><Relationship Id="rId6" Type="http://schemas.openxmlformats.org/officeDocument/2006/relationships/hyperlink" Target="https://thecovidblog.com/2021/03/23/cdc-foundation-is-not-a-government-entity-has-many-conflicts-of-interest/"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crsreports.congress.gov/product/pdf/R/R44576/13"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projectveritas.com/news/fda-executive-officer-on-hidden-camera-reveals-future-covid-policy-bid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s://x.com/MidwesternDoc/status/181761030678242513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115B7CD-EBC7-C742-58CE-D029F5141A7F}"/>
              </a:ext>
            </a:extLst>
          </p:cNvPr>
          <p:cNvSpPr txBox="1">
            <a:spLocks/>
          </p:cNvSpPr>
          <p:nvPr/>
        </p:nvSpPr>
        <p:spPr>
          <a:xfrm>
            <a:off x="1076955" y="221283"/>
            <a:ext cx="10206919" cy="800402"/>
          </a:xfrm>
          <a:prstGeom prst="rect">
            <a:avLst/>
          </a:prstGeom>
        </p:spPr>
        <p:txBody>
          <a:bodyPr>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4400" dirty="0">
                <a:latin typeface="Calibri" panose="020F0502020204030204" pitchFamily="34" charset="0"/>
                <a:cs typeface="Calibri" panose="020F0502020204030204" pitchFamily="34" charset="0"/>
              </a:rPr>
              <a:t>1. Institutional Capture by Special Interests</a:t>
            </a:r>
          </a:p>
        </p:txBody>
      </p:sp>
      <p:pic>
        <p:nvPicPr>
          <p:cNvPr id="5" name="Graphic 4" descr="Puppet outline">
            <a:extLst>
              <a:ext uri="{FF2B5EF4-FFF2-40B4-BE49-F238E27FC236}">
                <a16:creationId xmlns:a16="http://schemas.microsoft.com/office/drawing/2014/main" id="{CC4A9E0C-2E33-AF31-D93B-50800C46A3C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72002" y="2676011"/>
            <a:ext cx="2258182" cy="2258182"/>
          </a:xfrm>
          <a:prstGeom prst="rect">
            <a:avLst/>
          </a:prstGeom>
        </p:spPr>
      </p:pic>
      <p:sp>
        <p:nvSpPr>
          <p:cNvPr id="2" name="Isosceles Triangle 1">
            <a:extLst>
              <a:ext uri="{FF2B5EF4-FFF2-40B4-BE49-F238E27FC236}">
                <a16:creationId xmlns:a16="http://schemas.microsoft.com/office/drawing/2014/main" id="{3A11F75F-780C-907D-4DA0-5C3AF471CD9E}"/>
              </a:ext>
            </a:extLst>
          </p:cNvPr>
          <p:cNvSpPr/>
          <p:nvPr/>
        </p:nvSpPr>
        <p:spPr>
          <a:xfrm>
            <a:off x="5094981" y="1260542"/>
            <a:ext cx="2170871" cy="1333326"/>
          </a:xfrm>
          <a:prstGeom prst="triangl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D9B22A0B-2DE3-017E-A3A6-A8CD2AF62C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51343" y="1759386"/>
            <a:ext cx="858144" cy="643951"/>
          </a:xfrm>
          <a:prstGeom prst="rect">
            <a:avLst/>
          </a:prstGeom>
        </p:spPr>
      </p:pic>
      <p:pic>
        <p:nvPicPr>
          <p:cNvPr id="6" name="Picture 5" descr="Logo&#10;&#10;Description automatically generated">
            <a:extLst>
              <a:ext uri="{FF2B5EF4-FFF2-40B4-BE49-F238E27FC236}">
                <a16:creationId xmlns:a16="http://schemas.microsoft.com/office/drawing/2014/main" id="{39D83D18-E921-9CA1-DCD9-D058599827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71231" y="4092914"/>
            <a:ext cx="779035" cy="614760"/>
          </a:xfrm>
          <a:prstGeom prst="rect">
            <a:avLst/>
          </a:prstGeom>
          <a:noFill/>
          <a:ln w="9528" cap="flat">
            <a:solidFill>
              <a:srgbClr val="000000"/>
            </a:solidFill>
            <a:prstDash val="solid"/>
            <a:miter/>
          </a:ln>
        </p:spPr>
      </p:pic>
      <p:pic>
        <p:nvPicPr>
          <p:cNvPr id="8" name="Picture 7" descr="A white logo with blue background&#10;&#10;Description automatically generated">
            <a:extLst>
              <a:ext uri="{FF2B5EF4-FFF2-40B4-BE49-F238E27FC236}">
                <a16:creationId xmlns:a16="http://schemas.microsoft.com/office/drawing/2014/main" id="{B3596D0D-45CF-A8D2-8664-D530F97E38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95804" y="5067632"/>
            <a:ext cx="1018841" cy="573098"/>
          </a:xfrm>
          <a:prstGeom prst="rect">
            <a:avLst/>
          </a:prstGeom>
        </p:spPr>
      </p:pic>
      <p:pic>
        <p:nvPicPr>
          <p:cNvPr id="9" name="Picture 8" descr="A logo of a health organization&#10;&#10;Description automatically generated">
            <a:extLst>
              <a:ext uri="{FF2B5EF4-FFF2-40B4-BE49-F238E27FC236}">
                <a16:creationId xmlns:a16="http://schemas.microsoft.com/office/drawing/2014/main" id="{C83BF8C0-C8E1-6096-C661-39E5FA9CE61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92197" y="4854952"/>
            <a:ext cx="779035" cy="773717"/>
          </a:xfrm>
          <a:prstGeom prst="rect">
            <a:avLst/>
          </a:prstGeom>
          <a:ln>
            <a:solidFill>
              <a:schemeClr val="tx1"/>
            </a:solidFill>
          </a:ln>
        </p:spPr>
      </p:pic>
      <p:pic>
        <p:nvPicPr>
          <p:cNvPr id="10" name="Picture 9" descr="A black and white logo&#10;&#10;Description automatically generated with low confidence">
            <a:extLst>
              <a:ext uri="{FF2B5EF4-FFF2-40B4-BE49-F238E27FC236}">
                <a16:creationId xmlns:a16="http://schemas.microsoft.com/office/drawing/2014/main" id="{284DDC16-17AB-EFAF-023E-075D0E60AA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41897" y="4069270"/>
            <a:ext cx="934157" cy="638404"/>
          </a:xfrm>
          <a:prstGeom prst="rect">
            <a:avLst/>
          </a:prstGeom>
        </p:spPr>
      </p:pic>
      <p:pic>
        <p:nvPicPr>
          <p:cNvPr id="12" name="Picture 11" descr="A close up of a logo&#10;&#10;Description automatically generated">
            <a:extLst>
              <a:ext uri="{FF2B5EF4-FFF2-40B4-BE49-F238E27FC236}">
                <a16:creationId xmlns:a16="http://schemas.microsoft.com/office/drawing/2014/main" id="{529451EF-9417-C30E-0C26-473AA6A49A4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48783" y="5802429"/>
            <a:ext cx="2364441" cy="544627"/>
          </a:xfrm>
          <a:prstGeom prst="rect">
            <a:avLst/>
          </a:prstGeom>
          <a:ln>
            <a:solidFill>
              <a:schemeClr val="tx1"/>
            </a:solidFill>
          </a:ln>
        </p:spPr>
      </p:pic>
      <p:pic>
        <p:nvPicPr>
          <p:cNvPr id="13" name="Picture 12" descr="Logo, company name&#10;&#10;Description automatically generated">
            <a:extLst>
              <a:ext uri="{FF2B5EF4-FFF2-40B4-BE49-F238E27FC236}">
                <a16:creationId xmlns:a16="http://schemas.microsoft.com/office/drawing/2014/main" id="{343FBBB1-A744-E977-BE88-2ECB5FFAA9F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02855" y="4827710"/>
            <a:ext cx="934157" cy="782963"/>
          </a:xfrm>
          <a:prstGeom prst="rect">
            <a:avLst/>
          </a:prstGeom>
          <a:solidFill>
            <a:schemeClr val="tx1"/>
          </a:solidFill>
          <a:ln>
            <a:solidFill>
              <a:schemeClr val="tx1"/>
            </a:solidFill>
          </a:ln>
        </p:spPr>
      </p:pic>
    </p:spTree>
    <p:extLst>
      <p:ext uri="{BB962C8B-B14F-4D97-AF65-F5344CB8AC3E}">
        <p14:creationId xmlns:p14="http://schemas.microsoft.com/office/powerpoint/2010/main" val="1183860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10;&#10;Description automatically generated">
            <a:extLst>
              <a:ext uri="{FF2B5EF4-FFF2-40B4-BE49-F238E27FC236}">
                <a16:creationId xmlns:a16="http://schemas.microsoft.com/office/drawing/2014/main" id="{B56A5557-E057-12EE-FFAD-1590B29E6E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3541" y="1600235"/>
            <a:ext cx="3578994" cy="1919754"/>
          </a:xfrm>
          <a:prstGeom prst="rect">
            <a:avLst/>
          </a:prstGeom>
          <a:noFill/>
          <a:ln cap="flat">
            <a:solidFill>
              <a:schemeClr val="accent1"/>
            </a:solidFill>
          </a:ln>
        </p:spPr>
      </p:pic>
      <p:pic>
        <p:nvPicPr>
          <p:cNvPr id="3" name="Picture 4" descr="Graphical user interface, text, application&#10;&#10;Description automatically generated">
            <a:extLst>
              <a:ext uri="{FF2B5EF4-FFF2-40B4-BE49-F238E27FC236}">
                <a16:creationId xmlns:a16="http://schemas.microsoft.com/office/drawing/2014/main" id="{D679C4D4-8BA4-DC00-A7F2-F3BB9F73EA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7172" y="1600235"/>
            <a:ext cx="2821713" cy="2443279"/>
          </a:xfrm>
          <a:prstGeom prst="rect">
            <a:avLst/>
          </a:prstGeom>
          <a:noFill/>
          <a:ln w="9528" cap="flat">
            <a:solidFill>
              <a:srgbClr val="000000"/>
            </a:solidFill>
            <a:prstDash val="solid"/>
            <a:miter/>
          </a:ln>
        </p:spPr>
      </p:pic>
      <p:pic>
        <p:nvPicPr>
          <p:cNvPr id="4" name="Picture 6" descr="Graphical user interface, application&#10;&#10;Description automatically generated">
            <a:extLst>
              <a:ext uri="{FF2B5EF4-FFF2-40B4-BE49-F238E27FC236}">
                <a16:creationId xmlns:a16="http://schemas.microsoft.com/office/drawing/2014/main" id="{23E336EE-1433-6E75-9872-57F089DB23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68423" y="3614842"/>
            <a:ext cx="3578994" cy="1552444"/>
          </a:xfrm>
          <a:prstGeom prst="rect">
            <a:avLst/>
          </a:prstGeom>
          <a:noFill/>
          <a:ln cap="flat">
            <a:solidFill>
              <a:schemeClr val="accent1"/>
            </a:solidFill>
          </a:ln>
        </p:spPr>
      </p:pic>
      <p:pic>
        <p:nvPicPr>
          <p:cNvPr id="5" name="Picture 8" descr="Graphical user interface, text, application, chat or text message&#10;&#10;Description automatically generated">
            <a:extLst>
              <a:ext uri="{FF2B5EF4-FFF2-40B4-BE49-F238E27FC236}">
                <a16:creationId xmlns:a16="http://schemas.microsoft.com/office/drawing/2014/main" id="{29833165-01FA-601F-54FE-7541A790BA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47171" y="4138910"/>
            <a:ext cx="2821713" cy="1959354"/>
          </a:xfrm>
          <a:prstGeom prst="rect">
            <a:avLst/>
          </a:prstGeom>
          <a:noFill/>
          <a:ln cap="flat">
            <a:solidFill>
              <a:schemeClr val="accent1"/>
            </a:solidFill>
          </a:ln>
        </p:spPr>
      </p:pic>
      <p:pic>
        <p:nvPicPr>
          <p:cNvPr id="6" name="Picture 10" descr="A red background with white text&#10;&#10;Description automatically generated with medium confidence">
            <a:extLst>
              <a:ext uri="{FF2B5EF4-FFF2-40B4-BE49-F238E27FC236}">
                <a16:creationId xmlns:a16="http://schemas.microsoft.com/office/drawing/2014/main" id="{1A8816E7-64BC-6271-D600-C2DCD7315A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50757" y="4801241"/>
            <a:ext cx="1007923" cy="239983"/>
          </a:xfrm>
          <a:prstGeom prst="rect">
            <a:avLst/>
          </a:prstGeom>
          <a:noFill/>
          <a:ln cap="flat">
            <a:noFill/>
          </a:ln>
        </p:spPr>
      </p:pic>
      <p:pic>
        <p:nvPicPr>
          <p:cNvPr id="7" name="Picture 12" descr="Text&#10;&#10;Description automatically generated">
            <a:extLst>
              <a:ext uri="{FF2B5EF4-FFF2-40B4-BE49-F238E27FC236}">
                <a16:creationId xmlns:a16="http://schemas.microsoft.com/office/drawing/2014/main" id="{E40AB1C5-1A9D-F512-FAA6-A35F3952B0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68422" y="5262139"/>
            <a:ext cx="3574113" cy="836125"/>
          </a:xfrm>
          <a:prstGeom prst="rect">
            <a:avLst/>
          </a:prstGeom>
          <a:noFill/>
          <a:ln w="9528" cap="flat">
            <a:solidFill>
              <a:srgbClr val="000000"/>
            </a:solidFill>
            <a:prstDash val="solid"/>
            <a:miter/>
          </a:ln>
        </p:spPr>
      </p:pic>
      <p:sp>
        <p:nvSpPr>
          <p:cNvPr id="8" name="Title 1">
            <a:extLst>
              <a:ext uri="{FF2B5EF4-FFF2-40B4-BE49-F238E27FC236}">
                <a16:creationId xmlns:a16="http://schemas.microsoft.com/office/drawing/2014/main" id="{A2EE0907-8797-F74A-5E96-61048F0D004F}"/>
              </a:ext>
            </a:extLst>
          </p:cNvPr>
          <p:cNvSpPr txBox="1"/>
          <p:nvPr/>
        </p:nvSpPr>
        <p:spPr>
          <a:xfrm>
            <a:off x="940726" y="716229"/>
            <a:ext cx="11218128" cy="660768"/>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700" b="0" i="0" u="none" strike="noStrike" kern="0" cap="none" spc="0" baseline="0">
                <a:solidFill>
                  <a:srgbClr val="000000"/>
                </a:solidFill>
                <a:uFillTx/>
              </a:defRPr>
            </a:pPr>
            <a:r>
              <a:rPr lang="en-US" sz="2400" b="1" dirty="0">
                <a:solidFill>
                  <a:srgbClr val="4472C4"/>
                </a:solidFill>
                <a:latin typeface="Calibri" panose="020F0502020204030204" pitchFamily="34" charset="0"/>
                <a:cs typeface="Calibri" panose="020F0502020204030204" pitchFamily="34" charset="0"/>
              </a:rPr>
              <a:t>Another concern is how the revolving door between these agencies &amp; Big Pharma contributes to this ongoing conflict of interest in public health and special interests.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7CFC027A-2A57-AF27-F192-6C7D635E652D}"/>
              </a:ext>
            </a:extLst>
          </p:cNvPr>
          <p:cNvSpPr txBox="1"/>
          <p:nvPr/>
        </p:nvSpPr>
        <p:spPr>
          <a:xfrm>
            <a:off x="3853396" y="1001069"/>
            <a:ext cx="6010223" cy="623248"/>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3600" b="1" dirty="0">
                <a:solidFill>
                  <a:srgbClr val="4472C4"/>
                </a:solidFill>
                <a:latin typeface="Calibri" panose="020F0502020204030204" pitchFamily="34" charset="0"/>
                <a:cs typeface="Calibri" panose="020F0502020204030204" pitchFamily="34" charset="0"/>
              </a:rPr>
              <a:t>Who funds the WHO? </a:t>
            </a:r>
          </a:p>
        </p:txBody>
      </p:sp>
      <p:pic>
        <p:nvPicPr>
          <p:cNvPr id="3" name="Picture 5" descr="Logo&#10;&#10;Description automatically generated with low confidence">
            <a:extLst>
              <a:ext uri="{FF2B5EF4-FFF2-40B4-BE49-F238E27FC236}">
                <a16:creationId xmlns:a16="http://schemas.microsoft.com/office/drawing/2014/main" id="{2E6F9D37-F074-3A1E-2B1E-1F967AB248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1389" y="1866500"/>
            <a:ext cx="10629221" cy="4251688"/>
          </a:xfrm>
          <a:prstGeom prst="rect">
            <a:avLst/>
          </a:prstGeom>
          <a:noFill/>
          <a:ln w="9528" cap="flat">
            <a:solidFill>
              <a:srgbClr val="000000"/>
            </a:solidFill>
            <a:prstDash val="solid"/>
            <a:miter/>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the united nations humanitarian organization&#10;&#10;Description automatically generated">
            <a:extLst>
              <a:ext uri="{FF2B5EF4-FFF2-40B4-BE49-F238E27FC236}">
                <a16:creationId xmlns:a16="http://schemas.microsoft.com/office/drawing/2014/main" id="{69CA66E9-7CB7-9E36-9815-2118A432BD41}"/>
              </a:ext>
            </a:extLst>
          </p:cNvPr>
          <p:cNvPicPr>
            <a:picLocks noChangeAspect="1"/>
          </p:cNvPicPr>
          <p:nvPr/>
        </p:nvPicPr>
        <p:blipFill>
          <a:blip r:embed="rId2"/>
          <a:stretch>
            <a:fillRect/>
          </a:stretch>
        </p:blipFill>
        <p:spPr>
          <a:xfrm>
            <a:off x="1371332" y="25789"/>
            <a:ext cx="9370958" cy="6832211"/>
          </a:xfrm>
          <a:prstGeom prst="rect">
            <a:avLst/>
          </a:prstGeom>
        </p:spPr>
      </p:pic>
    </p:spTree>
    <p:extLst>
      <p:ext uri="{BB962C8B-B14F-4D97-AF65-F5344CB8AC3E}">
        <p14:creationId xmlns:p14="http://schemas.microsoft.com/office/powerpoint/2010/main" val="377253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graph&#10;&#10;Description automatically generated">
            <a:extLst>
              <a:ext uri="{FF2B5EF4-FFF2-40B4-BE49-F238E27FC236}">
                <a16:creationId xmlns:a16="http://schemas.microsoft.com/office/drawing/2014/main" id="{2DF7E914-6FAE-C966-F3A1-CB7168CD9C62}"/>
              </a:ext>
            </a:extLst>
          </p:cNvPr>
          <p:cNvPicPr>
            <a:picLocks noChangeAspect="1"/>
          </p:cNvPicPr>
          <p:nvPr/>
        </p:nvPicPr>
        <p:blipFill>
          <a:blip r:embed="rId2"/>
          <a:stretch>
            <a:fillRect/>
          </a:stretch>
        </p:blipFill>
        <p:spPr>
          <a:xfrm>
            <a:off x="1403683" y="-2"/>
            <a:ext cx="9384634" cy="6858001"/>
          </a:xfrm>
          <a:prstGeom prst="rect">
            <a:avLst/>
          </a:prstGeom>
        </p:spPr>
      </p:pic>
      <p:sp>
        <p:nvSpPr>
          <p:cNvPr id="8" name="TextBox 7">
            <a:extLst>
              <a:ext uri="{FF2B5EF4-FFF2-40B4-BE49-F238E27FC236}">
                <a16:creationId xmlns:a16="http://schemas.microsoft.com/office/drawing/2014/main" id="{48E969B4-75ED-8249-05D7-7C49579A4EA7}"/>
              </a:ext>
            </a:extLst>
          </p:cNvPr>
          <p:cNvSpPr txBox="1"/>
          <p:nvPr/>
        </p:nvSpPr>
        <p:spPr>
          <a:xfrm rot="10800000" flipV="1">
            <a:off x="2250086" y="5972478"/>
            <a:ext cx="8185534" cy="438582"/>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400" dirty="0">
                <a:latin typeface="+mj-lt"/>
              </a:rPr>
              <a:t>The Gates Foundation is the (unofficial) top funder of the WHO. </a:t>
            </a:r>
          </a:p>
        </p:txBody>
      </p:sp>
    </p:spTree>
    <p:extLst>
      <p:ext uri="{BB962C8B-B14F-4D97-AF65-F5344CB8AC3E}">
        <p14:creationId xmlns:p14="http://schemas.microsoft.com/office/powerpoint/2010/main" val="348844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medical information&#10;&#10;Description automatically generated">
            <a:extLst>
              <a:ext uri="{FF2B5EF4-FFF2-40B4-BE49-F238E27FC236}">
                <a16:creationId xmlns:a16="http://schemas.microsoft.com/office/drawing/2014/main" id="{1FC6B0DB-1C5D-F745-8A58-01E270EB60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4996" y="3754512"/>
            <a:ext cx="5322010" cy="1846228"/>
          </a:xfrm>
          <a:prstGeom prst="rect">
            <a:avLst/>
          </a:prstGeom>
          <a:solidFill>
            <a:schemeClr val="tx1"/>
          </a:solidFill>
          <a:ln>
            <a:solidFill>
              <a:schemeClr val="tx1"/>
            </a:solidFill>
          </a:ln>
        </p:spPr>
      </p:pic>
      <p:pic>
        <p:nvPicPr>
          <p:cNvPr id="10" name="Picture 9" descr="A screenshot of a website&#10;&#10;Description automatically generated">
            <a:extLst>
              <a:ext uri="{FF2B5EF4-FFF2-40B4-BE49-F238E27FC236}">
                <a16:creationId xmlns:a16="http://schemas.microsoft.com/office/drawing/2014/main" id="{21DAF77C-B39F-43A0-7A73-AFBDFC8E6F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4995" y="1618249"/>
            <a:ext cx="5322010" cy="2025274"/>
          </a:xfrm>
          <a:prstGeom prst="rect">
            <a:avLst/>
          </a:prstGeom>
          <a:solidFill>
            <a:schemeClr val="tx1"/>
          </a:solidFill>
          <a:ln>
            <a:solidFill>
              <a:schemeClr val="accent1"/>
            </a:solidFill>
          </a:ln>
        </p:spPr>
      </p:pic>
      <p:sp>
        <p:nvSpPr>
          <p:cNvPr id="11" name="TextBox 10">
            <a:extLst>
              <a:ext uri="{FF2B5EF4-FFF2-40B4-BE49-F238E27FC236}">
                <a16:creationId xmlns:a16="http://schemas.microsoft.com/office/drawing/2014/main" id="{ADC60EF5-9EEA-0A33-9246-E8AE696C32E9}"/>
              </a:ext>
            </a:extLst>
          </p:cNvPr>
          <p:cNvSpPr txBox="1"/>
          <p:nvPr/>
        </p:nvSpPr>
        <p:spPr>
          <a:xfrm>
            <a:off x="3342527" y="5671162"/>
            <a:ext cx="5860955" cy="276999"/>
          </a:xfrm>
          <a:prstGeom prst="rect">
            <a:avLst/>
          </a:prstGeom>
          <a:noFill/>
        </p:spPr>
        <p:txBody>
          <a:bodyPr wrap="square" rtlCol="0">
            <a:spAutoFit/>
          </a:bodyPr>
          <a:lstStyle/>
          <a:p>
            <a:r>
              <a:rPr lang="en-US" sz="1200" dirty="0">
                <a:hlinkClick r:id="rId4"/>
              </a:rPr>
              <a:t>https://www.pfizer.com/products/product-detail/pfizer-biontech-covid-19-vaccine</a:t>
            </a:r>
            <a:endParaRPr lang="en-US" sz="1200" dirty="0"/>
          </a:p>
        </p:txBody>
      </p:sp>
      <p:sp>
        <p:nvSpPr>
          <p:cNvPr id="12" name="TextBox 11">
            <a:extLst>
              <a:ext uri="{FF2B5EF4-FFF2-40B4-BE49-F238E27FC236}">
                <a16:creationId xmlns:a16="http://schemas.microsoft.com/office/drawing/2014/main" id="{A2FD0F88-4AB8-D1CB-F28B-1441DF9340F8}"/>
              </a:ext>
            </a:extLst>
          </p:cNvPr>
          <p:cNvSpPr txBox="1"/>
          <p:nvPr/>
        </p:nvSpPr>
        <p:spPr>
          <a:xfrm>
            <a:off x="3342527" y="5971409"/>
            <a:ext cx="5860955" cy="461665"/>
          </a:xfrm>
          <a:prstGeom prst="rect">
            <a:avLst/>
          </a:prstGeom>
          <a:noFill/>
        </p:spPr>
        <p:txBody>
          <a:bodyPr wrap="square" rtlCol="0">
            <a:spAutoFit/>
          </a:bodyPr>
          <a:lstStyle/>
          <a:p>
            <a:r>
              <a:rPr lang="en-US" sz="1200" dirty="0">
                <a:hlinkClick r:id="rId5"/>
              </a:rPr>
              <a:t>https://endpts.com/biontech-partners-with-bill-and-melinda-gates-foundation-scoring-55m-equity-investment-novartis-sells-china-unit/</a:t>
            </a:r>
            <a:endParaRPr lang="en-US" sz="1200" dirty="0"/>
          </a:p>
        </p:txBody>
      </p:sp>
      <p:sp>
        <p:nvSpPr>
          <p:cNvPr id="13" name="TextBox 12">
            <a:extLst>
              <a:ext uri="{FF2B5EF4-FFF2-40B4-BE49-F238E27FC236}">
                <a16:creationId xmlns:a16="http://schemas.microsoft.com/office/drawing/2014/main" id="{DAABCB2D-5801-C065-96E4-29BB8EC1AE31}"/>
              </a:ext>
            </a:extLst>
          </p:cNvPr>
          <p:cNvSpPr txBox="1"/>
          <p:nvPr/>
        </p:nvSpPr>
        <p:spPr>
          <a:xfrm rot="10800000" flipV="1">
            <a:off x="1798832" y="409430"/>
            <a:ext cx="8594337" cy="1469633"/>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sz="2300" dirty="0">
                <a:ea typeface="Calibri" panose="020F0502020204030204" pitchFamily="34" charset="0"/>
                <a:cs typeface="Calibri" panose="020F0502020204030204" pitchFamily="34" charset="0"/>
              </a:rPr>
              <a:t>In 2019 Gates partnered with one of the main producers of mRNA vaccines, </a:t>
            </a:r>
            <a:r>
              <a:rPr lang="en-US" sz="2300" kern="0" dirty="0">
                <a:ea typeface="Calibri" panose="020F0502020204030204" pitchFamily="34" charset="0"/>
                <a:cs typeface="Calibri" panose="020F0502020204030204" pitchFamily="34" charset="0"/>
              </a:rPr>
              <a:t>so it was in their interest to fund influential institutions of public health like the WHO and CDC.</a:t>
            </a:r>
          </a:p>
          <a:p>
            <a:pPr algn="just" defTabSz="685800">
              <a:defRPr sz="1800" b="0" i="0" u="none" strike="noStrike" kern="0" cap="none" spc="0" baseline="0">
                <a:solidFill>
                  <a:srgbClr val="000000"/>
                </a:solidFill>
                <a:uFillTx/>
              </a:defRPr>
            </a:pPr>
            <a:endParaRPr lang="en-US" sz="2200" b="1" dirty="0">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3541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115B7CD-EBC7-C742-58CE-D029F5141A7F}"/>
              </a:ext>
            </a:extLst>
          </p:cNvPr>
          <p:cNvSpPr txBox="1">
            <a:spLocks/>
          </p:cNvSpPr>
          <p:nvPr/>
        </p:nvSpPr>
        <p:spPr>
          <a:xfrm>
            <a:off x="2746771" y="438931"/>
            <a:ext cx="6698458" cy="800402"/>
          </a:xfrm>
          <a:prstGeom prst="rect">
            <a:avLst/>
          </a:prstGeom>
        </p:spPr>
        <p:txBody>
          <a:bodyPr>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4400" dirty="0"/>
              <a:t>2. Problematic Legislation</a:t>
            </a:r>
          </a:p>
        </p:txBody>
      </p:sp>
      <p:sp>
        <p:nvSpPr>
          <p:cNvPr id="9" name="TextBox 8">
            <a:extLst>
              <a:ext uri="{FF2B5EF4-FFF2-40B4-BE49-F238E27FC236}">
                <a16:creationId xmlns:a16="http://schemas.microsoft.com/office/drawing/2014/main" id="{3FDDE100-300A-4505-8B98-03840BED2A01}"/>
              </a:ext>
            </a:extLst>
          </p:cNvPr>
          <p:cNvSpPr txBox="1"/>
          <p:nvPr/>
        </p:nvSpPr>
        <p:spPr>
          <a:xfrm>
            <a:off x="2832119" y="6018868"/>
            <a:ext cx="5929132" cy="307777"/>
          </a:xfrm>
          <a:prstGeom prst="rect">
            <a:avLst/>
          </a:prstGeom>
          <a:noFill/>
        </p:spPr>
        <p:txBody>
          <a:bodyPr wrap="square">
            <a:spAutoFit/>
          </a:bodyPr>
          <a:lstStyle/>
          <a:p>
            <a:r>
              <a:rPr lang="en-US" sz="1400" dirty="0">
                <a:solidFill>
                  <a:srgbClr val="666666"/>
                </a:solidFill>
                <a:latin typeface="Helvetica Neue"/>
              </a:rPr>
              <a:t>Image generated by </a:t>
            </a:r>
            <a:r>
              <a:rPr lang="en-US" sz="1400" dirty="0">
                <a:hlinkClick r:id="rId2"/>
              </a:rPr>
              <a:t>Image Creator from Microsoft Bing</a:t>
            </a:r>
            <a:endParaRPr lang="en-US" sz="1400" dirty="0"/>
          </a:p>
        </p:txBody>
      </p:sp>
      <p:pic>
        <p:nvPicPr>
          <p:cNvPr id="4" name="Picture 3" descr="A building with a dome and columns&#10;&#10;Description automatically generated with medium confidence">
            <a:extLst>
              <a:ext uri="{FF2B5EF4-FFF2-40B4-BE49-F238E27FC236}">
                <a16:creationId xmlns:a16="http://schemas.microsoft.com/office/drawing/2014/main" id="{D8032EA1-C45A-C064-6D0B-5B179536CB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73366" y="1269070"/>
            <a:ext cx="5929132" cy="4749798"/>
          </a:xfrm>
          <a:prstGeom prst="rect">
            <a:avLst/>
          </a:prstGeom>
        </p:spPr>
      </p:pic>
    </p:spTree>
    <p:extLst>
      <p:ext uri="{BB962C8B-B14F-4D97-AF65-F5344CB8AC3E}">
        <p14:creationId xmlns:p14="http://schemas.microsoft.com/office/powerpoint/2010/main" val="1803648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BCEA754-4A79-20CE-E65A-10A04B0B8E99}"/>
              </a:ext>
            </a:extLst>
          </p:cNvPr>
          <p:cNvSpPr txBox="1"/>
          <p:nvPr/>
        </p:nvSpPr>
        <p:spPr>
          <a:xfrm>
            <a:off x="1081668" y="1134525"/>
            <a:ext cx="6846849" cy="1238801"/>
          </a:xfrm>
          <a:prstGeom prst="rect">
            <a:avLst/>
          </a:prstGeom>
          <a:noFill/>
          <a:ln cap="flat">
            <a:noFill/>
          </a:ln>
        </p:spPr>
        <p:txBody>
          <a:bodyPr vert="horz" wrap="square" lIns="68580" tIns="34290" rIns="68580" bIns="34290" anchor="t" anchorCtr="1" compatLnSpc="1">
            <a:spAutoFit/>
          </a:bodyPr>
          <a:lstStyle/>
          <a:p>
            <a:pPr algn="just" defTabSz="685800">
              <a:defRPr sz="1800" b="0" i="0" u="none" strike="noStrike" kern="0" cap="none" spc="0" baseline="0">
                <a:solidFill>
                  <a:srgbClr val="000000"/>
                </a:solidFill>
                <a:uFillTx/>
              </a:defRPr>
            </a:pPr>
            <a:r>
              <a:rPr lang="en-US" sz="2200" dirty="0">
                <a:latin typeface="Calibri" panose="020F0502020204030204" pitchFamily="34" charset="0"/>
                <a:cs typeface="Calibri" panose="020F0502020204030204" pitchFamily="34" charset="0"/>
              </a:rPr>
              <a:t>The </a:t>
            </a:r>
            <a:r>
              <a:rPr lang="en-US" sz="2200" b="1" dirty="0">
                <a:solidFill>
                  <a:srgbClr val="4373B7"/>
                </a:solidFill>
                <a:latin typeface="Calibri" panose="020F0502020204030204" pitchFamily="34" charset="0"/>
                <a:cs typeface="Calibri" panose="020F0502020204030204" pitchFamily="34" charset="0"/>
              </a:rPr>
              <a:t>Bayh-Dole Act </a:t>
            </a:r>
            <a:r>
              <a:rPr lang="en-US" sz="2200" dirty="0">
                <a:latin typeface="Calibri" panose="020F0502020204030204" pitchFamily="34" charset="0"/>
                <a:cs typeface="Calibri" panose="020F0502020204030204" pitchFamily="34" charset="0"/>
              </a:rPr>
              <a:t>of 1980 allowed federal agencies to collect royalties.</a:t>
            </a:r>
            <a:r>
              <a:rPr lang="en-US" sz="2200" dirty="0">
                <a:solidFill>
                  <a:srgbClr val="000000"/>
                </a:solidFill>
                <a:latin typeface="Calibri" panose="020F0502020204030204" pitchFamily="34" charset="0"/>
                <a:cs typeface="Calibri" panose="020F0502020204030204" pitchFamily="34" charset="0"/>
              </a:rPr>
              <a:t> </a:t>
            </a:r>
          </a:p>
          <a:p>
            <a:pPr algn="just" defTabSz="685800">
              <a:defRPr sz="1800" b="0" i="0" u="none" strike="noStrike" kern="0" cap="none" spc="0" baseline="0">
                <a:solidFill>
                  <a:srgbClr val="000000"/>
                </a:solidFill>
                <a:uFillTx/>
              </a:defRPr>
            </a:pPr>
            <a:r>
              <a:rPr lang="en-US" sz="1600" dirty="0">
                <a:solidFill>
                  <a:srgbClr val="000000"/>
                </a:solidFill>
                <a:latin typeface="Calibri" panose="020F0502020204030204" pitchFamily="34" charset="0"/>
                <a:cs typeface="Calibri" panose="020F0502020204030204" pitchFamily="34" charset="0"/>
                <a:hlinkClick r:id="rId3"/>
              </a:rPr>
              <a:t>https://www.hhs.gov/about/news/2023/03/21/hhs-doc-announce-plan-review-march-in-authority.html</a:t>
            </a:r>
            <a:r>
              <a:rPr lang="en-US" sz="1600" dirty="0">
                <a:solidFill>
                  <a:srgbClr val="000000"/>
                </a:solidFill>
                <a:latin typeface="Calibri" panose="020F0502020204030204" pitchFamily="34" charset="0"/>
                <a:cs typeface="Calibri" panose="020F0502020204030204" pitchFamily="34" charset="0"/>
              </a:rPr>
              <a:t>. </a:t>
            </a:r>
          </a:p>
        </p:txBody>
      </p:sp>
      <p:pic>
        <p:nvPicPr>
          <p:cNvPr id="3" name="Picture 2" descr="A black and white logo&#10;&#10;Description automatically generated with low confidence">
            <a:extLst>
              <a:ext uri="{FF2B5EF4-FFF2-40B4-BE49-F238E27FC236}">
                <a16:creationId xmlns:a16="http://schemas.microsoft.com/office/drawing/2014/main" id="{22C15C3D-01E2-B1FF-CC1C-B7E87E4827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5768" y="4428920"/>
            <a:ext cx="1760964" cy="1182020"/>
          </a:xfrm>
          <a:prstGeom prst="rect">
            <a:avLst/>
          </a:prstGeom>
        </p:spPr>
      </p:pic>
      <p:pic>
        <p:nvPicPr>
          <p:cNvPr id="4" name="Picture 3" descr="A black background with red and blue text&#10;&#10;Description automatically generated">
            <a:extLst>
              <a:ext uri="{FF2B5EF4-FFF2-40B4-BE49-F238E27FC236}">
                <a16:creationId xmlns:a16="http://schemas.microsoft.com/office/drawing/2014/main" id="{7533C296-7A17-7E24-A467-7253A02D41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42299" y="4490071"/>
            <a:ext cx="2819819" cy="1084912"/>
          </a:xfrm>
          <a:prstGeom prst="rect">
            <a:avLst/>
          </a:prstGeom>
          <a:ln>
            <a:solidFill>
              <a:schemeClr val="tx1"/>
            </a:solidFill>
          </a:ln>
        </p:spPr>
      </p:pic>
      <p:sp>
        <p:nvSpPr>
          <p:cNvPr id="5" name="TextBox 7">
            <a:extLst>
              <a:ext uri="{FF2B5EF4-FFF2-40B4-BE49-F238E27FC236}">
                <a16:creationId xmlns:a16="http://schemas.microsoft.com/office/drawing/2014/main" id="{BB5DE89F-9B7E-46CC-994A-5532637F9BA6}"/>
              </a:ext>
            </a:extLst>
          </p:cNvPr>
          <p:cNvSpPr txBox="1"/>
          <p:nvPr/>
        </p:nvSpPr>
        <p:spPr>
          <a:xfrm>
            <a:off x="1081668" y="2459492"/>
            <a:ext cx="9879979" cy="746358"/>
          </a:xfrm>
          <a:prstGeom prst="rect">
            <a:avLst/>
          </a:prstGeom>
          <a:noFill/>
          <a:ln cap="flat">
            <a:noFill/>
          </a:ln>
        </p:spPr>
        <p:txBody>
          <a:bodyPr vert="horz" wrap="square" lIns="68580" tIns="34290" rIns="68580" bIns="34290" anchor="t" anchorCtr="1" compatLnSpc="1">
            <a:spAutoFit/>
          </a:bodyPr>
          <a:lstStyle/>
          <a:p>
            <a:pPr algn="just" defTabSz="685800">
              <a:spcAft>
                <a:spcPts val="600"/>
              </a:spcAft>
              <a:defRPr sz="1800" b="0" i="0" u="none" strike="noStrike" kern="0" cap="none" spc="0" baseline="0">
                <a:solidFill>
                  <a:srgbClr val="000000"/>
                </a:solidFill>
                <a:uFillTx/>
              </a:defRPr>
            </a:pPr>
            <a:r>
              <a:rPr lang="en-US" sz="2200" dirty="0">
                <a:latin typeface="Calibri" panose="020F0502020204030204" pitchFamily="34" charset="0"/>
                <a:cs typeface="Calibri" panose="020F0502020204030204" pitchFamily="34" charset="0"/>
              </a:rPr>
              <a:t>NIH now benefits from all purchases of mRNA vaccines because Moderna and NIH “co-own” the patent for this commercial product.</a:t>
            </a:r>
          </a:p>
        </p:txBody>
      </p:sp>
      <p:pic>
        <p:nvPicPr>
          <p:cNvPr id="7" name="Picture 6" descr="A collage of men in suits&#10;&#10;Description automatically generated">
            <a:extLst>
              <a:ext uri="{FF2B5EF4-FFF2-40B4-BE49-F238E27FC236}">
                <a16:creationId xmlns:a16="http://schemas.microsoft.com/office/drawing/2014/main" id="{1CE27CBB-E1E7-7EEC-95B5-305C1B5A84CD}"/>
              </a:ext>
            </a:extLst>
          </p:cNvPr>
          <p:cNvPicPr>
            <a:picLocks noChangeAspect="1"/>
          </p:cNvPicPr>
          <p:nvPr/>
        </p:nvPicPr>
        <p:blipFill>
          <a:blip r:embed="rId6"/>
          <a:stretch>
            <a:fillRect/>
          </a:stretch>
        </p:blipFill>
        <p:spPr>
          <a:xfrm>
            <a:off x="8240753" y="589610"/>
            <a:ext cx="2631685" cy="1869882"/>
          </a:xfrm>
          <a:prstGeom prst="rect">
            <a:avLst/>
          </a:prstGeom>
          <a:ln>
            <a:solidFill>
              <a:schemeClr val="accent1"/>
            </a:solidFill>
          </a:ln>
        </p:spPr>
      </p:pic>
      <p:pic>
        <p:nvPicPr>
          <p:cNvPr id="9" name="Picture 8" descr="A person looking through a microscope&#10;&#10;Description automatically generated">
            <a:extLst>
              <a:ext uri="{FF2B5EF4-FFF2-40B4-BE49-F238E27FC236}">
                <a16:creationId xmlns:a16="http://schemas.microsoft.com/office/drawing/2014/main" id="{B735BAAA-8A6E-2570-54E0-06A6FFAA5BC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22583" y="3137304"/>
            <a:ext cx="3458076" cy="2346645"/>
          </a:xfrm>
          <a:prstGeom prst="rect">
            <a:avLst/>
          </a:prstGeom>
          <a:ln>
            <a:solidFill>
              <a:schemeClr val="accent1"/>
            </a:solidFill>
          </a:ln>
        </p:spPr>
      </p:pic>
      <p:sp>
        <p:nvSpPr>
          <p:cNvPr id="10" name="TextBox 9">
            <a:extLst>
              <a:ext uri="{FF2B5EF4-FFF2-40B4-BE49-F238E27FC236}">
                <a16:creationId xmlns:a16="http://schemas.microsoft.com/office/drawing/2014/main" id="{316BAC9E-5021-990D-E0D1-D70CB2B24ED3}"/>
              </a:ext>
            </a:extLst>
          </p:cNvPr>
          <p:cNvSpPr txBox="1"/>
          <p:nvPr/>
        </p:nvSpPr>
        <p:spPr>
          <a:xfrm>
            <a:off x="7322222" y="5475573"/>
            <a:ext cx="3368679"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President Reagan during a visit to NIH.</a:t>
            </a:r>
          </a:p>
        </p:txBody>
      </p:sp>
      <p:sp>
        <p:nvSpPr>
          <p:cNvPr id="11" name="TextBox 7">
            <a:extLst>
              <a:ext uri="{FF2B5EF4-FFF2-40B4-BE49-F238E27FC236}">
                <a16:creationId xmlns:a16="http://schemas.microsoft.com/office/drawing/2014/main" id="{DC9CC823-FC35-DE75-7CD7-BA3E3A6113B4}"/>
              </a:ext>
            </a:extLst>
          </p:cNvPr>
          <p:cNvSpPr txBox="1"/>
          <p:nvPr/>
        </p:nvSpPr>
        <p:spPr>
          <a:xfrm>
            <a:off x="1081669" y="3230325"/>
            <a:ext cx="5970296" cy="1084912"/>
          </a:xfrm>
          <a:prstGeom prst="rect">
            <a:avLst/>
          </a:prstGeom>
          <a:noFill/>
          <a:ln cap="flat">
            <a:noFill/>
          </a:ln>
        </p:spPr>
        <p:txBody>
          <a:bodyPr vert="horz" wrap="square" lIns="68580" tIns="34290" rIns="68580" bIns="34290" anchor="t" anchorCtr="1" compatLnSpc="1">
            <a:spAutoFit/>
          </a:bodyPr>
          <a:lstStyle/>
          <a:p>
            <a:pPr algn="just" defTabSz="685800">
              <a:defRPr sz="1800" b="0" i="0" u="none" strike="noStrike" kern="0" cap="none" spc="0" baseline="0">
                <a:solidFill>
                  <a:srgbClr val="000000"/>
                </a:solidFill>
                <a:uFillTx/>
              </a:defRPr>
            </a:pPr>
            <a:r>
              <a:rPr lang="en-US" sz="2200" dirty="0">
                <a:latin typeface="Calibri" panose="020F0502020204030204" pitchFamily="34" charset="0"/>
                <a:cs typeface="Calibri" panose="020F0502020204030204" pitchFamily="34" charset="0"/>
              </a:rPr>
              <a:t>This is a conflict of interest because NIH is also the primary US government agency responsible for research that determines public health.</a:t>
            </a:r>
          </a:p>
        </p:txBody>
      </p:sp>
    </p:spTree>
    <p:extLst>
      <p:ext uri="{BB962C8B-B14F-4D97-AF65-F5344CB8AC3E}">
        <p14:creationId xmlns:p14="http://schemas.microsoft.com/office/powerpoint/2010/main" val="282587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D0A5100C-61F9-06BA-4B3D-D349C6ED8BD4}"/>
              </a:ext>
            </a:extLst>
          </p:cNvPr>
          <p:cNvSpPr txBox="1"/>
          <p:nvPr/>
        </p:nvSpPr>
        <p:spPr>
          <a:xfrm>
            <a:off x="473700" y="4714699"/>
            <a:ext cx="6210420" cy="1638910"/>
          </a:xfrm>
          <a:prstGeom prst="rect">
            <a:avLst/>
          </a:prstGeom>
          <a:noFill/>
          <a:ln cap="flat">
            <a:noFill/>
          </a:ln>
        </p:spPr>
        <p:txBody>
          <a:bodyPr vert="horz" wrap="square" lIns="68580" tIns="34290" rIns="68580" bIns="34290" anchor="t" anchorCtr="1" compatLnSpc="1">
            <a:spAutoFit/>
          </a:bodyPr>
          <a:lstStyle/>
          <a:p>
            <a:pPr algn="just" defTabSz="685800">
              <a:defRPr sz="1800" b="0" i="0" u="none" strike="noStrike" kern="0" cap="none" spc="0" baseline="0">
                <a:solidFill>
                  <a:srgbClr val="000000"/>
                </a:solidFill>
                <a:uFillTx/>
              </a:defRPr>
            </a:pPr>
            <a:r>
              <a:rPr lang="en-US" sz="2200" dirty="0">
                <a:latin typeface="Calibri" panose="020F0502020204030204" pitchFamily="34" charset="0"/>
                <a:cs typeface="Calibri" panose="020F0502020204030204" pitchFamily="34" charset="0"/>
              </a:rPr>
              <a:t>This made childhood vaccines far more profitable because it shifted financial responsibility for vaccine injury to taxpayers by means of a “vaccine court” administered by Health and Human Services. </a:t>
            </a:r>
            <a:r>
              <a:rPr lang="en-US" sz="1400" u="sng" dirty="0">
                <a:latin typeface="Calibri" panose="020F0502020204030204" pitchFamily="34" charset="0"/>
                <a:cs typeface="Calibri" panose="020F0502020204030204" pitchFamily="34" charset="0"/>
                <a:hlinkClick r:id="rId2"/>
              </a:rPr>
              <a:t>https://www.hrsa.gov/vaccine-compensation/about</a:t>
            </a:r>
            <a:endParaRPr lang="en-US" sz="1400" dirty="0">
              <a:latin typeface="Calibri" panose="020F0502020204030204" pitchFamily="34" charset="0"/>
              <a:cs typeface="Calibri" panose="020F0502020204030204" pitchFamily="34" charset="0"/>
            </a:endParaRPr>
          </a:p>
        </p:txBody>
      </p:sp>
      <p:pic>
        <p:nvPicPr>
          <p:cNvPr id="2" name="Picture 1" descr="A child wearing a mask&#10;&#10;Description automatically generated">
            <a:extLst>
              <a:ext uri="{FF2B5EF4-FFF2-40B4-BE49-F238E27FC236}">
                <a16:creationId xmlns:a16="http://schemas.microsoft.com/office/drawing/2014/main" id="{436658D2-DA91-499E-DB62-38A701FBCA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1304" y="277590"/>
            <a:ext cx="2314252" cy="2511934"/>
          </a:xfrm>
          <a:prstGeom prst="rect">
            <a:avLst/>
          </a:prstGeom>
        </p:spPr>
      </p:pic>
      <p:sp>
        <p:nvSpPr>
          <p:cNvPr id="5" name="TextBox 7">
            <a:extLst>
              <a:ext uri="{FF2B5EF4-FFF2-40B4-BE49-F238E27FC236}">
                <a16:creationId xmlns:a16="http://schemas.microsoft.com/office/drawing/2014/main" id="{204703EE-C1CF-FBD6-A488-8FCCB2E28DEB}"/>
              </a:ext>
            </a:extLst>
          </p:cNvPr>
          <p:cNvSpPr txBox="1"/>
          <p:nvPr/>
        </p:nvSpPr>
        <p:spPr>
          <a:xfrm>
            <a:off x="515615" y="2950253"/>
            <a:ext cx="6210420" cy="1854354"/>
          </a:xfrm>
          <a:prstGeom prst="rect">
            <a:avLst/>
          </a:prstGeom>
          <a:noFill/>
          <a:ln cap="flat">
            <a:noFill/>
          </a:ln>
        </p:spPr>
        <p:txBody>
          <a:bodyPr vert="horz" wrap="square" lIns="68580" tIns="34290" rIns="68580" bIns="34290" anchor="t" anchorCtr="1" compatLnSpc="1">
            <a:spAutoFit/>
          </a:bodyPr>
          <a:lstStyle/>
          <a:p>
            <a:pPr algn="just" defTabSz="685800">
              <a:defRPr sz="1800" b="0" i="0" u="none" strike="noStrike" kern="0" cap="none" spc="0" baseline="0">
                <a:solidFill>
                  <a:srgbClr val="000000"/>
                </a:solidFill>
                <a:uFillTx/>
              </a:defRPr>
            </a:pPr>
            <a:r>
              <a:rPr lang="en-US" sz="2200" dirty="0">
                <a:latin typeface="Calibri" panose="020F0502020204030204" pitchFamily="34" charset="0"/>
                <a:cs typeface="Calibri" panose="020F0502020204030204" pitchFamily="34" charset="0"/>
              </a:rPr>
              <a:t>The </a:t>
            </a:r>
            <a:r>
              <a:rPr lang="en-US" sz="2200" b="1" dirty="0">
                <a:solidFill>
                  <a:srgbClr val="4373B7"/>
                </a:solidFill>
                <a:latin typeface="Calibri" panose="020F0502020204030204" pitchFamily="34" charset="0"/>
                <a:cs typeface="Calibri" panose="020F0502020204030204" pitchFamily="34" charset="0"/>
              </a:rPr>
              <a:t>National Childhood Vaccine Injury Act </a:t>
            </a:r>
            <a:r>
              <a:rPr lang="en-US" sz="2200" dirty="0">
                <a:latin typeface="Calibri" panose="020F0502020204030204" pitchFamily="34" charset="0"/>
                <a:cs typeface="Calibri" panose="020F0502020204030204" pitchFamily="34" charset="0"/>
              </a:rPr>
              <a:t>of 1986 provided liability protection to manufacturers of all products listed on the childhood immunization schedule.</a:t>
            </a:r>
          </a:p>
          <a:p>
            <a:pPr algn="just" defTabSz="685800">
              <a:defRPr sz="1800" b="0" i="0" u="none" strike="noStrike" kern="0" cap="none" spc="0" baseline="0">
                <a:solidFill>
                  <a:srgbClr val="000000"/>
                </a:solidFill>
                <a:uFillTx/>
              </a:defRPr>
            </a:pPr>
            <a:r>
              <a:rPr lang="en-US" sz="1400" dirty="0">
                <a:latin typeface="Calibri" panose="020F0502020204030204" pitchFamily="34" charset="0"/>
                <a:cs typeface="Calibri" panose="020F0502020204030204" pitchFamily="34" charset="0"/>
                <a:hlinkClick r:id="rId4"/>
              </a:rPr>
              <a:t>https://digitalcommons.law.uw.edu/cgi/viewcontent.cgi?article=3792&amp;context=wlr</a:t>
            </a:r>
            <a:r>
              <a:rPr lang="en-US" sz="1400" dirty="0">
                <a:latin typeface="Calibri" panose="020F0502020204030204" pitchFamily="34" charset="0"/>
                <a:cs typeface="Calibri" panose="020F0502020204030204" pitchFamily="34" charset="0"/>
              </a:rPr>
              <a:t>.</a:t>
            </a:r>
          </a:p>
        </p:txBody>
      </p:sp>
      <p:pic>
        <p:nvPicPr>
          <p:cNvPr id="8" name="Picture 7" descr="A close-up of a document&#10;&#10;Description automatically generated">
            <a:extLst>
              <a:ext uri="{FF2B5EF4-FFF2-40B4-BE49-F238E27FC236}">
                <a16:creationId xmlns:a16="http://schemas.microsoft.com/office/drawing/2014/main" id="{1B437DAB-8265-AB68-C85C-C7FDC0A968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26767" y="277589"/>
            <a:ext cx="7224937" cy="2511934"/>
          </a:xfrm>
          <a:prstGeom prst="rect">
            <a:avLst/>
          </a:prstGeom>
          <a:ln>
            <a:solidFill>
              <a:schemeClr val="tx1"/>
            </a:solidFill>
          </a:ln>
        </p:spPr>
      </p:pic>
      <p:pic>
        <p:nvPicPr>
          <p:cNvPr id="6" name="Picture 5" descr="A graph of a vaccine&#10;&#10;Description automatically generated with medium confidence">
            <a:extLst>
              <a:ext uri="{FF2B5EF4-FFF2-40B4-BE49-F238E27FC236}">
                <a16:creationId xmlns:a16="http://schemas.microsoft.com/office/drawing/2014/main" id="{EFFF0CE2-D11F-F9F6-5B09-939924B29D5E}"/>
              </a:ext>
            </a:extLst>
          </p:cNvPr>
          <p:cNvPicPr>
            <a:picLocks noChangeAspect="1"/>
          </p:cNvPicPr>
          <p:nvPr/>
        </p:nvPicPr>
        <p:blipFill>
          <a:blip r:embed="rId6"/>
          <a:stretch>
            <a:fillRect/>
          </a:stretch>
        </p:blipFill>
        <p:spPr>
          <a:xfrm>
            <a:off x="7034083" y="3072441"/>
            <a:ext cx="4376039" cy="2592863"/>
          </a:xfrm>
          <a:prstGeom prst="rect">
            <a:avLst/>
          </a:prstGeom>
          <a:solidFill>
            <a:schemeClr val="tx1"/>
          </a:solidFill>
          <a:ln>
            <a:solidFill>
              <a:schemeClr val="tx1"/>
            </a:solidFill>
          </a:ln>
        </p:spPr>
      </p:pic>
      <p:sp>
        <p:nvSpPr>
          <p:cNvPr id="7" name="TextBox 6">
            <a:extLst>
              <a:ext uri="{FF2B5EF4-FFF2-40B4-BE49-F238E27FC236}">
                <a16:creationId xmlns:a16="http://schemas.microsoft.com/office/drawing/2014/main" id="{F1542D57-2A6B-227E-274A-6CD9E896C1C9}"/>
              </a:ext>
            </a:extLst>
          </p:cNvPr>
          <p:cNvSpPr txBox="1"/>
          <p:nvPr/>
        </p:nvSpPr>
        <p:spPr>
          <a:xfrm>
            <a:off x="6888628" y="5665304"/>
            <a:ext cx="5058207" cy="1231106"/>
          </a:xfrm>
          <a:prstGeom prst="rect">
            <a:avLst/>
          </a:prstGeom>
          <a:noFill/>
        </p:spPr>
        <p:txBody>
          <a:bodyPr wrap="square" rtlCol="0">
            <a:spAutoFit/>
          </a:bodyPr>
          <a:lstStyle/>
          <a:p>
            <a:r>
              <a:rPr lang="en-US" sz="1400" dirty="0">
                <a:hlinkClick r:id="rId7"/>
              </a:rPr>
              <a:t>https://www.cdc.gov/vaccines/hcp/imz-schedules/resources.html?CDC_AAref_Val=https://www.cdc.gov/vaccines/schedules/hcp/schedule-related-resources.html</a:t>
            </a:r>
            <a:endParaRPr lang="en-US" sz="1400" dirty="0"/>
          </a:p>
          <a:p>
            <a:r>
              <a:rPr lang="en-US" sz="1400" dirty="0">
                <a:hlinkClick r:id="rId8"/>
              </a:rPr>
              <a:t>https://vaccine-schedule.ecdc.europa.eu/</a:t>
            </a:r>
            <a:endParaRPr lang="en-US" sz="1400" dirty="0"/>
          </a:p>
          <a:p>
            <a:endParaRPr lang="en-US" dirty="0"/>
          </a:p>
        </p:txBody>
      </p:sp>
    </p:spTree>
    <p:extLst>
      <p:ext uri="{BB962C8B-B14F-4D97-AF65-F5344CB8AC3E}">
        <p14:creationId xmlns:p14="http://schemas.microsoft.com/office/powerpoint/2010/main" val="38596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FC677C-20B0-CFC4-1B4B-3BF7255FB172}"/>
              </a:ext>
            </a:extLst>
          </p:cNvPr>
          <p:cNvSpPr txBox="1"/>
          <p:nvPr/>
        </p:nvSpPr>
        <p:spPr>
          <a:xfrm rot="10800000" flipV="1">
            <a:off x="409427" y="201326"/>
            <a:ext cx="11246590" cy="1138773"/>
          </a:xfrm>
          <a:prstGeom prst="rect">
            <a:avLst/>
          </a:prstGeom>
          <a:noFill/>
        </p:spPr>
        <p:txBody>
          <a:bodyPr wrap="square">
            <a:spAutoFit/>
          </a:bodyPr>
          <a:lstStyle/>
          <a:p>
            <a:pPr algn="just"/>
            <a:r>
              <a:rPr lang="en-US" sz="2200" b="1" dirty="0">
                <a:solidFill>
                  <a:srgbClr val="4373B7"/>
                </a:solidFill>
                <a:latin typeface="Calibri" panose="020F0502020204030204" pitchFamily="34" charset="0"/>
                <a:cs typeface="Calibri" panose="020F0502020204030204" pitchFamily="34" charset="0"/>
              </a:rPr>
              <a:t>HR-5736 Smith Mundt Modernization Act</a:t>
            </a:r>
            <a:r>
              <a:rPr lang="en-US" sz="2200" b="1" dirty="0">
                <a:solidFill>
                  <a:srgbClr val="0F0F0F"/>
                </a:solidFill>
                <a:latin typeface="Calibri" panose="020F0502020204030204" pitchFamily="34" charset="0"/>
                <a:cs typeface="Calibri" panose="020F0502020204030204" pitchFamily="34" charset="0"/>
              </a:rPr>
              <a:t> </a:t>
            </a:r>
            <a:r>
              <a:rPr lang="en-US" sz="2200" dirty="0">
                <a:solidFill>
                  <a:srgbClr val="0F0F0F"/>
                </a:solidFill>
                <a:latin typeface="Calibri" panose="020F0502020204030204" pitchFamily="34" charset="0"/>
                <a:cs typeface="Calibri" panose="020F0502020204030204" pitchFamily="34" charset="0"/>
              </a:rPr>
              <a:t>of 2012 lifted the domestic ban on government propaganda. Prior to this law, most government propaganda could only be disseminated in other nations</a:t>
            </a:r>
            <a:r>
              <a:rPr lang="en-US" sz="2400" dirty="0">
                <a:solidFill>
                  <a:srgbClr val="0F0F0F"/>
                </a:solidFill>
                <a:latin typeface="Calibri" panose="020F0502020204030204" pitchFamily="34" charset="0"/>
                <a:cs typeface="Calibri" panose="020F0502020204030204" pitchFamily="34" charset="0"/>
              </a:rPr>
              <a:t>. </a:t>
            </a:r>
            <a:r>
              <a:rPr lang="en-US" sz="1600" dirty="0">
                <a:solidFill>
                  <a:srgbClr val="0F0F0F"/>
                </a:solidFill>
                <a:latin typeface="Calibri" panose="020F0502020204030204" pitchFamily="34" charset="0"/>
                <a:ea typeface="Calibri" panose="020F0502020204030204" pitchFamily="34" charset="0"/>
                <a:cs typeface="Calibri" panose="020F0502020204030204" pitchFamily="34" charset="0"/>
                <a:hlinkClick r:id="rId3"/>
              </a:rPr>
              <a:t>https://www.usagm.gov/who-we-are/oversight/legislation/smith-mundt-faqs/</a:t>
            </a:r>
            <a:endParaRPr lang="en-US" sz="1600" dirty="0">
              <a:solidFill>
                <a:srgbClr val="0F0F0F"/>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person with braided hair and a microphone&#10;&#10;Description automatically generated">
            <a:extLst>
              <a:ext uri="{FF2B5EF4-FFF2-40B4-BE49-F238E27FC236}">
                <a16:creationId xmlns:a16="http://schemas.microsoft.com/office/drawing/2014/main" id="{4F89CDFF-5672-1815-1A06-A473579B2D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411" y="2456577"/>
            <a:ext cx="5644325" cy="3213300"/>
          </a:xfrm>
          <a:prstGeom prst="rect">
            <a:avLst/>
          </a:prstGeom>
        </p:spPr>
      </p:pic>
      <p:sp>
        <p:nvSpPr>
          <p:cNvPr id="10" name="TextBox 9">
            <a:extLst>
              <a:ext uri="{FF2B5EF4-FFF2-40B4-BE49-F238E27FC236}">
                <a16:creationId xmlns:a16="http://schemas.microsoft.com/office/drawing/2014/main" id="{26B6D0D4-4EBD-62F7-FD26-31C887C2733C}"/>
              </a:ext>
            </a:extLst>
          </p:cNvPr>
          <p:cNvSpPr txBox="1"/>
          <p:nvPr/>
        </p:nvSpPr>
        <p:spPr>
          <a:xfrm>
            <a:off x="409427" y="1317802"/>
            <a:ext cx="11246590" cy="1015663"/>
          </a:xfrm>
          <a:prstGeom prst="rect">
            <a:avLst/>
          </a:prstGeom>
          <a:noFill/>
        </p:spPr>
        <p:txBody>
          <a:bodyPr wrap="square">
            <a:spAutoFit/>
          </a:bodyPr>
          <a:lstStyle/>
          <a:p>
            <a:pPr algn="just"/>
            <a:r>
              <a:rPr lang="en-US" sz="2200" dirty="0">
                <a:solidFill>
                  <a:srgbClr val="222222"/>
                </a:solidFill>
                <a:latin typeface="Calibri" panose="020F0502020204030204" pitchFamily="34" charset="0"/>
                <a:cs typeface="Calibri" panose="020F0502020204030204" pitchFamily="34" charset="0"/>
              </a:rPr>
              <a:t>A critic raised concerns that this law lacked oversight, and that there was no way of assuring the accuracy of this information. </a:t>
            </a:r>
          </a:p>
          <a:p>
            <a:pPr algn="just"/>
            <a:r>
              <a:rPr lang="en-US" sz="1600" dirty="0">
                <a:solidFill>
                  <a:srgbClr val="0F0F0F"/>
                </a:solidFill>
                <a:latin typeface="Calibri" panose="020F0502020204030204" pitchFamily="34" charset="0"/>
                <a:ea typeface="Calibri" panose="020F0502020204030204" pitchFamily="34" charset="0"/>
                <a:cs typeface="Calibri" panose="020F0502020204030204" pitchFamily="34" charset="0"/>
                <a:hlinkClick r:id="rId5"/>
              </a:rPr>
              <a:t>https://www.buzzfeednews.com/article/mhastings/congressmen-seek-to-lift-propaganda-ban</a:t>
            </a:r>
            <a:endParaRPr lang="en-US" sz="1600" dirty="0">
              <a:solidFill>
                <a:srgbClr val="0F0F0F"/>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7321EF9-96DC-546A-5F07-9B10C657F65C}"/>
              </a:ext>
            </a:extLst>
          </p:cNvPr>
          <p:cNvSpPr txBox="1"/>
          <p:nvPr/>
        </p:nvSpPr>
        <p:spPr>
          <a:xfrm>
            <a:off x="6169304" y="5647575"/>
            <a:ext cx="5608392" cy="584775"/>
          </a:xfrm>
          <a:prstGeom prst="rect">
            <a:avLst/>
          </a:prstGeom>
          <a:noFill/>
        </p:spPr>
        <p:txBody>
          <a:bodyPr wrap="square">
            <a:spAutoFit/>
          </a:bodyPr>
          <a:lstStyle/>
          <a:p>
            <a:r>
              <a:rPr lang="en-US" sz="1600" dirty="0">
                <a:solidFill>
                  <a:srgbClr val="666666"/>
                </a:solidFill>
                <a:latin typeface="Calibri" panose="020F0502020204030204" pitchFamily="34" charset="0"/>
                <a:cs typeface="Calibri" panose="020F0502020204030204" pitchFamily="34" charset="0"/>
              </a:rPr>
              <a:t>Head of CDC  Rochelle </a:t>
            </a:r>
            <a:r>
              <a:rPr lang="en-US" sz="1600" dirty="0" err="1">
                <a:solidFill>
                  <a:srgbClr val="666666"/>
                </a:solidFill>
                <a:latin typeface="Calibri" panose="020F0502020204030204" pitchFamily="34" charset="0"/>
                <a:cs typeface="Calibri" panose="020F0502020204030204" pitchFamily="34" charset="0"/>
              </a:rPr>
              <a:t>Wallensky</a:t>
            </a:r>
            <a:r>
              <a:rPr lang="en-US" sz="1600" dirty="0">
                <a:solidFill>
                  <a:srgbClr val="666666"/>
                </a:solidFill>
                <a:latin typeface="Calibri" panose="020F0502020204030204" pitchFamily="34" charset="0"/>
                <a:cs typeface="Calibri" panose="020F0502020204030204" pitchFamily="34" charset="0"/>
              </a:rPr>
              <a:t> presenting unsupported claims to garner wider acceptance of COVID vaccines.</a:t>
            </a:r>
            <a:endParaRPr 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542BC0C-5508-70C6-0EA4-2F21C7F27A71}"/>
              </a:ext>
            </a:extLst>
          </p:cNvPr>
          <p:cNvSpPr txBox="1"/>
          <p:nvPr/>
        </p:nvSpPr>
        <p:spPr>
          <a:xfrm>
            <a:off x="353752" y="5647574"/>
            <a:ext cx="5709984" cy="584775"/>
          </a:xfrm>
          <a:prstGeom prst="rect">
            <a:avLst/>
          </a:prstGeom>
          <a:noFill/>
        </p:spPr>
        <p:txBody>
          <a:bodyPr wrap="square">
            <a:spAutoFit/>
          </a:bodyPr>
          <a:lstStyle/>
          <a:p>
            <a:pPr algn="just"/>
            <a:r>
              <a:rPr lang="en-US" sz="1600" dirty="0">
                <a:solidFill>
                  <a:srgbClr val="666666"/>
                </a:solidFill>
                <a:latin typeface="Calibri" panose="020F0502020204030204" pitchFamily="34" charset="0"/>
                <a:cs typeface="Calibri" panose="020F0502020204030204" pitchFamily="34" charset="0"/>
              </a:rPr>
              <a:t>The daughter of a Kuwaiti ambassador presenting fictitious testimony to garner support for the Gulf War.</a:t>
            </a:r>
            <a:endParaRPr lang="en-US" sz="1600" dirty="0">
              <a:latin typeface="Calibri" panose="020F0502020204030204" pitchFamily="34" charset="0"/>
              <a:cs typeface="Calibri" panose="020F0502020204030204" pitchFamily="34" charset="0"/>
            </a:endParaRPr>
          </a:p>
        </p:txBody>
      </p:sp>
      <p:pic>
        <p:nvPicPr>
          <p:cNvPr id="8" name="Picture 7" descr="A person speaking to a doctor&#10;&#10;Description automatically generated">
            <a:extLst>
              <a:ext uri="{FF2B5EF4-FFF2-40B4-BE49-F238E27FC236}">
                <a16:creationId xmlns:a16="http://schemas.microsoft.com/office/drawing/2014/main" id="{D805DBD6-8D58-A2F9-AFC7-E46C0E2326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45146" y="2456577"/>
            <a:ext cx="5477777" cy="3213300"/>
          </a:xfrm>
          <a:prstGeom prst="rect">
            <a:avLst/>
          </a:prstGeom>
        </p:spPr>
      </p:pic>
    </p:spTree>
    <p:extLst>
      <p:ext uri="{BB962C8B-B14F-4D97-AF65-F5344CB8AC3E}">
        <p14:creationId xmlns:p14="http://schemas.microsoft.com/office/powerpoint/2010/main" val="235035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FC677C-20B0-CFC4-1B4B-3BF7255FB172}"/>
              </a:ext>
            </a:extLst>
          </p:cNvPr>
          <p:cNvSpPr txBox="1"/>
          <p:nvPr/>
        </p:nvSpPr>
        <p:spPr>
          <a:xfrm rot="10800000" flipV="1">
            <a:off x="1257028" y="1310693"/>
            <a:ext cx="6807131" cy="2185214"/>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The </a:t>
            </a:r>
            <a:r>
              <a:rPr lang="en-US" sz="2200" b="1" dirty="0">
                <a:solidFill>
                  <a:srgbClr val="4373B7"/>
                </a:solidFill>
                <a:latin typeface="Calibri" panose="020F0502020204030204" pitchFamily="34" charset="0"/>
                <a:cs typeface="Calibri" panose="020F0502020204030204" pitchFamily="34" charset="0"/>
              </a:rPr>
              <a:t>Prep Act </a:t>
            </a:r>
            <a:r>
              <a:rPr lang="en-US" sz="2200" dirty="0">
                <a:latin typeface="Calibri" panose="020F0502020204030204" pitchFamily="34" charset="0"/>
                <a:cs typeface="Calibri" panose="020F0502020204030204" pitchFamily="34" charset="0"/>
              </a:rPr>
              <a:t>of 2020 provided liability protection to health workers and manufacturers from all procedures and products designated as “pandemic countermeasures.”</a:t>
            </a:r>
          </a:p>
          <a:p>
            <a:pPr algn="just"/>
            <a:r>
              <a:rPr lang="en-US" sz="1600" dirty="0">
                <a:latin typeface="Calibri" panose="020F0502020204030204" pitchFamily="34" charset="0"/>
                <a:cs typeface="Calibri" panose="020F0502020204030204" pitchFamily="34" charset="0"/>
                <a:hlinkClick r:id="rId2"/>
              </a:rPr>
              <a:t>https://www.federalregister.gov/documents/2020/03/17/2020-05484/declaration-under-the-public-readiness-and-emergency-preparedness-act-for-medical-countermeasures</a:t>
            </a:r>
            <a:endParaRPr lang="en-US" sz="1600" dirty="0">
              <a:latin typeface="Calibri" panose="020F0502020204030204" pitchFamily="34" charset="0"/>
              <a:cs typeface="Calibri" panose="020F0502020204030204" pitchFamily="34" charset="0"/>
            </a:endParaRPr>
          </a:p>
          <a:p>
            <a:pPr algn="just"/>
            <a:endParaRPr lang="en-US" sz="2200" dirty="0">
              <a:latin typeface="Calibri" panose="020F0502020204030204" pitchFamily="34" charset="0"/>
              <a:cs typeface="Calibri" panose="020F0502020204030204" pitchFamily="34" charset="0"/>
            </a:endParaRPr>
          </a:p>
        </p:txBody>
      </p:sp>
      <p:pic>
        <p:nvPicPr>
          <p:cNvPr id="2" name="Picture 1" descr="A person in a hospital bed&#10;&#10;Description automatically generated">
            <a:extLst>
              <a:ext uri="{FF2B5EF4-FFF2-40B4-BE49-F238E27FC236}">
                <a16:creationId xmlns:a16="http://schemas.microsoft.com/office/drawing/2014/main" id="{2ACD16AF-7830-F099-9A52-B7C6DFEFEC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3369" y="1310693"/>
            <a:ext cx="2579947" cy="1595751"/>
          </a:xfrm>
          <a:prstGeom prst="rect">
            <a:avLst/>
          </a:prstGeom>
          <a:ln>
            <a:solidFill>
              <a:schemeClr val="tx1"/>
            </a:solidFill>
          </a:ln>
        </p:spPr>
      </p:pic>
      <p:pic>
        <p:nvPicPr>
          <p:cNvPr id="3" name="Picture 2" descr="A close up of a sign&#10;&#10;Description automatically generated">
            <a:extLst>
              <a:ext uri="{FF2B5EF4-FFF2-40B4-BE49-F238E27FC236}">
                <a16:creationId xmlns:a16="http://schemas.microsoft.com/office/drawing/2014/main" id="{F5E58CFD-5D01-41F7-C4EB-2F265A281D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73413" y="3388543"/>
            <a:ext cx="2561438" cy="939545"/>
          </a:xfrm>
          <a:prstGeom prst="rect">
            <a:avLst/>
          </a:prstGeom>
          <a:ln>
            <a:solidFill>
              <a:schemeClr val="tx1"/>
            </a:solidFill>
          </a:ln>
        </p:spPr>
      </p:pic>
      <p:pic>
        <p:nvPicPr>
          <p:cNvPr id="6" name="Picture 5" descr="A graph of death and randomization&#10;&#10;Description automatically generated">
            <a:extLst>
              <a:ext uri="{FF2B5EF4-FFF2-40B4-BE49-F238E27FC236}">
                <a16:creationId xmlns:a16="http://schemas.microsoft.com/office/drawing/2014/main" id="{C15B6F63-9049-1FEC-EB48-0D28C201C4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73413" y="4430330"/>
            <a:ext cx="2579947" cy="1474619"/>
          </a:xfrm>
          <a:prstGeom prst="rect">
            <a:avLst/>
          </a:prstGeom>
          <a:ln>
            <a:solidFill>
              <a:schemeClr val="tx1"/>
            </a:solidFill>
          </a:ln>
        </p:spPr>
      </p:pic>
      <p:sp>
        <p:nvSpPr>
          <p:cNvPr id="7" name="TextBox 6">
            <a:extLst>
              <a:ext uri="{FF2B5EF4-FFF2-40B4-BE49-F238E27FC236}">
                <a16:creationId xmlns:a16="http://schemas.microsoft.com/office/drawing/2014/main" id="{7F44E44B-BD06-4C6D-4CF2-76CB88DC93DD}"/>
              </a:ext>
            </a:extLst>
          </p:cNvPr>
          <p:cNvSpPr txBox="1"/>
          <p:nvPr/>
        </p:nvSpPr>
        <p:spPr>
          <a:xfrm rot="10800000" flipV="1">
            <a:off x="1257028" y="3323228"/>
            <a:ext cx="6618441" cy="2339102"/>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A repurposed Ebola drug became the “standard of care” for hospitalized COVID-19 patients despite its deeply problematic safely profile.</a:t>
            </a:r>
          </a:p>
          <a:p>
            <a:pPr algn="just"/>
            <a:r>
              <a:rPr lang="en-US" sz="1600" dirty="0">
                <a:latin typeface="Calibri" panose="020F0502020204030204" pitchFamily="34" charset="0"/>
                <a:ea typeface="Calibri" panose="020F0502020204030204" pitchFamily="34" charset="0"/>
                <a:cs typeface="Calibri" panose="020F0502020204030204" pitchFamily="34" charset="0"/>
                <a:hlinkClick r:id="rId6" invalidUrl="https://www.nejm.org/doi/10.1056/NEJMoa1910993?url_ver=Z39.88-2003&amp;rfr_id=ori:rid:crossref.org&amp;rfr_dat=cr_pub  0pubmed"/>
              </a:rPr>
              <a:t>https://www.nejm.org/doi/10.1056/NEJMoa1910993?url_ver=Z39.88-2003&amp;rfr_id=ori:rid:crossref.org&amp;rfr_dat=cr_pub%20%200pubmed</a:t>
            </a:r>
            <a:endParaRPr lang="en-US" sz="1600" dirty="0">
              <a:latin typeface="Calibri" panose="020F0502020204030204" pitchFamily="34" charset="0"/>
              <a:ea typeface="Calibri" panose="020F0502020204030204" pitchFamily="34" charset="0"/>
              <a:cs typeface="Calibri" panose="020F0502020204030204" pitchFamily="34" charset="0"/>
            </a:endParaRPr>
          </a:p>
          <a:p>
            <a:pPr algn="just"/>
            <a:endParaRPr lang="en-US" sz="1600" dirty="0">
              <a:latin typeface="Calibri" panose="020F0502020204030204" pitchFamily="34" charset="0"/>
              <a:ea typeface="Calibri" panose="020F0502020204030204" pitchFamily="34" charset="0"/>
              <a:cs typeface="Calibri" panose="020F0502020204030204" pitchFamily="34" charset="0"/>
            </a:endParaRPr>
          </a:p>
          <a:p>
            <a:pPr algn="just"/>
            <a:r>
              <a:rPr lang="en-US" sz="1600" dirty="0">
                <a:latin typeface="Calibri" panose="020F0502020204030204" pitchFamily="34" charset="0"/>
                <a:ea typeface="Calibri" panose="020F0502020204030204" pitchFamily="34" charset="0"/>
                <a:cs typeface="Calibri" panose="020F0502020204030204" pitchFamily="34" charset="0"/>
                <a:hlinkClick r:id="rId7"/>
              </a:rPr>
              <a:t>https://principia-scientific.com/doctor-reveals-remdesivir-is-real-cause-of-covid-19-maladies/</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966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1673C3DF-0B72-02F5-4533-5ABFFDCA240F}"/>
              </a:ext>
            </a:extLst>
          </p:cNvPr>
          <p:cNvSpPr txBox="1"/>
          <p:nvPr/>
        </p:nvSpPr>
        <p:spPr>
          <a:xfrm>
            <a:off x="556186" y="1090925"/>
            <a:ext cx="11531311" cy="746358"/>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200" dirty="0">
                <a:latin typeface="Calibri" panose="020F0502020204030204" pitchFamily="34" charset="0"/>
                <a:cs typeface="Calibri" panose="020F0502020204030204" pitchFamily="34" charset="0"/>
              </a:rPr>
              <a:t>The blogger </a:t>
            </a:r>
            <a:r>
              <a:rPr lang="en-US" sz="2200" kern="0" dirty="0">
                <a:latin typeface="Calibri" panose="020F0502020204030204" pitchFamily="34" charset="0"/>
                <a:cs typeface="Calibri" panose="020F0502020204030204" pitchFamily="34" charset="0"/>
              </a:rPr>
              <a:t>in the science thriller “Contagion” </a:t>
            </a:r>
            <a:r>
              <a:rPr lang="en-US" sz="2200" dirty="0">
                <a:latin typeface="Calibri" panose="020F0502020204030204" pitchFamily="34" charset="0"/>
                <a:cs typeface="Calibri" panose="020F0502020204030204" pitchFamily="34" charset="0"/>
              </a:rPr>
              <a:t>accused the CDC of being “in bed” with Big Pharma.</a:t>
            </a:r>
          </a:p>
          <a:p>
            <a:pPr defTabSz="685800">
              <a:defRPr sz="1800" b="0" i="0" u="none" strike="noStrike" kern="0" cap="none" spc="0" baseline="0">
                <a:solidFill>
                  <a:srgbClr val="000000"/>
                </a:solidFill>
                <a:uFillTx/>
              </a:defRPr>
            </a:pPr>
            <a:r>
              <a:rPr lang="en-US" sz="2200" dirty="0">
                <a:latin typeface="Calibri" panose="020F0502020204030204" pitchFamily="34" charset="0"/>
                <a:cs typeface="Calibri" panose="020F0502020204030204" pitchFamily="34" charset="0"/>
              </a:rPr>
              <a:t>Is there any merit to this accusation in real life? </a:t>
            </a:r>
          </a:p>
        </p:txBody>
      </p:sp>
      <p:pic>
        <p:nvPicPr>
          <p:cNvPr id="4" name="Picture 5" descr="Logo&#10;&#10;Description automatically generated">
            <a:extLst>
              <a:ext uri="{FF2B5EF4-FFF2-40B4-BE49-F238E27FC236}">
                <a16:creationId xmlns:a16="http://schemas.microsoft.com/office/drawing/2014/main" id="{2A7DD78A-2678-3F86-F217-FFB6A76231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9435" y="2016479"/>
            <a:ext cx="4445114" cy="3559132"/>
          </a:xfrm>
          <a:prstGeom prst="rect">
            <a:avLst/>
          </a:prstGeom>
          <a:noFill/>
          <a:ln w="9528" cap="flat">
            <a:solidFill>
              <a:srgbClr val="000000"/>
            </a:solidFill>
            <a:prstDash val="solid"/>
            <a:miter/>
          </a:ln>
        </p:spPr>
      </p:pic>
      <p:pic>
        <p:nvPicPr>
          <p:cNvPr id="5" name="Picture 2" descr="A picture containing text, person, outdoor, person&#10;&#10;Description automatically generated">
            <a:extLst>
              <a:ext uri="{FF2B5EF4-FFF2-40B4-BE49-F238E27FC236}">
                <a16:creationId xmlns:a16="http://schemas.microsoft.com/office/drawing/2014/main" id="{264FCF32-7CFB-12E0-59D2-902D0B5F0F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2016478"/>
            <a:ext cx="4199262" cy="3559132"/>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tack of money&#10;&#10;Description automatically generated">
            <a:extLst>
              <a:ext uri="{FF2B5EF4-FFF2-40B4-BE49-F238E27FC236}">
                <a16:creationId xmlns:a16="http://schemas.microsoft.com/office/drawing/2014/main" id="{1527583E-B6F1-951C-CD11-71A6E18E90F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45022" y="237554"/>
            <a:ext cx="5464803" cy="6382891"/>
          </a:xfrm>
          <a:prstGeom prst="rect">
            <a:avLst/>
          </a:prstGeom>
        </p:spPr>
      </p:pic>
    </p:spTree>
    <p:extLst>
      <p:ext uri="{BB962C8B-B14F-4D97-AF65-F5344CB8AC3E}">
        <p14:creationId xmlns:p14="http://schemas.microsoft.com/office/powerpoint/2010/main" val="817069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3"/>
          <a:stretch>
            <a:fillRect/>
          </a:stretch>
        </p:blipFill>
        <p:spPr>
          <a:xfrm>
            <a:off x="3944327" y="1089442"/>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625206" y="399228"/>
            <a:ext cx="3073405"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a:t>
            </a:r>
          </a:p>
        </p:txBody>
      </p:sp>
    </p:spTree>
    <p:extLst>
      <p:ext uri="{BB962C8B-B14F-4D97-AF65-F5344CB8AC3E}">
        <p14:creationId xmlns:p14="http://schemas.microsoft.com/office/powerpoint/2010/main" val="1675742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reading a book with children&#10;&#10;Description automatically generated">
            <a:extLst>
              <a:ext uri="{FF2B5EF4-FFF2-40B4-BE49-F238E27FC236}">
                <a16:creationId xmlns:a16="http://schemas.microsoft.com/office/drawing/2014/main" id="{9954808C-B90A-52FC-110F-63A3E89B40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9632" y="1533255"/>
            <a:ext cx="9132733" cy="4840349"/>
          </a:xfrm>
          <a:prstGeom prst="rect">
            <a:avLst/>
          </a:prstGeom>
          <a:ln>
            <a:solidFill>
              <a:schemeClr val="accent1"/>
            </a:solidFill>
          </a:ln>
        </p:spPr>
      </p:pic>
      <p:sp>
        <p:nvSpPr>
          <p:cNvPr id="4" name="TextBox 3">
            <a:extLst>
              <a:ext uri="{FF2B5EF4-FFF2-40B4-BE49-F238E27FC236}">
                <a16:creationId xmlns:a16="http://schemas.microsoft.com/office/drawing/2014/main" id="{82BDBEBB-17D9-C039-9688-3AB549C2D900}"/>
              </a:ext>
            </a:extLst>
          </p:cNvPr>
          <p:cNvSpPr txBox="1"/>
          <p:nvPr/>
        </p:nvSpPr>
        <p:spPr>
          <a:xfrm>
            <a:off x="562763" y="484396"/>
            <a:ext cx="11066470" cy="800219"/>
          </a:xfrm>
          <a:prstGeom prst="rect">
            <a:avLst/>
          </a:prstGeom>
          <a:noFill/>
        </p:spPr>
        <p:txBody>
          <a:bodyPr wrap="square">
            <a:spAutoFit/>
          </a:bodyPr>
          <a:lstStyle/>
          <a:p>
            <a:pPr algn="just"/>
            <a:r>
              <a:rPr lang="en-US" sz="2300" dirty="0">
                <a:latin typeface="Calibri" panose="020F0502020204030204" pitchFamily="34" charset="0"/>
                <a:cs typeface="Calibri" panose="020F0502020204030204" pitchFamily="34" charset="0"/>
              </a:rPr>
              <a:t>The CDC is a government agency has existed since 1946, but a significant portion of its operating budget comes from donors to the “CDC Foundation,” which was founded in 1992.</a:t>
            </a:r>
          </a:p>
        </p:txBody>
      </p:sp>
    </p:spTree>
    <p:extLst>
      <p:ext uri="{BB962C8B-B14F-4D97-AF65-F5344CB8AC3E}">
        <p14:creationId xmlns:p14="http://schemas.microsoft.com/office/powerpoint/2010/main" val="3180168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16DB97-597B-CC2D-D425-75A57D3E8604}"/>
              </a:ext>
            </a:extLst>
          </p:cNvPr>
          <p:cNvSpPr txBox="1"/>
          <p:nvPr/>
        </p:nvSpPr>
        <p:spPr>
          <a:xfrm>
            <a:off x="3557752" y="5560600"/>
            <a:ext cx="5076497" cy="315471"/>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600" dirty="0">
                <a:solidFill>
                  <a:srgbClr val="000000"/>
                </a:solidFill>
                <a:latin typeface="Calibri" panose="020F0502020204030204" pitchFamily="34" charset="0"/>
                <a:cs typeface="Calibri" panose="020F0502020204030204" pitchFamily="34" charset="0"/>
                <a:hlinkClick r:id="rId2"/>
              </a:rPr>
              <a:t>https://www.govtrack.us/congress/bills/102/hr3635/text</a:t>
            </a:r>
            <a:endParaRPr lang="en-US" sz="1600" dirty="0">
              <a:solidFill>
                <a:srgbClr val="000000"/>
              </a:solidFill>
              <a:latin typeface="Calibri" panose="020F0502020204030204" pitchFamily="34" charset="0"/>
              <a:cs typeface="Calibri" panose="020F0502020204030204" pitchFamily="34" charset="0"/>
            </a:endParaRPr>
          </a:p>
        </p:txBody>
      </p:sp>
      <p:pic>
        <p:nvPicPr>
          <p:cNvPr id="4" name="Picture 3" descr="Text&#10;&#10;Description automatically generated">
            <a:extLst>
              <a:ext uri="{FF2B5EF4-FFF2-40B4-BE49-F238E27FC236}">
                <a16:creationId xmlns:a16="http://schemas.microsoft.com/office/drawing/2014/main" id="{037FE373-12A0-1B36-E238-CB549238D2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0204" y="1108266"/>
            <a:ext cx="6167084" cy="4405058"/>
          </a:xfrm>
          <a:prstGeom prst="rect">
            <a:avLst/>
          </a:prstGeom>
          <a:noFill/>
          <a:ln w="9528" cap="flat">
            <a:solidFill>
              <a:srgbClr val="000000"/>
            </a:solidFill>
            <a:prstDash val="solid"/>
            <a:miter/>
          </a:ln>
        </p:spPr>
      </p:pic>
      <p:sp>
        <p:nvSpPr>
          <p:cNvPr id="5" name="Rectangle 4">
            <a:extLst>
              <a:ext uri="{FF2B5EF4-FFF2-40B4-BE49-F238E27FC236}">
                <a16:creationId xmlns:a16="http://schemas.microsoft.com/office/drawing/2014/main" id="{2697275B-5CE8-3219-CCBE-97EF02BEA7D1}"/>
              </a:ext>
            </a:extLst>
          </p:cNvPr>
          <p:cNvSpPr/>
          <p:nvPr/>
        </p:nvSpPr>
        <p:spPr>
          <a:xfrm>
            <a:off x="3576927" y="2360977"/>
            <a:ext cx="5507776" cy="688975"/>
          </a:xfrm>
          <a:prstGeom prst="rect">
            <a:avLst/>
          </a:prstGeom>
          <a:noFill/>
          <a:ln w="38103" cap="flat">
            <a:solidFill>
              <a:srgbClr val="2F3DF1"/>
            </a:solidFill>
            <a:prstDash val="solid"/>
            <a:miter/>
          </a:ln>
        </p:spPr>
        <p:txBody>
          <a:bodyPr vert="horz" wrap="square" lIns="68580" tIns="34290" rIns="68580" bIns="34290" anchor="ctr" anchorCtr="1" compatLnSpc="1">
            <a:noAutofit/>
          </a:bodyPr>
          <a:lstStyle/>
          <a:p>
            <a:pPr algn="ctr" defTabSz="685800">
              <a:defRPr sz="1800" b="0" i="0" u="none" strike="noStrike" kern="0" cap="none" spc="0" baseline="0">
                <a:solidFill>
                  <a:srgbClr val="000000"/>
                </a:solidFill>
                <a:uFillTx/>
              </a:defRPr>
            </a:pPr>
            <a:endParaRPr lang="en-US" sz="1350">
              <a:solidFill>
                <a:srgbClr val="FFFFFF"/>
              </a:solidFill>
              <a:latin typeface="Calibri"/>
            </a:endParaRPr>
          </a:p>
        </p:txBody>
      </p:sp>
      <p:cxnSp>
        <p:nvCxnSpPr>
          <p:cNvPr id="6" name="Straight Connector 7">
            <a:extLst>
              <a:ext uri="{FF2B5EF4-FFF2-40B4-BE49-F238E27FC236}">
                <a16:creationId xmlns:a16="http://schemas.microsoft.com/office/drawing/2014/main" id="{88925809-72E8-3543-2E27-F698BA269008}"/>
              </a:ext>
            </a:extLst>
          </p:cNvPr>
          <p:cNvCxnSpPr/>
          <p:nvPr/>
        </p:nvCxnSpPr>
        <p:spPr>
          <a:xfrm>
            <a:off x="4512386" y="2820277"/>
            <a:ext cx="1676405" cy="0"/>
          </a:xfrm>
          <a:prstGeom prst="straightConnector1">
            <a:avLst/>
          </a:prstGeom>
          <a:noFill/>
          <a:ln w="38103" cap="flat">
            <a:solidFill>
              <a:srgbClr val="2F3DF1"/>
            </a:solidFill>
            <a:prstDash val="solid"/>
            <a:miter/>
          </a:ln>
        </p:spPr>
      </p:cxnSp>
      <p:cxnSp>
        <p:nvCxnSpPr>
          <p:cNvPr id="7" name="Straight Connector 11">
            <a:extLst>
              <a:ext uri="{FF2B5EF4-FFF2-40B4-BE49-F238E27FC236}">
                <a16:creationId xmlns:a16="http://schemas.microsoft.com/office/drawing/2014/main" id="{870091CD-E837-8E97-B205-7FE93BD0DE69}"/>
              </a:ext>
            </a:extLst>
          </p:cNvPr>
          <p:cNvCxnSpPr/>
          <p:nvPr/>
        </p:nvCxnSpPr>
        <p:spPr>
          <a:xfrm>
            <a:off x="3329744" y="2212493"/>
            <a:ext cx="1121688" cy="0"/>
          </a:xfrm>
          <a:prstGeom prst="straightConnector1">
            <a:avLst/>
          </a:prstGeom>
          <a:noFill/>
          <a:ln w="38103" cap="flat">
            <a:solidFill>
              <a:srgbClr val="2F3DF1"/>
            </a:solidFill>
            <a:prstDash val="solid"/>
            <a:miter/>
          </a:ln>
        </p:spPr>
      </p:cxnSp>
      <p:sp>
        <p:nvSpPr>
          <p:cNvPr id="8" name="TextBox 6">
            <a:extLst>
              <a:ext uri="{FF2B5EF4-FFF2-40B4-BE49-F238E27FC236}">
                <a16:creationId xmlns:a16="http://schemas.microsoft.com/office/drawing/2014/main" id="{6184E281-6A24-BD70-3C97-9E858FEEC987}"/>
              </a:ext>
            </a:extLst>
          </p:cNvPr>
          <p:cNvSpPr txBox="1"/>
          <p:nvPr/>
        </p:nvSpPr>
        <p:spPr>
          <a:xfrm>
            <a:off x="2448146" y="440034"/>
            <a:ext cx="7481290" cy="438582"/>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sz="2400" dirty="0">
                <a:latin typeface="Calibri" panose="020F0502020204030204" pitchFamily="34" charset="0"/>
                <a:cs typeface="Calibri" panose="020F0502020204030204" pitchFamily="34" charset="0"/>
              </a:rPr>
              <a:t>Some CDC jobs are funded through the CDC Foundation.</a:t>
            </a:r>
          </a:p>
        </p:txBody>
      </p:sp>
    </p:spTree>
    <p:extLst>
      <p:ext uri="{BB962C8B-B14F-4D97-AF65-F5344CB8AC3E}">
        <p14:creationId xmlns:p14="http://schemas.microsoft.com/office/powerpoint/2010/main" val="363302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80C3A8D-F643-4E73-A5C1-5C8CCAF09553}"/>
              </a:ext>
            </a:extLst>
          </p:cNvPr>
          <p:cNvSpPr txBox="1"/>
          <p:nvPr/>
        </p:nvSpPr>
        <p:spPr>
          <a:xfrm>
            <a:off x="1926585" y="5443828"/>
            <a:ext cx="5381883" cy="315471"/>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600" dirty="0">
                <a:solidFill>
                  <a:srgbClr val="000000"/>
                </a:solidFill>
                <a:latin typeface="Calibri" panose="020F0502020204030204" pitchFamily="34" charset="0"/>
                <a:cs typeface="Calibri" panose="020F0502020204030204" pitchFamily="34" charset="0"/>
                <a:hlinkClick r:id="rId2"/>
              </a:rPr>
              <a:t>https://www.cdcfoundation.org/FY2021/donors?group=corp</a:t>
            </a:r>
            <a:endParaRPr lang="en-US" sz="1600" dirty="0">
              <a:solidFill>
                <a:srgbClr val="000000"/>
              </a:solidFill>
              <a:latin typeface="Calibri" panose="020F0502020204030204" pitchFamily="34" charset="0"/>
              <a:cs typeface="Calibri" panose="020F0502020204030204" pitchFamily="34" charset="0"/>
            </a:endParaRPr>
          </a:p>
        </p:txBody>
      </p:sp>
      <p:pic>
        <p:nvPicPr>
          <p:cNvPr id="3" name="Picture 10" descr="Graphical user interface, text, application&#10;&#10;Description automatically generated">
            <a:extLst>
              <a:ext uri="{FF2B5EF4-FFF2-40B4-BE49-F238E27FC236}">
                <a16:creationId xmlns:a16="http://schemas.microsoft.com/office/drawing/2014/main" id="{D59D7DC2-816A-98C3-F8F7-EAB1674221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3633" y="2731461"/>
            <a:ext cx="8124741" cy="2660540"/>
          </a:xfrm>
          <a:prstGeom prst="rect">
            <a:avLst/>
          </a:prstGeom>
          <a:noFill/>
          <a:ln w="9528" cap="flat">
            <a:solidFill>
              <a:srgbClr val="000000"/>
            </a:solidFill>
            <a:prstDash val="solid"/>
            <a:miter/>
          </a:ln>
        </p:spPr>
      </p:pic>
      <p:pic>
        <p:nvPicPr>
          <p:cNvPr id="4" name="Picture 14" descr="Graphical user interface, text&#10;&#10;Description automatically generated">
            <a:extLst>
              <a:ext uri="{FF2B5EF4-FFF2-40B4-BE49-F238E27FC236}">
                <a16:creationId xmlns:a16="http://schemas.microsoft.com/office/drawing/2014/main" id="{427AA65C-C7C3-B215-E58D-AF8DA155D0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95323" y="1132727"/>
            <a:ext cx="3292395" cy="1471257"/>
          </a:xfrm>
          <a:prstGeom prst="rect">
            <a:avLst/>
          </a:prstGeom>
          <a:noFill/>
          <a:ln cap="flat">
            <a:noFill/>
          </a:ln>
        </p:spPr>
      </p:pic>
      <p:cxnSp>
        <p:nvCxnSpPr>
          <p:cNvPr id="5" name="Straight Arrow Connector 15">
            <a:extLst>
              <a:ext uri="{FF2B5EF4-FFF2-40B4-BE49-F238E27FC236}">
                <a16:creationId xmlns:a16="http://schemas.microsoft.com/office/drawing/2014/main" id="{19F5FEA3-8705-EE2C-9A91-AEBBD0FB10DD}"/>
              </a:ext>
            </a:extLst>
          </p:cNvPr>
          <p:cNvCxnSpPr/>
          <p:nvPr/>
        </p:nvCxnSpPr>
        <p:spPr>
          <a:xfrm flipH="1">
            <a:off x="4892849" y="5289465"/>
            <a:ext cx="386257" cy="0"/>
          </a:xfrm>
          <a:prstGeom prst="straightConnector1">
            <a:avLst/>
          </a:prstGeom>
          <a:noFill/>
          <a:ln w="57150" cap="flat">
            <a:solidFill>
              <a:srgbClr val="2F3DF1"/>
            </a:solidFill>
            <a:prstDash val="solid"/>
            <a:miter/>
            <a:tailEnd type="arrow"/>
          </a:ln>
        </p:spPr>
      </p:cxnSp>
      <p:cxnSp>
        <p:nvCxnSpPr>
          <p:cNvPr id="6" name="Straight Arrow Connector 16">
            <a:extLst>
              <a:ext uri="{FF2B5EF4-FFF2-40B4-BE49-F238E27FC236}">
                <a16:creationId xmlns:a16="http://schemas.microsoft.com/office/drawing/2014/main" id="{FFFC3C08-FC03-E35E-E822-6072155D34DD}"/>
              </a:ext>
            </a:extLst>
          </p:cNvPr>
          <p:cNvCxnSpPr/>
          <p:nvPr/>
        </p:nvCxnSpPr>
        <p:spPr>
          <a:xfrm flipH="1">
            <a:off x="8245650" y="4138844"/>
            <a:ext cx="386257" cy="0"/>
          </a:xfrm>
          <a:prstGeom prst="straightConnector1">
            <a:avLst/>
          </a:prstGeom>
          <a:noFill/>
          <a:ln w="57150" cap="flat">
            <a:solidFill>
              <a:srgbClr val="2F3DF1"/>
            </a:solidFill>
            <a:prstDash val="solid"/>
            <a:miter/>
            <a:tailEnd type="arrow"/>
          </a:ln>
        </p:spPr>
      </p:cxnSp>
      <p:cxnSp>
        <p:nvCxnSpPr>
          <p:cNvPr id="7" name="Straight Arrow Connector 17">
            <a:extLst>
              <a:ext uri="{FF2B5EF4-FFF2-40B4-BE49-F238E27FC236}">
                <a16:creationId xmlns:a16="http://schemas.microsoft.com/office/drawing/2014/main" id="{EB3CE96D-F830-C43F-446C-9030977115BA}"/>
              </a:ext>
            </a:extLst>
          </p:cNvPr>
          <p:cNvCxnSpPr/>
          <p:nvPr/>
        </p:nvCxnSpPr>
        <p:spPr>
          <a:xfrm flipH="1">
            <a:off x="3726989" y="5015145"/>
            <a:ext cx="386257" cy="0"/>
          </a:xfrm>
          <a:prstGeom prst="straightConnector1">
            <a:avLst/>
          </a:prstGeom>
          <a:noFill/>
          <a:ln w="57150" cap="flat">
            <a:solidFill>
              <a:srgbClr val="2F3DF1"/>
            </a:solidFill>
            <a:prstDash val="solid"/>
            <a:miter/>
            <a:tailEnd type="arrow"/>
          </a:ln>
        </p:spPr>
      </p:cxnSp>
      <p:cxnSp>
        <p:nvCxnSpPr>
          <p:cNvPr id="8" name="Straight Arrow Connector 18">
            <a:extLst>
              <a:ext uri="{FF2B5EF4-FFF2-40B4-BE49-F238E27FC236}">
                <a16:creationId xmlns:a16="http://schemas.microsoft.com/office/drawing/2014/main" id="{9FAA4995-9224-1F33-A5C5-1783EE18FEA5}"/>
              </a:ext>
            </a:extLst>
          </p:cNvPr>
          <p:cNvCxnSpPr/>
          <p:nvPr/>
        </p:nvCxnSpPr>
        <p:spPr>
          <a:xfrm flipH="1">
            <a:off x="8702852" y="4443647"/>
            <a:ext cx="386256" cy="0"/>
          </a:xfrm>
          <a:prstGeom prst="straightConnector1">
            <a:avLst/>
          </a:prstGeom>
          <a:noFill/>
          <a:ln w="57150" cap="flat">
            <a:solidFill>
              <a:srgbClr val="2F3DF1"/>
            </a:solidFill>
            <a:prstDash val="solid"/>
            <a:miter/>
            <a:tailEnd type="arrow"/>
          </a:ln>
        </p:spPr>
      </p:cxnSp>
      <p:cxnSp>
        <p:nvCxnSpPr>
          <p:cNvPr id="9" name="Straight Arrow Connector 19">
            <a:extLst>
              <a:ext uri="{FF2B5EF4-FFF2-40B4-BE49-F238E27FC236}">
                <a16:creationId xmlns:a16="http://schemas.microsoft.com/office/drawing/2014/main" id="{854F54E9-5F5B-DB9B-CAEF-62B2FE3F5565}"/>
              </a:ext>
            </a:extLst>
          </p:cNvPr>
          <p:cNvCxnSpPr/>
          <p:nvPr/>
        </p:nvCxnSpPr>
        <p:spPr>
          <a:xfrm flipH="1">
            <a:off x="3780330" y="4733206"/>
            <a:ext cx="386256" cy="0"/>
          </a:xfrm>
          <a:prstGeom prst="straightConnector1">
            <a:avLst/>
          </a:prstGeom>
          <a:noFill/>
          <a:ln w="57150" cap="flat">
            <a:solidFill>
              <a:srgbClr val="2F3DF1"/>
            </a:solidFill>
            <a:prstDash val="solid"/>
            <a:miter/>
            <a:tailEnd type="arrow"/>
          </a:ln>
        </p:spPr>
      </p:cxnSp>
      <p:cxnSp>
        <p:nvCxnSpPr>
          <p:cNvPr id="10" name="Straight Arrow Connector 20">
            <a:extLst>
              <a:ext uri="{FF2B5EF4-FFF2-40B4-BE49-F238E27FC236}">
                <a16:creationId xmlns:a16="http://schemas.microsoft.com/office/drawing/2014/main" id="{C5339096-A4C9-DE61-87F5-F54BC4C51826}"/>
              </a:ext>
            </a:extLst>
          </p:cNvPr>
          <p:cNvCxnSpPr/>
          <p:nvPr/>
        </p:nvCxnSpPr>
        <p:spPr>
          <a:xfrm flipH="1">
            <a:off x="4999532" y="4138844"/>
            <a:ext cx="386256" cy="0"/>
          </a:xfrm>
          <a:prstGeom prst="straightConnector1">
            <a:avLst/>
          </a:prstGeom>
          <a:noFill/>
          <a:ln w="57150" cap="flat">
            <a:solidFill>
              <a:srgbClr val="2F3DF1"/>
            </a:solidFill>
            <a:prstDash val="solid"/>
            <a:miter/>
            <a:tailEnd type="arrow"/>
          </a:ln>
        </p:spPr>
      </p:cxnSp>
      <p:sp>
        <p:nvSpPr>
          <p:cNvPr id="11" name="Title 1">
            <a:extLst>
              <a:ext uri="{FF2B5EF4-FFF2-40B4-BE49-F238E27FC236}">
                <a16:creationId xmlns:a16="http://schemas.microsoft.com/office/drawing/2014/main" id="{2BE6A828-398F-3ABE-FBC2-7B0847588E50}"/>
              </a:ext>
            </a:extLst>
          </p:cNvPr>
          <p:cNvSpPr txBox="1"/>
          <p:nvPr/>
        </p:nvSpPr>
        <p:spPr>
          <a:xfrm>
            <a:off x="8610001" y="3981690"/>
            <a:ext cx="1219846" cy="427140"/>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biotech</a:t>
            </a:r>
          </a:p>
        </p:txBody>
      </p:sp>
      <p:sp>
        <p:nvSpPr>
          <p:cNvPr id="12" name="Title 1">
            <a:extLst>
              <a:ext uri="{FF2B5EF4-FFF2-40B4-BE49-F238E27FC236}">
                <a16:creationId xmlns:a16="http://schemas.microsoft.com/office/drawing/2014/main" id="{60E00B7E-E795-9B34-FBC2-5BA0E8DBC503}"/>
              </a:ext>
            </a:extLst>
          </p:cNvPr>
          <p:cNvSpPr txBox="1"/>
          <p:nvPr/>
        </p:nvSpPr>
        <p:spPr>
          <a:xfrm>
            <a:off x="5385787" y="3956889"/>
            <a:ext cx="1219846" cy="451943"/>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biotech</a:t>
            </a:r>
          </a:p>
        </p:txBody>
      </p:sp>
      <p:sp>
        <p:nvSpPr>
          <p:cNvPr id="13" name="Title 1">
            <a:extLst>
              <a:ext uri="{FF2B5EF4-FFF2-40B4-BE49-F238E27FC236}">
                <a16:creationId xmlns:a16="http://schemas.microsoft.com/office/drawing/2014/main" id="{5A2E92DB-2CDD-40CD-80E8-5F0BAC40109F}"/>
              </a:ext>
            </a:extLst>
          </p:cNvPr>
          <p:cNvSpPr txBox="1"/>
          <p:nvPr/>
        </p:nvSpPr>
        <p:spPr>
          <a:xfrm>
            <a:off x="4142591" y="4560055"/>
            <a:ext cx="1136515" cy="452416"/>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a:solidFill>
                  <a:srgbClr val="4472C4"/>
                </a:solidFill>
                <a:latin typeface="Calibri Light"/>
              </a:rPr>
              <a:t>health</a:t>
            </a:r>
          </a:p>
        </p:txBody>
      </p:sp>
      <p:sp>
        <p:nvSpPr>
          <p:cNvPr id="14" name="Title 1">
            <a:extLst>
              <a:ext uri="{FF2B5EF4-FFF2-40B4-BE49-F238E27FC236}">
                <a16:creationId xmlns:a16="http://schemas.microsoft.com/office/drawing/2014/main" id="{32705F45-5DFC-AFE4-462F-D4D013D90823}"/>
              </a:ext>
            </a:extLst>
          </p:cNvPr>
          <p:cNvSpPr txBox="1"/>
          <p:nvPr/>
        </p:nvSpPr>
        <p:spPr>
          <a:xfrm>
            <a:off x="4087041" y="4868255"/>
            <a:ext cx="968041" cy="424886"/>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health</a:t>
            </a:r>
          </a:p>
        </p:txBody>
      </p:sp>
      <p:sp>
        <p:nvSpPr>
          <p:cNvPr id="15" name="Title 1">
            <a:extLst>
              <a:ext uri="{FF2B5EF4-FFF2-40B4-BE49-F238E27FC236}">
                <a16:creationId xmlns:a16="http://schemas.microsoft.com/office/drawing/2014/main" id="{A6ED7481-FC1E-8556-3401-95DB49217D55}"/>
              </a:ext>
            </a:extLst>
          </p:cNvPr>
          <p:cNvSpPr txBox="1"/>
          <p:nvPr/>
        </p:nvSpPr>
        <p:spPr>
          <a:xfrm>
            <a:off x="9068609" y="4306066"/>
            <a:ext cx="1119109" cy="427140"/>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health</a:t>
            </a:r>
          </a:p>
        </p:txBody>
      </p:sp>
      <p:cxnSp>
        <p:nvCxnSpPr>
          <p:cNvPr id="16" name="Straight Arrow Connector 26">
            <a:extLst>
              <a:ext uri="{FF2B5EF4-FFF2-40B4-BE49-F238E27FC236}">
                <a16:creationId xmlns:a16="http://schemas.microsoft.com/office/drawing/2014/main" id="{D8D6A17D-F2BF-E3FA-84EA-B60C9B85C139}"/>
              </a:ext>
            </a:extLst>
          </p:cNvPr>
          <p:cNvCxnSpPr/>
          <p:nvPr/>
        </p:nvCxnSpPr>
        <p:spPr>
          <a:xfrm flipH="1">
            <a:off x="3442005" y="4443647"/>
            <a:ext cx="338326" cy="0"/>
          </a:xfrm>
          <a:prstGeom prst="straightConnector1">
            <a:avLst/>
          </a:prstGeom>
          <a:noFill/>
          <a:ln w="57150" cap="flat">
            <a:solidFill>
              <a:srgbClr val="2F3DF1"/>
            </a:solidFill>
            <a:prstDash val="solid"/>
            <a:miter/>
            <a:tailEnd type="arrow"/>
          </a:ln>
        </p:spPr>
      </p:cxnSp>
      <p:sp>
        <p:nvSpPr>
          <p:cNvPr id="17" name="Title 1">
            <a:extLst>
              <a:ext uri="{FF2B5EF4-FFF2-40B4-BE49-F238E27FC236}">
                <a16:creationId xmlns:a16="http://schemas.microsoft.com/office/drawing/2014/main" id="{82CCAA4F-C811-6B76-DE46-B0A27C12A73C}"/>
              </a:ext>
            </a:extLst>
          </p:cNvPr>
          <p:cNvSpPr txBox="1"/>
          <p:nvPr/>
        </p:nvSpPr>
        <p:spPr>
          <a:xfrm>
            <a:off x="3761910" y="4271067"/>
            <a:ext cx="526235" cy="392510"/>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a:t>
            </a:r>
          </a:p>
        </p:txBody>
      </p:sp>
      <p:sp>
        <p:nvSpPr>
          <p:cNvPr id="18" name="Title 1">
            <a:extLst>
              <a:ext uri="{FF2B5EF4-FFF2-40B4-BE49-F238E27FC236}">
                <a16:creationId xmlns:a16="http://schemas.microsoft.com/office/drawing/2014/main" id="{1A1C18DB-1191-72E5-3B95-3A575E0355C5}"/>
              </a:ext>
            </a:extLst>
          </p:cNvPr>
          <p:cNvSpPr txBox="1"/>
          <p:nvPr/>
        </p:nvSpPr>
        <p:spPr>
          <a:xfrm>
            <a:off x="5279105" y="5131147"/>
            <a:ext cx="2529948" cy="358676"/>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biotech/vaccines</a:t>
            </a:r>
          </a:p>
        </p:txBody>
      </p:sp>
      <p:pic>
        <p:nvPicPr>
          <p:cNvPr id="19" name="Picture 1" descr="Logo&#10;&#10;Description automatically generated with medium confidence">
            <a:extLst>
              <a:ext uri="{FF2B5EF4-FFF2-40B4-BE49-F238E27FC236}">
                <a16:creationId xmlns:a16="http://schemas.microsoft.com/office/drawing/2014/main" id="{1BAA28C9-579B-A2A5-4B95-944CF923FC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67543" y="1138241"/>
            <a:ext cx="4766194" cy="1456958"/>
          </a:xfrm>
          <a:prstGeom prst="rect">
            <a:avLst/>
          </a:prstGeom>
          <a:noFill/>
          <a:ln w="9528" cap="flat">
            <a:solidFill>
              <a:srgbClr val="000000"/>
            </a:solidFill>
            <a:prstDash val="solid"/>
            <a:miter/>
          </a:ln>
        </p:spPr>
      </p:pic>
      <p:sp>
        <p:nvSpPr>
          <p:cNvPr id="20" name="TextBox 19">
            <a:extLst>
              <a:ext uri="{FF2B5EF4-FFF2-40B4-BE49-F238E27FC236}">
                <a16:creationId xmlns:a16="http://schemas.microsoft.com/office/drawing/2014/main" id="{7BD242D4-AC7E-5608-8CB7-88EEA7CFC4E0}"/>
              </a:ext>
            </a:extLst>
          </p:cNvPr>
          <p:cNvSpPr txBox="1"/>
          <p:nvPr/>
        </p:nvSpPr>
        <p:spPr>
          <a:xfrm rot="10800000" flipV="1">
            <a:off x="1926585" y="227221"/>
            <a:ext cx="8639604" cy="807913"/>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300" dirty="0">
                <a:latin typeface="Calibri" panose="020F0502020204030204" pitchFamily="34" charset="0"/>
                <a:ea typeface="Calibri" panose="020F0502020204030204" pitchFamily="34" charset="0"/>
                <a:cs typeface="Calibri" panose="020F0502020204030204" pitchFamily="34" charset="0"/>
              </a:rPr>
              <a:t>Many of the main funders of the CDC Foundation are in health,</a:t>
            </a:r>
          </a:p>
          <a:p>
            <a:pPr defTabSz="685800">
              <a:defRPr sz="1800" b="0" i="0" u="none" strike="noStrike" kern="0" cap="none" spc="0" baseline="0">
                <a:solidFill>
                  <a:srgbClr val="000000"/>
                </a:solidFill>
                <a:uFillTx/>
              </a:defRPr>
            </a:pPr>
            <a:r>
              <a:rPr lang="en-US" sz="2300" dirty="0">
                <a:latin typeface="Calibri" panose="020F0502020204030204" pitchFamily="34" charset="0"/>
                <a:ea typeface="Calibri" panose="020F0502020204030204" pitchFamily="34" charset="0"/>
                <a:cs typeface="Calibri" panose="020F0502020204030204" pitchFamily="34" charset="0"/>
              </a:rPr>
              <a:t>pharmaceutical, and biotechnology industries:</a:t>
            </a:r>
          </a:p>
        </p:txBody>
      </p:sp>
      <p:sp>
        <p:nvSpPr>
          <p:cNvPr id="22" name="TextBox 5">
            <a:extLst>
              <a:ext uri="{FF2B5EF4-FFF2-40B4-BE49-F238E27FC236}">
                <a16:creationId xmlns:a16="http://schemas.microsoft.com/office/drawing/2014/main" id="{893E83C3-F740-84E2-76C9-380268BBB164}"/>
              </a:ext>
            </a:extLst>
          </p:cNvPr>
          <p:cNvSpPr txBox="1"/>
          <p:nvPr/>
        </p:nvSpPr>
        <p:spPr>
          <a:xfrm>
            <a:off x="1923323" y="5856891"/>
            <a:ext cx="8535819" cy="807913"/>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600" b="1" dirty="0">
                <a:latin typeface="Calibri" panose="020F0502020204030204" pitchFamily="34" charset="0"/>
                <a:ea typeface="Calibri" panose="020F0502020204030204" pitchFamily="34" charset="0"/>
                <a:cs typeface="Calibri" panose="020F0502020204030204" pitchFamily="34" charset="0"/>
              </a:rPr>
              <a:t>Hat Tip “The COVID Blog:  </a:t>
            </a:r>
            <a:r>
              <a:rPr lang="en-US" sz="1600" dirty="0">
                <a:solidFill>
                  <a:srgbClr val="000000"/>
                </a:solidFill>
                <a:latin typeface="Calibri" panose="020F0502020204030204" pitchFamily="34" charset="0"/>
                <a:cs typeface="Calibri" panose="020F0502020204030204" pitchFamily="34" charset="0"/>
                <a:hlinkClick r:id="rId6"/>
              </a:rPr>
              <a:t>https://thecovidblog.com/2021/03/23/cdc-foundation-is-not-a-government-entity-has-many-conflicts-of-interest/</a:t>
            </a:r>
            <a:endParaRPr lang="en-US" sz="1600" dirty="0">
              <a:solidFill>
                <a:srgbClr val="000000"/>
              </a:solidFill>
              <a:latin typeface="Calibri" panose="020F0502020204030204" pitchFamily="34" charset="0"/>
              <a:cs typeface="Calibri" panose="020F0502020204030204" pitchFamily="34" charset="0"/>
            </a:endParaRPr>
          </a:p>
          <a:p>
            <a:pPr defTabSz="685800">
              <a:defRPr sz="1800" b="0" i="0" u="none" strike="noStrike" kern="0" cap="none" spc="0" baseline="0">
                <a:solidFill>
                  <a:srgbClr val="000000"/>
                </a:solidFill>
                <a:uFillTx/>
              </a:defRPr>
            </a:pPr>
            <a:endParaRPr lang="en-US" sz="1600" dirty="0">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29BE85B8-D4DE-D9E9-5819-2278AA33E812}"/>
              </a:ext>
            </a:extLst>
          </p:cNvPr>
          <p:cNvSpPr txBox="1"/>
          <p:nvPr/>
        </p:nvSpPr>
        <p:spPr>
          <a:xfrm>
            <a:off x="2522351" y="653038"/>
            <a:ext cx="8414794" cy="500137"/>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800" b="1" dirty="0">
                <a:solidFill>
                  <a:srgbClr val="4472C4"/>
                </a:solidFill>
                <a:latin typeface="Calibri" panose="020F0502020204030204" pitchFamily="34" charset="0"/>
                <a:cs typeface="Calibri" panose="020F0502020204030204" pitchFamily="34" charset="0"/>
              </a:rPr>
              <a:t>What about the Food and Drug Administration?</a:t>
            </a:r>
          </a:p>
        </p:txBody>
      </p:sp>
      <p:pic>
        <p:nvPicPr>
          <p:cNvPr id="4" name="Picture 3" descr="A sign board with a logo&#10;&#10;Description automatically generated with medium confidence">
            <a:extLst>
              <a:ext uri="{FF2B5EF4-FFF2-40B4-BE49-F238E27FC236}">
                <a16:creationId xmlns:a16="http://schemas.microsoft.com/office/drawing/2014/main" id="{4CA55027-0D1C-85B2-D6D4-282CE356CD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2657" y="1333381"/>
            <a:ext cx="5606687" cy="46215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showing the amount of money in the us&#10;&#10;Description automatically generated">
            <a:extLst>
              <a:ext uri="{FF2B5EF4-FFF2-40B4-BE49-F238E27FC236}">
                <a16:creationId xmlns:a16="http://schemas.microsoft.com/office/drawing/2014/main" id="{F620F203-5ECB-6A52-3CA4-2DDA756E36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2478" y="1304491"/>
            <a:ext cx="8677005" cy="4749155"/>
          </a:xfrm>
          <a:prstGeom prst="rect">
            <a:avLst/>
          </a:prstGeom>
          <a:ln>
            <a:solidFill>
              <a:schemeClr val="tx1"/>
            </a:solidFill>
          </a:ln>
        </p:spPr>
      </p:pic>
      <p:sp>
        <p:nvSpPr>
          <p:cNvPr id="4" name="TextBox 3">
            <a:extLst>
              <a:ext uri="{FF2B5EF4-FFF2-40B4-BE49-F238E27FC236}">
                <a16:creationId xmlns:a16="http://schemas.microsoft.com/office/drawing/2014/main" id="{D2B7E5BD-FB8F-72D3-5FA9-41FAC3E1E71B}"/>
              </a:ext>
            </a:extLst>
          </p:cNvPr>
          <p:cNvSpPr txBox="1"/>
          <p:nvPr/>
        </p:nvSpPr>
        <p:spPr>
          <a:xfrm rot="10800000" flipV="1">
            <a:off x="3600490" y="6145978"/>
            <a:ext cx="5485590" cy="315471"/>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600" dirty="0">
                <a:latin typeface="Calibri" panose="020F0502020204030204" pitchFamily="34" charset="0"/>
                <a:cs typeface="Calibri" panose="020F0502020204030204" pitchFamily="34" charset="0"/>
                <a:hlinkClick r:id="rId3"/>
              </a:rPr>
              <a:t>https://crsreports.congress.gov/product/pdf/R/R44576/13</a:t>
            </a:r>
            <a:endParaRPr lang="en-US" sz="16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42851A5-A150-6514-D53B-3559D9B3B057}"/>
              </a:ext>
            </a:extLst>
          </p:cNvPr>
          <p:cNvSpPr txBox="1"/>
          <p:nvPr/>
        </p:nvSpPr>
        <p:spPr>
          <a:xfrm rot="10800000" flipV="1">
            <a:off x="1484091" y="431175"/>
            <a:ext cx="9923607" cy="746358"/>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200" dirty="0">
                <a:latin typeface="Calibri" panose="020F0502020204030204" pitchFamily="34" charset="0"/>
                <a:cs typeface="Calibri" panose="020F0502020204030204" pitchFamily="34" charset="0"/>
              </a:rPr>
              <a:t>The FDA is increasingly dependent on funding from drug makers because user fees now cover nearly half of the FDA operating budget. What are the implications?</a:t>
            </a:r>
          </a:p>
        </p:txBody>
      </p:sp>
    </p:spTree>
    <p:extLst>
      <p:ext uri="{BB962C8B-B14F-4D97-AF65-F5344CB8AC3E}">
        <p14:creationId xmlns:p14="http://schemas.microsoft.com/office/powerpoint/2010/main" val="383552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erson holding a glass&#10;&#10;Description automatically generated with low confidence">
            <a:extLst>
              <a:ext uri="{FF2B5EF4-FFF2-40B4-BE49-F238E27FC236}">
                <a16:creationId xmlns:a16="http://schemas.microsoft.com/office/drawing/2014/main" id="{54F26FE7-007C-E67B-9E02-B95811F0E6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3231" y="1950375"/>
            <a:ext cx="4467028" cy="2791889"/>
          </a:xfrm>
          <a:prstGeom prst="rect">
            <a:avLst/>
          </a:prstGeom>
          <a:noFill/>
          <a:ln cap="flat">
            <a:noFill/>
          </a:ln>
        </p:spPr>
      </p:pic>
      <p:sp>
        <p:nvSpPr>
          <p:cNvPr id="3" name="TextBox 4">
            <a:extLst>
              <a:ext uri="{FF2B5EF4-FFF2-40B4-BE49-F238E27FC236}">
                <a16:creationId xmlns:a16="http://schemas.microsoft.com/office/drawing/2014/main" id="{F111B849-083D-52C8-CD3D-D015285C4D8A}"/>
              </a:ext>
            </a:extLst>
          </p:cNvPr>
          <p:cNvSpPr txBox="1"/>
          <p:nvPr/>
        </p:nvSpPr>
        <p:spPr>
          <a:xfrm>
            <a:off x="1790765" y="4783520"/>
            <a:ext cx="4762855" cy="807913"/>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600" dirty="0">
                <a:solidFill>
                  <a:srgbClr val="000000"/>
                </a:solidFill>
                <a:latin typeface="Calibri" panose="020F0502020204030204" pitchFamily="34" charset="0"/>
                <a:cs typeface="Calibri" panose="020F0502020204030204" pitchFamily="34" charset="0"/>
                <a:hlinkClick r:id="rId4"/>
              </a:rPr>
              <a:t>https://www.projectveritas.com/news/fda-executive-officer-on-hidden-camera-reveals-future-covid-policy-biden/</a:t>
            </a:r>
            <a:endParaRPr lang="en-US" sz="1600" dirty="0">
              <a:solidFill>
                <a:srgbClr val="000000"/>
              </a:solidFill>
              <a:latin typeface="Calibri" panose="020F0502020204030204" pitchFamily="34" charset="0"/>
              <a:cs typeface="Calibri" panose="020F0502020204030204" pitchFamily="34" charset="0"/>
            </a:endParaRPr>
          </a:p>
        </p:txBody>
      </p:sp>
      <p:sp>
        <p:nvSpPr>
          <p:cNvPr id="4" name="TextBox 5">
            <a:extLst>
              <a:ext uri="{FF2B5EF4-FFF2-40B4-BE49-F238E27FC236}">
                <a16:creationId xmlns:a16="http://schemas.microsoft.com/office/drawing/2014/main" id="{254B1A69-DA71-8244-5D4D-D22659FEB140}"/>
              </a:ext>
            </a:extLst>
          </p:cNvPr>
          <p:cNvSpPr txBox="1"/>
          <p:nvPr/>
        </p:nvSpPr>
        <p:spPr>
          <a:xfrm>
            <a:off x="1790765" y="1032279"/>
            <a:ext cx="8881589" cy="746358"/>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sz="2200" kern="0" dirty="0">
                <a:latin typeface="Calibri" panose="020F0502020204030204" pitchFamily="34" charset="0"/>
                <a:cs typeface="Calibri" panose="020F0502020204030204" pitchFamily="34" charset="0"/>
              </a:rPr>
              <a:t>According to this FDA executive, reviewers are under pressure to expedite approval of products from the companies that provide the most funding.</a:t>
            </a:r>
            <a:endParaRPr lang="en-US" sz="2200" dirty="0">
              <a:latin typeface="Calibri" panose="020F0502020204030204" pitchFamily="34" charset="0"/>
              <a:cs typeface="Calibri" panose="020F0502020204030204" pitchFamily="34" charset="0"/>
            </a:endParaRPr>
          </a:p>
        </p:txBody>
      </p:sp>
      <p:sp>
        <p:nvSpPr>
          <p:cNvPr id="5" name="TextBox 6">
            <a:extLst>
              <a:ext uri="{FF2B5EF4-FFF2-40B4-BE49-F238E27FC236}">
                <a16:creationId xmlns:a16="http://schemas.microsoft.com/office/drawing/2014/main" id="{54847A4E-F1B5-1A61-BFF4-73AB29AAEDA6}"/>
              </a:ext>
            </a:extLst>
          </p:cNvPr>
          <p:cNvSpPr txBox="1"/>
          <p:nvPr/>
        </p:nvSpPr>
        <p:spPr>
          <a:xfrm>
            <a:off x="6553618" y="1819893"/>
            <a:ext cx="4118735" cy="3608680"/>
          </a:xfrm>
          <a:prstGeom prst="rect">
            <a:avLst/>
          </a:prstGeom>
          <a:noFill/>
          <a:ln cap="flat">
            <a:noFill/>
          </a:ln>
        </p:spPr>
        <p:txBody>
          <a:bodyPr vert="horz" wrap="square" lIns="68580" tIns="34290" rIns="68580" bIns="34290" anchor="t" anchorCtr="0" compatLnSpc="1">
            <a:spAutoFit/>
          </a:bodyPr>
          <a:lstStyle/>
          <a:p>
            <a:pPr algn="just" defTabSz="685800">
              <a:spcAft>
                <a:spcPts val="1200"/>
              </a:spcAft>
              <a:defRPr sz="1800" b="0" i="0" u="none" strike="noStrike" kern="0" cap="none" spc="0" baseline="0">
                <a:solidFill>
                  <a:srgbClr val="000000"/>
                </a:solidFill>
                <a:uFillTx/>
              </a:defRPr>
            </a:pPr>
            <a:r>
              <a:rPr lang="en-US" sz="2000" b="1" dirty="0">
                <a:solidFill>
                  <a:srgbClr val="000000"/>
                </a:solidFill>
                <a:latin typeface="Calibri" panose="020F0502020204030204" pitchFamily="34" charset="0"/>
                <a:cs typeface="Calibri" panose="020F0502020204030204" pitchFamily="34" charset="0"/>
              </a:rPr>
              <a:t>Cole: </a:t>
            </a:r>
            <a:r>
              <a:rPr lang="en-US" sz="2000" i="1" dirty="0">
                <a:solidFill>
                  <a:srgbClr val="000000"/>
                </a:solidFill>
                <a:latin typeface="Calibri" panose="020F0502020204030204" pitchFamily="34" charset="0"/>
                <a:cs typeface="Calibri" panose="020F0502020204030204" pitchFamily="34" charset="0"/>
              </a:rPr>
              <a:t>The drug companies, the food companies, the vaccine companies, they pay us hundreds of millions of dollars per year to hire and keep reviewers to approve their products.</a:t>
            </a:r>
          </a:p>
          <a:p>
            <a:pPr algn="just" defTabSz="685800">
              <a:spcAft>
                <a:spcPts val="1200"/>
              </a:spcAft>
              <a:defRPr sz="1800" b="0" i="0" u="none" strike="noStrike" kern="0" cap="none" spc="0" baseline="0">
                <a:solidFill>
                  <a:srgbClr val="000000"/>
                </a:solidFill>
                <a:uFillTx/>
              </a:defRPr>
            </a:pPr>
            <a:r>
              <a:rPr lang="en-US" sz="2000" b="1" dirty="0">
                <a:solidFill>
                  <a:srgbClr val="000000"/>
                </a:solidFill>
                <a:latin typeface="Calibri" panose="020F0502020204030204" pitchFamily="34" charset="0"/>
                <a:cs typeface="Calibri" panose="020F0502020204030204" pitchFamily="34" charset="0"/>
              </a:rPr>
              <a:t>Project Veritas: </a:t>
            </a:r>
            <a:r>
              <a:rPr lang="en-US" sz="2000" dirty="0">
                <a:solidFill>
                  <a:srgbClr val="000000"/>
                </a:solidFill>
                <a:latin typeface="Calibri" panose="020F0502020204030204" pitchFamily="34" charset="0"/>
                <a:cs typeface="Calibri" panose="020F0502020204030204" pitchFamily="34" charset="0"/>
              </a:rPr>
              <a:t>What happens if you speak out?</a:t>
            </a:r>
          </a:p>
          <a:p>
            <a:pPr algn="just" defTabSz="685800">
              <a:spcAft>
                <a:spcPts val="1200"/>
              </a:spcAft>
              <a:defRPr sz="1800" b="0" i="0" u="none" strike="noStrike" kern="0" cap="none" spc="0" baseline="0">
                <a:solidFill>
                  <a:srgbClr val="000000"/>
                </a:solidFill>
                <a:uFillTx/>
              </a:defRPr>
            </a:pPr>
            <a:r>
              <a:rPr lang="en-US" sz="2000" b="1" dirty="0">
                <a:solidFill>
                  <a:srgbClr val="000000"/>
                </a:solidFill>
                <a:latin typeface="Calibri" panose="020F0502020204030204" pitchFamily="34" charset="0"/>
                <a:cs typeface="Calibri" panose="020F0502020204030204" pitchFamily="34" charset="0"/>
              </a:rPr>
              <a:t>Cole: </a:t>
            </a:r>
            <a:r>
              <a:rPr lang="en-US" sz="2000" i="1" dirty="0">
                <a:solidFill>
                  <a:srgbClr val="000000"/>
                </a:solidFill>
                <a:latin typeface="Calibri" panose="020F0502020204030204" pitchFamily="34" charset="0"/>
                <a:cs typeface="Calibri" panose="020F0502020204030204" pitchFamily="34" charset="0"/>
              </a:rPr>
              <a:t>You’re not going to get to certain levels of government.</a:t>
            </a:r>
          </a:p>
          <a:p>
            <a:pPr algn="just" defTabSz="685800">
              <a:spcAft>
                <a:spcPts val="1200"/>
              </a:spcAft>
              <a:defRPr sz="1800" b="0" i="0" u="none" strike="noStrike" kern="0" cap="none" spc="0" baseline="0">
                <a:solidFill>
                  <a:srgbClr val="000000"/>
                </a:solidFill>
                <a:uFillTx/>
              </a:defRPr>
            </a:pPr>
            <a:r>
              <a:rPr lang="en-US" sz="2000" i="1" dirty="0">
                <a:solidFill>
                  <a:srgbClr val="000000"/>
                </a:solidFill>
                <a:latin typeface="Calibri" panose="020F0502020204030204" pitchFamily="34" charset="0"/>
                <a:cs typeface="Calibri" panose="020F0502020204030204" pitchFamily="34" charset="0"/>
              </a:rPr>
              <a:t>It’s better to stay quiet and accept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speaking into a microphone&#10;&#10;Description automatically generated">
            <a:extLst>
              <a:ext uri="{FF2B5EF4-FFF2-40B4-BE49-F238E27FC236}">
                <a16:creationId xmlns:a16="http://schemas.microsoft.com/office/drawing/2014/main" id="{179EAFAD-9057-FD81-9493-6E22CD579B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0641" y="2676695"/>
            <a:ext cx="4901232" cy="3560735"/>
          </a:xfrm>
          <a:prstGeom prst="rect">
            <a:avLst/>
          </a:prstGeom>
        </p:spPr>
      </p:pic>
      <p:sp>
        <p:nvSpPr>
          <p:cNvPr id="4" name="TextBox 3">
            <a:extLst>
              <a:ext uri="{FF2B5EF4-FFF2-40B4-BE49-F238E27FC236}">
                <a16:creationId xmlns:a16="http://schemas.microsoft.com/office/drawing/2014/main" id="{0AE26C3C-5A38-02CA-569B-3AB4F4539941}"/>
              </a:ext>
            </a:extLst>
          </p:cNvPr>
          <p:cNvSpPr txBox="1"/>
          <p:nvPr/>
        </p:nvSpPr>
        <p:spPr>
          <a:xfrm>
            <a:off x="6200148" y="6236150"/>
            <a:ext cx="5034840" cy="323165"/>
          </a:xfrm>
          <a:prstGeom prst="rect">
            <a:avLst/>
          </a:prstGeom>
          <a:noFill/>
        </p:spPr>
        <p:txBody>
          <a:bodyPr wrap="none" rtlCol="0">
            <a:spAutoFit/>
          </a:bodyPr>
          <a:lstStyle/>
          <a:p>
            <a:r>
              <a:rPr lang="en-US" sz="1500" dirty="0">
                <a:latin typeface="Calibri" panose="020F0502020204030204" pitchFamily="34" charset="0"/>
                <a:cs typeface="Calibri" panose="020F0502020204030204" pitchFamily="34" charset="0"/>
                <a:hlinkClick r:id="rId4"/>
              </a:rPr>
              <a:t>https://x.com/MidwesternDoc/status/1817610306782425133</a:t>
            </a:r>
            <a:endParaRPr lang="en-US" sz="15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8EBDD39-C4EF-1F17-0908-F241D736078E}"/>
              </a:ext>
            </a:extLst>
          </p:cNvPr>
          <p:cNvSpPr txBox="1"/>
          <p:nvPr/>
        </p:nvSpPr>
        <p:spPr>
          <a:xfrm>
            <a:off x="833917" y="405271"/>
            <a:ext cx="10401071" cy="2200602"/>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In 2004, FDA research epidemiologist David Graham testified before congress on how the FDA suppressed safety concerns over the anti-inflammatory Vioxx. Graham estimates that the FDA’s negligence led to at least 100,000 heart attacks with as many as 40,000 deaths. Eventually, the makers of Vioxx pulled this drug from the market on their own initiative.</a:t>
            </a:r>
          </a:p>
          <a:p>
            <a:pPr algn="just">
              <a:spcAft>
                <a:spcPts val="600"/>
              </a:spcAft>
            </a:pPr>
            <a:r>
              <a:rPr lang="en-US" sz="2200" dirty="0">
                <a:latin typeface="Calibri" panose="020F0502020204030204" pitchFamily="34" charset="0"/>
                <a:cs typeface="Calibri" panose="020F0502020204030204" pitchFamily="34" charset="0"/>
              </a:rPr>
              <a:t>Graham claimed this was not isolated incident, and that the FDA consistently downplayed new safety concerns on drugs that were previously FDA-approved.</a:t>
            </a:r>
          </a:p>
        </p:txBody>
      </p:sp>
      <p:pic>
        <p:nvPicPr>
          <p:cNvPr id="11" name="Picture 10" descr="A close-up of a bottle of pills&#10;&#10;Description automatically generated">
            <a:extLst>
              <a:ext uri="{FF2B5EF4-FFF2-40B4-BE49-F238E27FC236}">
                <a16:creationId xmlns:a16="http://schemas.microsoft.com/office/drawing/2014/main" id="{235E2EFE-AFF4-C84D-897F-172A876213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3403" y="2676695"/>
            <a:ext cx="5256745" cy="3559455"/>
          </a:xfrm>
          <a:prstGeom prst="rect">
            <a:avLst/>
          </a:prstGeom>
          <a:ln>
            <a:solidFill>
              <a:schemeClr val="accent1"/>
            </a:solidFill>
          </a:ln>
        </p:spPr>
      </p:pic>
    </p:spTree>
    <p:extLst>
      <p:ext uri="{BB962C8B-B14F-4D97-AF65-F5344CB8AC3E}">
        <p14:creationId xmlns:p14="http://schemas.microsoft.com/office/powerpoint/2010/main" val="245274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8672</TotalTime>
  <Words>1005</Words>
  <Application>Microsoft Macintosh PowerPoint</Application>
  <PresentationFormat>Widescreen</PresentationFormat>
  <Paragraphs>64</Paragraphs>
  <Slides>21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Aptos Display</vt: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Chaves</dc:creator>
  <cp:lastModifiedBy>Chaves, Antonio R</cp:lastModifiedBy>
  <cp:revision>509</cp:revision>
  <dcterms:created xsi:type="dcterms:W3CDTF">2024-05-22T00:31:23Z</dcterms:created>
  <dcterms:modified xsi:type="dcterms:W3CDTF">2025-05-29T00:12:01Z</dcterms:modified>
</cp:coreProperties>
</file>