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763" r:id="rId2"/>
    <p:sldId id="773" r:id="rId3"/>
    <p:sldId id="786" r:id="rId4"/>
    <p:sldId id="258" r:id="rId5"/>
    <p:sldId id="261" r:id="rId6"/>
    <p:sldId id="259" r:id="rId7"/>
    <p:sldId id="280" r:id="rId8"/>
    <p:sldId id="789" r:id="rId9"/>
    <p:sldId id="771" r:id="rId10"/>
    <p:sldId id="761" r:id="rId11"/>
    <p:sldId id="265" r:id="rId12"/>
    <p:sldId id="790" r:id="rId13"/>
    <p:sldId id="759" r:id="rId14"/>
    <p:sldId id="775" r:id="rId15"/>
    <p:sldId id="267" r:id="rId16"/>
    <p:sldId id="772" r:id="rId17"/>
    <p:sldId id="760" r:id="rId18"/>
    <p:sldId id="791" r:id="rId19"/>
    <p:sldId id="755" r:id="rId20"/>
    <p:sldId id="275" r:id="rId21"/>
    <p:sldId id="758" r:id="rId22"/>
    <p:sldId id="787" r:id="rId23"/>
    <p:sldId id="774" r:id="rId24"/>
    <p:sldId id="273" r:id="rId25"/>
    <p:sldId id="792" r:id="rId26"/>
    <p:sldId id="780" r:id="rId27"/>
    <p:sldId id="788" r:id="rId28"/>
    <p:sldId id="782" r:id="rId29"/>
    <p:sldId id="783" r:id="rId30"/>
    <p:sldId id="785" r:id="rId31"/>
    <p:sldId id="271" r:id="rId32"/>
    <p:sldId id="75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92A11"/>
    <a:srgbClr val="FF44B1"/>
    <a:srgbClr val="A64D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79"/>
    <p:restoredTop sz="95884"/>
  </p:normalViewPr>
  <p:slideViewPr>
    <p:cSldViewPr snapToGrid="0">
      <p:cViewPr varScale="1">
        <p:scale>
          <a:sx n="115" d="100"/>
          <a:sy n="115" d="100"/>
        </p:scale>
        <p:origin x="208" y="3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9CA3C-26D9-D64D-ACA9-D3CDA0965B80}" type="datetimeFigureOut">
              <a:rPr lang="en-US" smtClean="0"/>
              <a:t>1/26/26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81C21-4AD3-4E45-883F-42F25180B339}" type="slidenum">
              <a:rPr lang="en-US" smtClean="0"/>
              <a:t>‹#›</a:t>
            </a:fld>
            <a:endParaRPr lang="en-US"/>
          </a:p>
        </p:txBody>
      </p:sp>
    </p:spTree>
    <p:extLst>
      <p:ext uri="{BB962C8B-B14F-4D97-AF65-F5344CB8AC3E}">
        <p14:creationId xmlns:p14="http://schemas.microsoft.com/office/powerpoint/2010/main" val="192646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6D5A5-F6EE-A00A-9CD0-0DA05ADF4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84DDC-E1DA-0C85-BA14-22C03DDEE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BD503-9FA3-61CA-D429-58BB50F54E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175B33-7907-C66D-6DA8-7D906B975A5E}"/>
              </a:ext>
            </a:extLst>
          </p:cNvPr>
          <p:cNvSpPr>
            <a:spLocks noGrp="1"/>
          </p:cNvSpPr>
          <p:nvPr>
            <p:ph type="sldNum" sz="quarter" idx="5"/>
          </p:nvPr>
        </p:nvSpPr>
        <p:spPr/>
        <p:txBody>
          <a:bodyPr/>
          <a:lstStyle/>
          <a:p>
            <a:fld id="{0FF81C21-4AD3-4E45-883F-42F25180B339}" type="slidenum">
              <a:rPr lang="en-US" smtClean="0"/>
              <a:t>2</a:t>
            </a:fld>
            <a:endParaRPr lang="en-US"/>
          </a:p>
        </p:txBody>
      </p:sp>
    </p:spTree>
    <p:extLst>
      <p:ext uri="{BB962C8B-B14F-4D97-AF65-F5344CB8AC3E}">
        <p14:creationId xmlns:p14="http://schemas.microsoft.com/office/powerpoint/2010/main" val="78993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B927D-2394-7F51-6A24-1E7F2BEA7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154D4-F5F4-3059-8A54-56B74CEEA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4AE9F-D690-73EE-BFC7-41259A25B5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857375-E952-6BE1-D1BA-E1BAE384B411}"/>
              </a:ext>
            </a:extLst>
          </p:cNvPr>
          <p:cNvSpPr>
            <a:spLocks noGrp="1"/>
          </p:cNvSpPr>
          <p:nvPr>
            <p:ph type="sldNum" sz="quarter" idx="5"/>
          </p:nvPr>
        </p:nvSpPr>
        <p:spPr/>
        <p:txBody>
          <a:bodyPr/>
          <a:lstStyle/>
          <a:p>
            <a:fld id="{0FF81C21-4AD3-4E45-883F-42F25180B339}" type="slidenum">
              <a:rPr lang="en-US" smtClean="0"/>
              <a:t>21</a:t>
            </a:fld>
            <a:endParaRPr lang="en-US"/>
          </a:p>
        </p:txBody>
      </p:sp>
    </p:spTree>
    <p:extLst>
      <p:ext uri="{BB962C8B-B14F-4D97-AF65-F5344CB8AC3E}">
        <p14:creationId xmlns:p14="http://schemas.microsoft.com/office/powerpoint/2010/main" val="179484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B0ED0-F4DD-4668-D925-AB59B49A64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492021-A968-83FD-8021-0B80DC08E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D9197-F889-7C66-4BDF-ED5A55DA51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741E09-0FB9-9E44-B70E-274078302F3C}"/>
              </a:ext>
            </a:extLst>
          </p:cNvPr>
          <p:cNvSpPr>
            <a:spLocks noGrp="1"/>
          </p:cNvSpPr>
          <p:nvPr>
            <p:ph type="sldNum" sz="quarter" idx="5"/>
          </p:nvPr>
        </p:nvSpPr>
        <p:spPr/>
        <p:txBody>
          <a:bodyPr/>
          <a:lstStyle/>
          <a:p>
            <a:fld id="{0FF81C21-4AD3-4E45-883F-42F25180B339}" type="slidenum">
              <a:rPr lang="en-US" smtClean="0"/>
              <a:t>3</a:t>
            </a:fld>
            <a:endParaRPr lang="en-US"/>
          </a:p>
        </p:txBody>
      </p:sp>
    </p:spTree>
    <p:extLst>
      <p:ext uri="{BB962C8B-B14F-4D97-AF65-F5344CB8AC3E}">
        <p14:creationId xmlns:p14="http://schemas.microsoft.com/office/powerpoint/2010/main" val="271028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81C21-4AD3-4E45-883F-42F25180B339}" type="slidenum">
              <a:rPr lang="en-US" smtClean="0"/>
              <a:t>7</a:t>
            </a:fld>
            <a:endParaRPr lang="en-US"/>
          </a:p>
        </p:txBody>
      </p:sp>
    </p:spTree>
    <p:extLst>
      <p:ext uri="{BB962C8B-B14F-4D97-AF65-F5344CB8AC3E}">
        <p14:creationId xmlns:p14="http://schemas.microsoft.com/office/powerpoint/2010/main" val="197409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2DC8A-A7DD-AD19-8060-6F86D3007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74C4E-2C08-ECB2-7C39-B2C5EDE99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F4405-F200-458F-D6A9-857D03D5FF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E5316A-1002-65BF-F824-2922EB05DFFE}"/>
              </a:ext>
            </a:extLst>
          </p:cNvPr>
          <p:cNvSpPr>
            <a:spLocks noGrp="1"/>
          </p:cNvSpPr>
          <p:nvPr>
            <p:ph type="sldNum" sz="quarter" idx="5"/>
          </p:nvPr>
        </p:nvSpPr>
        <p:spPr/>
        <p:txBody>
          <a:bodyPr/>
          <a:lstStyle/>
          <a:p>
            <a:fld id="{0FF81C21-4AD3-4E45-883F-42F25180B339}" type="slidenum">
              <a:rPr lang="en-US" smtClean="0"/>
              <a:t>13</a:t>
            </a:fld>
            <a:endParaRPr lang="en-US"/>
          </a:p>
        </p:txBody>
      </p:sp>
    </p:spTree>
    <p:extLst>
      <p:ext uri="{BB962C8B-B14F-4D97-AF65-F5344CB8AC3E}">
        <p14:creationId xmlns:p14="http://schemas.microsoft.com/office/powerpoint/2010/main" val="344487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81C21-4AD3-4E45-883F-42F25180B339}" type="slidenum">
              <a:rPr lang="en-US" smtClean="0"/>
              <a:t>15</a:t>
            </a:fld>
            <a:endParaRPr lang="en-US"/>
          </a:p>
        </p:txBody>
      </p:sp>
    </p:spTree>
    <p:extLst>
      <p:ext uri="{BB962C8B-B14F-4D97-AF65-F5344CB8AC3E}">
        <p14:creationId xmlns:p14="http://schemas.microsoft.com/office/powerpoint/2010/main" val="338948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421A-1675-53DD-93F2-90CA0B4D8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9866A-9C29-6FF6-9E03-1C50A871B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91F30C-3DE6-4444-0D6C-F9C2E38128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19896C-06A0-99F0-1B7E-D1D57AA618F8}"/>
              </a:ext>
            </a:extLst>
          </p:cNvPr>
          <p:cNvSpPr>
            <a:spLocks noGrp="1"/>
          </p:cNvSpPr>
          <p:nvPr>
            <p:ph type="sldNum" sz="quarter" idx="5"/>
          </p:nvPr>
        </p:nvSpPr>
        <p:spPr/>
        <p:txBody>
          <a:bodyPr/>
          <a:lstStyle/>
          <a:p>
            <a:fld id="{0FF81C21-4AD3-4E45-883F-42F25180B339}" type="slidenum">
              <a:rPr lang="en-US" smtClean="0"/>
              <a:t>16</a:t>
            </a:fld>
            <a:endParaRPr lang="en-US"/>
          </a:p>
        </p:txBody>
      </p:sp>
    </p:spTree>
    <p:extLst>
      <p:ext uri="{BB962C8B-B14F-4D97-AF65-F5344CB8AC3E}">
        <p14:creationId xmlns:p14="http://schemas.microsoft.com/office/powerpoint/2010/main" val="131599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2685C-437C-F074-7D1A-C896D3647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DF423-400F-217D-388B-DE8C89F03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6E5934-72C1-BAAB-CDD3-5221366525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64F6DD-BACF-C3C4-41EF-C6CC8BC858DC}"/>
              </a:ext>
            </a:extLst>
          </p:cNvPr>
          <p:cNvSpPr>
            <a:spLocks noGrp="1"/>
          </p:cNvSpPr>
          <p:nvPr>
            <p:ph type="sldNum" sz="quarter" idx="5"/>
          </p:nvPr>
        </p:nvSpPr>
        <p:spPr/>
        <p:txBody>
          <a:bodyPr/>
          <a:lstStyle/>
          <a:p>
            <a:fld id="{0FF81C21-4AD3-4E45-883F-42F25180B339}" type="slidenum">
              <a:rPr lang="en-US" smtClean="0"/>
              <a:t>17</a:t>
            </a:fld>
            <a:endParaRPr lang="en-US"/>
          </a:p>
        </p:txBody>
      </p:sp>
    </p:spTree>
    <p:extLst>
      <p:ext uri="{BB962C8B-B14F-4D97-AF65-F5344CB8AC3E}">
        <p14:creationId xmlns:p14="http://schemas.microsoft.com/office/powerpoint/2010/main" val="2516963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5"/>
          </p:nvPr>
        </p:nvSpPr>
        <p:spPr/>
        <p:txBody>
          <a:bodyPr/>
          <a:lstStyle/>
          <a:p>
            <a:fld id="{0FF81C21-4AD3-4E45-883F-42F25180B339}" type="slidenum">
              <a:rPr lang="en-US" smtClean="0"/>
              <a:t>19</a:t>
            </a:fld>
            <a:endParaRPr lang="en-US"/>
          </a:p>
        </p:txBody>
      </p:sp>
    </p:spTree>
    <p:extLst>
      <p:ext uri="{BB962C8B-B14F-4D97-AF65-F5344CB8AC3E}">
        <p14:creationId xmlns:p14="http://schemas.microsoft.com/office/powerpoint/2010/main" val="3926979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81C21-4AD3-4E45-883F-42F25180B339}" type="slidenum">
              <a:rPr lang="en-US" smtClean="0"/>
              <a:t>20</a:t>
            </a:fld>
            <a:endParaRPr lang="en-US"/>
          </a:p>
        </p:txBody>
      </p:sp>
    </p:spTree>
    <p:extLst>
      <p:ext uri="{BB962C8B-B14F-4D97-AF65-F5344CB8AC3E}">
        <p14:creationId xmlns:p14="http://schemas.microsoft.com/office/powerpoint/2010/main" val="2171758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1/26/26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19038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1/26/26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180541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1/26/26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58473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1/26/26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3162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F7B2B-08D6-9144-84AC-A42021437FF2}" type="datetimeFigureOut">
              <a:rPr lang="en-US" smtClean="0"/>
              <a:t>1/26/26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158496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3F7B2B-08D6-9144-84AC-A42021437FF2}" type="datetimeFigureOut">
              <a:rPr lang="en-US" smtClean="0"/>
              <a:t>1/26/26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16175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3F7B2B-08D6-9144-84AC-A42021437FF2}" type="datetimeFigureOut">
              <a:rPr lang="en-US" smtClean="0"/>
              <a:t>1/26/26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51321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3F7B2B-08D6-9144-84AC-A42021437FF2}" type="datetimeFigureOut">
              <a:rPr lang="en-US" smtClean="0"/>
              <a:t>1/26/26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133798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F7B2B-08D6-9144-84AC-A42021437FF2}" type="datetimeFigureOut">
              <a:rPr lang="en-US" smtClean="0"/>
              <a:t>1/26/26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4510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3F7B2B-08D6-9144-84AC-A42021437FF2}" type="datetimeFigureOut">
              <a:rPr lang="en-US" smtClean="0"/>
              <a:t>1/26/26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7843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3F7B2B-08D6-9144-84AC-A42021437FF2}" type="datetimeFigureOut">
              <a:rPr lang="en-US" smtClean="0"/>
              <a:t>1/26/26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06480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3F7B2B-08D6-9144-84AC-A42021437FF2}" type="datetimeFigureOut">
              <a:rPr lang="en-US" smtClean="0"/>
              <a:t>1/26/26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9BF9F4-F54D-284C-AF89-D39AA6C15C20}" type="slidenum">
              <a:rPr lang="en-US" smtClean="0"/>
              <a:t>‹#›</a:t>
            </a:fld>
            <a:endParaRPr lang="en-US"/>
          </a:p>
        </p:txBody>
      </p:sp>
    </p:spTree>
    <p:extLst>
      <p:ext uri="{BB962C8B-B14F-4D97-AF65-F5344CB8AC3E}">
        <p14:creationId xmlns:p14="http://schemas.microsoft.com/office/powerpoint/2010/main" val="1095409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hyperlink" Target="https://pubmed.ncbi.nlm.nih.gov/10669445/" TargetMode="External"/><Relationship Id="rId16" Type="http://schemas.openxmlformats.org/officeDocument/2006/relationships/image" Target="../media/image46.sv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5" Type="http://schemas.openxmlformats.org/officeDocument/2006/relationships/image" Target="../media/image45.png"/><Relationship Id="rId10" Type="http://schemas.openxmlformats.org/officeDocument/2006/relationships/image" Target="../media/image40.sv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hyperlink" Target="https://www.jacionline.org/article/S0091-6749(14)00593-4/fulltext" TargetMode="External"/><Relationship Id="rId7" Type="http://schemas.openxmlformats.org/officeDocument/2006/relationships/image" Target="../media/image51.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svg"/><Relationship Id="rId10" Type="http://schemas.openxmlformats.org/officeDocument/2006/relationships/image" Target="../media/image54.svg"/><Relationship Id="rId4" Type="http://schemas.openxmlformats.org/officeDocument/2006/relationships/image" Target="../media/image48.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6.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pubmed.ncbi.nlm.nih.gov/16849471/" TargetMode="External"/><Relationship Id="rId11" Type="http://schemas.openxmlformats.org/officeDocument/2006/relationships/image" Target="../media/image62.svg"/><Relationship Id="rId5" Type="http://schemas.openxmlformats.org/officeDocument/2006/relationships/hyperlink" Target="https://pubmed.ncbi.nlm.nih.gov/16275759/" TargetMode="External"/><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sv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71.svg"/><Relationship Id="rId3" Type="http://schemas.openxmlformats.org/officeDocument/2006/relationships/hyperlink" Target="https://pmc.ncbi.nlm.nih.gov/articles/PMC4918254/pdf/itt-4-143.pdf" TargetMode="External"/><Relationship Id="rId7" Type="http://schemas.openxmlformats.org/officeDocument/2006/relationships/image" Target="../media/image69.svg"/><Relationship Id="rId12" Type="http://schemas.openxmlformats.org/officeDocument/2006/relationships/image" Target="../media/image70.png"/><Relationship Id="rId2" Type="http://schemas.openxmlformats.org/officeDocument/2006/relationships/image" Target="../media/image65.jp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21.svg"/><Relationship Id="rId5" Type="http://schemas.openxmlformats.org/officeDocument/2006/relationships/image" Target="../media/image67.png"/><Relationship Id="rId15" Type="http://schemas.openxmlformats.org/officeDocument/2006/relationships/image" Target="../media/image73.svg"/><Relationship Id="rId10" Type="http://schemas.openxmlformats.org/officeDocument/2006/relationships/image" Target="../media/image20.png"/><Relationship Id="rId4" Type="http://schemas.openxmlformats.org/officeDocument/2006/relationships/image" Target="../media/image66.png"/><Relationship Id="rId9" Type="http://schemas.openxmlformats.org/officeDocument/2006/relationships/image" Target="../media/image19.svg"/><Relationship Id="rId14" Type="http://schemas.openxmlformats.org/officeDocument/2006/relationships/image" Target="../media/image72.png"/></Relationships>
</file>

<file path=ppt/slides/_rels/slide15.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82.svg"/><Relationship Id="rId3" Type="http://schemas.openxmlformats.org/officeDocument/2006/relationships/image" Target="../media/image74.png"/><Relationship Id="rId7" Type="http://schemas.openxmlformats.org/officeDocument/2006/relationships/image" Target="../media/image48.png"/><Relationship Id="rId12" Type="http://schemas.openxmlformats.org/officeDocument/2006/relationships/image" Target="../media/image8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0.png"/><Relationship Id="rId5" Type="http://schemas.openxmlformats.org/officeDocument/2006/relationships/hyperlink" Target="https://pubmed.ncbi.nlm.nih.gov/17259812/" TargetMode="External"/><Relationship Id="rId10" Type="http://schemas.openxmlformats.org/officeDocument/2006/relationships/image" Target="../media/image79.svg"/><Relationship Id="rId4" Type="http://schemas.openxmlformats.org/officeDocument/2006/relationships/image" Target="../media/image75.png"/><Relationship Id="rId9" Type="http://schemas.openxmlformats.org/officeDocument/2006/relationships/image" Target="../media/image78.png"/></Relationships>
</file>

<file path=ppt/slides/_rels/slide16.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hyperlink" Target="https://pubmed.ncbi.nlm.nih.gov/18492839/" TargetMode="External"/><Relationship Id="rId7" Type="http://schemas.openxmlformats.org/officeDocument/2006/relationships/image" Target="../media/image8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png"/><Relationship Id="rId9" Type="http://schemas.openxmlformats.org/officeDocument/2006/relationships/image" Target="../media/image88.png"/></Relationships>
</file>

<file path=ppt/slides/_rels/slide17.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98.png"/><Relationship Id="rId3" Type="http://schemas.openxmlformats.org/officeDocument/2006/relationships/image" Target="../media/image89.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notesSlide" Target="../notesSlides/notesSlide7.xml"/><Relationship Id="rId16" Type="http://schemas.openxmlformats.org/officeDocument/2006/relationships/image" Target="../media/image60.svg"/><Relationship Id="rId1" Type="http://schemas.openxmlformats.org/officeDocument/2006/relationships/slideLayout" Target="../slideLayouts/slideLayout2.xml"/><Relationship Id="rId6" Type="http://schemas.openxmlformats.org/officeDocument/2006/relationships/image" Target="../media/image91.jpeg"/><Relationship Id="rId11" Type="http://schemas.openxmlformats.org/officeDocument/2006/relationships/image" Target="../media/image96.png"/><Relationship Id="rId5" Type="http://schemas.openxmlformats.org/officeDocument/2006/relationships/hyperlink" Target="https://pubmed.ncbi.nlm.nih.gov/17920536/" TargetMode="External"/><Relationship Id="rId15" Type="http://schemas.openxmlformats.org/officeDocument/2006/relationships/image" Target="../media/image59.png"/><Relationship Id="rId10" Type="http://schemas.openxmlformats.org/officeDocument/2006/relationships/image" Target="../media/image95.svg"/><Relationship Id="rId4" Type="http://schemas.openxmlformats.org/officeDocument/2006/relationships/image" Target="../media/image90.png"/><Relationship Id="rId9" Type="http://schemas.openxmlformats.org/officeDocument/2006/relationships/image" Target="../media/image94.png"/><Relationship Id="rId14" Type="http://schemas.openxmlformats.org/officeDocument/2006/relationships/image" Target="../media/image99.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endallergiestogether.com/research/food-allergy-statistics/"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4.svg"/><Relationship Id="rId11" Type="http://schemas.openxmlformats.org/officeDocument/2006/relationships/image" Target="../media/image109.jpeg"/><Relationship Id="rId5" Type="http://schemas.openxmlformats.org/officeDocument/2006/relationships/image" Target="../media/image103.png"/><Relationship Id="rId10" Type="http://schemas.openxmlformats.org/officeDocument/2006/relationships/image" Target="../media/image108.svg"/><Relationship Id="rId4" Type="http://schemas.openxmlformats.org/officeDocument/2006/relationships/image" Target="../media/image102.svg"/><Relationship Id="rId9" Type="http://schemas.openxmlformats.org/officeDocument/2006/relationships/image" Target="../media/image107.png"/></Relationships>
</file>

<file path=ppt/slides/_rels/slide21.xml.rels><?xml version="1.0" encoding="UTF-8" standalone="yes"?>
<Relationships xmlns="http://schemas.openxmlformats.org/package/2006/relationships"><Relationship Id="rId8" Type="http://schemas.openxmlformats.org/officeDocument/2006/relationships/hyperlink" Target="https://pubmed.ncbi.nlm.nih.gov/19870667/" TargetMode="External"/><Relationship Id="rId13" Type="http://schemas.openxmlformats.org/officeDocument/2006/relationships/image" Target="../media/image114.jpeg"/><Relationship Id="rId18" Type="http://schemas.openxmlformats.org/officeDocument/2006/relationships/image" Target="../media/image117.png"/><Relationship Id="rId3" Type="http://schemas.openxmlformats.org/officeDocument/2006/relationships/hyperlink" Target="https://www.sciencedirect.com/science/article/abs/pii/S1896112623000391" TargetMode="External"/><Relationship Id="rId21" Type="http://schemas.openxmlformats.org/officeDocument/2006/relationships/image" Target="../media/image53.png"/><Relationship Id="rId7" Type="http://schemas.openxmlformats.org/officeDocument/2006/relationships/hyperlink" Target="https://pubmed.ncbi.nlm.nih.gov/13685194/" TargetMode="External"/><Relationship Id="rId12" Type="http://schemas.openxmlformats.org/officeDocument/2006/relationships/image" Target="../media/image113.png"/><Relationship Id="rId17" Type="http://schemas.openxmlformats.org/officeDocument/2006/relationships/image" Target="../media/image116.svg"/><Relationship Id="rId2" Type="http://schemas.openxmlformats.org/officeDocument/2006/relationships/notesSlide" Target="../notesSlides/notesSlide10.xml"/><Relationship Id="rId16" Type="http://schemas.openxmlformats.org/officeDocument/2006/relationships/image" Target="../media/image115.png"/><Relationship Id="rId20"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hyperlink" Target="https://pubmed.ncbi.nlm.nih.gov/14616775/" TargetMode="External"/><Relationship Id="rId11" Type="http://schemas.openxmlformats.org/officeDocument/2006/relationships/image" Target="../media/image112.png"/><Relationship Id="rId5" Type="http://schemas.openxmlformats.org/officeDocument/2006/relationships/hyperlink" Target="https://pubmed.ncbi.nlm.nih.gov/29685134/" TargetMode="External"/><Relationship Id="rId15" Type="http://schemas.openxmlformats.org/officeDocument/2006/relationships/image" Target="../media/image106.svg"/><Relationship Id="rId10" Type="http://schemas.openxmlformats.org/officeDocument/2006/relationships/image" Target="../media/image111.png"/><Relationship Id="rId19" Type="http://schemas.openxmlformats.org/officeDocument/2006/relationships/image" Target="../media/image118.svg"/><Relationship Id="rId4" Type="http://schemas.openxmlformats.org/officeDocument/2006/relationships/hyperlink" Target="https://www.frontiersin.org/journals/allergy/articles/10.3389/falgy.2022.854038/full" TargetMode="External"/><Relationship Id="rId9" Type="http://schemas.openxmlformats.org/officeDocument/2006/relationships/hyperlink" Target="https://pmc.ncbi.nlm.nih.gov/articles/PMC6930064/" TargetMode="External"/><Relationship Id="rId14" Type="http://schemas.openxmlformats.org/officeDocument/2006/relationships/image" Target="../media/image105.png"/><Relationship Id="rId22" Type="http://schemas.openxmlformats.org/officeDocument/2006/relationships/image" Target="../media/image54.svg"/></Relationships>
</file>

<file path=ppt/slides/_rels/slide22.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123.png"/><Relationship Id="rId3" Type="http://schemas.openxmlformats.org/officeDocument/2006/relationships/hyperlink" Target="https://pubmed.ncbi.nlm.nih.gov/9949325/" TargetMode="External"/><Relationship Id="rId7" Type="http://schemas.openxmlformats.org/officeDocument/2006/relationships/image" Target="../media/image72.png"/><Relationship Id="rId12" Type="http://schemas.openxmlformats.org/officeDocument/2006/relationships/image" Target="../media/image67.png"/><Relationship Id="rId2" Type="http://schemas.openxmlformats.org/officeDocument/2006/relationships/hyperlink" Target="https://www.jstage.jst.go.jp/article/yoken/53/5/53_JJID.2000.189/_pdf/-char/en" TargetMode="External"/><Relationship Id="rId1" Type="http://schemas.openxmlformats.org/officeDocument/2006/relationships/slideLayout" Target="../slideLayouts/slideLayout2.xml"/><Relationship Id="rId6" Type="http://schemas.openxmlformats.org/officeDocument/2006/relationships/image" Target="../media/image122.png"/><Relationship Id="rId11" Type="http://schemas.openxmlformats.org/officeDocument/2006/relationships/image" Target="../media/image66.png"/><Relationship Id="rId5" Type="http://schemas.openxmlformats.org/officeDocument/2006/relationships/image" Target="../media/image121.jpeg"/><Relationship Id="rId10" Type="http://schemas.openxmlformats.org/officeDocument/2006/relationships/image" Target="../media/image32.svg"/><Relationship Id="rId4" Type="http://schemas.openxmlformats.org/officeDocument/2006/relationships/image" Target="../media/image120.png"/><Relationship Id="rId9" Type="http://schemas.openxmlformats.org/officeDocument/2006/relationships/image" Target="../media/image31.png"/><Relationship Id="rId14" Type="http://schemas.openxmlformats.org/officeDocument/2006/relationships/image" Target="../media/image124.png"/></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vaccines/hcp/imz-schedules/resources.html?CDC_AAref_Val=https://www.cdc.gov/vaccines/schedules/hcp/schedule-related-resources.html" TargetMode="External"/><Relationship Id="rId2" Type="http://schemas.openxmlformats.org/officeDocument/2006/relationships/image" Target="../media/image125.png"/><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24.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32.svg"/><Relationship Id="rId3" Type="http://schemas.openxmlformats.org/officeDocument/2006/relationships/hyperlink" Target="https://vaccine-schedule.ecdc.europa.eu/" TargetMode="External"/><Relationship Id="rId7" Type="http://schemas.openxmlformats.org/officeDocument/2006/relationships/image" Target="../media/image130.png"/><Relationship Id="rId12" Type="http://schemas.openxmlformats.org/officeDocument/2006/relationships/image" Target="../media/image31.png"/><Relationship Id="rId2" Type="http://schemas.openxmlformats.org/officeDocument/2006/relationships/hyperlink" Target="https://www.cdc.gov/vaccines/hcp/imz-schedules/resources.html?CDC_AAref_Val=https://www.cdc.gov/vaccines/schedules/hcp/schedule-related-resources.html" TargetMode="External"/><Relationship Id="rId1" Type="http://schemas.openxmlformats.org/officeDocument/2006/relationships/slideLayout" Target="../slideLayouts/slideLayout2.xml"/><Relationship Id="rId6" Type="http://schemas.openxmlformats.org/officeDocument/2006/relationships/image" Target="../media/image129.png"/><Relationship Id="rId11" Type="http://schemas.openxmlformats.org/officeDocument/2006/relationships/image" Target="../media/image30.svg"/><Relationship Id="rId5" Type="http://schemas.openxmlformats.org/officeDocument/2006/relationships/image" Target="../media/image128.png"/><Relationship Id="rId10" Type="http://schemas.openxmlformats.org/officeDocument/2006/relationships/image" Target="../media/image29.png"/><Relationship Id="rId4" Type="http://schemas.openxmlformats.org/officeDocument/2006/relationships/image" Target="../media/image127.png"/><Relationship Id="rId9" Type="http://schemas.openxmlformats.org/officeDocument/2006/relationships/image" Target="../media/image73.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2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5.svg"/><Relationship Id="rId4" Type="http://schemas.openxmlformats.org/officeDocument/2006/relationships/image" Target="../media/image134.png"/></Relationships>
</file>

<file path=ppt/slides/_rels/slide28.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3.png"/><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svg"/><Relationship Id="rId4" Type="http://schemas.openxmlformats.org/officeDocument/2006/relationships/image" Target="../media/image134.png"/></Relationships>
</file>

<file path=ppt/slides/_rels/slide29.xml.rels><?xml version="1.0" encoding="UTF-8" standalone="yes"?>
<Relationships xmlns="http://schemas.openxmlformats.org/package/2006/relationships"><Relationship Id="rId8" Type="http://schemas.openxmlformats.org/officeDocument/2006/relationships/image" Target="../media/image137.jpeg"/><Relationship Id="rId3" Type="http://schemas.openxmlformats.org/officeDocument/2006/relationships/image" Target="../media/image132.png"/><Relationship Id="rId7" Type="http://schemas.openxmlformats.org/officeDocument/2006/relationships/image" Target="../media/image133.png"/><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svg"/><Relationship Id="rId4" Type="http://schemas.openxmlformats.org/officeDocument/2006/relationships/image" Target="../media/image13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endallergiestogether.com/research/food-allergy-statistics/" TargetMode="Externa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8" Type="http://schemas.openxmlformats.org/officeDocument/2006/relationships/image" Target="../media/image138.jpeg"/><Relationship Id="rId3" Type="http://schemas.openxmlformats.org/officeDocument/2006/relationships/image" Target="../media/image132.png"/><Relationship Id="rId7" Type="http://schemas.openxmlformats.org/officeDocument/2006/relationships/image" Target="../media/image133.png"/><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svg"/><Relationship Id="rId4" Type="http://schemas.openxmlformats.org/officeDocument/2006/relationships/image" Target="../media/image134.png"/><Relationship Id="rId9" Type="http://schemas.openxmlformats.org/officeDocument/2006/relationships/image" Target="../media/image137.jpeg"/></Relationships>
</file>

<file path=ppt/slides/_rels/slide31.xml.rels><?xml version="1.0" encoding="UTF-8" standalone="yes"?>
<Relationships xmlns="http://schemas.openxmlformats.org/package/2006/relationships"><Relationship Id="rId8" Type="http://schemas.openxmlformats.org/officeDocument/2006/relationships/hyperlink" Target="https://pmc.ncbi.nlm.nih.gov/articles/PMC6930064/" TargetMode="External"/><Relationship Id="rId3" Type="http://schemas.openxmlformats.org/officeDocument/2006/relationships/hyperlink" Target="https://www.frontiersin.org/journals/allergy/articles/10.3389/falgy.2022.854038/full" TargetMode="External"/><Relationship Id="rId7" Type="http://schemas.openxmlformats.org/officeDocument/2006/relationships/hyperlink" Target="https://pubmed.ncbi.nlm.nih.gov/19870667/" TargetMode="External"/><Relationship Id="rId2" Type="http://schemas.openxmlformats.org/officeDocument/2006/relationships/hyperlink" Target="https://www.sciencedirect.com/science/article/abs/pii/S1896112623000391" TargetMode="External"/><Relationship Id="rId1" Type="http://schemas.openxmlformats.org/officeDocument/2006/relationships/slideLayout" Target="../slideLayouts/slideLayout2.xml"/><Relationship Id="rId6" Type="http://schemas.openxmlformats.org/officeDocument/2006/relationships/hyperlink" Target="https://pubmed.ncbi.nlm.nih.gov/13685194/" TargetMode="External"/><Relationship Id="rId5" Type="http://schemas.openxmlformats.org/officeDocument/2006/relationships/hyperlink" Target="https://pubmed.ncbi.nlm.nih.gov/14616775/" TargetMode="External"/><Relationship Id="rId4" Type="http://schemas.openxmlformats.org/officeDocument/2006/relationships/hyperlink" Target="https://pubmed.ncbi.nlm.nih.gov/29685134/"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9.png"/></Relationships>
</file>

<file path=ppt/slides/_rels/slide4.xml.rels><?xml version="1.0" encoding="UTF-8" standalone="yes"?>
<Relationships xmlns="http://schemas.openxmlformats.org/package/2006/relationships"><Relationship Id="rId3" Type="http://schemas.openxmlformats.org/officeDocument/2006/relationships/hyperlink" Target="https://pmc.ncbi.nlm.nih.gov/articles/PMC4617537/"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pmc.ncbi.nlm.nih.gov/articles/PMC4617537/"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pubmed.ncbi.nlm.nih.gov/19117599/"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cdc.gov/nchs/products/databriefs/db10.htm"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sv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svg"/><Relationship Id="rId2" Type="http://schemas.openxmlformats.org/officeDocument/2006/relationships/hyperlink" Target="https://pmc.ncbi.nlm.nih.gov/articles/PMC1838109/" TargetMode="Externa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19" Type="http://schemas.openxmlformats.org/officeDocument/2006/relationships/image" Target="../media/image30.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972457" y="1122363"/>
            <a:ext cx="10363200" cy="2387600"/>
          </a:xfrm>
        </p:spPr>
        <p:txBody>
          <a:bodyPr/>
          <a:lstStyle/>
          <a:p>
            <a:r>
              <a:rPr lang="en-US" dirty="0"/>
              <a:t>A Short History of Allergies</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p:txBody>
          <a:bodyPr/>
          <a:lstStyle/>
          <a:p>
            <a:r>
              <a:rPr lang="en-US" dirty="0"/>
              <a:t>From ancient to modern times</a:t>
            </a:r>
          </a:p>
        </p:txBody>
      </p:sp>
    </p:spTree>
    <p:extLst>
      <p:ext uri="{BB962C8B-B14F-4D97-AF65-F5344CB8AC3E}">
        <p14:creationId xmlns:p14="http://schemas.microsoft.com/office/powerpoint/2010/main" val="334501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622D3-67A5-1163-23DD-30AC4D6BBDE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961C8DE-179E-FC6B-7C84-4E9625CD0F0C}"/>
              </a:ext>
            </a:extLst>
          </p:cNvPr>
          <p:cNvSpPr txBox="1"/>
          <p:nvPr/>
        </p:nvSpPr>
        <p:spPr>
          <a:xfrm>
            <a:off x="401554" y="5828778"/>
            <a:ext cx="11267932" cy="830997"/>
          </a:xfrm>
          <a:prstGeom prst="rect">
            <a:avLst/>
          </a:prstGeom>
          <a:noFill/>
        </p:spPr>
        <p:txBody>
          <a:bodyPr wrap="square">
            <a:spAutoFit/>
          </a:bodyPr>
          <a:lstStyle/>
          <a:p>
            <a:r>
              <a:rPr lang="en-US" sz="1600" dirty="0" err="1">
                <a:effectLst/>
              </a:rPr>
              <a:t>Matricardi</a:t>
            </a:r>
            <a:r>
              <a:rPr lang="en-US" sz="1600" dirty="0">
                <a:effectLst/>
              </a:rPr>
              <a:t> </a:t>
            </a:r>
            <a:r>
              <a:rPr lang="en-US" sz="1600" i="1" dirty="0">
                <a:effectLst/>
              </a:rPr>
              <a:t>et al. </a:t>
            </a:r>
            <a:r>
              <a:rPr lang="en-US" sz="1600" dirty="0">
                <a:effectLst/>
              </a:rPr>
              <a:t>“Exposure to foodborne and orofecal microbes versus airborne viruses in relation to atopy and allergic asthma: epidemiological study.” </a:t>
            </a:r>
            <a:r>
              <a:rPr lang="en-US" sz="1600" i="1" dirty="0"/>
              <a:t>British Medical Journal </a:t>
            </a:r>
            <a:r>
              <a:rPr lang="en-US" sz="1600" dirty="0">
                <a:effectLst/>
              </a:rPr>
              <a:t>February 2000, </a:t>
            </a:r>
            <a:r>
              <a:rPr lang="en-US" sz="1600" dirty="0"/>
              <a:t>320</a:t>
            </a:r>
            <a:r>
              <a:rPr lang="en-US" sz="1600" dirty="0">
                <a:effectLst/>
              </a:rPr>
              <a:t>: 412-417</a:t>
            </a:r>
          </a:p>
          <a:p>
            <a:r>
              <a:rPr lang="en-US" sz="1600" dirty="0">
                <a:effectLst/>
                <a:hlinkClick r:id="rId2"/>
              </a:rPr>
              <a:t>https://pubmed.ncbi.nlm.nih.gov/10669445/</a:t>
            </a:r>
            <a:endParaRPr lang="en-US" sz="1600" dirty="0">
              <a:effectLst/>
            </a:endParaRPr>
          </a:p>
        </p:txBody>
      </p:sp>
      <p:sp>
        <p:nvSpPr>
          <p:cNvPr id="8" name="TextBox 7">
            <a:extLst>
              <a:ext uri="{FF2B5EF4-FFF2-40B4-BE49-F238E27FC236}">
                <a16:creationId xmlns:a16="http://schemas.microsoft.com/office/drawing/2014/main" id="{EE7B7A11-39B6-00F1-D59D-EC4E443629B8}"/>
              </a:ext>
            </a:extLst>
          </p:cNvPr>
          <p:cNvSpPr txBox="1"/>
          <p:nvPr/>
        </p:nvSpPr>
        <p:spPr>
          <a:xfrm>
            <a:off x="262768" y="198225"/>
            <a:ext cx="10621542" cy="769441"/>
          </a:xfrm>
          <a:prstGeom prst="rect">
            <a:avLst/>
          </a:prstGeom>
          <a:noFill/>
        </p:spPr>
        <p:txBody>
          <a:bodyPr wrap="square" rtlCol="0">
            <a:spAutoFit/>
          </a:bodyPr>
          <a:lstStyle/>
          <a:p>
            <a:pPr algn="just"/>
            <a:r>
              <a:rPr lang="en-US" sz="2200" b="1" dirty="0">
                <a:solidFill>
                  <a:srgbClr val="002060"/>
                </a:solidFill>
                <a:latin typeface="+mj-lt"/>
              </a:rPr>
              <a:t>This study of military cadets in Italy showed that recruits with prior exposure to ingested pathogens </a:t>
            </a:r>
            <a:r>
              <a:rPr lang="en-US" sz="2000" b="1" dirty="0">
                <a:solidFill>
                  <a:srgbClr val="002060"/>
                </a:solidFill>
                <a:latin typeface="+mj-lt"/>
              </a:rPr>
              <a:t>(</a:t>
            </a:r>
            <a:r>
              <a:rPr lang="en-US" sz="1600" b="1" i="1" dirty="0">
                <a:solidFill>
                  <a:srgbClr val="002060"/>
                </a:solidFill>
                <a:effectLst/>
                <a:latin typeface="+mj-lt"/>
              </a:rPr>
              <a:t>Toxoplasma gondii</a:t>
            </a:r>
            <a:r>
              <a:rPr lang="en-US" sz="1600" b="1" dirty="0">
                <a:solidFill>
                  <a:srgbClr val="002060"/>
                </a:solidFill>
                <a:effectLst/>
                <a:latin typeface="+mj-lt"/>
              </a:rPr>
              <a:t>, </a:t>
            </a:r>
            <a:r>
              <a:rPr lang="en-US" sz="1600" b="1" i="1" dirty="0">
                <a:solidFill>
                  <a:srgbClr val="002060"/>
                </a:solidFill>
                <a:effectLst/>
                <a:latin typeface="+mj-lt"/>
              </a:rPr>
              <a:t>Helicobacter pylori</a:t>
            </a:r>
            <a:r>
              <a:rPr lang="en-US" sz="1600" b="1" dirty="0">
                <a:solidFill>
                  <a:srgbClr val="002060"/>
                </a:solidFill>
                <a:effectLst/>
                <a:latin typeface="+mj-lt"/>
              </a:rPr>
              <a:t>, and hepatitis A</a:t>
            </a:r>
            <a:r>
              <a:rPr lang="en-US" sz="2000" b="1" dirty="0">
                <a:solidFill>
                  <a:srgbClr val="002060"/>
                </a:solidFill>
                <a:effectLst/>
                <a:latin typeface="+mj-lt"/>
              </a:rPr>
              <a:t>) </a:t>
            </a:r>
            <a:r>
              <a:rPr lang="en-US" sz="2200" b="1" dirty="0">
                <a:solidFill>
                  <a:srgbClr val="002060"/>
                </a:solidFill>
                <a:latin typeface="+mj-lt"/>
              </a:rPr>
              <a:t>had less allergies</a:t>
            </a:r>
            <a:r>
              <a:rPr lang="en-US" sz="2200" b="1" i="1" dirty="0">
                <a:solidFill>
                  <a:srgbClr val="002060"/>
                </a:solidFill>
                <a:effectLst/>
                <a:latin typeface="+mj-lt"/>
              </a:rPr>
              <a:t>.</a:t>
            </a:r>
            <a:r>
              <a:rPr lang="en-US" sz="2200" b="1" dirty="0">
                <a:solidFill>
                  <a:srgbClr val="002060"/>
                </a:solidFill>
                <a:latin typeface="+mj-lt"/>
              </a:rPr>
              <a:t> </a:t>
            </a:r>
          </a:p>
        </p:txBody>
      </p:sp>
      <p:sp>
        <p:nvSpPr>
          <p:cNvPr id="9" name="TextBox 8">
            <a:extLst>
              <a:ext uri="{FF2B5EF4-FFF2-40B4-BE49-F238E27FC236}">
                <a16:creationId xmlns:a16="http://schemas.microsoft.com/office/drawing/2014/main" id="{8DC6432C-5536-9BF4-3711-D595F7CFCF5F}"/>
              </a:ext>
            </a:extLst>
          </p:cNvPr>
          <p:cNvSpPr txBox="1"/>
          <p:nvPr/>
        </p:nvSpPr>
        <p:spPr>
          <a:xfrm>
            <a:off x="401553" y="1884878"/>
            <a:ext cx="3373277" cy="3139321"/>
          </a:xfrm>
          <a:prstGeom prst="rect">
            <a:avLst/>
          </a:prstGeom>
          <a:noFill/>
        </p:spPr>
        <p:txBody>
          <a:bodyPr wrap="square" rtlCol="0">
            <a:spAutoFit/>
          </a:bodyPr>
          <a:lstStyle/>
          <a:p>
            <a:pPr algn="just"/>
            <a:r>
              <a:rPr lang="en-US" sz="2200" i="1" dirty="0">
                <a:effectLst/>
              </a:rPr>
              <a:t>Our data …support(s) the hypothesis that daily ingestion of traditionally processed food, not treated with antimicrobial preservatives and not subjected to hygienic procedures, may help to</a:t>
            </a:r>
          </a:p>
          <a:p>
            <a:pPr algn="just"/>
            <a:r>
              <a:rPr lang="en-US" sz="2200" i="1" dirty="0">
                <a:effectLst/>
              </a:rPr>
              <a:t>prevent atopy.</a:t>
            </a:r>
          </a:p>
        </p:txBody>
      </p:sp>
      <p:pic>
        <p:nvPicPr>
          <p:cNvPr id="3" name="Picture 2" descr="A table with numbers and symbols&#10;&#10;Description automatically generated">
            <a:extLst>
              <a:ext uri="{FF2B5EF4-FFF2-40B4-BE49-F238E27FC236}">
                <a16:creationId xmlns:a16="http://schemas.microsoft.com/office/drawing/2014/main" id="{B9E16658-F4EC-9B8A-4EB4-05201467B7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0999" y="1983040"/>
            <a:ext cx="7478487" cy="3655760"/>
          </a:xfrm>
          <a:prstGeom prst="rect">
            <a:avLst/>
          </a:prstGeom>
          <a:ln>
            <a:solidFill>
              <a:schemeClr val="tx1"/>
            </a:solidFill>
          </a:ln>
        </p:spPr>
      </p:pic>
      <p:sp>
        <p:nvSpPr>
          <p:cNvPr id="2" name="TextBox 1">
            <a:extLst>
              <a:ext uri="{FF2B5EF4-FFF2-40B4-BE49-F238E27FC236}">
                <a16:creationId xmlns:a16="http://schemas.microsoft.com/office/drawing/2014/main" id="{AD8FF9EA-6B1F-CBFD-F1C8-C1C15D9EEA0B}"/>
              </a:ext>
            </a:extLst>
          </p:cNvPr>
          <p:cNvSpPr txBox="1"/>
          <p:nvPr/>
        </p:nvSpPr>
        <p:spPr>
          <a:xfrm>
            <a:off x="262768" y="1066817"/>
            <a:ext cx="9920754" cy="769441"/>
          </a:xfrm>
          <a:prstGeom prst="rect">
            <a:avLst/>
          </a:prstGeom>
          <a:noFill/>
        </p:spPr>
        <p:txBody>
          <a:bodyPr wrap="square" rtlCol="0">
            <a:spAutoFit/>
          </a:bodyPr>
          <a:lstStyle/>
          <a:p>
            <a:pPr algn="just"/>
            <a:r>
              <a:rPr lang="en-US" sz="2200" b="1" dirty="0">
                <a:solidFill>
                  <a:srgbClr val="002060"/>
                </a:solidFill>
              </a:rPr>
              <a:t>Prior infection with measles, mumps, rubella, chicken pox, </a:t>
            </a:r>
            <a:r>
              <a:rPr lang="en-US" sz="2200" b="1" dirty="0">
                <a:solidFill>
                  <a:srgbClr val="002060"/>
                </a:solidFill>
                <a:effectLst/>
              </a:rPr>
              <a:t>cytomegalovirus, or herpes had no noticeable effect on allergy outcomes (data not shown).</a:t>
            </a:r>
          </a:p>
        </p:txBody>
      </p:sp>
      <p:pic>
        <p:nvPicPr>
          <p:cNvPr id="5" name="Graphic 4" descr="Soldier male outline">
            <a:extLst>
              <a:ext uri="{FF2B5EF4-FFF2-40B4-BE49-F238E27FC236}">
                <a16:creationId xmlns:a16="http://schemas.microsoft.com/office/drawing/2014/main" id="{5EDFB421-71A9-7E29-08C1-FD9D4802B4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3104" y="554187"/>
            <a:ext cx="1428853" cy="1428853"/>
          </a:xfrm>
          <a:prstGeom prst="rect">
            <a:avLst/>
          </a:prstGeom>
        </p:spPr>
      </p:pic>
      <p:pic>
        <p:nvPicPr>
          <p:cNvPr id="4" name="Picture 3" descr="A yellow emoji with allergies">
            <a:extLst>
              <a:ext uri="{FF2B5EF4-FFF2-40B4-BE49-F238E27FC236}">
                <a16:creationId xmlns:a16="http://schemas.microsoft.com/office/drawing/2014/main" id="{398A02D0-9AA5-F242-FC2A-132173DA08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65686" y="5334024"/>
            <a:ext cx="290309" cy="290309"/>
          </a:xfrm>
          <a:prstGeom prst="rect">
            <a:avLst/>
          </a:prstGeom>
        </p:spPr>
      </p:pic>
      <p:pic>
        <p:nvPicPr>
          <p:cNvPr id="10" name="Picture 9" descr="An emoji with a neutral expression">
            <a:extLst>
              <a:ext uri="{FF2B5EF4-FFF2-40B4-BE49-F238E27FC236}">
                <a16:creationId xmlns:a16="http://schemas.microsoft.com/office/drawing/2014/main" id="{56A2378B-367C-0DA2-EFD8-E4C6AE6E158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86082" y="5335119"/>
            <a:ext cx="303681" cy="303681"/>
          </a:xfrm>
          <a:prstGeom prst="rect">
            <a:avLst/>
          </a:prstGeom>
        </p:spPr>
      </p:pic>
      <p:pic>
        <p:nvPicPr>
          <p:cNvPr id="12" name="Picture 11" descr="A happy emoji&#10;">
            <a:extLst>
              <a:ext uri="{FF2B5EF4-FFF2-40B4-BE49-F238E27FC236}">
                <a16:creationId xmlns:a16="http://schemas.microsoft.com/office/drawing/2014/main" id="{850031F6-5AC9-0AD1-5F81-CC5B194572B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9850" y="5334024"/>
            <a:ext cx="300819" cy="300819"/>
          </a:xfrm>
          <a:prstGeom prst="rect">
            <a:avLst/>
          </a:prstGeom>
        </p:spPr>
      </p:pic>
      <p:pic>
        <p:nvPicPr>
          <p:cNvPr id="18" name="Graphic 17" descr="A virus">
            <a:extLst>
              <a:ext uri="{FF2B5EF4-FFF2-40B4-BE49-F238E27FC236}">
                <a16:creationId xmlns:a16="http://schemas.microsoft.com/office/drawing/2014/main" id="{60ADAA8C-5A6A-FC58-8ECA-3BEE4D74A2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73662" y="1444027"/>
            <a:ext cx="426374" cy="426374"/>
          </a:xfrm>
          <a:prstGeom prst="rect">
            <a:avLst/>
          </a:prstGeom>
        </p:spPr>
      </p:pic>
      <p:pic>
        <p:nvPicPr>
          <p:cNvPr id="20" name="Graphic 19" descr="Germ with solid fill">
            <a:extLst>
              <a:ext uri="{FF2B5EF4-FFF2-40B4-BE49-F238E27FC236}">
                <a16:creationId xmlns:a16="http://schemas.microsoft.com/office/drawing/2014/main" id="{F57611A8-4078-3D10-27D6-43BB6C08DA7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6938" y="2697554"/>
            <a:ext cx="243533" cy="243533"/>
          </a:xfrm>
          <a:prstGeom prst="rect">
            <a:avLst/>
          </a:prstGeom>
        </p:spPr>
      </p:pic>
      <p:pic>
        <p:nvPicPr>
          <p:cNvPr id="21" name="Graphic 20" descr="Germ with solid fill">
            <a:extLst>
              <a:ext uri="{FF2B5EF4-FFF2-40B4-BE49-F238E27FC236}">
                <a16:creationId xmlns:a16="http://schemas.microsoft.com/office/drawing/2014/main" id="{2E6115B4-DFB1-8FD3-1F83-1485F4B40E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50471" y="2702845"/>
            <a:ext cx="243533" cy="243533"/>
          </a:xfrm>
          <a:prstGeom prst="rect">
            <a:avLst/>
          </a:prstGeom>
        </p:spPr>
      </p:pic>
      <p:pic>
        <p:nvPicPr>
          <p:cNvPr id="22" name="Graphic 21" descr="Germ with solid fill">
            <a:extLst>
              <a:ext uri="{FF2B5EF4-FFF2-40B4-BE49-F238E27FC236}">
                <a16:creationId xmlns:a16="http://schemas.microsoft.com/office/drawing/2014/main" id="{DC637D3E-1F7A-A1FD-912E-5A63FB15B8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24869" y="2689944"/>
            <a:ext cx="243533" cy="243533"/>
          </a:xfrm>
          <a:prstGeom prst="rect">
            <a:avLst/>
          </a:prstGeom>
        </p:spPr>
      </p:pic>
      <p:pic>
        <p:nvPicPr>
          <p:cNvPr id="23" name="Graphic 22" descr="Germ with solid fill">
            <a:extLst>
              <a:ext uri="{FF2B5EF4-FFF2-40B4-BE49-F238E27FC236}">
                <a16:creationId xmlns:a16="http://schemas.microsoft.com/office/drawing/2014/main" id="{8498AFA1-1CFD-C7EC-1F21-CE36EF74F2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01347" y="2714565"/>
            <a:ext cx="243533" cy="243533"/>
          </a:xfrm>
          <a:prstGeom prst="rect">
            <a:avLst/>
          </a:prstGeom>
        </p:spPr>
      </p:pic>
      <p:pic>
        <p:nvPicPr>
          <p:cNvPr id="17" name="Picture 16" descr="A parasitic microorganism">
            <a:extLst>
              <a:ext uri="{FF2B5EF4-FFF2-40B4-BE49-F238E27FC236}">
                <a16:creationId xmlns:a16="http://schemas.microsoft.com/office/drawing/2014/main" id="{13D5A457-438E-778F-DEE6-577EBC071C6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479576">
            <a:off x="8872256" y="627046"/>
            <a:ext cx="190607" cy="452170"/>
          </a:xfrm>
          <a:prstGeom prst="rect">
            <a:avLst/>
          </a:prstGeom>
        </p:spPr>
      </p:pic>
      <p:pic>
        <p:nvPicPr>
          <p:cNvPr id="26" name="Picture 25" descr="A parasitic microorganism">
            <a:extLst>
              <a:ext uri="{FF2B5EF4-FFF2-40B4-BE49-F238E27FC236}">
                <a16:creationId xmlns:a16="http://schemas.microsoft.com/office/drawing/2014/main" id="{B13FE77C-7C13-D4EA-F582-B1D0B8493FE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17746537">
            <a:off x="9178945" y="649439"/>
            <a:ext cx="664933" cy="345765"/>
          </a:xfrm>
          <a:prstGeom prst="rect">
            <a:avLst/>
          </a:prstGeom>
        </p:spPr>
      </p:pic>
      <p:pic>
        <p:nvPicPr>
          <p:cNvPr id="28" name="Graphic 27" descr="A hepatitis A virus">
            <a:extLst>
              <a:ext uri="{FF2B5EF4-FFF2-40B4-BE49-F238E27FC236}">
                <a16:creationId xmlns:a16="http://schemas.microsoft.com/office/drawing/2014/main" id="{5363A07A-3655-D341-3614-E8BC4882E40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867630" y="702958"/>
            <a:ext cx="405010" cy="405010"/>
          </a:xfrm>
          <a:prstGeom prst="rect">
            <a:avLst/>
          </a:prstGeom>
        </p:spPr>
      </p:pic>
    </p:spTree>
    <p:extLst>
      <p:ext uri="{BB962C8B-B14F-4D97-AF65-F5344CB8AC3E}">
        <p14:creationId xmlns:p14="http://schemas.microsoft.com/office/powerpoint/2010/main" val="325123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F9426-70E7-5FF8-92F8-460C13350F75}"/>
            </a:ext>
          </a:extLst>
        </p:cNvPr>
        <p:cNvGrpSpPr/>
        <p:nvPr/>
      </p:nvGrpSpPr>
      <p:grpSpPr>
        <a:xfrm>
          <a:off x="0" y="0"/>
          <a:ext cx="0" cy="0"/>
          <a:chOff x="0" y="0"/>
          <a:chExt cx="0" cy="0"/>
        </a:xfrm>
      </p:grpSpPr>
      <p:pic>
        <p:nvPicPr>
          <p:cNvPr id="5" name="Picture 4" descr="A graph indication the inverse relationship between cat dander, cockroach droppings, and mouse dander and allergies">
            <a:extLst>
              <a:ext uri="{FF2B5EF4-FFF2-40B4-BE49-F238E27FC236}">
                <a16:creationId xmlns:a16="http://schemas.microsoft.com/office/drawing/2014/main" id="{893CD797-5045-17A8-75DA-0100FD8E43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3096" y="1764484"/>
            <a:ext cx="3574447" cy="4008914"/>
          </a:xfrm>
          <a:prstGeom prst="rect">
            <a:avLst/>
          </a:prstGeom>
        </p:spPr>
      </p:pic>
      <p:sp>
        <p:nvSpPr>
          <p:cNvPr id="6" name="TextBox 5">
            <a:extLst>
              <a:ext uri="{FF2B5EF4-FFF2-40B4-BE49-F238E27FC236}">
                <a16:creationId xmlns:a16="http://schemas.microsoft.com/office/drawing/2014/main" id="{B0A35CE5-00AF-F372-95C7-769181D496EE}"/>
              </a:ext>
            </a:extLst>
          </p:cNvPr>
          <p:cNvSpPr txBox="1"/>
          <p:nvPr/>
        </p:nvSpPr>
        <p:spPr>
          <a:xfrm>
            <a:off x="283029" y="5920366"/>
            <a:ext cx="11299371" cy="584775"/>
          </a:xfrm>
          <a:prstGeom prst="rect">
            <a:avLst/>
          </a:prstGeom>
          <a:noFill/>
        </p:spPr>
        <p:txBody>
          <a:bodyPr wrap="square">
            <a:spAutoFit/>
          </a:bodyPr>
          <a:lstStyle/>
          <a:p>
            <a:pPr algn="just"/>
            <a:r>
              <a:rPr lang="en-US" sz="1600" dirty="0">
                <a:effectLst/>
              </a:rPr>
              <a:t>Lynch </a:t>
            </a:r>
            <a:r>
              <a:rPr lang="en-US" sz="1600" i="1" dirty="0">
                <a:effectLst/>
              </a:rPr>
              <a:t>et al. </a:t>
            </a:r>
            <a:r>
              <a:rPr lang="en-US" sz="1600" dirty="0">
                <a:effectLst/>
              </a:rPr>
              <a:t>“</a:t>
            </a:r>
            <a:r>
              <a:rPr lang="en-US" sz="1600" b="0" i="0" dirty="0">
                <a:solidFill>
                  <a:srgbClr val="2E2E2E"/>
                </a:solidFill>
                <a:effectLst/>
                <a:latin typeface="Elsevier Sans"/>
              </a:rPr>
              <a:t>Effects of early-life exposure to allergens and bacteria on recurrent wheeze and atopy in urban children</a:t>
            </a:r>
            <a:r>
              <a:rPr lang="en-US" sz="1600" dirty="0">
                <a:effectLst/>
              </a:rPr>
              <a:t>.” </a:t>
            </a:r>
            <a:r>
              <a:rPr lang="en-US" sz="1600" i="1" dirty="0">
                <a:effectLst/>
              </a:rPr>
              <a:t>Journal of Allergy and Clinical Immunology</a:t>
            </a:r>
            <a:r>
              <a:rPr lang="en-US" sz="1600" dirty="0">
                <a:effectLst/>
              </a:rPr>
              <a:t> (2014) 134(3): 593-601. </a:t>
            </a:r>
            <a:r>
              <a:rPr lang="en-US" sz="1600" dirty="0">
                <a:effectLst/>
                <a:hlinkClick r:id="rId3"/>
              </a:rPr>
              <a:t>https://www.jacionline.org/article/S0091-6749(14)00593-4/fulltext</a:t>
            </a:r>
            <a:endParaRPr lang="en-US" sz="1600" dirty="0">
              <a:effectLst/>
            </a:endParaRPr>
          </a:p>
        </p:txBody>
      </p:sp>
      <p:sp>
        <p:nvSpPr>
          <p:cNvPr id="8" name="TextBox 7">
            <a:extLst>
              <a:ext uri="{FF2B5EF4-FFF2-40B4-BE49-F238E27FC236}">
                <a16:creationId xmlns:a16="http://schemas.microsoft.com/office/drawing/2014/main" id="{7369BF08-B39B-965F-32F1-38681C40CED6}"/>
              </a:ext>
            </a:extLst>
          </p:cNvPr>
          <p:cNvSpPr txBox="1"/>
          <p:nvPr/>
        </p:nvSpPr>
        <p:spPr>
          <a:xfrm>
            <a:off x="283029" y="117877"/>
            <a:ext cx="11650899" cy="738664"/>
          </a:xfrm>
          <a:prstGeom prst="rect">
            <a:avLst/>
          </a:prstGeom>
          <a:noFill/>
        </p:spPr>
        <p:txBody>
          <a:bodyPr wrap="square" rtlCol="0">
            <a:spAutoFit/>
          </a:bodyPr>
          <a:lstStyle/>
          <a:p>
            <a:r>
              <a:rPr lang="en-US" sz="2100" b="1" dirty="0">
                <a:solidFill>
                  <a:srgbClr val="002060"/>
                </a:solidFill>
              </a:rPr>
              <a:t>This study from John Hopkins found that infants exposed to cockroach droppings, mouse and cat dander during the first year of life had lower rates of wheezing by age 3 (left chart).</a:t>
            </a:r>
          </a:p>
        </p:txBody>
      </p:sp>
      <p:sp>
        <p:nvSpPr>
          <p:cNvPr id="9" name="TextBox 8">
            <a:extLst>
              <a:ext uri="{FF2B5EF4-FFF2-40B4-BE49-F238E27FC236}">
                <a16:creationId xmlns:a16="http://schemas.microsoft.com/office/drawing/2014/main" id="{15D75BA3-A24F-2949-918C-885A10A5761A}"/>
              </a:ext>
            </a:extLst>
          </p:cNvPr>
          <p:cNvSpPr txBox="1"/>
          <p:nvPr/>
        </p:nvSpPr>
        <p:spPr>
          <a:xfrm>
            <a:off x="401554" y="2094990"/>
            <a:ext cx="3406887" cy="3139321"/>
          </a:xfrm>
          <a:prstGeom prst="rect">
            <a:avLst/>
          </a:prstGeom>
          <a:noFill/>
        </p:spPr>
        <p:txBody>
          <a:bodyPr wrap="square" rtlCol="0">
            <a:spAutoFit/>
          </a:bodyPr>
          <a:lstStyle/>
          <a:p>
            <a:pPr algn="just"/>
            <a:r>
              <a:rPr lang="en-US" sz="2200" i="1" dirty="0">
                <a:effectLst/>
              </a:rPr>
              <a:t>Our observations raise the possibility that the optimal conditions to promote tolerance might be early-life antigenic exposure to allergen in conjunction with exposure to particular bacteria, such as those identified in this study.</a:t>
            </a:r>
          </a:p>
        </p:txBody>
      </p:sp>
      <p:sp>
        <p:nvSpPr>
          <p:cNvPr id="2" name="TextBox 1">
            <a:extLst>
              <a:ext uri="{FF2B5EF4-FFF2-40B4-BE49-F238E27FC236}">
                <a16:creationId xmlns:a16="http://schemas.microsoft.com/office/drawing/2014/main" id="{59FD7163-A2A2-7C5C-6B00-3E7340ED5C8E}"/>
              </a:ext>
            </a:extLst>
          </p:cNvPr>
          <p:cNvSpPr txBox="1"/>
          <p:nvPr/>
        </p:nvSpPr>
        <p:spPr>
          <a:xfrm>
            <a:off x="283030" y="930025"/>
            <a:ext cx="10722822" cy="738664"/>
          </a:xfrm>
          <a:prstGeom prst="rect">
            <a:avLst/>
          </a:prstGeom>
          <a:noFill/>
        </p:spPr>
        <p:txBody>
          <a:bodyPr wrap="square" rtlCol="0">
            <a:spAutoFit/>
          </a:bodyPr>
          <a:lstStyle/>
          <a:p>
            <a:pPr algn="just"/>
            <a:r>
              <a:rPr lang="en-US" sz="2100" b="1" dirty="0">
                <a:solidFill>
                  <a:srgbClr val="002060"/>
                </a:solidFill>
              </a:rPr>
              <a:t>The same study also recorded significant differences in make-up of the bacteria in houses of children with allergies versus children with no allergy symptoms (right chart).</a:t>
            </a:r>
          </a:p>
        </p:txBody>
      </p:sp>
      <p:pic>
        <p:nvPicPr>
          <p:cNvPr id="7" name="Graphic 6" descr="Germ outline">
            <a:extLst>
              <a:ext uri="{FF2B5EF4-FFF2-40B4-BE49-F238E27FC236}">
                <a16:creationId xmlns:a16="http://schemas.microsoft.com/office/drawing/2014/main" id="{7585A9F8-A4FB-4F03-510B-57560142A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1005851" y="1010839"/>
            <a:ext cx="915623" cy="882642"/>
          </a:xfrm>
          <a:prstGeom prst="rect">
            <a:avLst/>
          </a:prstGeom>
        </p:spPr>
      </p:pic>
      <p:pic>
        <p:nvPicPr>
          <p:cNvPr id="20" name="Picture 19" descr="A brown bug with long legs&#10;&#10;Description automatically generated">
            <a:extLst>
              <a:ext uri="{FF2B5EF4-FFF2-40B4-BE49-F238E27FC236}">
                <a16:creationId xmlns:a16="http://schemas.microsoft.com/office/drawing/2014/main" id="{E2818716-000D-C543-50AE-F968C7E62D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741134" y="2495768"/>
            <a:ext cx="499862" cy="820286"/>
          </a:xfrm>
          <a:prstGeom prst="rect">
            <a:avLst/>
          </a:prstGeom>
        </p:spPr>
      </p:pic>
      <p:pic>
        <p:nvPicPr>
          <p:cNvPr id="24" name="Graphic 23" descr="Cat with solid fill">
            <a:extLst>
              <a:ext uri="{FF2B5EF4-FFF2-40B4-BE49-F238E27FC236}">
                <a16:creationId xmlns:a16="http://schemas.microsoft.com/office/drawing/2014/main" id="{A8CDD3A5-567D-E69D-7FB6-903FB00B13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3441" y="2467793"/>
            <a:ext cx="848261" cy="848261"/>
          </a:xfrm>
          <a:prstGeom prst="rect">
            <a:avLst/>
          </a:prstGeom>
        </p:spPr>
      </p:pic>
      <p:pic>
        <p:nvPicPr>
          <p:cNvPr id="26" name="Graphic 25" descr="Rat outline">
            <a:extLst>
              <a:ext uri="{FF2B5EF4-FFF2-40B4-BE49-F238E27FC236}">
                <a16:creationId xmlns:a16="http://schemas.microsoft.com/office/drawing/2014/main" id="{5A68CEEC-9827-69CF-56A2-D4E84E3F8A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55938" y="3335511"/>
            <a:ext cx="765074" cy="765074"/>
          </a:xfrm>
          <a:prstGeom prst="rect">
            <a:avLst/>
          </a:prstGeom>
        </p:spPr>
      </p:pic>
      <p:pic>
        <p:nvPicPr>
          <p:cNvPr id="12" name="Picture 11" descr="A chart indicating no overlap in microbiota species between children with and without allergies">
            <a:extLst>
              <a:ext uri="{FF2B5EF4-FFF2-40B4-BE49-F238E27FC236}">
                <a16:creationId xmlns:a16="http://schemas.microsoft.com/office/drawing/2014/main" id="{0CF522D4-2FC1-1695-4C22-F1DDB3CFA12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7543" y="1795187"/>
            <a:ext cx="4316265" cy="3847621"/>
          </a:xfrm>
          <a:prstGeom prst="rect">
            <a:avLst/>
          </a:prstGeom>
        </p:spPr>
      </p:pic>
    </p:spTree>
    <p:extLst>
      <p:ext uri="{BB962C8B-B14F-4D97-AF65-F5344CB8AC3E}">
        <p14:creationId xmlns:p14="http://schemas.microsoft.com/office/powerpoint/2010/main" val="4289897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A40097D-A412-8920-84CC-F984257F6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CB76E-58D3-CB42-4C02-B770C871E660}"/>
              </a:ext>
            </a:extLst>
          </p:cNvPr>
          <p:cNvSpPr>
            <a:spLocks noGrp="1"/>
          </p:cNvSpPr>
          <p:nvPr>
            <p:ph type="ctrTitle"/>
          </p:nvPr>
        </p:nvSpPr>
        <p:spPr>
          <a:xfrm>
            <a:off x="972457" y="1122363"/>
            <a:ext cx="10363200" cy="2387600"/>
          </a:xfrm>
        </p:spPr>
        <p:txBody>
          <a:bodyPr>
            <a:normAutofit/>
          </a:bodyPr>
          <a:lstStyle/>
          <a:p>
            <a:r>
              <a:rPr lang="en-US" sz="4400" dirty="0"/>
              <a:t>Current Developments in Allergy Treatment Based on the Hygiene Hypothesis </a:t>
            </a:r>
          </a:p>
        </p:txBody>
      </p:sp>
      <p:sp>
        <p:nvSpPr>
          <p:cNvPr id="3" name="Subtitle 2">
            <a:extLst>
              <a:ext uri="{FF2B5EF4-FFF2-40B4-BE49-F238E27FC236}">
                <a16:creationId xmlns:a16="http://schemas.microsoft.com/office/drawing/2014/main" id="{2E4E037B-BB90-23D3-1BB7-F1A180BDA929}"/>
              </a:ext>
            </a:extLst>
          </p:cNvPr>
          <p:cNvSpPr>
            <a:spLocks noGrp="1"/>
          </p:cNvSpPr>
          <p:nvPr>
            <p:ph type="subTitle" idx="1"/>
          </p:nvPr>
        </p:nvSpPr>
        <p:spPr>
          <a:xfrm>
            <a:off x="714260" y="3646105"/>
            <a:ext cx="10763479" cy="1655762"/>
          </a:xfrm>
        </p:spPr>
        <p:txBody>
          <a:bodyPr/>
          <a:lstStyle/>
          <a:p>
            <a:r>
              <a:rPr lang="en-US" dirty="0"/>
              <a:t>The effect of roundworms, probiotics, and prebiotics on immune dysregulation</a:t>
            </a:r>
          </a:p>
        </p:txBody>
      </p:sp>
    </p:spTree>
    <p:extLst>
      <p:ext uri="{BB962C8B-B14F-4D97-AF65-F5344CB8AC3E}">
        <p14:creationId xmlns:p14="http://schemas.microsoft.com/office/powerpoint/2010/main" val="20252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1F81-0177-D6D4-8502-96E194CD747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C521D01-96C8-290C-4EB7-EEAA2935893B}"/>
              </a:ext>
            </a:extLst>
          </p:cNvPr>
          <p:cNvSpPr txBox="1"/>
          <p:nvPr/>
        </p:nvSpPr>
        <p:spPr>
          <a:xfrm>
            <a:off x="4628632" y="4544817"/>
            <a:ext cx="6445098" cy="784830"/>
          </a:xfrm>
          <a:prstGeom prst="rect">
            <a:avLst/>
          </a:prstGeom>
          <a:noFill/>
        </p:spPr>
        <p:txBody>
          <a:bodyPr wrap="square" rtlCol="0">
            <a:spAutoFit/>
          </a:bodyPr>
          <a:lstStyle/>
          <a:p>
            <a:pPr algn="just"/>
            <a:r>
              <a:rPr lang="en-US" sz="1500" dirty="0"/>
              <a:t>Naïve = non-sensitized mice (control)</a:t>
            </a:r>
          </a:p>
          <a:p>
            <a:pPr algn="just"/>
            <a:r>
              <a:rPr lang="en-US" sz="1500" dirty="0"/>
              <a:t>O:O or D:D = mice sensitized to ovalbumin or the dust mite allergen Der p 1</a:t>
            </a:r>
          </a:p>
          <a:p>
            <a:pPr algn="just"/>
            <a:r>
              <a:rPr lang="en-US" sz="1500" dirty="0"/>
              <a:t>Hp = mice infected with worms prior to sensitization</a:t>
            </a:r>
          </a:p>
        </p:txBody>
      </p:sp>
      <p:pic>
        <p:nvPicPr>
          <p:cNvPr id="11" name="Picture 10" descr="Graph indicating how mice exposed to worms have less eosinophils in response to the allergen">
            <a:extLst>
              <a:ext uri="{FF2B5EF4-FFF2-40B4-BE49-F238E27FC236}">
                <a16:creationId xmlns:a16="http://schemas.microsoft.com/office/drawing/2014/main" id="{9D52918B-F207-D564-EC68-96D8F3C746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8632" y="2055012"/>
            <a:ext cx="7306419" cy="2422299"/>
          </a:xfrm>
          <a:prstGeom prst="rect">
            <a:avLst/>
          </a:prstGeom>
          <a:ln>
            <a:solidFill>
              <a:schemeClr val="accent4"/>
            </a:solidFill>
          </a:ln>
        </p:spPr>
      </p:pic>
      <p:pic>
        <p:nvPicPr>
          <p:cNvPr id="13" name="Picture 12" descr="Graph indicating how mice exposed to worms have less bronchial constriction in response to the allergen">
            <a:extLst>
              <a:ext uri="{FF2B5EF4-FFF2-40B4-BE49-F238E27FC236}">
                <a16:creationId xmlns:a16="http://schemas.microsoft.com/office/drawing/2014/main" id="{EB2FD93F-0115-D75A-31A2-768010A09E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28" y="2522902"/>
            <a:ext cx="3775841" cy="2454698"/>
          </a:xfrm>
          <a:prstGeom prst="rect">
            <a:avLst/>
          </a:prstGeom>
        </p:spPr>
      </p:pic>
      <p:sp>
        <p:nvSpPr>
          <p:cNvPr id="15" name="TextBox 14">
            <a:extLst>
              <a:ext uri="{FF2B5EF4-FFF2-40B4-BE49-F238E27FC236}">
                <a16:creationId xmlns:a16="http://schemas.microsoft.com/office/drawing/2014/main" id="{A975A981-A1A0-1C35-ED09-9C2518914B53}"/>
              </a:ext>
            </a:extLst>
          </p:cNvPr>
          <p:cNvSpPr txBox="1"/>
          <p:nvPr/>
        </p:nvSpPr>
        <p:spPr>
          <a:xfrm>
            <a:off x="4628632" y="1654320"/>
            <a:ext cx="7301807" cy="369332"/>
          </a:xfrm>
          <a:prstGeom prst="rect">
            <a:avLst/>
          </a:prstGeom>
          <a:noFill/>
        </p:spPr>
        <p:txBody>
          <a:bodyPr wrap="none" rtlCol="0">
            <a:spAutoFit/>
          </a:bodyPr>
          <a:lstStyle/>
          <a:p>
            <a:r>
              <a:rPr lang="en-US" dirty="0">
                <a:latin typeface="+mj-lt"/>
              </a:rPr>
              <a:t>Eosinophil Levels in Lungs of Mice Challenged with Ovalbumin or Dust Mite**</a:t>
            </a:r>
          </a:p>
        </p:txBody>
      </p:sp>
      <p:sp>
        <p:nvSpPr>
          <p:cNvPr id="16" name="TextBox 15">
            <a:extLst>
              <a:ext uri="{FF2B5EF4-FFF2-40B4-BE49-F238E27FC236}">
                <a16:creationId xmlns:a16="http://schemas.microsoft.com/office/drawing/2014/main" id="{D6A68295-377D-4570-59AB-F9B20C8EDF95}"/>
              </a:ext>
            </a:extLst>
          </p:cNvPr>
          <p:cNvSpPr txBox="1"/>
          <p:nvPr/>
        </p:nvSpPr>
        <p:spPr>
          <a:xfrm>
            <a:off x="438520" y="1670887"/>
            <a:ext cx="3889700" cy="923330"/>
          </a:xfrm>
          <a:prstGeom prst="rect">
            <a:avLst/>
          </a:prstGeom>
          <a:noFill/>
        </p:spPr>
        <p:txBody>
          <a:bodyPr wrap="square" rtlCol="0">
            <a:spAutoFit/>
          </a:bodyPr>
          <a:lstStyle/>
          <a:p>
            <a:pPr algn="just"/>
            <a:r>
              <a:rPr lang="en-US" dirty="0">
                <a:latin typeface="+mj-lt"/>
              </a:rPr>
              <a:t>Bronchial Constriction in Response to Methacholine in Mice Challenged with Aerosolized Ovalbumin*</a:t>
            </a:r>
          </a:p>
        </p:txBody>
      </p:sp>
      <p:sp>
        <p:nvSpPr>
          <p:cNvPr id="18" name="TextBox 17">
            <a:extLst>
              <a:ext uri="{FF2B5EF4-FFF2-40B4-BE49-F238E27FC236}">
                <a16:creationId xmlns:a16="http://schemas.microsoft.com/office/drawing/2014/main" id="{1B37D806-2578-3BF7-87E0-4FA0B433BD4E}"/>
              </a:ext>
            </a:extLst>
          </p:cNvPr>
          <p:cNvSpPr txBox="1"/>
          <p:nvPr/>
        </p:nvSpPr>
        <p:spPr>
          <a:xfrm>
            <a:off x="810619" y="4909363"/>
            <a:ext cx="6445099" cy="784830"/>
          </a:xfrm>
          <a:prstGeom prst="rect">
            <a:avLst/>
          </a:prstGeom>
          <a:noFill/>
        </p:spPr>
        <p:txBody>
          <a:bodyPr wrap="square" rtlCol="0">
            <a:spAutoFit/>
          </a:bodyPr>
          <a:lstStyle/>
          <a:p>
            <a:pPr algn="just"/>
            <a:r>
              <a:rPr lang="en-US" sz="1500" dirty="0"/>
              <a:t>Control = non-sensitized mice</a:t>
            </a:r>
          </a:p>
          <a:p>
            <a:pPr algn="just"/>
            <a:r>
              <a:rPr lang="en-US" sz="1500" dirty="0"/>
              <a:t>OVA = mice sensitized to ovalbumin.</a:t>
            </a:r>
          </a:p>
          <a:p>
            <a:pPr algn="just"/>
            <a:r>
              <a:rPr lang="en-US" sz="1500" dirty="0"/>
              <a:t>Worm/OVA = sensitized mice infected with worms prior to sensitization.</a:t>
            </a:r>
          </a:p>
        </p:txBody>
      </p:sp>
      <p:sp>
        <p:nvSpPr>
          <p:cNvPr id="3" name="TextBox 2">
            <a:extLst>
              <a:ext uri="{FF2B5EF4-FFF2-40B4-BE49-F238E27FC236}">
                <a16:creationId xmlns:a16="http://schemas.microsoft.com/office/drawing/2014/main" id="{B79BCD91-749F-2F12-F105-92B97D0A60BA}"/>
              </a:ext>
            </a:extLst>
          </p:cNvPr>
          <p:cNvSpPr txBox="1"/>
          <p:nvPr/>
        </p:nvSpPr>
        <p:spPr>
          <a:xfrm>
            <a:off x="333928" y="95042"/>
            <a:ext cx="11672227" cy="738664"/>
          </a:xfrm>
          <a:prstGeom prst="rect">
            <a:avLst/>
          </a:prstGeom>
          <a:noFill/>
        </p:spPr>
        <p:txBody>
          <a:bodyPr wrap="square" rtlCol="0">
            <a:spAutoFit/>
          </a:bodyPr>
          <a:lstStyle/>
          <a:p>
            <a:r>
              <a:rPr lang="en-US" sz="2100" b="1" dirty="0">
                <a:solidFill>
                  <a:srgbClr val="002060"/>
                </a:solidFill>
                <a:latin typeface="+mj-lt"/>
              </a:rPr>
              <a:t>These two experiments show how prior infection with parasitic roundworms may have played a role in preventing respiratory allergies in mice that were sensitized to ovalbumin</a:t>
            </a:r>
            <a:r>
              <a:rPr lang="en-US" sz="2100" b="1" dirty="0">
                <a:solidFill>
                  <a:srgbClr val="002060"/>
                </a:solidFill>
                <a:effectLst/>
                <a:latin typeface="+mj-lt"/>
              </a:rPr>
              <a:t>.</a:t>
            </a:r>
          </a:p>
        </p:txBody>
      </p:sp>
      <p:sp>
        <p:nvSpPr>
          <p:cNvPr id="5" name="TextBox 4">
            <a:extLst>
              <a:ext uri="{FF2B5EF4-FFF2-40B4-BE49-F238E27FC236}">
                <a16:creationId xmlns:a16="http://schemas.microsoft.com/office/drawing/2014/main" id="{46C06945-1EAE-F031-C936-19EFA286D1CA}"/>
              </a:ext>
            </a:extLst>
          </p:cNvPr>
          <p:cNvSpPr txBox="1"/>
          <p:nvPr/>
        </p:nvSpPr>
        <p:spPr>
          <a:xfrm>
            <a:off x="333928" y="6241563"/>
            <a:ext cx="11672227" cy="523220"/>
          </a:xfrm>
          <a:prstGeom prst="rect">
            <a:avLst/>
          </a:prstGeom>
          <a:noFill/>
        </p:spPr>
        <p:txBody>
          <a:bodyPr wrap="square" rtlCol="0">
            <a:spAutoFit/>
          </a:bodyPr>
          <a:lstStyle/>
          <a:p>
            <a:r>
              <a:rPr lang="en-US" sz="1400" dirty="0"/>
              <a:t>**Wilson </a:t>
            </a:r>
            <a:r>
              <a:rPr lang="en-US" sz="1400" i="1" dirty="0"/>
              <a:t>et al. </a:t>
            </a:r>
            <a:r>
              <a:rPr lang="en-US" sz="1400" dirty="0"/>
              <a:t>“Suppression of Allergic Airway Inflammation by Helminth-induced Regulatory T-Cells.” </a:t>
            </a:r>
            <a:r>
              <a:rPr lang="en-US" sz="1400" i="1" dirty="0"/>
              <a:t>J. of </a:t>
            </a:r>
            <a:r>
              <a:rPr lang="en-US" sz="1400" i="1" dirty="0" err="1"/>
              <a:t>Exper</a:t>
            </a:r>
            <a:r>
              <a:rPr lang="en-US" sz="1400" i="1" dirty="0"/>
              <a:t>. Medicine</a:t>
            </a:r>
            <a:r>
              <a:rPr lang="en-US" sz="1400" dirty="0"/>
              <a:t> (2005) 202(9): 1199-1212.</a:t>
            </a:r>
          </a:p>
          <a:p>
            <a:r>
              <a:rPr lang="en-US" sz="1400" dirty="0">
                <a:hlinkClick r:id="rId5"/>
              </a:rPr>
              <a:t>https://pubmed.ncbi.nlm.nih.gov/16275759/</a:t>
            </a:r>
            <a:r>
              <a:rPr lang="en-US" sz="1400" dirty="0"/>
              <a:t> </a:t>
            </a:r>
          </a:p>
        </p:txBody>
      </p:sp>
      <p:sp>
        <p:nvSpPr>
          <p:cNvPr id="4" name="TextBox 3">
            <a:extLst>
              <a:ext uri="{FF2B5EF4-FFF2-40B4-BE49-F238E27FC236}">
                <a16:creationId xmlns:a16="http://schemas.microsoft.com/office/drawing/2014/main" id="{335DBD4B-16FA-150B-2F6A-C910648F0D69}"/>
              </a:ext>
            </a:extLst>
          </p:cNvPr>
          <p:cNvSpPr txBox="1"/>
          <p:nvPr/>
        </p:nvSpPr>
        <p:spPr>
          <a:xfrm>
            <a:off x="333928" y="5691631"/>
            <a:ext cx="11399065" cy="523220"/>
          </a:xfrm>
          <a:prstGeom prst="rect">
            <a:avLst/>
          </a:prstGeom>
          <a:noFill/>
        </p:spPr>
        <p:txBody>
          <a:bodyPr wrap="square" rtlCol="0">
            <a:spAutoFit/>
          </a:bodyPr>
          <a:lstStyle/>
          <a:p>
            <a:r>
              <a:rPr lang="en-US" sz="1400" dirty="0"/>
              <a:t>*</a:t>
            </a:r>
            <a:r>
              <a:rPr lang="en-US" sz="1400" dirty="0" err="1"/>
              <a:t>Kitagaki</a:t>
            </a:r>
            <a:r>
              <a:rPr lang="en-US" sz="1400" dirty="0"/>
              <a:t> </a:t>
            </a:r>
            <a:r>
              <a:rPr lang="en-US" sz="1400" i="1" dirty="0"/>
              <a:t>et al. </a:t>
            </a:r>
            <a:r>
              <a:rPr lang="en-US" sz="1400" dirty="0"/>
              <a:t>“Intestinal Helminths Protect in a Murine Model of Asthma.” </a:t>
            </a:r>
            <a:r>
              <a:rPr lang="en-US" sz="1400" i="1" dirty="0"/>
              <a:t>J. of Immunology </a:t>
            </a:r>
            <a:r>
              <a:rPr lang="en-US" sz="1400" dirty="0"/>
              <a:t>(2006) 117(3): 1628-1635. </a:t>
            </a:r>
            <a:r>
              <a:rPr lang="en-US" sz="1400" dirty="0">
                <a:hlinkClick r:id="rId6"/>
              </a:rPr>
              <a:t>https://pubmed.ncbi.nlm.nih.gov/16849471/</a:t>
            </a:r>
            <a:endParaRPr lang="en-US" sz="1400" dirty="0"/>
          </a:p>
        </p:txBody>
      </p:sp>
      <p:pic>
        <p:nvPicPr>
          <p:cNvPr id="7" name="Picture 6" descr="A black and white curved object&#10;&#10;Description automatically generated">
            <a:extLst>
              <a:ext uri="{FF2B5EF4-FFF2-40B4-BE49-F238E27FC236}">
                <a16:creationId xmlns:a16="http://schemas.microsoft.com/office/drawing/2014/main" id="{D86FF8D7-69D2-B34A-FB55-C7445A5F3F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22543" y="923743"/>
            <a:ext cx="1359688" cy="390482"/>
          </a:xfrm>
          <a:prstGeom prst="rect">
            <a:avLst/>
          </a:prstGeom>
        </p:spPr>
      </p:pic>
      <p:pic>
        <p:nvPicPr>
          <p:cNvPr id="14" name="Graphic 13" descr="Rat outline">
            <a:extLst>
              <a:ext uri="{FF2B5EF4-FFF2-40B4-BE49-F238E27FC236}">
                <a16:creationId xmlns:a16="http://schemas.microsoft.com/office/drawing/2014/main" id="{1FB19DE5-D9B3-AA79-9336-D7350D3A48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89058" y="583649"/>
            <a:ext cx="1070671" cy="1070671"/>
          </a:xfrm>
          <a:prstGeom prst="rect">
            <a:avLst/>
          </a:prstGeom>
        </p:spPr>
      </p:pic>
      <p:pic>
        <p:nvPicPr>
          <p:cNvPr id="8" name="Graphic 7" descr="Lungs outline">
            <a:extLst>
              <a:ext uri="{FF2B5EF4-FFF2-40B4-BE49-F238E27FC236}">
                <a16:creationId xmlns:a16="http://schemas.microsoft.com/office/drawing/2014/main" id="{FAC476A3-8E47-D572-8289-9DD949A6976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93616" y="3941916"/>
            <a:ext cx="521435" cy="521435"/>
          </a:xfrm>
          <a:prstGeom prst="rect">
            <a:avLst/>
          </a:prstGeom>
        </p:spPr>
      </p:pic>
      <p:pic>
        <p:nvPicPr>
          <p:cNvPr id="10" name="Graphic 9" descr="Lungs outline">
            <a:extLst>
              <a:ext uri="{FF2B5EF4-FFF2-40B4-BE49-F238E27FC236}">
                <a16:creationId xmlns:a16="http://schemas.microsoft.com/office/drawing/2014/main" id="{42FD3ADD-02E5-B646-2219-6A3217AF10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69927" y="3581125"/>
            <a:ext cx="521435" cy="521435"/>
          </a:xfrm>
          <a:prstGeom prst="rect">
            <a:avLst/>
          </a:prstGeom>
        </p:spPr>
      </p:pic>
      <p:pic>
        <p:nvPicPr>
          <p:cNvPr id="12" name="Graphic 11" descr="Lungs outline">
            <a:extLst>
              <a:ext uri="{FF2B5EF4-FFF2-40B4-BE49-F238E27FC236}">
                <a16:creationId xmlns:a16="http://schemas.microsoft.com/office/drawing/2014/main" id="{7B469BFA-D97A-E994-3D9D-1629695A72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98461" y="3598395"/>
            <a:ext cx="521435" cy="521435"/>
          </a:xfrm>
          <a:prstGeom prst="rect">
            <a:avLst/>
          </a:prstGeom>
        </p:spPr>
      </p:pic>
      <p:pic>
        <p:nvPicPr>
          <p:cNvPr id="19" name="Graphic 18" descr="Lungs with virus outline">
            <a:extLst>
              <a:ext uri="{FF2B5EF4-FFF2-40B4-BE49-F238E27FC236}">
                <a16:creationId xmlns:a16="http://schemas.microsoft.com/office/drawing/2014/main" id="{79E779B6-9CF4-E7BD-23A7-9494002425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75425" y="2565146"/>
            <a:ext cx="521436" cy="521436"/>
          </a:xfrm>
          <a:prstGeom prst="rect">
            <a:avLst/>
          </a:prstGeom>
        </p:spPr>
      </p:pic>
      <p:pic>
        <p:nvPicPr>
          <p:cNvPr id="20" name="Graphic 19" descr="Lungs with virus outline">
            <a:extLst>
              <a:ext uri="{FF2B5EF4-FFF2-40B4-BE49-F238E27FC236}">
                <a16:creationId xmlns:a16="http://schemas.microsoft.com/office/drawing/2014/main" id="{A9D0845F-FBD9-32D6-4AF7-3ECB49C0628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56674" y="2743156"/>
            <a:ext cx="521435" cy="521435"/>
          </a:xfrm>
          <a:prstGeom prst="rect">
            <a:avLst/>
          </a:prstGeom>
        </p:spPr>
      </p:pic>
      <p:pic>
        <p:nvPicPr>
          <p:cNvPr id="21" name="Graphic 20" descr="Lungs with virus outline">
            <a:extLst>
              <a:ext uri="{FF2B5EF4-FFF2-40B4-BE49-F238E27FC236}">
                <a16:creationId xmlns:a16="http://schemas.microsoft.com/office/drawing/2014/main" id="{0EF9348F-6F7F-B35B-9E4C-8B0F7578BB9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61825" y="2072781"/>
            <a:ext cx="521436" cy="521436"/>
          </a:xfrm>
          <a:prstGeom prst="rect">
            <a:avLst/>
          </a:prstGeom>
        </p:spPr>
      </p:pic>
      <p:sp>
        <p:nvSpPr>
          <p:cNvPr id="6" name="TextBox 5">
            <a:extLst>
              <a:ext uri="{FF2B5EF4-FFF2-40B4-BE49-F238E27FC236}">
                <a16:creationId xmlns:a16="http://schemas.microsoft.com/office/drawing/2014/main" id="{82527BF3-3D2B-5C47-CABA-02188171AC64}"/>
              </a:ext>
            </a:extLst>
          </p:cNvPr>
          <p:cNvSpPr txBox="1"/>
          <p:nvPr/>
        </p:nvSpPr>
        <p:spPr>
          <a:xfrm>
            <a:off x="333928" y="881656"/>
            <a:ext cx="8315297" cy="738664"/>
          </a:xfrm>
          <a:prstGeom prst="rect">
            <a:avLst/>
          </a:prstGeom>
          <a:noFill/>
        </p:spPr>
        <p:txBody>
          <a:bodyPr wrap="square" rtlCol="0">
            <a:spAutoFit/>
          </a:bodyPr>
          <a:lstStyle/>
          <a:p>
            <a:r>
              <a:rPr lang="en-US" sz="2100" b="1" dirty="0">
                <a:solidFill>
                  <a:srgbClr val="002060"/>
                </a:solidFill>
                <a:effectLst/>
                <a:latin typeface="+mj-lt"/>
              </a:rPr>
              <a:t>These charts show how </a:t>
            </a:r>
            <a:r>
              <a:rPr lang="en-US" sz="2100" b="1" dirty="0">
                <a:solidFill>
                  <a:srgbClr val="002060"/>
                </a:solidFill>
                <a:latin typeface="+mj-lt"/>
              </a:rPr>
              <a:t>sensitized mice infected with roundworms did not show symptoms of asthma when challenged with the allergen.</a:t>
            </a:r>
            <a:endParaRPr lang="en-US" sz="2100" b="1" dirty="0">
              <a:solidFill>
                <a:srgbClr val="002060"/>
              </a:solidFill>
              <a:effectLst/>
              <a:latin typeface="+mj-lt"/>
            </a:endParaRPr>
          </a:p>
        </p:txBody>
      </p:sp>
    </p:spTree>
    <p:extLst>
      <p:ext uri="{BB962C8B-B14F-4D97-AF65-F5344CB8AC3E}">
        <p14:creationId xmlns:p14="http://schemas.microsoft.com/office/powerpoint/2010/main" val="466519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D222A-D690-97FB-8F9B-6E8E7B0860F0}"/>
            </a:ext>
          </a:extLst>
        </p:cNvPr>
        <p:cNvGrpSpPr/>
        <p:nvPr/>
      </p:nvGrpSpPr>
      <p:grpSpPr>
        <a:xfrm>
          <a:off x="0" y="0"/>
          <a:ext cx="0" cy="0"/>
          <a:chOff x="0" y="0"/>
          <a:chExt cx="0" cy="0"/>
        </a:xfrm>
      </p:grpSpPr>
      <p:pic>
        <p:nvPicPr>
          <p:cNvPr id="5" name="Picture 4" descr="Diagram of healthy and unhealthy gut microbiota">
            <a:extLst>
              <a:ext uri="{FF2B5EF4-FFF2-40B4-BE49-F238E27FC236}">
                <a16:creationId xmlns:a16="http://schemas.microsoft.com/office/drawing/2014/main" id="{57C0780A-1709-A25B-1925-11CEDFF20243}"/>
              </a:ext>
            </a:extLst>
          </p:cNvPr>
          <p:cNvPicPr>
            <a:picLocks noChangeAspect="1"/>
          </p:cNvPicPr>
          <p:nvPr/>
        </p:nvPicPr>
        <p:blipFill>
          <a:blip r:embed="rId2"/>
          <a:stretch>
            <a:fillRect/>
          </a:stretch>
        </p:blipFill>
        <p:spPr>
          <a:xfrm>
            <a:off x="1227516" y="810647"/>
            <a:ext cx="9736966" cy="5082819"/>
          </a:xfrm>
          <a:prstGeom prst="rect">
            <a:avLst/>
          </a:prstGeom>
        </p:spPr>
      </p:pic>
      <p:sp>
        <p:nvSpPr>
          <p:cNvPr id="6" name="TextBox 5">
            <a:extLst>
              <a:ext uri="{FF2B5EF4-FFF2-40B4-BE49-F238E27FC236}">
                <a16:creationId xmlns:a16="http://schemas.microsoft.com/office/drawing/2014/main" id="{87916431-4B01-3549-B711-C94ED933FE6C}"/>
              </a:ext>
            </a:extLst>
          </p:cNvPr>
          <p:cNvSpPr txBox="1"/>
          <p:nvPr/>
        </p:nvSpPr>
        <p:spPr>
          <a:xfrm>
            <a:off x="424542" y="6046109"/>
            <a:ext cx="11342915" cy="584775"/>
          </a:xfrm>
          <a:prstGeom prst="rect">
            <a:avLst/>
          </a:prstGeom>
          <a:noFill/>
        </p:spPr>
        <p:txBody>
          <a:bodyPr wrap="square" rtlCol="0">
            <a:spAutoFit/>
          </a:bodyPr>
          <a:lstStyle/>
          <a:p>
            <a:r>
              <a:rPr lang="en-US" sz="1600" dirty="0"/>
              <a:t>Stiemsma </a:t>
            </a:r>
            <a:r>
              <a:rPr lang="en-US" sz="1600" i="1" dirty="0"/>
              <a:t>et al. </a:t>
            </a:r>
            <a:r>
              <a:rPr lang="en-US" sz="1600" dirty="0"/>
              <a:t>“The hygiene hypothesis: current perspectives and future therapies.” </a:t>
            </a:r>
            <a:r>
              <a:rPr lang="en-US" sz="1600" i="1" dirty="0" err="1"/>
              <a:t>Immuno</a:t>
            </a:r>
            <a:r>
              <a:rPr lang="en-US" sz="1600" i="1" dirty="0"/>
              <a:t> Targets and Therapy </a:t>
            </a:r>
            <a:r>
              <a:rPr lang="en-US" sz="1600" dirty="0"/>
              <a:t>July 27, 2015.</a:t>
            </a:r>
          </a:p>
          <a:p>
            <a:r>
              <a:rPr lang="en-US" sz="1600" dirty="0">
                <a:hlinkClick r:id="rId3"/>
              </a:rPr>
              <a:t>https://pmc.ncbi.nlm.nih.gov/articles/PMC4918254/pdf/itt-4-143.pdf</a:t>
            </a:r>
            <a:endParaRPr lang="en-US" sz="1600" dirty="0"/>
          </a:p>
        </p:txBody>
      </p:sp>
      <p:sp>
        <p:nvSpPr>
          <p:cNvPr id="2" name="TextBox 1">
            <a:extLst>
              <a:ext uri="{FF2B5EF4-FFF2-40B4-BE49-F238E27FC236}">
                <a16:creationId xmlns:a16="http://schemas.microsoft.com/office/drawing/2014/main" id="{5541F9D2-085A-D09D-320F-F3B2BB4F35E8}"/>
              </a:ext>
            </a:extLst>
          </p:cNvPr>
          <p:cNvSpPr txBox="1"/>
          <p:nvPr/>
        </p:nvSpPr>
        <p:spPr>
          <a:xfrm>
            <a:off x="625927" y="303438"/>
            <a:ext cx="10940144" cy="430887"/>
          </a:xfrm>
          <a:prstGeom prst="rect">
            <a:avLst/>
          </a:prstGeom>
          <a:noFill/>
        </p:spPr>
        <p:txBody>
          <a:bodyPr wrap="square" rtlCol="0">
            <a:spAutoFit/>
          </a:bodyPr>
          <a:lstStyle/>
          <a:p>
            <a:r>
              <a:rPr lang="en-US" sz="2200" b="1" dirty="0">
                <a:solidFill>
                  <a:srgbClr val="002060"/>
                </a:solidFill>
              </a:rPr>
              <a:t>Immune dysregulation is now increasingly attributed to breakdown of the gut biome.</a:t>
            </a:r>
          </a:p>
        </p:txBody>
      </p:sp>
      <p:pic>
        <p:nvPicPr>
          <p:cNvPr id="3" name="Picture 2" descr="A happy emoji">
            <a:extLst>
              <a:ext uri="{FF2B5EF4-FFF2-40B4-BE49-F238E27FC236}">
                <a16:creationId xmlns:a16="http://schemas.microsoft.com/office/drawing/2014/main" id="{670380B6-1507-10CB-9748-12193BEB91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1717" y="1559785"/>
            <a:ext cx="458232" cy="458232"/>
          </a:xfrm>
          <a:prstGeom prst="rect">
            <a:avLst/>
          </a:prstGeom>
        </p:spPr>
      </p:pic>
      <p:pic>
        <p:nvPicPr>
          <p:cNvPr id="4" name="Picture 3" descr="A vomiting emoji">
            <a:extLst>
              <a:ext uri="{FF2B5EF4-FFF2-40B4-BE49-F238E27FC236}">
                <a16:creationId xmlns:a16="http://schemas.microsoft.com/office/drawing/2014/main" id="{9D171947-FD0A-4F69-6764-2F9AA14278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27852" y="4120056"/>
            <a:ext cx="538594" cy="538594"/>
          </a:xfrm>
          <a:prstGeom prst="rect">
            <a:avLst/>
          </a:prstGeom>
        </p:spPr>
      </p:pic>
      <p:pic>
        <p:nvPicPr>
          <p:cNvPr id="7" name="Graphic 6" descr="Germ outline">
            <a:extLst>
              <a:ext uri="{FF2B5EF4-FFF2-40B4-BE49-F238E27FC236}">
                <a16:creationId xmlns:a16="http://schemas.microsoft.com/office/drawing/2014/main" id="{3C9656DC-CB3B-06AB-77E0-12ECF7B0C2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37292" y="2812054"/>
            <a:ext cx="778678" cy="613504"/>
          </a:xfrm>
          <a:prstGeom prst="rect">
            <a:avLst/>
          </a:prstGeom>
        </p:spPr>
      </p:pic>
      <p:pic>
        <p:nvPicPr>
          <p:cNvPr id="8" name="Graphic 7" descr="Children outline">
            <a:extLst>
              <a:ext uri="{FF2B5EF4-FFF2-40B4-BE49-F238E27FC236}">
                <a16:creationId xmlns:a16="http://schemas.microsoft.com/office/drawing/2014/main" id="{FD67AECF-D55B-753E-B1F9-9D061F12D9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2039" y="3487699"/>
            <a:ext cx="684631" cy="684631"/>
          </a:xfrm>
          <a:prstGeom prst="rect">
            <a:avLst/>
          </a:prstGeom>
        </p:spPr>
      </p:pic>
      <p:pic>
        <p:nvPicPr>
          <p:cNvPr id="9" name="Graphic 8" descr="Man with baby outline">
            <a:extLst>
              <a:ext uri="{FF2B5EF4-FFF2-40B4-BE49-F238E27FC236}">
                <a16:creationId xmlns:a16="http://schemas.microsoft.com/office/drawing/2014/main" id="{48DDFC82-A1CE-D1EF-FEE3-D3DF4E488C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0264" y="3487699"/>
            <a:ext cx="544910" cy="544910"/>
          </a:xfrm>
          <a:prstGeom prst="rect">
            <a:avLst/>
          </a:prstGeom>
        </p:spPr>
      </p:pic>
      <p:pic>
        <p:nvPicPr>
          <p:cNvPr id="11" name="Graphic 10" descr="Cat outline">
            <a:extLst>
              <a:ext uri="{FF2B5EF4-FFF2-40B4-BE49-F238E27FC236}">
                <a16:creationId xmlns:a16="http://schemas.microsoft.com/office/drawing/2014/main" id="{211F78B4-3D58-E121-1B88-B2B844F743E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1676" y="4166295"/>
            <a:ext cx="684632" cy="684632"/>
          </a:xfrm>
          <a:prstGeom prst="rect">
            <a:avLst/>
          </a:prstGeom>
        </p:spPr>
      </p:pic>
      <p:pic>
        <p:nvPicPr>
          <p:cNvPr id="13" name="Graphic 12" descr="Baby outline">
            <a:extLst>
              <a:ext uri="{FF2B5EF4-FFF2-40B4-BE49-F238E27FC236}">
                <a16:creationId xmlns:a16="http://schemas.microsoft.com/office/drawing/2014/main" id="{13932A20-CD6D-1000-43C7-DAEC62662E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3215" y="1928365"/>
            <a:ext cx="778678" cy="778678"/>
          </a:xfrm>
          <a:prstGeom prst="rect">
            <a:avLst/>
          </a:prstGeom>
        </p:spPr>
      </p:pic>
    </p:spTree>
    <p:extLst>
      <p:ext uri="{BB962C8B-B14F-4D97-AF65-F5344CB8AC3E}">
        <p14:creationId xmlns:p14="http://schemas.microsoft.com/office/powerpoint/2010/main" val="1650367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indicating efficacy of the probiotic">
            <a:extLst>
              <a:ext uri="{FF2B5EF4-FFF2-40B4-BE49-F238E27FC236}">
                <a16:creationId xmlns:a16="http://schemas.microsoft.com/office/drawing/2014/main" id="{926FE179-0B01-2255-BCEB-C02C634770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856" y="1891915"/>
            <a:ext cx="3947063" cy="3447398"/>
          </a:xfrm>
          <a:prstGeom prst="rect">
            <a:avLst/>
          </a:prstGeom>
          <a:ln>
            <a:solidFill>
              <a:schemeClr val="tx1"/>
            </a:solidFill>
          </a:ln>
        </p:spPr>
      </p:pic>
      <p:pic>
        <p:nvPicPr>
          <p:cNvPr id="3" name="Picture 2" descr="A table indicating efficacy of the probiotic">
            <a:extLst>
              <a:ext uri="{FF2B5EF4-FFF2-40B4-BE49-F238E27FC236}">
                <a16:creationId xmlns:a16="http://schemas.microsoft.com/office/drawing/2014/main" id="{67F7F9FD-1867-2D66-EED4-7ACE80C26046}"/>
              </a:ext>
            </a:extLst>
          </p:cNvPr>
          <p:cNvPicPr>
            <a:picLocks noChangeAspect="1"/>
          </p:cNvPicPr>
          <p:nvPr/>
        </p:nvPicPr>
        <p:blipFill>
          <a:blip r:embed="rId4"/>
          <a:stretch>
            <a:fillRect/>
          </a:stretch>
        </p:blipFill>
        <p:spPr>
          <a:xfrm>
            <a:off x="4539342" y="2152187"/>
            <a:ext cx="7400843" cy="3086733"/>
          </a:xfrm>
          <a:prstGeom prst="rect">
            <a:avLst/>
          </a:prstGeom>
        </p:spPr>
      </p:pic>
      <p:sp>
        <p:nvSpPr>
          <p:cNvPr id="4" name="TextBox 3">
            <a:extLst>
              <a:ext uri="{FF2B5EF4-FFF2-40B4-BE49-F238E27FC236}">
                <a16:creationId xmlns:a16="http://schemas.microsoft.com/office/drawing/2014/main" id="{4FD72628-1BEE-6357-8C66-A802FAAE4E00}"/>
              </a:ext>
            </a:extLst>
          </p:cNvPr>
          <p:cNvSpPr txBox="1"/>
          <p:nvPr/>
        </p:nvSpPr>
        <p:spPr>
          <a:xfrm>
            <a:off x="349073" y="5645878"/>
            <a:ext cx="11383382" cy="830997"/>
          </a:xfrm>
          <a:prstGeom prst="rect">
            <a:avLst/>
          </a:prstGeom>
          <a:noFill/>
        </p:spPr>
        <p:txBody>
          <a:bodyPr wrap="square" rtlCol="0">
            <a:spAutoFit/>
          </a:bodyPr>
          <a:lstStyle/>
          <a:p>
            <a:pPr algn="just"/>
            <a:r>
              <a:rPr lang="en-US" sz="1600" dirty="0">
                <a:effectLst/>
              </a:rPr>
              <a:t>Xiao</a:t>
            </a:r>
            <a:r>
              <a:rPr lang="en-US" sz="1600" dirty="0"/>
              <a:t> </a:t>
            </a:r>
            <a:r>
              <a:rPr lang="en-US" sz="1600" i="1" dirty="0"/>
              <a:t>et al. </a:t>
            </a:r>
            <a:r>
              <a:rPr lang="en-US" sz="1600" dirty="0"/>
              <a:t>“</a:t>
            </a:r>
            <a:r>
              <a:rPr lang="en-US" sz="1600" dirty="0">
                <a:effectLst/>
              </a:rPr>
              <a:t>Clinical Efficacy of Probiotic </a:t>
            </a:r>
            <a:r>
              <a:rPr lang="en-US" sz="1600" i="1" dirty="0">
                <a:effectLst/>
              </a:rPr>
              <a:t>Bifidobacterium longum </a:t>
            </a:r>
            <a:r>
              <a:rPr lang="en-US" sz="1600" dirty="0">
                <a:effectLst/>
              </a:rPr>
              <a:t>for the Treatment of Symptoms of Japanese Cedar Pollen Allergy in Subjects Evaluated in an Environmental Exposure Unit.</a:t>
            </a:r>
            <a:r>
              <a:rPr lang="en-US" sz="1600" dirty="0"/>
              <a:t>” </a:t>
            </a:r>
            <a:r>
              <a:rPr lang="en-US" sz="1600" i="1" dirty="0">
                <a:effectLst/>
              </a:rPr>
              <a:t>Allergology International </a:t>
            </a:r>
            <a:r>
              <a:rPr lang="en-US" sz="1600" dirty="0">
                <a:effectLst/>
              </a:rPr>
              <a:t>(2007)</a:t>
            </a:r>
            <a:r>
              <a:rPr lang="en-US" sz="1600" i="1" dirty="0">
                <a:effectLst/>
              </a:rPr>
              <a:t> </a:t>
            </a:r>
            <a:r>
              <a:rPr lang="en-US" sz="1600" dirty="0">
                <a:effectLst/>
              </a:rPr>
              <a:t>56 (1) 67-75</a:t>
            </a:r>
          </a:p>
          <a:p>
            <a:pPr algn="just"/>
            <a:r>
              <a:rPr lang="en-US" sz="1600" dirty="0">
                <a:effectLst/>
                <a:hlinkClick r:id="rId5"/>
              </a:rPr>
              <a:t>https://pubmed.ncbi.nlm.nih.gov/17259812/</a:t>
            </a:r>
            <a:endParaRPr lang="en-US" sz="1600" dirty="0"/>
          </a:p>
        </p:txBody>
      </p:sp>
      <p:sp>
        <p:nvSpPr>
          <p:cNvPr id="5" name="TextBox 4">
            <a:extLst>
              <a:ext uri="{FF2B5EF4-FFF2-40B4-BE49-F238E27FC236}">
                <a16:creationId xmlns:a16="http://schemas.microsoft.com/office/drawing/2014/main" id="{BB832A02-8DB8-3077-119F-C70654C1DB05}"/>
              </a:ext>
            </a:extLst>
          </p:cNvPr>
          <p:cNvSpPr txBox="1"/>
          <p:nvPr/>
        </p:nvSpPr>
        <p:spPr>
          <a:xfrm>
            <a:off x="280816" y="485771"/>
            <a:ext cx="8028206" cy="1107996"/>
          </a:xfrm>
          <a:prstGeom prst="rect">
            <a:avLst/>
          </a:prstGeom>
          <a:noFill/>
        </p:spPr>
        <p:txBody>
          <a:bodyPr wrap="square" rtlCol="0">
            <a:spAutoFit/>
          </a:bodyPr>
          <a:lstStyle/>
          <a:p>
            <a:pPr algn="just"/>
            <a:r>
              <a:rPr lang="en-US" sz="2200" b="1" dirty="0">
                <a:solidFill>
                  <a:srgbClr val="002060"/>
                </a:solidFill>
              </a:rPr>
              <a:t>In this experiment, a probiotic powder consumed twice a day for four weeks significantly improved hay fever symptoms of patients allergic to Japanese cedar.</a:t>
            </a:r>
          </a:p>
        </p:txBody>
      </p:sp>
      <p:pic>
        <p:nvPicPr>
          <p:cNvPr id="6" name="Picture 5" descr="Diagram of a cedar tree">
            <a:extLst>
              <a:ext uri="{FF2B5EF4-FFF2-40B4-BE49-F238E27FC236}">
                <a16:creationId xmlns:a16="http://schemas.microsoft.com/office/drawing/2014/main" id="{0190ABAA-A50B-6FCA-4793-26CEB48CD0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08201" y="190045"/>
            <a:ext cx="1716064" cy="1555184"/>
          </a:xfrm>
          <a:prstGeom prst="rect">
            <a:avLst/>
          </a:prstGeom>
        </p:spPr>
      </p:pic>
      <p:pic>
        <p:nvPicPr>
          <p:cNvPr id="10" name="Graphic 9" descr="Germ outline">
            <a:extLst>
              <a:ext uri="{FF2B5EF4-FFF2-40B4-BE49-F238E27FC236}">
                <a16:creationId xmlns:a16="http://schemas.microsoft.com/office/drawing/2014/main" id="{DAE16750-1799-844E-DCE4-833C30FCED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5466970" y="1388292"/>
            <a:ext cx="1114451" cy="878051"/>
          </a:xfrm>
          <a:prstGeom prst="rect">
            <a:avLst/>
          </a:prstGeom>
        </p:spPr>
      </p:pic>
      <p:pic>
        <p:nvPicPr>
          <p:cNvPr id="2" name="Graphic 1" descr="A red eye indicating an allergic response">
            <a:extLst>
              <a:ext uri="{FF2B5EF4-FFF2-40B4-BE49-F238E27FC236}">
                <a16:creationId xmlns:a16="http://schemas.microsoft.com/office/drawing/2014/main" id="{EDAFE967-5255-53B3-2A72-20D41C5BD8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51538" y="1871873"/>
            <a:ext cx="682154" cy="650829"/>
          </a:xfrm>
          <a:prstGeom prst="rect">
            <a:avLst/>
          </a:prstGeom>
        </p:spPr>
      </p:pic>
      <p:pic>
        <p:nvPicPr>
          <p:cNvPr id="19" name="Picture 18" descr="A sneezing Asian">
            <a:extLst>
              <a:ext uri="{FF2B5EF4-FFF2-40B4-BE49-F238E27FC236}">
                <a16:creationId xmlns:a16="http://schemas.microsoft.com/office/drawing/2014/main" id="{47065011-A0A7-C4D7-5055-C6A1BBEFE8D0}"/>
              </a:ext>
            </a:extLst>
          </p:cNvPr>
          <p:cNvPicPr>
            <a:picLocks noChangeAspect="1"/>
          </p:cNvPicPr>
          <p:nvPr/>
        </p:nvPicPr>
        <p:blipFill>
          <a:blip r:embed="rId11"/>
          <a:stretch>
            <a:fillRect/>
          </a:stretch>
        </p:blipFill>
        <p:spPr>
          <a:xfrm>
            <a:off x="9918700" y="357724"/>
            <a:ext cx="2273300" cy="1854200"/>
          </a:xfrm>
          <a:prstGeom prst="rect">
            <a:avLst/>
          </a:prstGeom>
        </p:spPr>
      </p:pic>
      <p:pic>
        <p:nvPicPr>
          <p:cNvPr id="11" name="Graphic 10" descr="A healthy eye from someone without allergy symptoms">
            <a:extLst>
              <a:ext uri="{FF2B5EF4-FFF2-40B4-BE49-F238E27FC236}">
                <a16:creationId xmlns:a16="http://schemas.microsoft.com/office/drawing/2014/main" id="{44B246F0-BDC6-2549-E721-9E5B50839AE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51538" y="3586650"/>
            <a:ext cx="682154" cy="682154"/>
          </a:xfrm>
          <a:prstGeom prst="rect">
            <a:avLst/>
          </a:prstGeom>
        </p:spPr>
      </p:pic>
    </p:spTree>
    <p:extLst>
      <p:ext uri="{BB962C8B-B14F-4D97-AF65-F5344CB8AC3E}">
        <p14:creationId xmlns:p14="http://schemas.microsoft.com/office/powerpoint/2010/main" val="290777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9F339-0B1C-394F-682D-12303830006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4C43850-ED4A-DC21-0785-64C3FA97E300}"/>
              </a:ext>
            </a:extLst>
          </p:cNvPr>
          <p:cNvSpPr txBox="1"/>
          <p:nvPr/>
        </p:nvSpPr>
        <p:spPr>
          <a:xfrm>
            <a:off x="225094" y="6155330"/>
            <a:ext cx="11591891" cy="523220"/>
          </a:xfrm>
          <a:prstGeom prst="rect">
            <a:avLst/>
          </a:prstGeom>
          <a:noFill/>
        </p:spPr>
        <p:txBody>
          <a:bodyPr wrap="square" rtlCol="0">
            <a:spAutoFit/>
          </a:bodyPr>
          <a:lstStyle/>
          <a:p>
            <a:pPr algn="just"/>
            <a:r>
              <a:rPr lang="en-US" sz="1400" dirty="0" err="1">
                <a:effectLst/>
                <a:latin typeface="Times New Roman" panose="02020603050405020304" pitchFamily="18" charset="0"/>
                <a:cs typeface="Times New Roman" panose="02020603050405020304" pitchFamily="18" charset="0"/>
              </a:rPr>
              <a:t>Arslanoglu</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et al. </a:t>
            </a:r>
            <a:r>
              <a:rPr lang="en-US" sz="1400" dirty="0">
                <a:latin typeface="Times New Roman" panose="02020603050405020304" pitchFamily="18" charset="0"/>
                <a:cs typeface="Times New Roman" panose="02020603050405020304" pitchFamily="18" charset="0"/>
              </a:rPr>
              <a:t>“</a:t>
            </a:r>
            <a:r>
              <a:rPr lang="en-US" sz="1400" dirty="0">
                <a:effectLst/>
                <a:latin typeface="Times New Roman" panose="02020603050405020304" pitchFamily="18" charset="0"/>
                <a:cs typeface="Times New Roman" panose="02020603050405020304" pitchFamily="18" charset="0"/>
              </a:rPr>
              <a:t>Early Dietary Intervention with a Mixture of Prebiotic Oligosaccharides reduces the incidence of allergic manifestations and infections during the first two years of life.</a:t>
            </a:r>
            <a:r>
              <a:rPr lang="en-US" sz="1400" dirty="0">
                <a:latin typeface="Times New Roman" panose="02020603050405020304" pitchFamily="18" charset="0"/>
                <a:cs typeface="Times New Roman" panose="02020603050405020304" pitchFamily="18" charset="0"/>
              </a:rPr>
              <a:t>” </a:t>
            </a:r>
            <a:r>
              <a:rPr lang="en-US" sz="1400" b="0" i="1" dirty="0">
                <a:effectLst/>
                <a:latin typeface="Times New Roman" panose="02020603050405020304" pitchFamily="18" charset="0"/>
                <a:cs typeface="Times New Roman" panose="02020603050405020304" pitchFamily="18" charset="0"/>
              </a:rPr>
              <a:t>Journal of Nutrition </a:t>
            </a:r>
            <a:r>
              <a:rPr lang="en-US" sz="1400" b="0" i="0" dirty="0">
                <a:effectLst/>
                <a:latin typeface="Times New Roman" panose="02020603050405020304" pitchFamily="18" charset="0"/>
                <a:cs typeface="Times New Roman" panose="02020603050405020304" pitchFamily="18" charset="0"/>
              </a:rPr>
              <a:t>2008 Jun;138(6):1091-1095 </a:t>
            </a:r>
            <a:r>
              <a:rPr lang="en-US" sz="1400" b="0" i="0" dirty="0">
                <a:effectLst/>
                <a:latin typeface="Times New Roman" panose="02020603050405020304" pitchFamily="18" charset="0"/>
                <a:cs typeface="Times New Roman" panose="02020603050405020304" pitchFamily="18" charset="0"/>
                <a:hlinkClick r:id="rId3"/>
              </a:rPr>
              <a:t>https://pubmed.ncbi.nlm.nih.gov/18492839/</a:t>
            </a:r>
            <a:endParaRPr lang="en-US" sz="1400" b="0" i="0"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86B8E4-3BA0-13D4-FE48-46E1353F8B3E}"/>
              </a:ext>
            </a:extLst>
          </p:cNvPr>
          <p:cNvSpPr txBox="1"/>
          <p:nvPr/>
        </p:nvSpPr>
        <p:spPr>
          <a:xfrm>
            <a:off x="258254" y="179450"/>
            <a:ext cx="8010534" cy="1061829"/>
          </a:xfrm>
          <a:prstGeom prst="rect">
            <a:avLst/>
          </a:prstGeom>
          <a:noFill/>
        </p:spPr>
        <p:txBody>
          <a:bodyPr wrap="square" rtlCol="0">
            <a:spAutoFit/>
          </a:bodyPr>
          <a:lstStyle/>
          <a:p>
            <a:pPr algn="just"/>
            <a:r>
              <a:rPr lang="en-US" sz="2100" b="1" dirty="0">
                <a:solidFill>
                  <a:srgbClr val="002060"/>
                </a:solidFill>
                <a:latin typeface="+mj-lt"/>
              </a:rPr>
              <a:t>In this experiment, babies</a:t>
            </a:r>
            <a:r>
              <a:rPr lang="en-US" sz="2100" b="1" dirty="0">
                <a:solidFill>
                  <a:srgbClr val="002060"/>
                </a:solidFill>
                <a:effectLst/>
                <a:latin typeface="+mj-lt"/>
              </a:rPr>
              <a:t> with a parental history of allergies who consumed a supplemental “prebiotic” infant formula had less allergies and less infections than the placebo group.</a:t>
            </a:r>
            <a:endParaRPr lang="en-US" sz="2100" b="1" dirty="0">
              <a:solidFill>
                <a:srgbClr val="002060"/>
              </a:solidFill>
            </a:endParaRPr>
          </a:p>
        </p:txBody>
      </p:sp>
      <p:sp>
        <p:nvSpPr>
          <p:cNvPr id="12" name="TextBox 11">
            <a:extLst>
              <a:ext uri="{FF2B5EF4-FFF2-40B4-BE49-F238E27FC236}">
                <a16:creationId xmlns:a16="http://schemas.microsoft.com/office/drawing/2014/main" id="{8B0D8E09-4F60-AEB1-3796-CF4D10C91D71}"/>
              </a:ext>
            </a:extLst>
          </p:cNvPr>
          <p:cNvSpPr txBox="1"/>
          <p:nvPr/>
        </p:nvSpPr>
        <p:spPr>
          <a:xfrm>
            <a:off x="6096000" y="2070982"/>
            <a:ext cx="5779008" cy="584775"/>
          </a:xfrm>
          <a:prstGeom prst="rect">
            <a:avLst/>
          </a:prstGeom>
          <a:noFill/>
        </p:spPr>
        <p:txBody>
          <a:bodyPr wrap="square" rtlCol="0">
            <a:spAutoFit/>
          </a:bodyPr>
          <a:lstStyle/>
          <a:p>
            <a:pPr algn="just"/>
            <a:r>
              <a:rPr lang="en-US" sz="1600" dirty="0">
                <a:effectLst/>
              </a:rPr>
              <a:t>Episodes of infections and fever during the 2-y follow-up period in the placebo group (left) and GOS/FOS group (right)</a:t>
            </a:r>
            <a:r>
              <a:rPr lang="en-US" sz="1600" baseline="30000" dirty="0">
                <a:effectLst/>
              </a:rPr>
              <a:t>1</a:t>
            </a:r>
          </a:p>
        </p:txBody>
      </p:sp>
      <p:pic>
        <p:nvPicPr>
          <p:cNvPr id="14" name="Picture 13" descr="A table indicating efficacy of the prebiotic">
            <a:extLst>
              <a:ext uri="{FF2B5EF4-FFF2-40B4-BE49-F238E27FC236}">
                <a16:creationId xmlns:a16="http://schemas.microsoft.com/office/drawing/2014/main" id="{15CC51C4-8C23-4E08-4EF9-994D3DD43C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4023" y="2724752"/>
            <a:ext cx="5662963" cy="3292588"/>
          </a:xfrm>
          <a:prstGeom prst="rect">
            <a:avLst/>
          </a:prstGeom>
          <a:ln>
            <a:solidFill>
              <a:schemeClr val="tx1"/>
            </a:solidFill>
          </a:ln>
        </p:spPr>
      </p:pic>
      <p:pic>
        <p:nvPicPr>
          <p:cNvPr id="16" name="Picture 15" descr="A graph indicating efficacy of the prebiotic">
            <a:extLst>
              <a:ext uri="{FF2B5EF4-FFF2-40B4-BE49-F238E27FC236}">
                <a16:creationId xmlns:a16="http://schemas.microsoft.com/office/drawing/2014/main" id="{273E9039-DE3D-D39E-C39C-F3D01B6854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276" y="2724752"/>
            <a:ext cx="5687827" cy="3292588"/>
          </a:xfrm>
          <a:prstGeom prst="rect">
            <a:avLst/>
          </a:prstGeom>
          <a:solidFill>
            <a:schemeClr val="tx1"/>
          </a:solidFill>
          <a:ln>
            <a:solidFill>
              <a:schemeClr val="tx1"/>
            </a:solidFill>
          </a:ln>
        </p:spPr>
      </p:pic>
      <p:sp>
        <p:nvSpPr>
          <p:cNvPr id="17" name="TextBox 16">
            <a:extLst>
              <a:ext uri="{FF2B5EF4-FFF2-40B4-BE49-F238E27FC236}">
                <a16:creationId xmlns:a16="http://schemas.microsoft.com/office/drawing/2014/main" id="{291639F7-1FDF-71F2-C866-26F767A62C0A}"/>
              </a:ext>
            </a:extLst>
          </p:cNvPr>
          <p:cNvSpPr txBox="1"/>
          <p:nvPr/>
        </p:nvSpPr>
        <p:spPr>
          <a:xfrm>
            <a:off x="225095" y="2070982"/>
            <a:ext cx="5687827" cy="584775"/>
          </a:xfrm>
          <a:prstGeom prst="rect">
            <a:avLst/>
          </a:prstGeom>
          <a:noFill/>
        </p:spPr>
        <p:txBody>
          <a:bodyPr wrap="square" rtlCol="0">
            <a:spAutoFit/>
          </a:bodyPr>
          <a:lstStyle/>
          <a:p>
            <a:pPr algn="just"/>
            <a:r>
              <a:rPr lang="en-US" sz="1600" dirty="0">
                <a:effectLst/>
                <a:latin typeface="Helvetica" pitchFamily="2" charset="0"/>
              </a:rPr>
              <a:t>Cumulative incidence of allergic manifestations at the end of 2-y follow-up period in the placebo and GOS/FOS groups.</a:t>
            </a:r>
          </a:p>
        </p:txBody>
      </p:sp>
      <p:sp>
        <p:nvSpPr>
          <p:cNvPr id="19" name="TextBox 18">
            <a:extLst>
              <a:ext uri="{FF2B5EF4-FFF2-40B4-BE49-F238E27FC236}">
                <a16:creationId xmlns:a16="http://schemas.microsoft.com/office/drawing/2014/main" id="{0B786CD9-4162-F505-2337-E7B77A2F0A2D}"/>
              </a:ext>
            </a:extLst>
          </p:cNvPr>
          <p:cNvSpPr txBox="1"/>
          <p:nvPr/>
        </p:nvSpPr>
        <p:spPr>
          <a:xfrm>
            <a:off x="241673" y="1267043"/>
            <a:ext cx="8027115" cy="738664"/>
          </a:xfrm>
          <a:prstGeom prst="rect">
            <a:avLst/>
          </a:prstGeom>
          <a:noFill/>
        </p:spPr>
        <p:txBody>
          <a:bodyPr wrap="square">
            <a:spAutoFit/>
          </a:bodyPr>
          <a:lstStyle/>
          <a:p>
            <a:pPr algn="just"/>
            <a:r>
              <a:rPr lang="en-US" sz="2100" b="1" dirty="0">
                <a:solidFill>
                  <a:srgbClr val="002060"/>
                </a:solidFill>
                <a:effectLst/>
                <a:latin typeface="+mj-lt"/>
              </a:rPr>
              <a:t>This prebiotic </a:t>
            </a:r>
            <a:r>
              <a:rPr lang="en-US" sz="2100" b="1" dirty="0">
                <a:solidFill>
                  <a:srgbClr val="002060"/>
                </a:solidFill>
              </a:rPr>
              <a:t>(GOS/FOS) </a:t>
            </a:r>
            <a:r>
              <a:rPr lang="en-US" sz="2100" b="1" dirty="0">
                <a:solidFill>
                  <a:srgbClr val="002060"/>
                </a:solidFill>
                <a:effectLst/>
                <a:latin typeface="+mj-lt"/>
              </a:rPr>
              <a:t>contained </a:t>
            </a:r>
            <a:r>
              <a:rPr lang="en-US" sz="2100" b="1" dirty="0" err="1">
                <a:solidFill>
                  <a:srgbClr val="002060"/>
                </a:solidFill>
                <a:effectLst/>
                <a:latin typeface="+mj-lt"/>
              </a:rPr>
              <a:t>galacto</a:t>
            </a:r>
            <a:r>
              <a:rPr lang="en-US" sz="2100" b="1" dirty="0">
                <a:solidFill>
                  <a:srgbClr val="002060"/>
                </a:solidFill>
                <a:latin typeface="+mj-lt"/>
              </a:rPr>
              <a:t>- and fructo-</a:t>
            </a:r>
            <a:r>
              <a:rPr lang="en-US" sz="2100" b="1" dirty="0">
                <a:solidFill>
                  <a:srgbClr val="002060"/>
                </a:solidFill>
                <a:effectLst/>
                <a:latin typeface="+mj-lt"/>
              </a:rPr>
              <a:t>oligosaccharides in ratios that approximated those of breast milk.</a:t>
            </a:r>
            <a:endParaRPr lang="en-US" sz="2100" dirty="0">
              <a:solidFill>
                <a:srgbClr val="002060"/>
              </a:solidFill>
            </a:endParaRPr>
          </a:p>
        </p:txBody>
      </p:sp>
      <p:pic>
        <p:nvPicPr>
          <p:cNvPr id="24" name="Picture 23" descr="Molecule model of an oligosaccharide">
            <a:extLst>
              <a:ext uri="{FF2B5EF4-FFF2-40B4-BE49-F238E27FC236}">
                <a16:creationId xmlns:a16="http://schemas.microsoft.com/office/drawing/2014/main" id="{2B305A1E-BA15-BE65-812E-6C806686F3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97816" y="153324"/>
            <a:ext cx="1650191" cy="1956816"/>
          </a:xfrm>
          <a:prstGeom prst="rect">
            <a:avLst/>
          </a:prstGeom>
        </p:spPr>
      </p:pic>
      <p:pic>
        <p:nvPicPr>
          <p:cNvPr id="15" name="Picture 14" descr="A spoon in a can of dry infant formula">
            <a:extLst>
              <a:ext uri="{FF2B5EF4-FFF2-40B4-BE49-F238E27FC236}">
                <a16:creationId xmlns:a16="http://schemas.microsoft.com/office/drawing/2014/main" id="{1F28BB3E-F817-BDD9-E71E-159248D18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5416" y="150066"/>
            <a:ext cx="1229947" cy="820605"/>
          </a:xfrm>
          <a:prstGeom prst="rect">
            <a:avLst/>
          </a:prstGeom>
          <a:ln>
            <a:solidFill>
              <a:schemeClr val="tx1"/>
            </a:solidFill>
          </a:ln>
        </p:spPr>
      </p:pic>
      <p:pic>
        <p:nvPicPr>
          <p:cNvPr id="9" name="Picture 8" descr="A person breastfeeding a baby&#10;&#10;Description automatically generated">
            <a:extLst>
              <a:ext uri="{FF2B5EF4-FFF2-40B4-BE49-F238E27FC236}">
                <a16:creationId xmlns:a16="http://schemas.microsoft.com/office/drawing/2014/main" id="{F5F61F07-ED3B-E95E-8B4E-C5B422A228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45416" y="1089848"/>
            <a:ext cx="1242689" cy="974142"/>
          </a:xfrm>
          <a:prstGeom prst="rect">
            <a:avLst/>
          </a:prstGeom>
          <a:ln>
            <a:solidFill>
              <a:schemeClr val="tx1"/>
            </a:solidFill>
          </a:ln>
        </p:spPr>
      </p:pic>
      <p:pic>
        <p:nvPicPr>
          <p:cNvPr id="8" name="Picture 7" descr="A cartoon of a baby with a rash&#10;&#10;Description automatically generated">
            <a:extLst>
              <a:ext uri="{FF2B5EF4-FFF2-40B4-BE49-F238E27FC236}">
                <a16:creationId xmlns:a16="http://schemas.microsoft.com/office/drawing/2014/main" id="{1703AF7B-A5EA-E745-478F-82C0F0AE053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18782" y="2793747"/>
            <a:ext cx="952295" cy="1605510"/>
          </a:xfrm>
          <a:prstGeom prst="rect">
            <a:avLst/>
          </a:prstGeom>
        </p:spPr>
      </p:pic>
    </p:spTree>
    <p:extLst>
      <p:ext uri="{BB962C8B-B14F-4D97-AF65-F5344CB8AC3E}">
        <p14:creationId xmlns:p14="http://schemas.microsoft.com/office/powerpoint/2010/main" val="193856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96A8-8CC4-CE6E-A4BB-17E573843C2B}"/>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E82D5D9D-EC5A-B72F-66B7-3CA5F69B5E80}"/>
              </a:ext>
            </a:extLst>
          </p:cNvPr>
          <p:cNvSpPr txBox="1"/>
          <p:nvPr/>
        </p:nvSpPr>
        <p:spPr>
          <a:xfrm>
            <a:off x="5188814" y="1664585"/>
            <a:ext cx="4305997" cy="615553"/>
          </a:xfrm>
          <a:prstGeom prst="rect">
            <a:avLst/>
          </a:prstGeom>
          <a:noFill/>
        </p:spPr>
        <p:txBody>
          <a:bodyPr wrap="square" rtlCol="0">
            <a:spAutoFit/>
          </a:bodyPr>
          <a:lstStyle/>
          <a:p>
            <a:pPr algn="just"/>
            <a:r>
              <a:rPr lang="en-US" sz="1700" dirty="0">
                <a:latin typeface="+mj-lt"/>
              </a:rPr>
              <a:t>Lung Inflammation in Mice Challenged with Ovalbumin (</a:t>
            </a:r>
            <a:r>
              <a:rPr lang="en-US" sz="1700" dirty="0"/>
              <a:t>GFA= mice on the prebiotic diet</a:t>
            </a:r>
            <a:r>
              <a:rPr lang="en-US" sz="1700" dirty="0">
                <a:latin typeface="+mj-lt"/>
              </a:rPr>
              <a:t>)</a:t>
            </a:r>
            <a:endParaRPr lang="en-US" sz="1700" dirty="0"/>
          </a:p>
        </p:txBody>
      </p:sp>
      <p:sp>
        <p:nvSpPr>
          <p:cNvPr id="16" name="TextBox 15">
            <a:extLst>
              <a:ext uri="{FF2B5EF4-FFF2-40B4-BE49-F238E27FC236}">
                <a16:creationId xmlns:a16="http://schemas.microsoft.com/office/drawing/2014/main" id="{A6FD665A-8D2D-DB70-2F3C-51028761E89B}"/>
              </a:ext>
            </a:extLst>
          </p:cNvPr>
          <p:cNvSpPr txBox="1"/>
          <p:nvPr/>
        </p:nvSpPr>
        <p:spPr>
          <a:xfrm>
            <a:off x="364460" y="1648534"/>
            <a:ext cx="4794607" cy="615553"/>
          </a:xfrm>
          <a:prstGeom prst="rect">
            <a:avLst/>
          </a:prstGeom>
          <a:noFill/>
        </p:spPr>
        <p:txBody>
          <a:bodyPr wrap="square" rtlCol="0">
            <a:spAutoFit/>
          </a:bodyPr>
          <a:lstStyle/>
          <a:p>
            <a:pPr algn="just"/>
            <a:r>
              <a:rPr lang="en-US" sz="1700" dirty="0">
                <a:latin typeface="+mj-lt"/>
              </a:rPr>
              <a:t>Bronchial Constriction in Response to Methacholine in Mice Challenged with Aerosolized Ovalbumin</a:t>
            </a:r>
          </a:p>
        </p:txBody>
      </p:sp>
      <p:sp>
        <p:nvSpPr>
          <p:cNvPr id="3" name="TextBox 2">
            <a:extLst>
              <a:ext uri="{FF2B5EF4-FFF2-40B4-BE49-F238E27FC236}">
                <a16:creationId xmlns:a16="http://schemas.microsoft.com/office/drawing/2014/main" id="{8DA89BA0-E15B-8328-C0E0-B7C063D18DD3}"/>
              </a:ext>
            </a:extLst>
          </p:cNvPr>
          <p:cNvSpPr txBox="1"/>
          <p:nvPr/>
        </p:nvSpPr>
        <p:spPr>
          <a:xfrm>
            <a:off x="294773" y="346877"/>
            <a:ext cx="9200038" cy="1107996"/>
          </a:xfrm>
          <a:prstGeom prst="rect">
            <a:avLst/>
          </a:prstGeom>
          <a:noFill/>
        </p:spPr>
        <p:txBody>
          <a:bodyPr wrap="square" rtlCol="0">
            <a:spAutoFit/>
          </a:bodyPr>
          <a:lstStyle/>
          <a:p>
            <a:pPr algn="just"/>
            <a:r>
              <a:rPr lang="en-US" sz="2200" b="1" dirty="0">
                <a:solidFill>
                  <a:srgbClr val="002060"/>
                </a:solidFill>
                <a:effectLst/>
                <a:latin typeface="+mj-lt"/>
              </a:rPr>
              <a:t>These charts indicate that asthma symptoms of sensitized mice significantly improved when they consumed a supplement containing oligosaccharides in ratios that approximated those of breast milk. </a:t>
            </a:r>
          </a:p>
        </p:txBody>
      </p:sp>
      <p:pic>
        <p:nvPicPr>
          <p:cNvPr id="8" name="Picture 7" descr="A graph indicating efficacy of a prebiotic in suppressing bronchial constriction">
            <a:extLst>
              <a:ext uri="{FF2B5EF4-FFF2-40B4-BE49-F238E27FC236}">
                <a16:creationId xmlns:a16="http://schemas.microsoft.com/office/drawing/2014/main" id="{E64DD139-7323-063E-7E4C-CBB8DC59F1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9" y="2279819"/>
            <a:ext cx="4409809" cy="3632951"/>
          </a:xfrm>
          <a:prstGeom prst="rect">
            <a:avLst/>
          </a:prstGeom>
        </p:spPr>
      </p:pic>
      <p:pic>
        <p:nvPicPr>
          <p:cNvPr id="12" name="Picture 11" descr="A graph indicating efficacy of a prebiotic in suppressing lung inflammation">
            <a:extLst>
              <a:ext uri="{FF2B5EF4-FFF2-40B4-BE49-F238E27FC236}">
                <a16:creationId xmlns:a16="http://schemas.microsoft.com/office/drawing/2014/main" id="{D994B856-70AA-626A-6C45-755BFD1758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7324" y="2363291"/>
            <a:ext cx="4826467" cy="3632951"/>
          </a:xfrm>
          <a:prstGeom prst="rect">
            <a:avLst/>
          </a:prstGeom>
        </p:spPr>
      </p:pic>
      <p:sp>
        <p:nvSpPr>
          <p:cNvPr id="20" name="TextBox 19">
            <a:extLst>
              <a:ext uri="{FF2B5EF4-FFF2-40B4-BE49-F238E27FC236}">
                <a16:creationId xmlns:a16="http://schemas.microsoft.com/office/drawing/2014/main" id="{622E7BEC-71F6-46BC-23EA-52912A6D26AA}"/>
              </a:ext>
            </a:extLst>
          </p:cNvPr>
          <p:cNvSpPr txBox="1"/>
          <p:nvPr/>
        </p:nvSpPr>
        <p:spPr>
          <a:xfrm>
            <a:off x="539884" y="6030725"/>
            <a:ext cx="11302656" cy="523220"/>
          </a:xfrm>
          <a:prstGeom prst="rect">
            <a:avLst/>
          </a:prstGeom>
          <a:noFill/>
        </p:spPr>
        <p:txBody>
          <a:bodyPr wrap="square" rtlCol="0">
            <a:spAutoFit/>
          </a:bodyPr>
          <a:lstStyle/>
          <a:p>
            <a:r>
              <a:rPr lang="en-US" sz="1400" dirty="0"/>
              <a:t>Vos </a:t>
            </a:r>
            <a:r>
              <a:rPr lang="en-US" sz="1400" i="1" dirty="0"/>
              <a:t>et al. </a:t>
            </a:r>
            <a:r>
              <a:rPr lang="en-US" sz="1400" dirty="0"/>
              <a:t>“Dietary supplementation with specific oligosaccharide mixtures decreases parameters of allergic asthma in mice.” </a:t>
            </a:r>
            <a:r>
              <a:rPr lang="en-US" sz="1400" i="1" dirty="0"/>
              <a:t>International Immunopharmacology 7 </a:t>
            </a:r>
            <a:r>
              <a:rPr lang="en-US" sz="1400" dirty="0"/>
              <a:t>(2007) 1582-1587. </a:t>
            </a:r>
            <a:r>
              <a:rPr lang="en-US" sz="1400" dirty="0">
                <a:hlinkClick r:id="rId5"/>
              </a:rPr>
              <a:t>https://pubmed.ncbi.nlm.nih.gov/17920536/</a:t>
            </a:r>
            <a:endParaRPr lang="en-US" sz="1400" dirty="0"/>
          </a:p>
        </p:txBody>
      </p:sp>
      <p:sp>
        <p:nvSpPr>
          <p:cNvPr id="21" name="TextBox 20">
            <a:extLst>
              <a:ext uri="{FF2B5EF4-FFF2-40B4-BE49-F238E27FC236}">
                <a16:creationId xmlns:a16="http://schemas.microsoft.com/office/drawing/2014/main" id="{0A07689C-274C-DB57-A5E5-9DCBF78F50A1}"/>
              </a:ext>
            </a:extLst>
          </p:cNvPr>
          <p:cNvSpPr txBox="1"/>
          <p:nvPr/>
        </p:nvSpPr>
        <p:spPr>
          <a:xfrm>
            <a:off x="9494811" y="4083820"/>
            <a:ext cx="2498749" cy="1323439"/>
          </a:xfrm>
          <a:prstGeom prst="rect">
            <a:avLst/>
          </a:prstGeom>
          <a:noFill/>
        </p:spPr>
        <p:txBody>
          <a:bodyPr wrap="square" rtlCol="0">
            <a:spAutoFit/>
          </a:bodyPr>
          <a:lstStyle/>
          <a:p>
            <a:r>
              <a:rPr lang="en-US" sz="1600" dirty="0"/>
              <a:t>GFA = a combination of </a:t>
            </a:r>
            <a:r>
              <a:rPr lang="en-US" sz="1600" dirty="0" err="1"/>
              <a:t>galactooligosaccharides</a:t>
            </a:r>
            <a:r>
              <a:rPr lang="en-US" sz="1600" dirty="0"/>
              <a:t>, </a:t>
            </a:r>
          </a:p>
          <a:p>
            <a:r>
              <a:rPr lang="en-US" sz="1600" dirty="0"/>
              <a:t> </a:t>
            </a:r>
            <a:r>
              <a:rPr lang="en-US" sz="1600" dirty="0" err="1"/>
              <a:t>fructooligosaccharides</a:t>
            </a:r>
            <a:r>
              <a:rPr lang="en-US" sz="1600" dirty="0"/>
              <a:t>, and acidic pectin-derived oligosaccharides</a:t>
            </a:r>
          </a:p>
        </p:txBody>
      </p:sp>
      <p:pic>
        <p:nvPicPr>
          <p:cNvPr id="11" name="Picture 10" descr="A model of an oligosaccharide">
            <a:extLst>
              <a:ext uri="{FF2B5EF4-FFF2-40B4-BE49-F238E27FC236}">
                <a16:creationId xmlns:a16="http://schemas.microsoft.com/office/drawing/2014/main" id="{465AF649-A050-9CA1-AE48-0CC0C77F9A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54305" y="1450741"/>
            <a:ext cx="2029895" cy="2574101"/>
          </a:xfrm>
          <a:prstGeom prst="rect">
            <a:avLst/>
          </a:prstGeom>
        </p:spPr>
      </p:pic>
      <p:pic>
        <p:nvPicPr>
          <p:cNvPr id="5" name="Graphic 4" descr="Lungs outline">
            <a:extLst>
              <a:ext uri="{FF2B5EF4-FFF2-40B4-BE49-F238E27FC236}">
                <a16:creationId xmlns:a16="http://schemas.microsoft.com/office/drawing/2014/main" id="{D6434383-27B2-0F29-03AB-E098EDDF57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62593" y="4470368"/>
            <a:ext cx="622462" cy="622462"/>
          </a:xfrm>
          <a:prstGeom prst="rect">
            <a:avLst/>
          </a:prstGeom>
        </p:spPr>
      </p:pic>
      <p:pic>
        <p:nvPicPr>
          <p:cNvPr id="9" name="Graphic 8" descr="Lungs with virus outline">
            <a:extLst>
              <a:ext uri="{FF2B5EF4-FFF2-40B4-BE49-F238E27FC236}">
                <a16:creationId xmlns:a16="http://schemas.microsoft.com/office/drawing/2014/main" id="{07FD8527-E874-AC80-6614-CF9E481571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73764" y="2481688"/>
            <a:ext cx="710315" cy="710315"/>
          </a:xfrm>
          <a:prstGeom prst="rect">
            <a:avLst/>
          </a:prstGeom>
        </p:spPr>
      </p:pic>
      <p:pic>
        <p:nvPicPr>
          <p:cNvPr id="10" name="Graphic 9" descr="Lungs outline">
            <a:extLst>
              <a:ext uri="{FF2B5EF4-FFF2-40B4-BE49-F238E27FC236}">
                <a16:creationId xmlns:a16="http://schemas.microsoft.com/office/drawing/2014/main" id="{AB54F0EB-4B6D-076F-D176-0806736612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73764" y="4503117"/>
            <a:ext cx="702662" cy="702662"/>
          </a:xfrm>
          <a:prstGeom prst="rect">
            <a:avLst/>
          </a:prstGeom>
        </p:spPr>
      </p:pic>
      <p:pic>
        <p:nvPicPr>
          <p:cNvPr id="13" name="Graphic 12" descr="Lungs with virus outline">
            <a:extLst>
              <a:ext uri="{FF2B5EF4-FFF2-40B4-BE49-F238E27FC236}">
                <a16:creationId xmlns:a16="http://schemas.microsoft.com/office/drawing/2014/main" id="{5C9FEA5D-11B9-77A1-82DB-0A62CFB915A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19798" y="3338615"/>
            <a:ext cx="622462" cy="622462"/>
          </a:xfrm>
          <a:prstGeom prst="rect">
            <a:avLst/>
          </a:prstGeom>
        </p:spPr>
      </p:pic>
      <p:pic>
        <p:nvPicPr>
          <p:cNvPr id="4" name="Graphic 3" descr="Rat outline">
            <a:extLst>
              <a:ext uri="{FF2B5EF4-FFF2-40B4-BE49-F238E27FC236}">
                <a16:creationId xmlns:a16="http://schemas.microsoft.com/office/drawing/2014/main" id="{882B9699-FF12-0413-BF8D-01280EC8E3C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955294" y="0"/>
            <a:ext cx="1577781" cy="1577781"/>
          </a:xfrm>
          <a:prstGeom prst="rect">
            <a:avLst/>
          </a:prstGeom>
        </p:spPr>
      </p:pic>
    </p:spTree>
    <p:extLst>
      <p:ext uri="{BB962C8B-B14F-4D97-AF65-F5344CB8AC3E}">
        <p14:creationId xmlns:p14="http://schemas.microsoft.com/office/powerpoint/2010/main" val="868553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4A261D2-4FFA-AAA5-A7EA-C7A187886E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BF125-7BA4-14C0-78DC-B4577BCAB2FD}"/>
              </a:ext>
            </a:extLst>
          </p:cNvPr>
          <p:cNvSpPr>
            <a:spLocks noGrp="1"/>
          </p:cNvSpPr>
          <p:nvPr>
            <p:ph type="ctrTitle"/>
          </p:nvPr>
        </p:nvSpPr>
        <p:spPr>
          <a:xfrm>
            <a:off x="972457" y="1122363"/>
            <a:ext cx="10363200" cy="2387600"/>
          </a:xfrm>
        </p:spPr>
        <p:txBody>
          <a:bodyPr>
            <a:normAutofit/>
          </a:bodyPr>
          <a:lstStyle/>
          <a:p>
            <a:r>
              <a:rPr lang="en-US" sz="4400" dirty="0"/>
              <a:t>The Injected Vaccine Hypothesis </a:t>
            </a:r>
          </a:p>
        </p:txBody>
      </p:sp>
      <p:sp>
        <p:nvSpPr>
          <p:cNvPr id="3" name="Subtitle 2">
            <a:extLst>
              <a:ext uri="{FF2B5EF4-FFF2-40B4-BE49-F238E27FC236}">
                <a16:creationId xmlns:a16="http://schemas.microsoft.com/office/drawing/2014/main" id="{5F928EDB-EF2A-A464-61A3-39F17A2F18AB}"/>
              </a:ext>
            </a:extLst>
          </p:cNvPr>
          <p:cNvSpPr>
            <a:spLocks noGrp="1"/>
          </p:cNvSpPr>
          <p:nvPr>
            <p:ph type="subTitle" idx="1"/>
          </p:nvPr>
        </p:nvSpPr>
        <p:spPr>
          <a:xfrm>
            <a:off x="714260" y="3646105"/>
            <a:ext cx="10763479" cy="1655762"/>
          </a:xfrm>
        </p:spPr>
        <p:txBody>
          <a:bodyPr/>
          <a:lstStyle/>
          <a:p>
            <a:r>
              <a:rPr lang="en-US" dirty="0"/>
              <a:t>From the discovery of anaphylaxis to the current childhood vaccine schedule</a:t>
            </a:r>
          </a:p>
        </p:txBody>
      </p:sp>
    </p:spTree>
    <p:extLst>
      <p:ext uri="{BB962C8B-B14F-4D97-AF65-F5344CB8AC3E}">
        <p14:creationId xmlns:p14="http://schemas.microsoft.com/office/powerpoint/2010/main" val="1127452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amp commemorating the discover of anaphylaxis">
            <a:extLst>
              <a:ext uri="{FF2B5EF4-FFF2-40B4-BE49-F238E27FC236}">
                <a16:creationId xmlns:a16="http://schemas.microsoft.com/office/drawing/2014/main" id="{11B98599-EB38-B31B-2744-229EB11D69A2}"/>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rcRect/>
          <a:stretch>
            <a:fillRect/>
          </a:stretch>
        </p:blipFill>
        <p:spPr>
          <a:xfrm>
            <a:off x="0" y="1"/>
            <a:ext cx="12191980" cy="6857999"/>
          </a:xfrm>
          <a:prstGeom prst="rect">
            <a:avLst/>
          </a:prstGeom>
        </p:spPr>
      </p:pic>
      <p:sp>
        <p:nvSpPr>
          <p:cNvPr id="6" name="TextBox 5">
            <a:extLst>
              <a:ext uri="{FF2B5EF4-FFF2-40B4-BE49-F238E27FC236}">
                <a16:creationId xmlns:a16="http://schemas.microsoft.com/office/drawing/2014/main" id="{E46C6A93-7E5E-8A7F-26AE-C266E9633F09}"/>
              </a:ext>
            </a:extLst>
          </p:cNvPr>
          <p:cNvSpPr txBox="1"/>
          <p:nvPr/>
        </p:nvSpPr>
        <p:spPr>
          <a:xfrm>
            <a:off x="1793047" y="1450871"/>
            <a:ext cx="8605886" cy="2900518"/>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5400" b="1" dirty="0">
                <a:latin typeface="+mj-lt"/>
                <a:ea typeface="+mj-ea"/>
                <a:cs typeface="+mj-cs"/>
              </a:rPr>
              <a:t>A Short History of the Injected Vaccine Hypothesis</a:t>
            </a:r>
          </a:p>
        </p:txBody>
      </p:sp>
    </p:spTree>
    <p:extLst>
      <p:ext uri="{BB962C8B-B14F-4D97-AF65-F5344CB8AC3E}">
        <p14:creationId xmlns:p14="http://schemas.microsoft.com/office/powerpoint/2010/main" val="2194381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95450-7A26-E5CD-3CB5-F1ABB01F7AB6}"/>
            </a:ext>
          </a:extLst>
        </p:cNvPr>
        <p:cNvGrpSpPr/>
        <p:nvPr/>
      </p:nvGrpSpPr>
      <p:grpSpPr>
        <a:xfrm>
          <a:off x="0" y="0"/>
          <a:ext cx="0" cy="0"/>
          <a:chOff x="0" y="0"/>
          <a:chExt cx="0" cy="0"/>
        </a:xfrm>
      </p:grpSpPr>
      <p:pic>
        <p:nvPicPr>
          <p:cNvPr id="5" name="Picture 4" descr="Statue of Hippocrates.">
            <a:extLst>
              <a:ext uri="{FF2B5EF4-FFF2-40B4-BE49-F238E27FC236}">
                <a16:creationId xmlns:a16="http://schemas.microsoft.com/office/drawing/2014/main" id="{4CF59B9C-3C8E-B076-5C37-72B83171C2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30" y="2501687"/>
            <a:ext cx="1971620" cy="2796195"/>
          </a:xfrm>
          <a:prstGeom prst="rect">
            <a:avLst/>
          </a:prstGeom>
        </p:spPr>
      </p:pic>
      <p:sp>
        <p:nvSpPr>
          <p:cNvPr id="6" name="TextBox 5">
            <a:extLst>
              <a:ext uri="{FF2B5EF4-FFF2-40B4-BE49-F238E27FC236}">
                <a16:creationId xmlns:a16="http://schemas.microsoft.com/office/drawing/2014/main" id="{EE95517C-9881-9A33-618A-15FABAE76E89}"/>
              </a:ext>
            </a:extLst>
          </p:cNvPr>
          <p:cNvSpPr txBox="1"/>
          <p:nvPr/>
        </p:nvSpPr>
        <p:spPr>
          <a:xfrm>
            <a:off x="304484" y="1395070"/>
            <a:ext cx="4754467" cy="1015663"/>
          </a:xfrm>
          <a:prstGeom prst="rect">
            <a:avLst/>
          </a:prstGeom>
          <a:noFill/>
        </p:spPr>
        <p:txBody>
          <a:bodyPr wrap="square" rtlCol="0">
            <a:spAutoFit/>
          </a:bodyPr>
          <a:lstStyle/>
          <a:p>
            <a:pPr algn="just"/>
            <a:r>
              <a:rPr lang="en-US" sz="2000" dirty="0"/>
              <a:t>Hippocrates (460-375 BC) observed how some people were sickened by the consumption of cheese.</a:t>
            </a:r>
          </a:p>
        </p:txBody>
      </p:sp>
      <p:sp>
        <p:nvSpPr>
          <p:cNvPr id="7" name="TextBox 6">
            <a:extLst>
              <a:ext uri="{FF2B5EF4-FFF2-40B4-BE49-F238E27FC236}">
                <a16:creationId xmlns:a16="http://schemas.microsoft.com/office/drawing/2014/main" id="{C186B1AA-E858-3098-8717-A0FCCCFBA630}"/>
              </a:ext>
            </a:extLst>
          </p:cNvPr>
          <p:cNvSpPr txBox="1"/>
          <p:nvPr/>
        </p:nvSpPr>
        <p:spPr>
          <a:xfrm>
            <a:off x="309398" y="444223"/>
            <a:ext cx="4627929" cy="769441"/>
          </a:xfrm>
          <a:prstGeom prst="rect">
            <a:avLst/>
          </a:prstGeom>
          <a:noFill/>
        </p:spPr>
        <p:txBody>
          <a:bodyPr wrap="square" rtlCol="0">
            <a:spAutoFit/>
          </a:bodyPr>
          <a:lstStyle/>
          <a:p>
            <a:pPr algn="just"/>
            <a:r>
              <a:rPr lang="en-US" sz="2200" b="1" dirty="0">
                <a:solidFill>
                  <a:srgbClr val="002060"/>
                </a:solidFill>
                <a:latin typeface="+mj-lt"/>
              </a:rPr>
              <a:t>Allergies have been recorded since ancient times.</a:t>
            </a:r>
            <a:r>
              <a:rPr lang="en-US" sz="2200" dirty="0">
                <a:solidFill>
                  <a:srgbClr val="002060"/>
                </a:solidFill>
                <a:latin typeface="+mj-lt"/>
              </a:rPr>
              <a:t>*</a:t>
            </a:r>
          </a:p>
        </p:txBody>
      </p:sp>
      <p:sp>
        <p:nvSpPr>
          <p:cNvPr id="2" name="TextBox 1">
            <a:extLst>
              <a:ext uri="{FF2B5EF4-FFF2-40B4-BE49-F238E27FC236}">
                <a16:creationId xmlns:a16="http://schemas.microsoft.com/office/drawing/2014/main" id="{4491E7DD-D692-6F68-4D28-E721CE4C4F29}"/>
              </a:ext>
            </a:extLst>
          </p:cNvPr>
          <p:cNvSpPr txBox="1"/>
          <p:nvPr/>
        </p:nvSpPr>
        <p:spPr>
          <a:xfrm>
            <a:off x="331596" y="5913251"/>
            <a:ext cx="7885098" cy="338554"/>
          </a:xfrm>
          <a:prstGeom prst="rect">
            <a:avLst/>
          </a:prstGeom>
          <a:noFill/>
        </p:spPr>
        <p:txBody>
          <a:bodyPr wrap="square">
            <a:spAutoFit/>
          </a:bodyPr>
          <a:lstStyle/>
          <a:p>
            <a:r>
              <a:rPr lang="en-US" sz="1600" dirty="0">
                <a:effectLst/>
              </a:rPr>
              <a:t>* Mark Jackson in “Allergy: History of a Modern Malady.” </a:t>
            </a:r>
            <a:r>
              <a:rPr lang="en-US" sz="1600" i="1" dirty="0" err="1">
                <a:effectLst/>
              </a:rPr>
              <a:t>Reakton</a:t>
            </a:r>
            <a:r>
              <a:rPr lang="en-US" sz="1600" i="1" dirty="0">
                <a:effectLst/>
              </a:rPr>
              <a:t> Books</a:t>
            </a:r>
            <a:r>
              <a:rPr lang="en-US" sz="1600" dirty="0">
                <a:effectLst/>
              </a:rPr>
              <a:t>, 2006, p. </a:t>
            </a:r>
            <a:r>
              <a:rPr lang="en-US" sz="1600" dirty="0"/>
              <a:t>28</a:t>
            </a:r>
            <a:r>
              <a:rPr lang="en-US" sz="1600" dirty="0">
                <a:effectLst/>
              </a:rPr>
              <a:t> </a:t>
            </a:r>
          </a:p>
        </p:txBody>
      </p:sp>
      <p:pic>
        <p:nvPicPr>
          <p:cNvPr id="9" name="Picture 8" descr="A block of white cheese on a wooden surface&#10;&#10;">
            <a:extLst>
              <a:ext uri="{FF2B5EF4-FFF2-40B4-BE49-F238E27FC236}">
                <a16:creationId xmlns:a16="http://schemas.microsoft.com/office/drawing/2014/main" id="{3FF43F23-EFF1-9A35-3E23-F1E90382E2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1222" y="3154830"/>
            <a:ext cx="2467729" cy="2083571"/>
          </a:xfrm>
          <a:prstGeom prst="rect">
            <a:avLst/>
          </a:prstGeom>
        </p:spPr>
      </p:pic>
      <p:sp>
        <p:nvSpPr>
          <p:cNvPr id="14" name="TextBox 13">
            <a:extLst>
              <a:ext uri="{FF2B5EF4-FFF2-40B4-BE49-F238E27FC236}">
                <a16:creationId xmlns:a16="http://schemas.microsoft.com/office/drawing/2014/main" id="{98867E84-1508-7C2E-D8E5-E40C654690BB}"/>
              </a:ext>
            </a:extLst>
          </p:cNvPr>
          <p:cNvSpPr txBox="1"/>
          <p:nvPr/>
        </p:nvSpPr>
        <p:spPr>
          <a:xfrm>
            <a:off x="331596" y="6221028"/>
            <a:ext cx="10676374" cy="338554"/>
          </a:xfrm>
          <a:prstGeom prst="rect">
            <a:avLst/>
          </a:prstGeom>
          <a:noFill/>
        </p:spPr>
        <p:txBody>
          <a:bodyPr wrap="square" rtlCol="0">
            <a:spAutoFit/>
          </a:bodyPr>
          <a:lstStyle/>
          <a:p>
            <a:r>
              <a:rPr lang="en-US" sz="1600" dirty="0"/>
              <a:t>** </a:t>
            </a:r>
            <a:r>
              <a:rPr lang="en-US" sz="1600" dirty="0">
                <a:solidFill>
                  <a:srgbClr val="14171A"/>
                </a:solidFill>
                <a:effectLst/>
                <a:ea typeface="Times New Roman" panose="02020603050405020304" pitchFamily="18" charset="0"/>
              </a:rPr>
              <a:t>EAT (2025) Food Allergy Statistics: </a:t>
            </a:r>
            <a:r>
              <a:rPr lang="en-US" sz="1600" u="sng" dirty="0">
                <a:solidFill>
                  <a:srgbClr val="0000FF"/>
                </a:solidFill>
                <a:effectLst/>
                <a:ea typeface="Times New Roman" panose="02020603050405020304" pitchFamily="18" charset="0"/>
                <a:hlinkClick r:id="rId5"/>
              </a:rPr>
              <a:t>https://endallergiestogether.com/research/food-allergy-statistics/</a:t>
            </a:r>
            <a:endParaRPr lang="en-US" sz="1600" dirty="0">
              <a:effectLst/>
              <a:ea typeface="Times New Roman" panose="02020603050405020304" pitchFamily="18" charset="0"/>
            </a:endParaRPr>
          </a:p>
        </p:txBody>
      </p:sp>
    </p:spTree>
    <p:extLst>
      <p:ext uri="{BB962C8B-B14F-4D97-AF65-F5344CB8AC3E}">
        <p14:creationId xmlns:p14="http://schemas.microsoft.com/office/powerpoint/2010/main" val="3461423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B7518B-C4C4-CC76-937C-4EFFCCA9ECE8}"/>
              </a:ext>
            </a:extLst>
          </p:cNvPr>
          <p:cNvSpPr txBox="1"/>
          <p:nvPr/>
        </p:nvSpPr>
        <p:spPr>
          <a:xfrm>
            <a:off x="346598" y="488811"/>
            <a:ext cx="8417392" cy="1708160"/>
          </a:xfrm>
          <a:prstGeom prst="rect">
            <a:avLst/>
          </a:prstGeom>
          <a:noFill/>
        </p:spPr>
        <p:txBody>
          <a:bodyPr wrap="square" rtlCol="0">
            <a:spAutoFit/>
          </a:bodyPr>
          <a:lstStyle/>
          <a:p>
            <a:pPr algn="just"/>
            <a:r>
              <a:rPr lang="en-US" sz="2100" dirty="0"/>
              <a:t>In 1902 Charles Richet and Paul Portier attempted to generate immunity by injecting sublethal doses of sea anemone toxin into dogs and saw that nearly all died after the second dose. Richet coined the term “</a:t>
            </a:r>
            <a:r>
              <a:rPr lang="en-US" sz="2100" b="1" dirty="0"/>
              <a:t>anaphylaxis</a:t>
            </a:r>
            <a:r>
              <a:rPr lang="en-US" sz="2100" dirty="0"/>
              <a:t>” to describe this unexpected “</a:t>
            </a:r>
            <a:r>
              <a:rPr lang="en-US" sz="2100" b="1" dirty="0"/>
              <a:t>absence of protection</a:t>
            </a:r>
            <a:r>
              <a:rPr lang="en-US" sz="2100" dirty="0"/>
              <a:t>” from the second injection.</a:t>
            </a:r>
          </a:p>
        </p:txBody>
      </p:sp>
      <p:sp>
        <p:nvSpPr>
          <p:cNvPr id="3" name="TextBox 2">
            <a:extLst>
              <a:ext uri="{FF2B5EF4-FFF2-40B4-BE49-F238E27FC236}">
                <a16:creationId xmlns:a16="http://schemas.microsoft.com/office/drawing/2014/main" id="{A0187FB7-0EBB-66D3-4F46-23FB38D8E40F}"/>
              </a:ext>
            </a:extLst>
          </p:cNvPr>
          <p:cNvSpPr txBox="1"/>
          <p:nvPr/>
        </p:nvSpPr>
        <p:spPr>
          <a:xfrm>
            <a:off x="323825" y="2424357"/>
            <a:ext cx="8544550" cy="1384995"/>
          </a:xfrm>
          <a:prstGeom prst="rect">
            <a:avLst/>
          </a:prstGeom>
          <a:noFill/>
        </p:spPr>
        <p:txBody>
          <a:bodyPr wrap="square" rtlCol="0">
            <a:spAutoFit/>
          </a:bodyPr>
          <a:lstStyle/>
          <a:p>
            <a:pPr algn="just"/>
            <a:r>
              <a:rPr lang="en-US" sz="2100" dirty="0"/>
              <a:t>In 1903 Maurice </a:t>
            </a:r>
            <a:r>
              <a:rPr lang="en-US" sz="2100" dirty="0" err="1"/>
              <a:t>Arthus</a:t>
            </a:r>
            <a:r>
              <a:rPr lang="en-US" sz="2100" dirty="0"/>
              <a:t> showed that sensitization could also be accomplished with non-toxic substances after he injected horse plasma into rabbits. The term “</a:t>
            </a:r>
            <a:r>
              <a:rPr lang="en-US" sz="2100" b="1" dirty="0" err="1"/>
              <a:t>Arthus</a:t>
            </a:r>
            <a:r>
              <a:rPr lang="en-US" sz="2100" b="1" dirty="0"/>
              <a:t> phenomenon</a:t>
            </a:r>
            <a:r>
              <a:rPr lang="en-US" sz="2100" dirty="0"/>
              <a:t>” would later be used to describe adverse reactions to serum therapy.</a:t>
            </a:r>
          </a:p>
        </p:txBody>
      </p:sp>
      <p:pic>
        <p:nvPicPr>
          <p:cNvPr id="15" name="Graphic 14" descr="Horse outline">
            <a:extLst>
              <a:ext uri="{FF2B5EF4-FFF2-40B4-BE49-F238E27FC236}">
                <a16:creationId xmlns:a16="http://schemas.microsoft.com/office/drawing/2014/main" id="{AA878384-4B1F-E0DF-DA58-D91651EB94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3668" y="2341437"/>
            <a:ext cx="1188775" cy="1188775"/>
          </a:xfrm>
          <a:prstGeom prst="rect">
            <a:avLst/>
          </a:prstGeom>
        </p:spPr>
      </p:pic>
      <p:pic>
        <p:nvPicPr>
          <p:cNvPr id="17" name="Graphic 16" descr="Rabbit outline">
            <a:extLst>
              <a:ext uri="{FF2B5EF4-FFF2-40B4-BE49-F238E27FC236}">
                <a16:creationId xmlns:a16="http://schemas.microsoft.com/office/drawing/2014/main" id="{90094E51-A707-5ECB-238E-16BC56695D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82230" y="2761563"/>
            <a:ext cx="768649" cy="768649"/>
          </a:xfrm>
          <a:prstGeom prst="rect">
            <a:avLst/>
          </a:prstGeom>
        </p:spPr>
      </p:pic>
      <p:pic>
        <p:nvPicPr>
          <p:cNvPr id="21" name="Graphic 20" descr="A syringe outline">
            <a:extLst>
              <a:ext uri="{FF2B5EF4-FFF2-40B4-BE49-F238E27FC236}">
                <a16:creationId xmlns:a16="http://schemas.microsoft.com/office/drawing/2014/main" id="{87B3E183-D2FC-4EBE-0BDA-782C417C56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240699" y="2589300"/>
            <a:ext cx="727010" cy="727010"/>
          </a:xfrm>
          <a:prstGeom prst="rect">
            <a:avLst/>
          </a:prstGeom>
        </p:spPr>
      </p:pic>
      <p:pic>
        <p:nvPicPr>
          <p:cNvPr id="30" name="Graphic 29" descr="Dog outline">
            <a:extLst>
              <a:ext uri="{FF2B5EF4-FFF2-40B4-BE49-F238E27FC236}">
                <a16:creationId xmlns:a16="http://schemas.microsoft.com/office/drawing/2014/main" id="{4B7B6BB5-CF73-3FE8-D395-CFF21C8699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84302" y="800144"/>
            <a:ext cx="966577" cy="966577"/>
          </a:xfrm>
          <a:prstGeom prst="rect">
            <a:avLst/>
          </a:prstGeom>
        </p:spPr>
      </p:pic>
      <p:pic>
        <p:nvPicPr>
          <p:cNvPr id="31" name="Graphic 30" descr="A syringe outline">
            <a:extLst>
              <a:ext uri="{FF2B5EF4-FFF2-40B4-BE49-F238E27FC236}">
                <a16:creationId xmlns:a16="http://schemas.microsoft.com/office/drawing/2014/main" id="{7FE5816B-FED5-73B9-2D4C-4385FAEA74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133847" y="792903"/>
            <a:ext cx="727009" cy="727009"/>
          </a:xfrm>
          <a:prstGeom prst="rect">
            <a:avLst/>
          </a:prstGeom>
        </p:spPr>
      </p:pic>
      <p:pic>
        <p:nvPicPr>
          <p:cNvPr id="32" name="Picture 31" descr="A doctor injecting a child&#10;">
            <a:extLst>
              <a:ext uri="{FF2B5EF4-FFF2-40B4-BE49-F238E27FC236}">
                <a16:creationId xmlns:a16="http://schemas.microsoft.com/office/drawing/2014/main" id="{44DD4A17-6AC5-9509-0CDD-4995D758977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014891" y="4065340"/>
            <a:ext cx="2854468" cy="2047230"/>
          </a:xfrm>
          <a:prstGeom prst="rect">
            <a:avLst/>
          </a:prstGeom>
        </p:spPr>
      </p:pic>
      <p:sp>
        <p:nvSpPr>
          <p:cNvPr id="37" name="TextBox 36">
            <a:extLst>
              <a:ext uri="{FF2B5EF4-FFF2-40B4-BE49-F238E27FC236}">
                <a16:creationId xmlns:a16="http://schemas.microsoft.com/office/drawing/2014/main" id="{ECA30664-7156-798D-9130-16FB5CD32DC4}"/>
              </a:ext>
            </a:extLst>
          </p:cNvPr>
          <p:cNvSpPr txBox="1"/>
          <p:nvPr/>
        </p:nvSpPr>
        <p:spPr>
          <a:xfrm>
            <a:off x="323825" y="4004184"/>
            <a:ext cx="8544550" cy="2031325"/>
          </a:xfrm>
          <a:prstGeom prst="rect">
            <a:avLst/>
          </a:prstGeom>
          <a:noFill/>
        </p:spPr>
        <p:txBody>
          <a:bodyPr wrap="square" rtlCol="0">
            <a:spAutoFit/>
          </a:bodyPr>
          <a:lstStyle/>
          <a:p>
            <a:pPr algn="just"/>
            <a:r>
              <a:rPr lang="en-US" sz="2100" dirty="0"/>
              <a:t>In 1906 Clemens Von </a:t>
            </a:r>
            <a:r>
              <a:rPr lang="en-US" sz="2100" dirty="0" err="1"/>
              <a:t>Pirquet</a:t>
            </a:r>
            <a:r>
              <a:rPr lang="en-US" sz="2100" dirty="0"/>
              <a:t> concluded that </a:t>
            </a:r>
            <a:r>
              <a:rPr lang="en-US" sz="2100" b="1" dirty="0"/>
              <a:t>immunity and sensitization are two</a:t>
            </a:r>
            <a:r>
              <a:rPr lang="en-US" sz="2100" dirty="0"/>
              <a:t> </a:t>
            </a:r>
            <a:r>
              <a:rPr lang="en-US" sz="2100" b="1" dirty="0"/>
              <a:t>sides of the immune response </a:t>
            </a:r>
            <a:r>
              <a:rPr lang="en-US" sz="2100" dirty="0"/>
              <a:t>and coined the term “</a:t>
            </a:r>
            <a:r>
              <a:rPr lang="en-US" sz="2100" b="1" dirty="0"/>
              <a:t>allergy</a:t>
            </a:r>
            <a:r>
              <a:rPr lang="en-US" sz="2100" dirty="0"/>
              <a:t>” to describe this “</a:t>
            </a:r>
            <a:r>
              <a:rPr lang="en-US" sz="2100" b="1" dirty="0"/>
              <a:t>altered reactivity</a:t>
            </a:r>
            <a:r>
              <a:rPr lang="en-US" sz="2100" dirty="0"/>
              <a:t>” to antigens. He based this on his clinical observations of adverse reactions to serum therapy and vaccine boosters. This model was not well-received, probably because it raised new concerns on the safety of these practices.</a:t>
            </a:r>
          </a:p>
        </p:txBody>
      </p:sp>
      <p:sp>
        <p:nvSpPr>
          <p:cNvPr id="39" name="TextBox 38">
            <a:extLst>
              <a:ext uri="{FF2B5EF4-FFF2-40B4-BE49-F238E27FC236}">
                <a16:creationId xmlns:a16="http://schemas.microsoft.com/office/drawing/2014/main" id="{8065D6BD-E127-2C25-0B0A-F7793BD29800}"/>
              </a:ext>
            </a:extLst>
          </p:cNvPr>
          <p:cNvSpPr txBox="1"/>
          <p:nvPr/>
        </p:nvSpPr>
        <p:spPr>
          <a:xfrm>
            <a:off x="320875" y="6144587"/>
            <a:ext cx="8547500" cy="338554"/>
          </a:xfrm>
          <a:prstGeom prst="rect">
            <a:avLst/>
          </a:prstGeom>
          <a:noFill/>
        </p:spPr>
        <p:txBody>
          <a:bodyPr wrap="square">
            <a:spAutoFit/>
          </a:bodyPr>
          <a:lstStyle/>
          <a:p>
            <a:r>
              <a:rPr lang="en-US" sz="1600" dirty="0">
                <a:effectLst/>
              </a:rPr>
              <a:t>Mark Jackson in “Allergy: History of a Modern Malady.” </a:t>
            </a:r>
            <a:r>
              <a:rPr lang="en-US" sz="1600" i="1" dirty="0" err="1">
                <a:effectLst/>
              </a:rPr>
              <a:t>Reakton</a:t>
            </a:r>
            <a:r>
              <a:rPr lang="en-US" sz="1600" i="1" dirty="0">
                <a:effectLst/>
              </a:rPr>
              <a:t> Books</a:t>
            </a:r>
            <a:r>
              <a:rPr lang="en-US" sz="1600" dirty="0">
                <a:effectLst/>
              </a:rPr>
              <a:t>, 2006, pp. 10, </a:t>
            </a:r>
            <a:r>
              <a:rPr lang="en-US" sz="1600" dirty="0"/>
              <a:t>21, 32</a:t>
            </a:r>
            <a:r>
              <a:rPr lang="en-US" sz="1600" dirty="0">
                <a:effectLst/>
              </a:rPr>
              <a:t> </a:t>
            </a:r>
          </a:p>
        </p:txBody>
      </p:sp>
      <p:pic>
        <p:nvPicPr>
          <p:cNvPr id="5" name="Picture 4" descr="A yellow and purple sea anemone&#10;&#10;Description automatically generated">
            <a:extLst>
              <a:ext uri="{FF2B5EF4-FFF2-40B4-BE49-F238E27FC236}">
                <a16:creationId xmlns:a16="http://schemas.microsoft.com/office/drawing/2014/main" id="{6E5FB2E1-CD1E-EB6F-6EF7-75F69471B7A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977995" y="620070"/>
            <a:ext cx="1035082" cy="1085099"/>
          </a:xfrm>
          <a:prstGeom prst="rect">
            <a:avLst/>
          </a:prstGeom>
        </p:spPr>
      </p:pic>
    </p:spTree>
    <p:extLst>
      <p:ext uri="{BB962C8B-B14F-4D97-AF65-F5344CB8AC3E}">
        <p14:creationId xmlns:p14="http://schemas.microsoft.com/office/powerpoint/2010/main" val="765359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D89268-8DF0-AAFD-E617-1A80F830B023}"/>
            </a:ext>
          </a:extLst>
        </p:cNvPr>
        <p:cNvGrpSpPr/>
        <p:nvPr/>
      </p:nvGrpSpPr>
      <p:grpSpPr>
        <a:xfrm>
          <a:off x="0" y="0"/>
          <a:ext cx="0" cy="0"/>
          <a:chOff x="0" y="0"/>
          <a:chExt cx="0" cy="0"/>
        </a:xfrm>
      </p:grpSpPr>
      <p:graphicFrame>
        <p:nvGraphicFramePr>
          <p:cNvPr id="2" name="Table 1" descr="A table indicating the history of allergy research on animals from 1903 to 2023">
            <a:extLst>
              <a:ext uri="{FF2B5EF4-FFF2-40B4-BE49-F238E27FC236}">
                <a16:creationId xmlns:a16="http://schemas.microsoft.com/office/drawing/2014/main" id="{415637CC-17AE-D4C5-7E59-633779A64DA1}"/>
              </a:ext>
            </a:extLst>
          </p:cNvPr>
          <p:cNvGraphicFramePr>
            <a:graphicFrameLocks noGrp="1"/>
          </p:cNvGraphicFramePr>
          <p:nvPr>
            <p:extLst>
              <p:ext uri="{D42A27DB-BD31-4B8C-83A1-F6EECF244321}">
                <p14:modId xmlns:p14="http://schemas.microsoft.com/office/powerpoint/2010/main" val="2196805576"/>
              </p:ext>
            </p:extLst>
          </p:nvPr>
        </p:nvGraphicFramePr>
        <p:xfrm>
          <a:off x="432320" y="836607"/>
          <a:ext cx="11421621" cy="5695531"/>
        </p:xfrm>
        <a:graphic>
          <a:graphicData uri="http://schemas.openxmlformats.org/drawingml/2006/table">
            <a:tbl>
              <a:tblPr firstRow="1" firstCol="1" bandRow="1">
                <a:tableStyleId>{8EC20E35-A176-4012-BC5E-935CFFF8708E}</a:tableStyleId>
              </a:tblPr>
              <a:tblGrid>
                <a:gridCol w="485737">
                  <a:extLst>
                    <a:ext uri="{9D8B030D-6E8A-4147-A177-3AD203B41FA5}">
                      <a16:colId xmlns:a16="http://schemas.microsoft.com/office/drawing/2014/main" val="881348852"/>
                    </a:ext>
                  </a:extLst>
                </a:gridCol>
                <a:gridCol w="475175">
                  <a:extLst>
                    <a:ext uri="{9D8B030D-6E8A-4147-A177-3AD203B41FA5}">
                      <a16:colId xmlns:a16="http://schemas.microsoft.com/office/drawing/2014/main" val="871898482"/>
                    </a:ext>
                  </a:extLst>
                </a:gridCol>
                <a:gridCol w="2442498">
                  <a:extLst>
                    <a:ext uri="{9D8B030D-6E8A-4147-A177-3AD203B41FA5}">
                      <a16:colId xmlns:a16="http://schemas.microsoft.com/office/drawing/2014/main" val="2480105940"/>
                    </a:ext>
                  </a:extLst>
                </a:gridCol>
                <a:gridCol w="795647">
                  <a:extLst>
                    <a:ext uri="{9D8B030D-6E8A-4147-A177-3AD203B41FA5}">
                      <a16:colId xmlns:a16="http://schemas.microsoft.com/office/drawing/2014/main" val="398946938"/>
                    </a:ext>
                  </a:extLst>
                </a:gridCol>
                <a:gridCol w="3289465">
                  <a:extLst>
                    <a:ext uri="{9D8B030D-6E8A-4147-A177-3AD203B41FA5}">
                      <a16:colId xmlns:a16="http://schemas.microsoft.com/office/drawing/2014/main" val="2292692219"/>
                    </a:ext>
                  </a:extLst>
                </a:gridCol>
                <a:gridCol w="3933099">
                  <a:extLst>
                    <a:ext uri="{9D8B030D-6E8A-4147-A177-3AD203B41FA5}">
                      <a16:colId xmlns:a16="http://schemas.microsoft.com/office/drawing/2014/main" val="1295202544"/>
                    </a:ext>
                  </a:extLst>
                </a:gridCol>
              </a:tblGrid>
              <a:tr h="461921">
                <a:tc>
                  <a:txBody>
                    <a:bodyPr/>
                    <a:lstStyle/>
                    <a:p>
                      <a:pPr marL="0" marR="0" algn="ctr">
                        <a:spcBef>
                          <a:spcPts val="0"/>
                        </a:spcBef>
                        <a:spcAft>
                          <a:spcPts val="0"/>
                        </a:spcAft>
                      </a:pPr>
                      <a:r>
                        <a:rPr lang="en-US" sz="1600" b="0">
                          <a:solidFill>
                            <a:schemeClr val="tx1"/>
                          </a:solidFill>
                          <a:effectLst/>
                        </a:rPr>
                        <a:t>Ref.</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a:solidFill>
                            <a:schemeClr val="tx1"/>
                          </a:solidFill>
                          <a:effectLst/>
                        </a:rPr>
                        <a:t>Year</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marR="0" lvl="1" algn="l">
                        <a:spcBef>
                          <a:spcPts val="0"/>
                        </a:spcBef>
                        <a:spcAft>
                          <a:spcPts val="0"/>
                        </a:spcAft>
                      </a:pPr>
                      <a:r>
                        <a:rPr lang="en-US" sz="1600" b="0" dirty="0">
                          <a:solidFill>
                            <a:schemeClr val="tx1"/>
                          </a:solidFill>
                          <a:effectLst/>
                        </a:rPr>
                        <a:t>Antigen(s)</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dirty="0">
                          <a:solidFill>
                            <a:schemeClr val="tx1"/>
                          </a:solidFill>
                          <a:effectLst/>
                        </a:rPr>
                        <a:t>Animal </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b="0">
                          <a:solidFill>
                            <a:schemeClr val="tx1"/>
                          </a:solidFill>
                          <a:effectLst/>
                        </a:rPr>
                        <a:t>Sensitization method(s)</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b="0">
                          <a:solidFill>
                            <a:schemeClr val="tx1"/>
                          </a:solidFill>
                          <a:effectLst/>
                        </a:rPr>
                        <a:t>Evaluation method(s)</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2746325"/>
                  </a:ext>
                </a:extLst>
              </a:tr>
              <a:tr h="819516">
                <a:tc>
                  <a:txBody>
                    <a:bodyPr/>
                    <a:lstStyle/>
                    <a:p>
                      <a:pPr algn="ctr"/>
                      <a:r>
                        <a:rPr lang="en-US" sz="1600" b="0">
                          <a:hlinkClick r:id="rId3"/>
                        </a:rPr>
                        <a:t>1</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2023</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marR="0" lvl="1" algn="l">
                        <a:spcBef>
                          <a:spcPts val="0"/>
                        </a:spcBef>
                        <a:spcAft>
                          <a:spcPts val="0"/>
                        </a:spcAft>
                      </a:pPr>
                      <a:r>
                        <a:rPr lang="en-US" sz="1200" b="0">
                          <a:effectLst/>
                        </a:rPr>
                        <a:t>Ovalbumin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tabLst>
                          <a:tab pos="0" algn="l"/>
                        </a:tabLst>
                      </a:pPr>
                      <a:r>
                        <a:rPr lang="en-US" sz="1200" b="0" dirty="0">
                          <a:effectLst/>
                        </a:rPr>
                        <a:t> </a:t>
                      </a:r>
                    </a:p>
                    <a:p>
                      <a:pPr marL="0" marR="0">
                        <a:spcBef>
                          <a:spcPts val="0"/>
                        </a:spcBef>
                        <a:spcAft>
                          <a:spcPts val="0"/>
                        </a:spcAft>
                        <a:tabLst>
                          <a:tab pos="0" algn="l"/>
                        </a:tabLst>
                      </a:pPr>
                      <a:r>
                        <a:rPr lang="en-US" sz="1200" b="0" dirty="0">
                          <a:effectLst/>
                        </a:rPr>
                        <a:t>Injection with alum as the adjuvant.</a:t>
                      </a:r>
                    </a:p>
                    <a:p>
                      <a:pPr marL="0" marR="0">
                        <a:spcBef>
                          <a:spcPts val="0"/>
                        </a:spcBef>
                        <a:spcAft>
                          <a:spcPts val="0"/>
                        </a:spcAft>
                        <a:tabLst>
                          <a:tab pos="0" algn="l"/>
                        </a:tabLst>
                      </a:pPr>
                      <a:r>
                        <a:rPr lang="en-US" sz="1200" b="0" dirty="0">
                          <a:effectLst/>
                        </a:rPr>
                        <a:t> </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8260" marR="0">
                        <a:lnSpc>
                          <a:spcPct val="115000"/>
                        </a:lnSpc>
                        <a:spcBef>
                          <a:spcPts val="0"/>
                        </a:spcBef>
                        <a:spcAft>
                          <a:spcPts val="0"/>
                        </a:spcAft>
                      </a:pPr>
                      <a:r>
                        <a:rPr lang="en-US" sz="1200" u="none" dirty="0">
                          <a:effectLst/>
                        </a:rPr>
                        <a:t>Responses to ingestion challenge:</a:t>
                      </a:r>
                    </a:p>
                    <a:p>
                      <a:pPr marL="342900" marR="0" lvl="0" indent="-342900" algn="l">
                        <a:lnSpc>
                          <a:spcPct val="100000"/>
                        </a:lnSpc>
                        <a:spcBef>
                          <a:spcPts val="0"/>
                        </a:spcBef>
                        <a:spcAft>
                          <a:spcPts val="0"/>
                        </a:spcAft>
                        <a:buFont typeface="Symbol" pitchFamily="2" charset="2"/>
                        <a:buChar char=""/>
                      </a:pPr>
                      <a:r>
                        <a:rPr lang="en-US" sz="1200" dirty="0">
                          <a:effectLst/>
                        </a:rPr>
                        <a:t>Scratching, sneezing, and nasal rubbing.</a:t>
                      </a:r>
                    </a:p>
                    <a:p>
                      <a:pPr marL="342900" marR="0" lvl="0" indent="-342900" algn="l">
                        <a:lnSpc>
                          <a:spcPct val="100000"/>
                        </a:lnSpc>
                        <a:spcBef>
                          <a:spcPts val="0"/>
                        </a:spcBef>
                        <a:spcAft>
                          <a:spcPts val="0"/>
                        </a:spcAft>
                        <a:buFont typeface="Symbol" pitchFamily="2" charset="2"/>
                        <a:buChar char=""/>
                      </a:pPr>
                      <a:r>
                        <a:rPr lang="en-US" sz="1200" dirty="0" err="1">
                          <a:effectLst/>
                        </a:rPr>
                        <a:t>IgE</a:t>
                      </a:r>
                      <a:r>
                        <a:rPr lang="en-US" sz="1200" dirty="0">
                          <a:effectLst/>
                        </a:rPr>
                        <a:t> levels in plasma.</a:t>
                      </a:r>
                    </a:p>
                    <a:p>
                      <a:pPr marL="342900" marR="0" lvl="0" indent="-342900" algn="l">
                        <a:lnSpc>
                          <a:spcPct val="100000"/>
                        </a:lnSpc>
                        <a:spcBef>
                          <a:spcPts val="0"/>
                        </a:spcBef>
                        <a:spcAft>
                          <a:spcPts val="0"/>
                        </a:spcAft>
                        <a:buFont typeface="Symbol" pitchFamily="2" charset="2"/>
                        <a:buChar char=""/>
                      </a:pPr>
                      <a:r>
                        <a:rPr lang="en-US" sz="1200" dirty="0">
                          <a:effectLst/>
                        </a:rPr>
                        <a:t>Eosinophil levels in lungs.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6439453"/>
                  </a:ext>
                </a:extLst>
              </a:tr>
              <a:tr h="819516">
                <a:tc>
                  <a:txBody>
                    <a:bodyPr/>
                    <a:lstStyle/>
                    <a:p>
                      <a:pPr algn="ctr"/>
                      <a:r>
                        <a:rPr lang="en-US" sz="1600" b="0">
                          <a:hlinkClick r:id="rId4"/>
                        </a:rPr>
                        <a:t>2</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a:effectLst/>
                        </a:rPr>
                        <a:t>2022</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marR="0" lvl="1" algn="l">
                        <a:spcBef>
                          <a:spcPts val="0"/>
                        </a:spcBef>
                        <a:spcAft>
                          <a:spcPts val="0"/>
                        </a:spcAft>
                      </a:pPr>
                      <a:r>
                        <a:rPr lang="en-US" sz="1200" b="0">
                          <a:effectLst/>
                        </a:rPr>
                        <a:t>Ragweed pollen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dirty="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b="0" dirty="0">
                          <a:effectLst/>
                        </a:rPr>
                        <a:t>Intranasal application of 6 doses over 21 days under anesthesia.</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8260" marR="0">
                        <a:lnSpc>
                          <a:spcPct val="115000"/>
                        </a:lnSpc>
                        <a:spcBef>
                          <a:spcPts val="0"/>
                        </a:spcBef>
                        <a:spcAft>
                          <a:spcPts val="0"/>
                        </a:spcAft>
                      </a:pPr>
                      <a:r>
                        <a:rPr lang="en-US" sz="1200" u="none" dirty="0">
                          <a:effectLst/>
                        </a:rPr>
                        <a:t>Responses to inhalation challenge:</a:t>
                      </a:r>
                    </a:p>
                    <a:p>
                      <a:pPr marL="342900" marR="0" lvl="0" indent="-342900">
                        <a:lnSpc>
                          <a:spcPct val="100000"/>
                        </a:lnSpc>
                        <a:spcBef>
                          <a:spcPts val="0"/>
                        </a:spcBef>
                        <a:spcAft>
                          <a:spcPts val="0"/>
                        </a:spcAft>
                        <a:buFont typeface="Symbol" pitchFamily="2" charset="2"/>
                        <a:buChar char=""/>
                      </a:pPr>
                      <a:r>
                        <a:rPr lang="en-US" sz="1200" dirty="0">
                          <a:effectLst/>
                        </a:rPr>
                        <a:t>Eosinophil and neutrophils in lungs.</a:t>
                      </a:r>
                    </a:p>
                    <a:p>
                      <a:pPr marL="342900" marR="0" lvl="0" indent="-342900">
                        <a:lnSpc>
                          <a:spcPct val="100000"/>
                        </a:lnSpc>
                        <a:spcBef>
                          <a:spcPts val="0"/>
                        </a:spcBef>
                        <a:spcAft>
                          <a:spcPts val="0"/>
                        </a:spcAft>
                        <a:buFont typeface="Symbol" pitchFamily="2" charset="2"/>
                        <a:buChar char=""/>
                      </a:pPr>
                      <a:r>
                        <a:rPr lang="en-US" sz="1200" dirty="0">
                          <a:effectLst/>
                        </a:rPr>
                        <a:t>Inflammation of lungs.</a:t>
                      </a:r>
                    </a:p>
                    <a:p>
                      <a:pPr marL="342900" marR="0" lvl="0" indent="-342900">
                        <a:lnSpc>
                          <a:spcPct val="100000"/>
                        </a:lnSpc>
                        <a:spcBef>
                          <a:spcPts val="0"/>
                        </a:spcBef>
                        <a:spcAft>
                          <a:spcPts val="0"/>
                        </a:spcAft>
                        <a:buFont typeface="Symbol" pitchFamily="2" charset="2"/>
                        <a:buChar char=""/>
                      </a:pPr>
                      <a:r>
                        <a:rPr lang="en-US" sz="1200" dirty="0">
                          <a:effectLst/>
                        </a:rPr>
                        <a:t>Airway resistance of lungs.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9372254"/>
                  </a:ext>
                </a:extLst>
              </a:tr>
              <a:tr h="1027058">
                <a:tc>
                  <a:txBody>
                    <a:bodyPr/>
                    <a:lstStyle/>
                    <a:p>
                      <a:pPr algn="ctr"/>
                      <a:r>
                        <a:rPr lang="en-US" sz="1600" b="0">
                          <a:hlinkClick r:id="rId5"/>
                        </a:rPr>
                        <a:t>3</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2018</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marR="0" lvl="1" algn="l">
                        <a:spcBef>
                          <a:spcPts val="0"/>
                        </a:spcBef>
                        <a:spcAft>
                          <a:spcPts val="0"/>
                        </a:spcAft>
                      </a:pPr>
                      <a:r>
                        <a:rPr lang="en-US" sz="1200" b="0">
                          <a:effectLst/>
                        </a:rPr>
                        <a:t>Whey protein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tabLst>
                          <a:tab pos="0" algn="l"/>
                        </a:tabLst>
                      </a:pPr>
                      <a:r>
                        <a:rPr lang="en-US" sz="1200" b="0" dirty="0">
                          <a:effectLst/>
                        </a:rPr>
                        <a:t> </a:t>
                      </a:r>
                    </a:p>
                    <a:p>
                      <a:pPr marL="0" marR="0">
                        <a:spcBef>
                          <a:spcPts val="0"/>
                        </a:spcBef>
                        <a:spcAft>
                          <a:spcPts val="0"/>
                        </a:spcAft>
                        <a:tabLst>
                          <a:tab pos="0" algn="l"/>
                        </a:tabLst>
                      </a:pPr>
                      <a:r>
                        <a:rPr lang="en-US" sz="1200" b="0" dirty="0">
                          <a:effectLst/>
                        </a:rPr>
                        <a:t>Intragastric application with cholera toxin as the adjuvant.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8260" marR="0">
                        <a:lnSpc>
                          <a:spcPct val="115000"/>
                        </a:lnSpc>
                        <a:spcBef>
                          <a:spcPts val="0"/>
                        </a:spcBef>
                        <a:spcAft>
                          <a:spcPts val="0"/>
                        </a:spcAft>
                      </a:pPr>
                      <a:r>
                        <a:rPr lang="en-US" sz="1200" u="none" dirty="0">
                          <a:effectLst/>
                        </a:rPr>
                        <a:t>Responses to ingestion challenge</a:t>
                      </a:r>
                      <a:r>
                        <a:rPr lang="en-US" sz="1200" dirty="0">
                          <a:effectLst/>
                        </a:rPr>
                        <a:t>:</a:t>
                      </a:r>
                    </a:p>
                    <a:p>
                      <a:pPr marL="342900" marR="0" lvl="0" indent="-342900">
                        <a:lnSpc>
                          <a:spcPct val="100000"/>
                        </a:lnSpc>
                        <a:spcBef>
                          <a:spcPts val="0"/>
                        </a:spcBef>
                        <a:spcAft>
                          <a:spcPts val="0"/>
                        </a:spcAft>
                        <a:buFont typeface="Symbol" pitchFamily="2" charset="2"/>
                        <a:buChar char=""/>
                      </a:pPr>
                      <a:r>
                        <a:rPr lang="en-US" sz="1200" dirty="0">
                          <a:effectLst/>
                        </a:rPr>
                        <a:t>Digging frequency.</a:t>
                      </a:r>
                    </a:p>
                    <a:p>
                      <a:pPr marL="342900" marR="0" lvl="0" indent="-342900">
                        <a:lnSpc>
                          <a:spcPct val="100000"/>
                        </a:lnSpc>
                        <a:spcBef>
                          <a:spcPts val="0"/>
                        </a:spcBef>
                        <a:spcAft>
                          <a:spcPts val="0"/>
                        </a:spcAft>
                        <a:buFont typeface="Symbol" pitchFamily="2" charset="2"/>
                        <a:buChar char=""/>
                      </a:pPr>
                      <a:r>
                        <a:rPr lang="en-US" sz="1200" dirty="0" err="1">
                          <a:effectLst/>
                        </a:rPr>
                        <a:t>IgE</a:t>
                      </a:r>
                      <a:r>
                        <a:rPr lang="en-US" sz="1200" dirty="0">
                          <a:effectLst/>
                        </a:rPr>
                        <a:t> levels in plasma.</a:t>
                      </a:r>
                    </a:p>
                    <a:p>
                      <a:pPr marL="342900" marR="0" lvl="0" indent="-342900">
                        <a:lnSpc>
                          <a:spcPct val="100000"/>
                        </a:lnSpc>
                        <a:spcBef>
                          <a:spcPts val="0"/>
                        </a:spcBef>
                        <a:spcAft>
                          <a:spcPts val="0"/>
                        </a:spcAft>
                        <a:buFont typeface="Symbol" pitchFamily="2" charset="2"/>
                        <a:buChar char=""/>
                      </a:pPr>
                      <a:r>
                        <a:rPr lang="en-US" sz="1200" dirty="0">
                          <a:effectLst/>
                        </a:rPr>
                        <a:t>Mast cell activity in brain and intestine.</a:t>
                      </a:r>
                    </a:p>
                    <a:p>
                      <a:pPr marL="342900" marR="0" lvl="0" indent="-342900">
                        <a:lnSpc>
                          <a:spcPct val="100000"/>
                        </a:lnSpc>
                        <a:spcBef>
                          <a:spcPts val="0"/>
                        </a:spcBef>
                        <a:spcAft>
                          <a:spcPts val="0"/>
                        </a:spcAft>
                        <a:buFont typeface="Symbol" pitchFamily="2" charset="2"/>
                        <a:buChar char=""/>
                      </a:pPr>
                      <a:r>
                        <a:rPr lang="en-US" sz="1200" dirty="0">
                          <a:effectLst/>
                        </a:rPr>
                        <a:t>5-hydroxymethylcytosine reactivity in amygdala.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92898086"/>
                  </a:ext>
                </a:extLst>
              </a:tr>
              <a:tr h="1027058">
                <a:tc>
                  <a:txBody>
                    <a:bodyPr/>
                    <a:lstStyle/>
                    <a:p>
                      <a:pPr algn="ctr"/>
                      <a:r>
                        <a:rPr lang="en-US" sz="1600" b="0">
                          <a:hlinkClick r:id="rId6"/>
                        </a:rPr>
                        <a:t>4</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a:effectLst/>
                        </a:rPr>
                        <a:t>2003</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marR="0" lvl="1" algn="l">
                        <a:spcBef>
                          <a:spcPts val="0"/>
                        </a:spcBef>
                        <a:spcAft>
                          <a:spcPts val="0"/>
                        </a:spcAft>
                      </a:pPr>
                      <a:r>
                        <a:rPr lang="en-US" sz="1200" b="0" dirty="0">
                          <a:effectLst/>
                        </a:rPr>
                        <a:t>Dust mites</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0" algn="l"/>
                        </a:tabLst>
                      </a:pPr>
                      <a:r>
                        <a:rPr lang="en-US" sz="1200" b="0" dirty="0">
                          <a:effectLst/>
                        </a:rPr>
                        <a:t> </a:t>
                      </a:r>
                    </a:p>
                    <a:p>
                      <a:pPr marL="0" marR="0">
                        <a:spcBef>
                          <a:spcPts val="0"/>
                        </a:spcBef>
                        <a:spcAft>
                          <a:spcPts val="0"/>
                        </a:spcAft>
                        <a:tabLst>
                          <a:tab pos="0" algn="l"/>
                        </a:tabLst>
                      </a:pPr>
                      <a:r>
                        <a:rPr lang="en-US" sz="1200" b="0" dirty="0">
                          <a:effectLst/>
                        </a:rPr>
                        <a:t>Injection with alum as the adjuvant.</a:t>
                      </a:r>
                    </a:p>
                    <a:p>
                      <a:pPr marL="0" marR="0">
                        <a:spcBef>
                          <a:spcPts val="0"/>
                        </a:spcBef>
                        <a:spcAft>
                          <a:spcPts val="0"/>
                        </a:spcAft>
                      </a:pPr>
                      <a:r>
                        <a:rPr lang="en-US" sz="1200" b="0" dirty="0">
                          <a:effectLst/>
                        </a:rPr>
                        <a:t> </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62560" marR="0" indent="-114300">
                        <a:lnSpc>
                          <a:spcPct val="115000"/>
                        </a:lnSpc>
                        <a:spcBef>
                          <a:spcPts val="0"/>
                        </a:spcBef>
                        <a:spcAft>
                          <a:spcPts val="0"/>
                        </a:spcAft>
                      </a:pPr>
                      <a:r>
                        <a:rPr lang="en-US" sz="1200" u="none" dirty="0">
                          <a:effectLst/>
                        </a:rPr>
                        <a:t>Responses to inhalation challenge</a:t>
                      </a:r>
                      <a:r>
                        <a:rPr lang="en-US" sz="1200" dirty="0">
                          <a:effectLst/>
                        </a:rPr>
                        <a:t>:</a:t>
                      </a:r>
                    </a:p>
                    <a:p>
                      <a:pPr marL="342900" marR="0" lvl="0" indent="-342900">
                        <a:lnSpc>
                          <a:spcPct val="100000"/>
                        </a:lnSpc>
                        <a:spcBef>
                          <a:spcPts val="0"/>
                        </a:spcBef>
                        <a:spcAft>
                          <a:spcPts val="0"/>
                        </a:spcAft>
                        <a:buFont typeface="Symbol" pitchFamily="2" charset="2"/>
                        <a:buChar char=""/>
                      </a:pPr>
                      <a:r>
                        <a:rPr lang="en-US" sz="1200" dirty="0" err="1">
                          <a:effectLst/>
                        </a:rPr>
                        <a:t>IgE</a:t>
                      </a:r>
                      <a:r>
                        <a:rPr lang="en-US" sz="1200" dirty="0">
                          <a:effectLst/>
                        </a:rPr>
                        <a:t> levels in plasma.</a:t>
                      </a:r>
                    </a:p>
                    <a:p>
                      <a:pPr marL="342900" marR="0" lvl="0" indent="-342900">
                        <a:lnSpc>
                          <a:spcPct val="100000"/>
                        </a:lnSpc>
                        <a:spcBef>
                          <a:spcPts val="0"/>
                        </a:spcBef>
                        <a:spcAft>
                          <a:spcPts val="0"/>
                        </a:spcAft>
                        <a:buFont typeface="Symbol" pitchFamily="2" charset="2"/>
                        <a:buChar char=""/>
                      </a:pPr>
                      <a:r>
                        <a:rPr lang="en-US" sz="1200" dirty="0">
                          <a:effectLst/>
                        </a:rPr>
                        <a:t>Eosinophil levels in blood.</a:t>
                      </a:r>
                    </a:p>
                    <a:p>
                      <a:pPr marL="342900" marR="0" lvl="0" indent="-342900">
                        <a:lnSpc>
                          <a:spcPct val="100000"/>
                        </a:lnSpc>
                        <a:spcBef>
                          <a:spcPts val="0"/>
                        </a:spcBef>
                        <a:spcAft>
                          <a:spcPts val="0"/>
                        </a:spcAft>
                        <a:buFont typeface="Symbol" pitchFamily="2" charset="2"/>
                        <a:buChar char=""/>
                      </a:pPr>
                      <a:r>
                        <a:rPr lang="en-US" sz="1200" dirty="0">
                          <a:effectLst/>
                        </a:rPr>
                        <a:t>Cytokine levels in lungs.</a:t>
                      </a:r>
                    </a:p>
                    <a:p>
                      <a:pPr marL="342900" marR="0" lvl="0" indent="-342900">
                        <a:lnSpc>
                          <a:spcPct val="100000"/>
                        </a:lnSpc>
                        <a:spcBef>
                          <a:spcPts val="0"/>
                        </a:spcBef>
                        <a:spcAft>
                          <a:spcPts val="0"/>
                        </a:spcAft>
                        <a:buFont typeface="Symbol" pitchFamily="2" charset="2"/>
                        <a:buChar char=""/>
                      </a:pPr>
                      <a:r>
                        <a:rPr lang="en-US" sz="1200" dirty="0">
                          <a:effectLst/>
                        </a:rPr>
                        <a:t>Airway resistance of lungs.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648322"/>
                  </a:ext>
                </a:extLst>
              </a:tr>
              <a:tr h="593208">
                <a:tc>
                  <a:txBody>
                    <a:bodyPr/>
                    <a:lstStyle/>
                    <a:p>
                      <a:pPr algn="ctr"/>
                      <a:r>
                        <a:rPr lang="en-US" sz="1600" b="0">
                          <a:hlinkClick r:id="rId7"/>
                        </a:rPr>
                        <a:t>5</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1960</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marR="0" lvl="1" algn="l">
                        <a:spcBef>
                          <a:spcPts val="0"/>
                        </a:spcBef>
                        <a:spcAft>
                          <a:spcPts val="0"/>
                        </a:spcAft>
                      </a:pPr>
                      <a:r>
                        <a:rPr lang="en-US" sz="1200" b="0">
                          <a:effectLst/>
                        </a:rPr>
                        <a:t>Ovalbumin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 Guinea </a:t>
                      </a:r>
                    </a:p>
                    <a:p>
                      <a:pPr marL="0" marR="0" algn="ctr">
                        <a:spcBef>
                          <a:spcPts val="0"/>
                        </a:spcBef>
                        <a:spcAft>
                          <a:spcPts val="0"/>
                        </a:spcAft>
                      </a:pPr>
                      <a:r>
                        <a:rPr lang="en-US" sz="1200" b="0">
                          <a:effectLst/>
                        </a:rPr>
                        <a:t>pig</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2900" marR="0" lvl="0" indent="-342900">
                        <a:lnSpc>
                          <a:spcPct val="100000"/>
                        </a:lnSpc>
                        <a:spcBef>
                          <a:spcPts val="0"/>
                        </a:spcBef>
                        <a:spcAft>
                          <a:spcPts val="0"/>
                        </a:spcAft>
                        <a:buFont typeface="Symbol" pitchFamily="2" charset="2"/>
                        <a:buChar char=""/>
                      </a:pPr>
                      <a:r>
                        <a:rPr lang="en-US" sz="1200" b="0" dirty="0">
                          <a:effectLst/>
                        </a:rPr>
                        <a:t>Injection with 0.5 % phenol as solvent.</a:t>
                      </a:r>
                    </a:p>
                    <a:p>
                      <a:pPr marL="342900" marR="0" lvl="0" indent="-342900">
                        <a:lnSpc>
                          <a:spcPct val="100000"/>
                        </a:lnSpc>
                        <a:spcBef>
                          <a:spcPts val="0"/>
                        </a:spcBef>
                        <a:spcAft>
                          <a:spcPts val="0"/>
                        </a:spcAft>
                        <a:buFont typeface="Symbol" pitchFamily="2" charset="2"/>
                        <a:buChar char=""/>
                      </a:pPr>
                      <a:r>
                        <a:rPr lang="en-US" sz="1200" b="0" dirty="0">
                          <a:effectLst/>
                        </a:rPr>
                        <a:t>Passive sensitization via injection with rabbit antisera.</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pPr>
                      <a:r>
                        <a:rPr lang="en-US" sz="1200" dirty="0">
                          <a:effectLst/>
                        </a:rPr>
                        <a:t>Histamine release by lung tissue cultured </a:t>
                      </a:r>
                      <a:r>
                        <a:rPr lang="en-US" sz="1200" i="1" dirty="0">
                          <a:effectLst/>
                        </a:rPr>
                        <a:t>in vitro </a:t>
                      </a:r>
                      <a:r>
                        <a:rPr lang="en-US" sz="1200" dirty="0">
                          <a:effectLst/>
                        </a:rPr>
                        <a:t>after the addition of antigen to the culture media.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67824945"/>
                  </a:ext>
                </a:extLst>
              </a:tr>
              <a:tr h="611974">
                <a:tc>
                  <a:txBody>
                    <a:bodyPr/>
                    <a:lstStyle/>
                    <a:p>
                      <a:pPr algn="ctr"/>
                      <a:r>
                        <a:rPr lang="en-US" sz="1600" b="0">
                          <a:hlinkClick r:id="rId8"/>
                        </a:rPr>
                        <a:t>6</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a:effectLst/>
                        </a:rPr>
                        <a:t>1937</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a:lnSpc>
                          <a:spcPct val="115000"/>
                        </a:lnSpc>
                        <a:spcBef>
                          <a:spcPts val="0"/>
                        </a:spcBef>
                        <a:spcAft>
                          <a:spcPts val="0"/>
                        </a:spcAft>
                        <a:buFont typeface="Arial" panose="020B0604020202020204" pitchFamily="34" charset="0"/>
                        <a:buChar char="•"/>
                      </a:pPr>
                      <a:r>
                        <a:rPr lang="en-US" sz="1200" b="0" dirty="0">
                          <a:effectLst/>
                        </a:rPr>
                        <a:t>Picryl chloride </a:t>
                      </a:r>
                    </a:p>
                    <a:p>
                      <a:pPr marL="171450" marR="0" lvl="0" indent="-171450" algn="l">
                        <a:lnSpc>
                          <a:spcPct val="115000"/>
                        </a:lnSpc>
                        <a:spcBef>
                          <a:spcPts val="0"/>
                        </a:spcBef>
                        <a:spcAft>
                          <a:spcPts val="0"/>
                        </a:spcAft>
                        <a:buFont typeface="Arial" panose="020B0604020202020204" pitchFamily="34" charset="0"/>
                        <a:buChar char="•"/>
                      </a:pPr>
                      <a:r>
                        <a:rPr lang="en-US" sz="1200" b="0" dirty="0">
                          <a:effectLst/>
                        </a:rPr>
                        <a:t>2,4-Dinitrochlorobenzene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432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a:effectLst/>
                        </a:rPr>
                        <a:t> Guinea</a:t>
                      </a:r>
                    </a:p>
                    <a:p>
                      <a:pPr marL="0" marR="0" algn="ctr">
                        <a:spcBef>
                          <a:spcPts val="0"/>
                        </a:spcBef>
                        <a:spcAft>
                          <a:spcPts val="0"/>
                        </a:spcAft>
                      </a:pPr>
                      <a:r>
                        <a:rPr lang="en-US" sz="1200" b="0">
                          <a:effectLst/>
                        </a:rPr>
                        <a:t>pig</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b="0" dirty="0">
                          <a:effectLst/>
                        </a:rPr>
                        <a:t>Injection with saline as the solvent.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nSpc>
                          <a:spcPct val="115000"/>
                        </a:lnSpc>
                        <a:spcBef>
                          <a:spcPts val="0"/>
                        </a:spcBef>
                        <a:spcAft>
                          <a:spcPts val="0"/>
                        </a:spcAft>
                        <a:buFont typeface="Symbol" pitchFamily="2" charset="2"/>
                        <a:buChar char=""/>
                      </a:pPr>
                      <a:r>
                        <a:rPr lang="en-US" sz="1200" dirty="0">
                          <a:effectLst/>
                        </a:rPr>
                        <a:t>Anaphylaxis and death in response to reinjection.</a:t>
                      </a:r>
                    </a:p>
                    <a:p>
                      <a:pPr marL="342900" marR="0" lvl="0" indent="-342900">
                        <a:lnSpc>
                          <a:spcPct val="115000"/>
                        </a:lnSpc>
                        <a:spcBef>
                          <a:spcPts val="0"/>
                        </a:spcBef>
                        <a:spcAft>
                          <a:spcPts val="0"/>
                        </a:spcAft>
                        <a:buFont typeface="Symbol" pitchFamily="2" charset="2"/>
                        <a:buChar char=""/>
                      </a:pPr>
                      <a:r>
                        <a:rPr lang="en-US" sz="1200" dirty="0">
                          <a:effectLst/>
                        </a:rPr>
                        <a:t>Redness and swelling upon application to skin.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0934613"/>
                  </a:ext>
                </a:extLst>
              </a:tr>
              <a:tr h="330864">
                <a:tc>
                  <a:txBody>
                    <a:bodyPr/>
                    <a:lstStyle/>
                    <a:p>
                      <a:pPr algn="ctr"/>
                      <a:r>
                        <a:rPr lang="en-US" sz="1600" b="0">
                          <a:hlinkClick r:id="rId9"/>
                        </a:rPr>
                        <a:t>7</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1903</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marR="0" lvl="1" algn="l">
                        <a:spcBef>
                          <a:spcPts val="0"/>
                        </a:spcBef>
                        <a:spcAft>
                          <a:spcPts val="0"/>
                        </a:spcAft>
                      </a:pPr>
                      <a:r>
                        <a:rPr lang="en-US" sz="1200" b="0" dirty="0">
                          <a:effectLst/>
                        </a:rPr>
                        <a:t>Horse plasma</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dirty="0">
                          <a:effectLst/>
                        </a:rPr>
                        <a:t>Rabbit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pPr>
                      <a:r>
                        <a:rPr lang="en-US" sz="1200" b="0" dirty="0">
                          <a:effectLst/>
                        </a:rPr>
                        <a:t>Injection of blood plasma.</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pPr>
                      <a:r>
                        <a:rPr lang="en-US" sz="1200" dirty="0">
                          <a:effectLst/>
                        </a:rPr>
                        <a:t>Edema, necrosis, and death in response to reinjection.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21555216"/>
                  </a:ext>
                </a:extLst>
              </a:tr>
            </a:tbl>
          </a:graphicData>
        </a:graphic>
      </p:graphicFrame>
      <p:sp>
        <p:nvSpPr>
          <p:cNvPr id="5" name="TextBox 4">
            <a:extLst>
              <a:ext uri="{FF2B5EF4-FFF2-40B4-BE49-F238E27FC236}">
                <a16:creationId xmlns:a16="http://schemas.microsoft.com/office/drawing/2014/main" id="{55FCFB2F-23C1-9CED-D0B5-F12B2BD184F8}"/>
              </a:ext>
            </a:extLst>
          </p:cNvPr>
          <p:cNvSpPr txBox="1"/>
          <p:nvPr/>
        </p:nvSpPr>
        <p:spPr>
          <a:xfrm>
            <a:off x="243054" y="86220"/>
            <a:ext cx="11705890" cy="738664"/>
          </a:xfrm>
          <a:prstGeom prst="rect">
            <a:avLst/>
          </a:prstGeom>
          <a:noFill/>
        </p:spPr>
        <p:txBody>
          <a:bodyPr wrap="square" rtlCol="0">
            <a:spAutoFit/>
          </a:bodyPr>
          <a:lstStyle/>
          <a:p>
            <a:pPr algn="just"/>
            <a:r>
              <a:rPr lang="en-US" sz="2100" b="1" dirty="0">
                <a:solidFill>
                  <a:srgbClr val="002060"/>
                </a:solidFill>
              </a:rPr>
              <a:t>In most of these examples of experiments spanning over 100 years, the animals were sensitized via injection; often with the help of alum as the “adjuvant” (the same as modern-day vaccines).</a:t>
            </a:r>
          </a:p>
        </p:txBody>
      </p:sp>
      <p:pic>
        <p:nvPicPr>
          <p:cNvPr id="16" name="Picture 15" descr="A cartoon of a fried egg&#10;&#10;Description automatically generated">
            <a:extLst>
              <a:ext uri="{FF2B5EF4-FFF2-40B4-BE49-F238E27FC236}">
                <a16:creationId xmlns:a16="http://schemas.microsoft.com/office/drawing/2014/main" id="{09E22407-B090-5D0B-8B39-BEC28F369F1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04348" y="1539604"/>
            <a:ext cx="771818" cy="385909"/>
          </a:xfrm>
          <a:prstGeom prst="rect">
            <a:avLst/>
          </a:prstGeom>
        </p:spPr>
      </p:pic>
      <p:pic>
        <p:nvPicPr>
          <p:cNvPr id="20" name="Picture 19" descr="A pollen grain">
            <a:extLst>
              <a:ext uri="{FF2B5EF4-FFF2-40B4-BE49-F238E27FC236}">
                <a16:creationId xmlns:a16="http://schemas.microsoft.com/office/drawing/2014/main" id="{0F81A646-65F8-C51B-98E3-A5D020AF26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81035" y="2336736"/>
            <a:ext cx="337197" cy="332201"/>
          </a:xfrm>
          <a:prstGeom prst="rect">
            <a:avLst/>
          </a:prstGeom>
        </p:spPr>
      </p:pic>
      <p:pic>
        <p:nvPicPr>
          <p:cNvPr id="22" name="Picture 21" descr="A white milk can with a handle&#10;&#10;Description automatically generated">
            <a:extLst>
              <a:ext uri="{FF2B5EF4-FFF2-40B4-BE49-F238E27FC236}">
                <a16:creationId xmlns:a16="http://schemas.microsoft.com/office/drawing/2014/main" id="{BE87F1EA-71FF-7D2A-4AB5-2737796E84C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49267" y="3044066"/>
            <a:ext cx="1108429" cy="738664"/>
          </a:xfrm>
          <a:prstGeom prst="rect">
            <a:avLst/>
          </a:prstGeom>
        </p:spPr>
      </p:pic>
      <p:pic>
        <p:nvPicPr>
          <p:cNvPr id="24" name="Picture 23" descr="A close up of a dust mite">
            <a:extLst>
              <a:ext uri="{FF2B5EF4-FFF2-40B4-BE49-F238E27FC236}">
                <a16:creationId xmlns:a16="http://schemas.microsoft.com/office/drawing/2014/main" id="{223B72FE-BF94-E4FF-7D16-3102CFA7B6F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068219" y="4120115"/>
            <a:ext cx="551773" cy="738664"/>
          </a:xfrm>
          <a:prstGeom prst="rect">
            <a:avLst/>
          </a:prstGeom>
        </p:spPr>
      </p:pic>
      <p:pic>
        <p:nvPicPr>
          <p:cNvPr id="6" name="Graphic 5" descr="A syringe outline">
            <a:extLst>
              <a:ext uri="{FF2B5EF4-FFF2-40B4-BE49-F238E27FC236}">
                <a16:creationId xmlns:a16="http://schemas.microsoft.com/office/drawing/2014/main" id="{A85A867C-9A8F-6FBE-D7F9-6AC6847AC2B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7266926" y="4550337"/>
            <a:ext cx="550971" cy="550971"/>
          </a:xfrm>
          <a:prstGeom prst="rect">
            <a:avLst/>
          </a:prstGeom>
        </p:spPr>
      </p:pic>
      <p:pic>
        <p:nvPicPr>
          <p:cNvPr id="7" name="Graphic 6" descr="A syringe outline">
            <a:extLst>
              <a:ext uri="{FF2B5EF4-FFF2-40B4-BE49-F238E27FC236}">
                <a16:creationId xmlns:a16="http://schemas.microsoft.com/office/drawing/2014/main" id="{11BB41AA-C21C-92FD-7502-E1A78A4BE81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7263270" y="5767669"/>
            <a:ext cx="550971" cy="550971"/>
          </a:xfrm>
          <a:prstGeom prst="rect">
            <a:avLst/>
          </a:prstGeom>
        </p:spPr>
      </p:pic>
      <p:pic>
        <p:nvPicPr>
          <p:cNvPr id="9" name="Graphic 8" descr="A syringe outline">
            <a:extLst>
              <a:ext uri="{FF2B5EF4-FFF2-40B4-BE49-F238E27FC236}">
                <a16:creationId xmlns:a16="http://schemas.microsoft.com/office/drawing/2014/main" id="{D59FEFAA-3AD3-3D4C-290B-CB56295397F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7275144" y="6102964"/>
            <a:ext cx="550971" cy="550971"/>
          </a:xfrm>
          <a:prstGeom prst="rect">
            <a:avLst/>
          </a:prstGeom>
        </p:spPr>
      </p:pic>
      <p:pic>
        <p:nvPicPr>
          <p:cNvPr id="10" name="Graphic 9" descr="A syringe outline">
            <a:extLst>
              <a:ext uri="{FF2B5EF4-FFF2-40B4-BE49-F238E27FC236}">
                <a16:creationId xmlns:a16="http://schemas.microsoft.com/office/drawing/2014/main" id="{815DC2A8-6352-AC8C-8843-69E8DD543F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7273232" y="1653710"/>
            <a:ext cx="550971" cy="550971"/>
          </a:xfrm>
          <a:prstGeom prst="rect">
            <a:avLst/>
          </a:prstGeom>
        </p:spPr>
      </p:pic>
      <p:pic>
        <p:nvPicPr>
          <p:cNvPr id="11" name="Graphic 10" descr="A syringe outline">
            <a:extLst>
              <a:ext uri="{FF2B5EF4-FFF2-40B4-BE49-F238E27FC236}">
                <a16:creationId xmlns:a16="http://schemas.microsoft.com/office/drawing/2014/main" id="{2884127B-BEC4-42E0-6F95-A4DD8045C07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7259135" y="5182554"/>
            <a:ext cx="550971" cy="550971"/>
          </a:xfrm>
          <a:prstGeom prst="rect">
            <a:avLst/>
          </a:prstGeom>
        </p:spPr>
      </p:pic>
      <p:pic>
        <p:nvPicPr>
          <p:cNvPr id="3" name="Picture 2" descr="A cartoon of a fried egg&#10;&#10;Description automatically generated">
            <a:extLst>
              <a:ext uri="{FF2B5EF4-FFF2-40B4-BE49-F238E27FC236}">
                <a16:creationId xmlns:a16="http://schemas.microsoft.com/office/drawing/2014/main" id="{F190E8B9-FCD4-2BDF-2850-660BBE30D34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22913" y="5098209"/>
            <a:ext cx="771818" cy="385909"/>
          </a:xfrm>
          <a:prstGeom prst="rect">
            <a:avLst/>
          </a:prstGeom>
        </p:spPr>
      </p:pic>
      <p:pic>
        <p:nvPicPr>
          <p:cNvPr id="17" name="Graphic 16" descr="Lungs outline">
            <a:extLst>
              <a:ext uri="{FF2B5EF4-FFF2-40B4-BE49-F238E27FC236}">
                <a16:creationId xmlns:a16="http://schemas.microsoft.com/office/drawing/2014/main" id="{48E269D2-4D0A-8FE9-BC1F-2609E4974E7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020363" y="4120080"/>
            <a:ext cx="779182" cy="779182"/>
          </a:xfrm>
          <a:prstGeom prst="rect">
            <a:avLst/>
          </a:prstGeom>
        </p:spPr>
      </p:pic>
      <p:pic>
        <p:nvPicPr>
          <p:cNvPr id="19" name="Graphic 18" descr="Brain outline">
            <a:extLst>
              <a:ext uri="{FF2B5EF4-FFF2-40B4-BE49-F238E27FC236}">
                <a16:creationId xmlns:a16="http://schemas.microsoft.com/office/drawing/2014/main" id="{7F1424A1-17BE-6245-9A22-2840C3E973B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050382" y="3012108"/>
            <a:ext cx="665374" cy="665374"/>
          </a:xfrm>
          <a:prstGeom prst="rect">
            <a:avLst/>
          </a:prstGeom>
        </p:spPr>
      </p:pic>
      <p:pic>
        <p:nvPicPr>
          <p:cNvPr id="23" name="Picture 22" descr="A yellow emoji with allergies">
            <a:extLst>
              <a:ext uri="{FF2B5EF4-FFF2-40B4-BE49-F238E27FC236}">
                <a16:creationId xmlns:a16="http://schemas.microsoft.com/office/drawing/2014/main" id="{644ADEAA-0B20-1742-1A38-E3C0219DF85B}"/>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1137116" y="1446895"/>
            <a:ext cx="568305" cy="568305"/>
          </a:xfrm>
          <a:prstGeom prst="rect">
            <a:avLst/>
          </a:prstGeom>
        </p:spPr>
      </p:pic>
      <p:pic>
        <p:nvPicPr>
          <p:cNvPr id="25" name="Graphic 24" descr="Lungs outline">
            <a:extLst>
              <a:ext uri="{FF2B5EF4-FFF2-40B4-BE49-F238E27FC236}">
                <a16:creationId xmlns:a16="http://schemas.microsoft.com/office/drawing/2014/main" id="{88D72A7E-6F56-D99F-967D-FF10A08A837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005584" y="2150582"/>
            <a:ext cx="779182" cy="779182"/>
          </a:xfrm>
          <a:prstGeom prst="rect">
            <a:avLst/>
          </a:prstGeom>
        </p:spPr>
      </p:pic>
      <p:pic>
        <p:nvPicPr>
          <p:cNvPr id="8" name="Graphic 7" descr="Rat outline">
            <a:extLst>
              <a:ext uri="{FF2B5EF4-FFF2-40B4-BE49-F238E27FC236}">
                <a16:creationId xmlns:a16="http://schemas.microsoft.com/office/drawing/2014/main" id="{D502EC5F-ECA5-F772-9146-37B9FFA40CF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08721" y="1699037"/>
            <a:ext cx="457200" cy="457200"/>
          </a:xfrm>
          <a:prstGeom prst="rect">
            <a:avLst/>
          </a:prstGeom>
        </p:spPr>
      </p:pic>
      <p:pic>
        <p:nvPicPr>
          <p:cNvPr id="12" name="Graphic 11" descr="Rat outline">
            <a:extLst>
              <a:ext uri="{FF2B5EF4-FFF2-40B4-BE49-F238E27FC236}">
                <a16:creationId xmlns:a16="http://schemas.microsoft.com/office/drawing/2014/main" id="{84890A6F-D371-6885-DD23-EB75A19E17F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08721" y="2502836"/>
            <a:ext cx="457200" cy="457200"/>
          </a:xfrm>
          <a:prstGeom prst="rect">
            <a:avLst/>
          </a:prstGeom>
        </p:spPr>
      </p:pic>
      <p:pic>
        <p:nvPicPr>
          <p:cNvPr id="13" name="Graphic 12" descr="Rat outline">
            <a:extLst>
              <a:ext uri="{FF2B5EF4-FFF2-40B4-BE49-F238E27FC236}">
                <a16:creationId xmlns:a16="http://schemas.microsoft.com/office/drawing/2014/main" id="{8323CDD3-64E9-4816-70E2-A276FB054D4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08721" y="3455772"/>
            <a:ext cx="457200" cy="457200"/>
          </a:xfrm>
          <a:prstGeom prst="rect">
            <a:avLst/>
          </a:prstGeom>
        </p:spPr>
      </p:pic>
      <p:pic>
        <p:nvPicPr>
          <p:cNvPr id="14" name="Graphic 13" descr="Rat outline">
            <a:extLst>
              <a:ext uri="{FF2B5EF4-FFF2-40B4-BE49-F238E27FC236}">
                <a16:creationId xmlns:a16="http://schemas.microsoft.com/office/drawing/2014/main" id="{9BA67C09-16C7-80A8-3DF4-C6F12035B3B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08721" y="4514052"/>
            <a:ext cx="457200" cy="457200"/>
          </a:xfrm>
          <a:prstGeom prst="rect">
            <a:avLst/>
          </a:prstGeom>
        </p:spPr>
      </p:pic>
    </p:spTree>
    <p:extLst>
      <p:ext uri="{BB962C8B-B14F-4D97-AF65-F5344CB8AC3E}">
        <p14:creationId xmlns:p14="http://schemas.microsoft.com/office/powerpoint/2010/main" val="3952553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3DD21-B1DD-39B2-17AF-596B242833F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5CF9D0A-3655-32BA-F874-71F093F434BC}"/>
              </a:ext>
            </a:extLst>
          </p:cNvPr>
          <p:cNvSpPr>
            <a:spLocks noChangeArrowheads="1"/>
          </p:cNvSpPr>
          <p:nvPr/>
        </p:nvSpPr>
        <p:spPr bwMode="auto">
          <a:xfrm>
            <a:off x="317986" y="5917877"/>
            <a:ext cx="113816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ea typeface="Times New Roman" panose="02020603050405020304" pitchFamily="18" charset="0"/>
              </a:rPr>
              <a:t>**</a:t>
            </a:r>
            <a:r>
              <a:rPr kumimoji="0" lang="en-US" altLang="en-US" sz="1400" b="0" i="0" u="none" strike="noStrike" cap="none" normalizeH="0" baseline="0" dirty="0">
                <a:ln>
                  <a:noFill/>
                </a:ln>
                <a:solidFill>
                  <a:schemeClr val="tx1"/>
                </a:solidFill>
                <a:effectLst/>
                <a:ea typeface="Times New Roman" panose="02020603050405020304" pitchFamily="18" charset="0"/>
              </a:rPr>
              <a:t> </a:t>
            </a:r>
            <a:r>
              <a:rPr kumimoji="0" lang="en-US" altLang="en-US" sz="1400" b="0" i="0" u="none" strike="noStrike" cap="none" normalizeH="0" baseline="0" dirty="0" err="1">
                <a:ln>
                  <a:noFill/>
                </a:ln>
                <a:solidFill>
                  <a:schemeClr val="tx1"/>
                </a:solidFill>
                <a:effectLst/>
                <a:ea typeface="Times New Roman" panose="02020603050405020304" pitchFamily="18" charset="0"/>
              </a:rPr>
              <a:t>Sakaguchi</a:t>
            </a:r>
            <a:r>
              <a:rPr kumimoji="0" lang="en-US" altLang="en-US" sz="1400" b="0" i="0" u="none" strike="noStrike" cap="none" normalizeH="0" baseline="0" dirty="0">
                <a:ln>
                  <a:noFill/>
                </a:ln>
                <a:solidFill>
                  <a:schemeClr val="tx1"/>
                </a:solidFill>
                <a:effectLst/>
                <a:ea typeface="Times New Roman" panose="02020603050405020304" pitchFamily="18" charset="0"/>
              </a:rPr>
              <a:t> and Sakae “Systemic Allergic Reactions to Gelatin Included in Vaccines as a Stabilizer.” </a:t>
            </a:r>
            <a:r>
              <a:rPr kumimoji="0" lang="en-US" altLang="en-US" sz="1400" b="0" i="1" u="none" strike="noStrike" cap="none" normalizeH="0" baseline="0" dirty="0">
                <a:ln>
                  <a:noFill/>
                </a:ln>
                <a:solidFill>
                  <a:schemeClr val="tx1"/>
                </a:solidFill>
                <a:effectLst/>
                <a:ea typeface="Times New Roman" panose="02020603050405020304" pitchFamily="18" charset="0"/>
              </a:rPr>
              <a:t>Japanese J. Infect. Dis. </a:t>
            </a:r>
            <a:r>
              <a:rPr kumimoji="0" lang="en-US" altLang="en-US" sz="1400" b="0" i="0" u="none" strike="noStrike" cap="none" normalizeH="0" baseline="0" dirty="0">
                <a:ln>
                  <a:noFill/>
                </a:ln>
                <a:solidFill>
                  <a:schemeClr val="tx1"/>
                </a:solidFill>
                <a:effectLst/>
                <a:ea typeface="Times New Roman" panose="02020603050405020304" pitchFamily="18" charset="0"/>
              </a:rPr>
              <a:t>(2000) 53: 189-195 </a:t>
            </a:r>
            <a:r>
              <a:rPr kumimoji="0" lang="en-US" altLang="en-US" sz="1400" b="0" i="0" u="none" strike="noStrike" cap="none" normalizeH="0" baseline="0" dirty="0">
                <a:ln>
                  <a:noFill/>
                </a:ln>
                <a:solidFill>
                  <a:schemeClr val="tx1"/>
                </a:solidFill>
                <a:effectLst/>
                <a:hlinkClick r:id="rId2"/>
              </a:rPr>
              <a:t>https://www.jstage.jst.go.jp/article/yoken/53/5/53_JJID.2000.189/_pdf/-char/en</a:t>
            </a:r>
            <a:endParaRPr kumimoji="0" lang="en-US" altLang="en-US" sz="1400" b="0" i="0" u="none" strike="noStrike" cap="none" normalizeH="0" baseline="0" dirty="0">
              <a:ln>
                <a:noFill/>
              </a:ln>
              <a:solidFill>
                <a:schemeClr val="tx1"/>
              </a:solidFill>
              <a:effectLst/>
            </a:endParaRPr>
          </a:p>
        </p:txBody>
      </p:sp>
      <p:sp>
        <p:nvSpPr>
          <p:cNvPr id="2" name="TextBox 1">
            <a:extLst>
              <a:ext uri="{FF2B5EF4-FFF2-40B4-BE49-F238E27FC236}">
                <a16:creationId xmlns:a16="http://schemas.microsoft.com/office/drawing/2014/main" id="{EB59F870-E478-BAAF-7E37-A07D59090981}"/>
              </a:ext>
            </a:extLst>
          </p:cNvPr>
          <p:cNvSpPr txBox="1"/>
          <p:nvPr/>
        </p:nvSpPr>
        <p:spPr>
          <a:xfrm>
            <a:off x="6543313" y="1521607"/>
            <a:ext cx="5175102" cy="923330"/>
          </a:xfrm>
          <a:prstGeom prst="rect">
            <a:avLst/>
          </a:prstGeom>
          <a:noFill/>
        </p:spPr>
        <p:txBody>
          <a:bodyPr wrap="square" rtlCol="0">
            <a:spAutoFit/>
          </a:bodyPr>
          <a:lstStyle/>
          <a:p>
            <a:pPr algn="just"/>
            <a:r>
              <a:rPr lang="en-US" dirty="0">
                <a:ea typeface="Times New Roman" panose="02020603050405020304" pitchFamily="18" charset="0"/>
              </a:rPr>
              <a:t>Nearly </a:t>
            </a:r>
            <a:r>
              <a:rPr lang="en-US" dirty="0">
                <a:effectLst/>
                <a:ea typeface="Times New Roman" panose="02020603050405020304" pitchFamily="18" charset="0"/>
              </a:rPr>
              <a:t> half the children who had received the gelatin-containing DTAP had the allergy. No children in the control group had the allergy.**</a:t>
            </a:r>
          </a:p>
        </p:txBody>
      </p:sp>
      <p:sp>
        <p:nvSpPr>
          <p:cNvPr id="3" name="TextBox 2">
            <a:extLst>
              <a:ext uri="{FF2B5EF4-FFF2-40B4-BE49-F238E27FC236}">
                <a16:creationId xmlns:a16="http://schemas.microsoft.com/office/drawing/2014/main" id="{7344E37A-9AE8-C30A-15ED-6F86F8A0E37F}"/>
              </a:ext>
            </a:extLst>
          </p:cNvPr>
          <p:cNvSpPr txBox="1"/>
          <p:nvPr/>
        </p:nvSpPr>
        <p:spPr>
          <a:xfrm>
            <a:off x="317986" y="5087827"/>
            <a:ext cx="11467463" cy="800219"/>
          </a:xfrm>
          <a:prstGeom prst="rect">
            <a:avLst/>
          </a:prstGeom>
          <a:noFill/>
        </p:spPr>
        <p:txBody>
          <a:bodyPr wrap="square" rtlCol="0">
            <a:spAutoFit/>
          </a:bodyPr>
          <a:lstStyle/>
          <a:p>
            <a:pPr algn="just"/>
            <a:r>
              <a:rPr lang="en-US" dirty="0">
                <a:effectLst/>
              </a:rPr>
              <a:t>*</a:t>
            </a:r>
            <a:r>
              <a:rPr lang="en-US" sz="1400" dirty="0">
                <a:effectLst/>
              </a:rPr>
              <a:t> Nakayama </a:t>
            </a:r>
            <a:r>
              <a:rPr lang="en-US" sz="1400" i="1" dirty="0">
                <a:effectLst/>
              </a:rPr>
              <a:t>et al. </a:t>
            </a:r>
            <a:r>
              <a:rPr lang="en-US" sz="1400" dirty="0">
                <a:effectLst/>
              </a:rPr>
              <a:t>“A clinical analysis of gelatin allergy and determination of its causal relationship to the previous administration of gelatin-containing acellular pertussis vaccine combined with diphtheria and tetanus toxoids.” J. Allergy Clin. Immunol. Feb. 1999, 103 (2.1) 321-325 </a:t>
            </a:r>
            <a:r>
              <a:rPr lang="en-US" sz="1400" dirty="0">
                <a:effectLst/>
                <a:hlinkClick r:id="rId3"/>
              </a:rPr>
              <a:t>https://pubmed.ncbi.nlm.nih.gov/9949325/</a:t>
            </a:r>
            <a:endParaRPr lang="en-US" sz="1400" dirty="0">
              <a:effectLst/>
            </a:endParaRPr>
          </a:p>
        </p:txBody>
      </p:sp>
      <p:pic>
        <p:nvPicPr>
          <p:cNvPr id="8" name="Picture 7" descr="A diagram comparing Japanese vaccination schedules in 1989-1993 and 1994 and the US schedule during this time">
            <a:extLst>
              <a:ext uri="{FF2B5EF4-FFF2-40B4-BE49-F238E27FC236}">
                <a16:creationId xmlns:a16="http://schemas.microsoft.com/office/drawing/2014/main" id="{A308EB91-42CA-7FFD-9D9C-09B5394C5B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585" y="2431543"/>
            <a:ext cx="5886625" cy="2656285"/>
          </a:xfrm>
          <a:prstGeom prst="rect">
            <a:avLst/>
          </a:prstGeom>
          <a:ln>
            <a:solidFill>
              <a:schemeClr val="tx1"/>
            </a:solidFill>
          </a:ln>
        </p:spPr>
      </p:pic>
      <p:sp>
        <p:nvSpPr>
          <p:cNvPr id="10" name="TextBox 9">
            <a:extLst>
              <a:ext uri="{FF2B5EF4-FFF2-40B4-BE49-F238E27FC236}">
                <a16:creationId xmlns:a16="http://schemas.microsoft.com/office/drawing/2014/main" id="{15ABA79F-23FB-4A5B-7B8C-86BA739BDDDF}"/>
              </a:ext>
            </a:extLst>
          </p:cNvPr>
          <p:cNvSpPr txBox="1"/>
          <p:nvPr/>
        </p:nvSpPr>
        <p:spPr>
          <a:xfrm>
            <a:off x="317986" y="203602"/>
            <a:ext cx="10899742" cy="738664"/>
          </a:xfrm>
          <a:prstGeom prst="rect">
            <a:avLst/>
          </a:prstGeom>
          <a:noFill/>
        </p:spPr>
        <p:txBody>
          <a:bodyPr wrap="square" rtlCol="0">
            <a:spAutoFit/>
          </a:bodyPr>
          <a:lstStyle/>
          <a:p>
            <a:pPr algn="just"/>
            <a:r>
              <a:rPr lang="en-US" sz="2100" b="1" dirty="0">
                <a:solidFill>
                  <a:srgbClr val="002060"/>
                </a:solidFill>
              </a:rPr>
              <a:t>A sudden spike in gelatin allergies Japanese infants in the 1990’s was traced to a change in the schedule whereby a gelatin-containing DTaP was given at a much earlier age.</a:t>
            </a:r>
            <a:endParaRPr lang="en-US" sz="2100" b="1" dirty="0">
              <a:solidFill>
                <a:srgbClr val="002060"/>
              </a:solidFill>
              <a:effectLst/>
            </a:endParaRPr>
          </a:p>
        </p:txBody>
      </p:sp>
      <p:sp>
        <p:nvSpPr>
          <p:cNvPr id="11" name="TextBox 10">
            <a:extLst>
              <a:ext uri="{FF2B5EF4-FFF2-40B4-BE49-F238E27FC236}">
                <a16:creationId xmlns:a16="http://schemas.microsoft.com/office/drawing/2014/main" id="{8C350AB7-4C3D-2467-A017-7CC4411F6080}"/>
              </a:ext>
            </a:extLst>
          </p:cNvPr>
          <p:cNvSpPr txBox="1"/>
          <p:nvPr/>
        </p:nvSpPr>
        <p:spPr>
          <a:xfrm>
            <a:off x="395785" y="1508213"/>
            <a:ext cx="5964425" cy="923330"/>
          </a:xfrm>
          <a:prstGeom prst="rect">
            <a:avLst/>
          </a:prstGeom>
          <a:noFill/>
        </p:spPr>
        <p:txBody>
          <a:bodyPr wrap="square" rtlCol="0">
            <a:spAutoFit/>
          </a:bodyPr>
          <a:lstStyle/>
          <a:p>
            <a:pPr algn="just"/>
            <a:r>
              <a:rPr lang="en-US" dirty="0">
                <a:ea typeface="Times New Roman" panose="02020603050405020304" pitchFamily="18" charset="0"/>
              </a:rPr>
              <a:t>In the 1989-1993 schedule (top), the DTaP was introduced at 18 months</a:t>
            </a:r>
            <a:r>
              <a:rPr lang="en-US" dirty="0">
                <a:effectLst/>
                <a:ea typeface="Times New Roman" panose="02020603050405020304" pitchFamily="18" charset="0"/>
              </a:rPr>
              <a:t>. In the 1994 schedule (middle), th</a:t>
            </a:r>
            <a:r>
              <a:rPr lang="en-US" dirty="0">
                <a:ea typeface="Times New Roman" panose="02020603050405020304" pitchFamily="18" charset="0"/>
              </a:rPr>
              <a:t>e gelatin-containing DTaP was introduced at 6 months.*</a:t>
            </a:r>
            <a:endParaRPr lang="en-US" dirty="0">
              <a:effectLst/>
              <a:ea typeface="Times New Roman" panose="02020603050405020304" pitchFamily="18" charset="0"/>
            </a:endParaRPr>
          </a:p>
        </p:txBody>
      </p:sp>
      <p:pic>
        <p:nvPicPr>
          <p:cNvPr id="13" name="Picture 12" descr="A chart indicating how only children who had the DTaP with gelatin developed a gelatin allergy">
            <a:extLst>
              <a:ext uri="{FF2B5EF4-FFF2-40B4-BE49-F238E27FC236}">
                <a16:creationId xmlns:a16="http://schemas.microsoft.com/office/drawing/2014/main" id="{C2821C90-17C7-8AC4-6358-DB2B118298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5063" y="2431543"/>
            <a:ext cx="5089284" cy="2669677"/>
          </a:xfrm>
          <a:prstGeom prst="rect">
            <a:avLst/>
          </a:prstGeom>
          <a:ln>
            <a:solidFill>
              <a:schemeClr val="tx1"/>
            </a:solidFill>
          </a:ln>
        </p:spPr>
      </p:pic>
      <p:sp>
        <p:nvSpPr>
          <p:cNvPr id="14" name="TextBox 13">
            <a:extLst>
              <a:ext uri="{FF2B5EF4-FFF2-40B4-BE49-F238E27FC236}">
                <a16:creationId xmlns:a16="http://schemas.microsoft.com/office/drawing/2014/main" id="{625001D4-6C16-933B-3BA9-9ECDCDB61F93}"/>
              </a:ext>
            </a:extLst>
          </p:cNvPr>
          <p:cNvSpPr txBox="1"/>
          <p:nvPr/>
        </p:nvSpPr>
        <p:spPr>
          <a:xfrm>
            <a:off x="338518" y="1048373"/>
            <a:ext cx="11467463" cy="415498"/>
          </a:xfrm>
          <a:prstGeom prst="rect">
            <a:avLst/>
          </a:prstGeom>
          <a:noFill/>
        </p:spPr>
        <p:txBody>
          <a:bodyPr wrap="square" rtlCol="0">
            <a:spAutoFit/>
          </a:bodyPr>
          <a:lstStyle/>
          <a:p>
            <a:pPr algn="just"/>
            <a:r>
              <a:rPr lang="en-US" sz="2100" b="1" dirty="0">
                <a:solidFill>
                  <a:srgbClr val="002060"/>
                </a:solidFill>
              </a:rPr>
              <a:t>To address this problem DTaP vaccines ingredients in Japan were changed after 1998.</a:t>
            </a:r>
            <a:endParaRPr lang="en-US" sz="2100" b="1" dirty="0">
              <a:solidFill>
                <a:srgbClr val="002060"/>
              </a:solidFill>
              <a:effectLst/>
            </a:endParaRPr>
          </a:p>
        </p:txBody>
      </p:sp>
      <p:pic>
        <p:nvPicPr>
          <p:cNvPr id="17" name="Picture 16" descr="A pink jelly with black outline&#10;&#10;Description automatically generated">
            <a:extLst>
              <a:ext uri="{FF2B5EF4-FFF2-40B4-BE49-F238E27FC236}">
                <a16:creationId xmlns:a16="http://schemas.microsoft.com/office/drawing/2014/main" id="{A7466786-934A-8461-0318-514F0C815B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81476" y="623457"/>
            <a:ext cx="872504" cy="538912"/>
          </a:xfrm>
          <a:prstGeom prst="rect">
            <a:avLst/>
          </a:prstGeom>
        </p:spPr>
      </p:pic>
      <p:pic>
        <p:nvPicPr>
          <p:cNvPr id="6" name="Graphic 5" descr="Baby outline">
            <a:extLst>
              <a:ext uri="{FF2B5EF4-FFF2-40B4-BE49-F238E27FC236}">
                <a16:creationId xmlns:a16="http://schemas.microsoft.com/office/drawing/2014/main" id="{16D343BD-EA05-6439-9D1F-CA21BDDA43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3539" y="3570840"/>
            <a:ext cx="518473" cy="518473"/>
          </a:xfrm>
          <a:prstGeom prst="rect">
            <a:avLst/>
          </a:prstGeom>
        </p:spPr>
      </p:pic>
      <p:pic>
        <p:nvPicPr>
          <p:cNvPr id="9" name="Graphic 8" descr="Child with balloon outline">
            <a:extLst>
              <a:ext uri="{FF2B5EF4-FFF2-40B4-BE49-F238E27FC236}">
                <a16:creationId xmlns:a16="http://schemas.microsoft.com/office/drawing/2014/main" id="{9F1041C6-055D-CA14-8CEB-ED16D45C8E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61094" y="2843051"/>
            <a:ext cx="953499" cy="923331"/>
          </a:xfrm>
          <a:prstGeom prst="rect">
            <a:avLst/>
          </a:prstGeom>
        </p:spPr>
      </p:pic>
      <p:pic>
        <p:nvPicPr>
          <p:cNvPr id="7" name="Picture 6" descr="A happy emoji">
            <a:extLst>
              <a:ext uri="{FF2B5EF4-FFF2-40B4-BE49-F238E27FC236}">
                <a16:creationId xmlns:a16="http://schemas.microsoft.com/office/drawing/2014/main" id="{A6C753AF-4E6F-1D81-22A9-94ECEF56B58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113653" y="3756285"/>
            <a:ext cx="332270" cy="332270"/>
          </a:xfrm>
          <a:prstGeom prst="rect">
            <a:avLst/>
          </a:prstGeom>
        </p:spPr>
      </p:pic>
      <p:pic>
        <p:nvPicPr>
          <p:cNvPr id="18" name="Picture 17" descr="A vomiting emoji">
            <a:extLst>
              <a:ext uri="{FF2B5EF4-FFF2-40B4-BE49-F238E27FC236}">
                <a16:creationId xmlns:a16="http://schemas.microsoft.com/office/drawing/2014/main" id="{B069872E-23A2-0337-E2FB-6E318467D51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978158" y="3752735"/>
            <a:ext cx="380397" cy="380397"/>
          </a:xfrm>
          <a:prstGeom prst="rect">
            <a:avLst/>
          </a:prstGeom>
        </p:spPr>
      </p:pic>
      <p:pic>
        <p:nvPicPr>
          <p:cNvPr id="24" name="Picture 23" descr="A Japanese flag">
            <a:extLst>
              <a:ext uri="{FF2B5EF4-FFF2-40B4-BE49-F238E27FC236}">
                <a16:creationId xmlns:a16="http://schemas.microsoft.com/office/drawing/2014/main" id="{C9D6BE9E-48CD-F461-74EF-53AF744F0FB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5637834" y="2633026"/>
            <a:ext cx="574071" cy="584776"/>
          </a:xfrm>
          <a:prstGeom prst="rect">
            <a:avLst/>
          </a:prstGeom>
        </p:spPr>
      </p:pic>
      <p:pic>
        <p:nvPicPr>
          <p:cNvPr id="27" name="Picture 26" descr="A US flag">
            <a:extLst>
              <a:ext uri="{FF2B5EF4-FFF2-40B4-BE49-F238E27FC236}">
                <a16:creationId xmlns:a16="http://schemas.microsoft.com/office/drawing/2014/main" id="{2D934562-BB26-8369-BE21-CE5AFC51A91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637834" y="4201974"/>
            <a:ext cx="575735" cy="575735"/>
          </a:xfrm>
          <a:prstGeom prst="rect">
            <a:avLst/>
          </a:prstGeom>
        </p:spPr>
      </p:pic>
    </p:spTree>
    <p:extLst>
      <p:ext uri="{BB962C8B-B14F-4D97-AF65-F5344CB8AC3E}">
        <p14:creationId xmlns:p14="http://schemas.microsoft.com/office/powerpoint/2010/main" val="1006174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48A5B-0AA1-8E0E-DAAE-234543BC043E}"/>
            </a:ext>
          </a:extLst>
        </p:cNvPr>
        <p:cNvGrpSpPr/>
        <p:nvPr/>
      </p:nvGrpSpPr>
      <p:grpSpPr>
        <a:xfrm>
          <a:off x="0" y="0"/>
          <a:ext cx="0" cy="0"/>
          <a:chOff x="0" y="0"/>
          <a:chExt cx="0" cy="0"/>
        </a:xfrm>
      </p:grpSpPr>
      <p:pic>
        <p:nvPicPr>
          <p:cNvPr id="2" name="Picture 1" descr="A chart indicating a dramatic rise in childhood injections after 1990 in the US">
            <a:extLst>
              <a:ext uri="{FF2B5EF4-FFF2-40B4-BE49-F238E27FC236}">
                <a16:creationId xmlns:a16="http://schemas.microsoft.com/office/drawing/2014/main" id="{FAAEF71C-EA7B-C2C4-5853-716398ED0C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851" y="1605999"/>
            <a:ext cx="6505462" cy="4121284"/>
          </a:xfrm>
          <a:prstGeom prst="rect">
            <a:avLst/>
          </a:prstGeom>
          <a:ln>
            <a:solidFill>
              <a:schemeClr val="tx1"/>
            </a:solidFill>
          </a:ln>
        </p:spPr>
      </p:pic>
      <p:sp>
        <p:nvSpPr>
          <p:cNvPr id="3" name="TextBox 7">
            <a:extLst>
              <a:ext uri="{FF2B5EF4-FFF2-40B4-BE49-F238E27FC236}">
                <a16:creationId xmlns:a16="http://schemas.microsoft.com/office/drawing/2014/main" id="{CB10DFA3-9E4B-6A1B-FD35-ED3732B493E6}"/>
              </a:ext>
            </a:extLst>
          </p:cNvPr>
          <p:cNvSpPr txBox="1"/>
          <p:nvPr/>
        </p:nvSpPr>
        <p:spPr>
          <a:xfrm>
            <a:off x="321049" y="331939"/>
            <a:ext cx="11389881" cy="1084912"/>
          </a:xfrm>
          <a:prstGeom prst="rect">
            <a:avLst/>
          </a:prstGeom>
          <a:noFill/>
          <a:ln cap="flat">
            <a:noFill/>
          </a:ln>
        </p:spPr>
        <p:txBody>
          <a:bodyPr vert="horz" wrap="square" lIns="68580" tIns="34290" rIns="68580" bIns="34290" anchor="t" anchorCtr="1" compatLnSpc="1">
            <a:spAutoFit/>
          </a:bodyPr>
          <a:lstStyle/>
          <a:p>
            <a:pPr algn="just" defTabSz="685800">
              <a:defRPr sz="1800" b="0" i="0" u="none" strike="noStrike" kern="0" cap="none" spc="0" baseline="0">
                <a:solidFill>
                  <a:srgbClr val="000000"/>
                </a:solidFill>
                <a:uFillTx/>
              </a:defRPr>
            </a:pPr>
            <a:r>
              <a:rPr lang="en-US" sz="2200" b="1" dirty="0">
                <a:solidFill>
                  <a:srgbClr val="002060"/>
                </a:solidFill>
                <a:latin typeface="+mj-lt"/>
                <a:cs typeface="Calibri" panose="020F0502020204030204" pitchFamily="34" charset="0"/>
              </a:rPr>
              <a:t>The “National Childhood Vaccine Injury Act of 1986” provided liability protection to manufacturers of all products listed on the US childhood immunization schedule. This may have played a role in the </a:t>
            </a:r>
            <a:r>
              <a:rPr lang="en-US" sz="2200" b="1" i="1" dirty="0">
                <a:solidFill>
                  <a:srgbClr val="002060"/>
                </a:solidFill>
                <a:latin typeface="+mj-lt"/>
                <a:cs typeface="Calibri" panose="020F0502020204030204" pitchFamily="34" charset="0"/>
              </a:rPr>
              <a:t>quadrupling</a:t>
            </a:r>
            <a:r>
              <a:rPr lang="en-US" sz="2200" b="1" dirty="0">
                <a:solidFill>
                  <a:srgbClr val="002060"/>
                </a:solidFill>
                <a:latin typeface="+mj-lt"/>
                <a:cs typeface="Calibri" panose="020F0502020204030204" pitchFamily="34" charset="0"/>
              </a:rPr>
              <a:t> of the immunization schedule from 1990 to 2010.</a:t>
            </a:r>
          </a:p>
        </p:txBody>
      </p:sp>
      <p:sp>
        <p:nvSpPr>
          <p:cNvPr id="6" name="TextBox 5">
            <a:extLst>
              <a:ext uri="{FF2B5EF4-FFF2-40B4-BE49-F238E27FC236}">
                <a16:creationId xmlns:a16="http://schemas.microsoft.com/office/drawing/2014/main" id="{2FBB9713-9C12-A616-74AA-6129869DE285}"/>
              </a:ext>
            </a:extLst>
          </p:cNvPr>
          <p:cNvSpPr txBox="1"/>
          <p:nvPr/>
        </p:nvSpPr>
        <p:spPr>
          <a:xfrm>
            <a:off x="7504771" y="1784195"/>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D22B1504-9CC6-C7F2-AEB3-EC21EE35B95A}"/>
              </a:ext>
            </a:extLst>
          </p:cNvPr>
          <p:cNvSpPr txBox="1"/>
          <p:nvPr/>
        </p:nvSpPr>
        <p:spPr>
          <a:xfrm>
            <a:off x="695690" y="5987032"/>
            <a:ext cx="10123485" cy="523220"/>
          </a:xfrm>
          <a:prstGeom prst="rect">
            <a:avLst/>
          </a:prstGeom>
          <a:noFill/>
        </p:spPr>
        <p:txBody>
          <a:bodyPr wrap="square">
            <a:spAutoFit/>
          </a:bodyPr>
          <a:lstStyle/>
          <a:p>
            <a:pPr algn="just"/>
            <a:r>
              <a:rPr lang="en-US" sz="1400" b="0" i="0" dirty="0">
                <a:effectLst/>
              </a:rPr>
              <a:t>CDC: Immunization Schedule-Related Resources for Healthcare Providers.</a:t>
            </a:r>
            <a:r>
              <a:rPr lang="en-US" sz="1400" dirty="0"/>
              <a:t> </a:t>
            </a:r>
            <a:r>
              <a:rPr lang="en-US" sz="1400" dirty="0">
                <a:hlinkClick r:id="rId3"/>
              </a:rPr>
              <a:t>https://www.cdc.gov/vaccines/hcp/imz-schedules/resources.html?CDC_AAref_Val=https://www.cdc.gov/vaccines/schedules/hcp/schedule-related-resources.html</a:t>
            </a:r>
            <a:endParaRPr lang="en-US" sz="1400" dirty="0"/>
          </a:p>
        </p:txBody>
      </p:sp>
      <p:pic>
        <p:nvPicPr>
          <p:cNvPr id="4" name="Picture 3" descr="A poster promoting childhood vaccination">
            <a:extLst>
              <a:ext uri="{FF2B5EF4-FFF2-40B4-BE49-F238E27FC236}">
                <a16:creationId xmlns:a16="http://schemas.microsoft.com/office/drawing/2014/main" id="{B4277B67-A5DF-FDFD-61D4-B7C81ADA5D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167" y="1605999"/>
            <a:ext cx="3796950" cy="4121284"/>
          </a:xfrm>
          <a:prstGeom prst="rect">
            <a:avLst/>
          </a:prstGeom>
        </p:spPr>
      </p:pic>
    </p:spTree>
    <p:extLst>
      <p:ext uri="{BB962C8B-B14F-4D97-AF65-F5344CB8AC3E}">
        <p14:creationId xmlns:p14="http://schemas.microsoft.com/office/powerpoint/2010/main" val="1012081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68DD1-2B34-A951-8658-97B3FC1052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F0F047-F9C7-1239-E712-3AA425A8B828}"/>
              </a:ext>
            </a:extLst>
          </p:cNvPr>
          <p:cNvSpPr txBox="1"/>
          <p:nvPr/>
        </p:nvSpPr>
        <p:spPr>
          <a:xfrm>
            <a:off x="574430" y="5852034"/>
            <a:ext cx="11043140" cy="738664"/>
          </a:xfrm>
          <a:prstGeom prst="rect">
            <a:avLst/>
          </a:prstGeom>
          <a:noFill/>
        </p:spPr>
        <p:txBody>
          <a:bodyPr wrap="square">
            <a:spAutoFit/>
          </a:bodyPr>
          <a:lstStyle/>
          <a:p>
            <a:pPr algn="just"/>
            <a:r>
              <a:rPr lang="en-US" sz="1400" b="0" i="0" dirty="0">
                <a:effectLst/>
              </a:rPr>
              <a:t>Data sources: The CDC Immunization Schedule-Related Resources for Healthcare Providers.</a:t>
            </a:r>
            <a:r>
              <a:rPr lang="en-US" sz="1400" dirty="0"/>
              <a:t> </a:t>
            </a:r>
            <a:r>
              <a:rPr lang="en-US" sz="1400" dirty="0">
                <a:hlinkClick r:id="rId2"/>
              </a:rPr>
              <a:t>https://www.cdc.gov/vaccines/hcp/imz-schedules/resources.html?CDC_AAref_Val=https://www.cdc.gov/vaccines/schedules/hcp/schedule-related-resources.html</a:t>
            </a:r>
            <a:endParaRPr lang="en-US" sz="1400" dirty="0"/>
          </a:p>
          <a:p>
            <a:r>
              <a:rPr lang="en-US" sz="1400" dirty="0"/>
              <a:t>and the ECDC: Vaccine Scheduler. </a:t>
            </a:r>
            <a:r>
              <a:rPr lang="en-US" sz="1400" dirty="0">
                <a:hlinkClick r:id="rId3"/>
              </a:rPr>
              <a:t>https://vaccine-schedule.ecdc.europa.eu/</a:t>
            </a:r>
            <a:endParaRPr lang="en-US" sz="1400" dirty="0"/>
          </a:p>
        </p:txBody>
      </p:sp>
      <p:pic>
        <p:nvPicPr>
          <p:cNvPr id="7" name="Picture 6" descr="A US flag">
            <a:extLst>
              <a:ext uri="{FF2B5EF4-FFF2-40B4-BE49-F238E27FC236}">
                <a16:creationId xmlns:a16="http://schemas.microsoft.com/office/drawing/2014/main" id="{B8A3E9CF-2D83-EBCC-74E1-D805BA7F86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4393" y="1492725"/>
            <a:ext cx="842884" cy="516298"/>
          </a:xfrm>
          <a:prstGeom prst="rect">
            <a:avLst/>
          </a:prstGeom>
          <a:ln>
            <a:solidFill>
              <a:schemeClr val="tx1"/>
            </a:solidFill>
          </a:ln>
        </p:spPr>
      </p:pic>
      <p:pic>
        <p:nvPicPr>
          <p:cNvPr id="9" name="Picture 8" descr="A Danish flag">
            <a:extLst>
              <a:ext uri="{FF2B5EF4-FFF2-40B4-BE49-F238E27FC236}">
                <a16:creationId xmlns:a16="http://schemas.microsoft.com/office/drawing/2014/main" id="{46649366-9E98-03A0-0A18-FE32A083ED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34393" y="3061920"/>
            <a:ext cx="833693" cy="516299"/>
          </a:xfrm>
          <a:prstGeom prst="rect">
            <a:avLst/>
          </a:prstGeom>
          <a:ln>
            <a:solidFill>
              <a:schemeClr val="tx1"/>
            </a:solidFill>
          </a:ln>
        </p:spPr>
      </p:pic>
      <p:pic>
        <p:nvPicPr>
          <p:cNvPr id="11" name="Picture 10" descr="A French flag">
            <a:extLst>
              <a:ext uri="{FF2B5EF4-FFF2-40B4-BE49-F238E27FC236}">
                <a16:creationId xmlns:a16="http://schemas.microsoft.com/office/drawing/2014/main" id="{DC74DD3B-461D-2E77-0109-075DD32521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43583" y="2264788"/>
            <a:ext cx="833693" cy="516298"/>
          </a:xfrm>
          <a:prstGeom prst="rect">
            <a:avLst/>
          </a:prstGeom>
          <a:ln>
            <a:solidFill>
              <a:schemeClr val="tx1"/>
            </a:solidFill>
          </a:ln>
        </p:spPr>
      </p:pic>
      <p:sp>
        <p:nvSpPr>
          <p:cNvPr id="13" name="TextBox 12">
            <a:extLst>
              <a:ext uri="{FF2B5EF4-FFF2-40B4-BE49-F238E27FC236}">
                <a16:creationId xmlns:a16="http://schemas.microsoft.com/office/drawing/2014/main" id="{DAD39118-9F6C-76CB-C318-DADF8D23B744}"/>
              </a:ext>
            </a:extLst>
          </p:cNvPr>
          <p:cNvSpPr txBox="1"/>
          <p:nvPr/>
        </p:nvSpPr>
        <p:spPr>
          <a:xfrm>
            <a:off x="212042" y="323069"/>
            <a:ext cx="11612096" cy="415498"/>
          </a:xfrm>
          <a:prstGeom prst="rect">
            <a:avLst/>
          </a:prstGeom>
          <a:noFill/>
        </p:spPr>
        <p:txBody>
          <a:bodyPr wrap="square">
            <a:spAutoFit/>
          </a:bodyPr>
          <a:lstStyle/>
          <a:p>
            <a:pPr algn="just" defTabSz="685800">
              <a:defRPr sz="1800" b="0" i="0" u="none" strike="noStrike" kern="0" cap="none" spc="0" baseline="0">
                <a:solidFill>
                  <a:srgbClr val="000000"/>
                </a:solidFill>
                <a:uFillTx/>
              </a:defRPr>
            </a:pPr>
            <a:r>
              <a:rPr lang="en-US" sz="2100" b="1" dirty="0">
                <a:solidFill>
                  <a:srgbClr val="002060"/>
                </a:solidFill>
                <a:latin typeface="+mj-lt"/>
                <a:cs typeface="Calibri" panose="020F0502020204030204" pitchFamily="34" charset="0"/>
              </a:rPr>
              <a:t>This may also explain why US 2-year-olds accumulate more injections than their EU counterparts.</a:t>
            </a:r>
          </a:p>
        </p:txBody>
      </p:sp>
      <p:pic>
        <p:nvPicPr>
          <p:cNvPr id="5" name="Picture 4" descr="A graph indicating how US children are required to get more injections than their EU counterparts">
            <a:extLst>
              <a:ext uri="{FF2B5EF4-FFF2-40B4-BE49-F238E27FC236}">
                <a16:creationId xmlns:a16="http://schemas.microsoft.com/office/drawing/2014/main" id="{81307510-4538-9BBE-B5BA-8A8F49D84ED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15762" y="866449"/>
            <a:ext cx="6078072" cy="4953187"/>
          </a:xfrm>
          <a:prstGeom prst="rect">
            <a:avLst/>
          </a:prstGeom>
          <a:ln>
            <a:solidFill>
              <a:schemeClr val="tx1">
                <a:lumMod val="95000"/>
                <a:lumOff val="5000"/>
              </a:schemeClr>
            </a:solidFill>
          </a:ln>
        </p:spPr>
      </p:pic>
      <p:pic>
        <p:nvPicPr>
          <p:cNvPr id="8" name="Graphic 7" descr="Baby outline">
            <a:extLst>
              <a:ext uri="{FF2B5EF4-FFF2-40B4-BE49-F238E27FC236}">
                <a16:creationId xmlns:a16="http://schemas.microsoft.com/office/drawing/2014/main" id="{CDF7CA24-3AAC-8397-556C-29B16D73A1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11701" y="5161813"/>
            <a:ext cx="574071" cy="574071"/>
          </a:xfrm>
          <a:prstGeom prst="rect">
            <a:avLst/>
          </a:prstGeom>
        </p:spPr>
      </p:pic>
      <p:pic>
        <p:nvPicPr>
          <p:cNvPr id="10" name="Graphic 9" descr="Baby crawling outline">
            <a:extLst>
              <a:ext uri="{FF2B5EF4-FFF2-40B4-BE49-F238E27FC236}">
                <a16:creationId xmlns:a16="http://schemas.microsoft.com/office/drawing/2014/main" id="{D7263A02-66A0-BE28-9C93-EEA960A35C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2839" y="5157396"/>
            <a:ext cx="645009" cy="645009"/>
          </a:xfrm>
          <a:prstGeom prst="rect">
            <a:avLst/>
          </a:prstGeom>
        </p:spPr>
      </p:pic>
      <p:pic>
        <p:nvPicPr>
          <p:cNvPr id="12" name="Graphic 11" descr="Child with balloon outline">
            <a:extLst>
              <a:ext uri="{FF2B5EF4-FFF2-40B4-BE49-F238E27FC236}">
                <a16:creationId xmlns:a16="http://schemas.microsoft.com/office/drawing/2014/main" id="{BF750CA0-4650-1BD5-7FA6-4BDC5055824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77114" y="4841671"/>
            <a:ext cx="877228" cy="877228"/>
          </a:xfrm>
          <a:prstGeom prst="rect">
            <a:avLst/>
          </a:prstGeom>
        </p:spPr>
      </p:pic>
    </p:spTree>
    <p:extLst>
      <p:ext uri="{BB962C8B-B14F-4D97-AF65-F5344CB8AC3E}">
        <p14:creationId xmlns:p14="http://schemas.microsoft.com/office/powerpoint/2010/main" val="461445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C01E2E5-7A8D-B25A-9A2C-538AF3FEF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4D610-BC04-93FF-9E15-E4A3EC2E8C19}"/>
              </a:ext>
            </a:extLst>
          </p:cNvPr>
          <p:cNvSpPr>
            <a:spLocks noGrp="1"/>
          </p:cNvSpPr>
          <p:nvPr>
            <p:ph type="ctrTitle"/>
          </p:nvPr>
        </p:nvSpPr>
        <p:spPr>
          <a:xfrm>
            <a:off x="972457" y="1122363"/>
            <a:ext cx="10363200" cy="2387600"/>
          </a:xfrm>
        </p:spPr>
        <p:txBody>
          <a:bodyPr>
            <a:normAutofit/>
          </a:bodyPr>
          <a:lstStyle/>
          <a:p>
            <a:r>
              <a:rPr lang="en-US" sz="4400" dirty="0"/>
              <a:t>An Alternate Means of Vaccine Application</a:t>
            </a:r>
          </a:p>
        </p:txBody>
      </p:sp>
      <p:sp>
        <p:nvSpPr>
          <p:cNvPr id="3" name="Subtitle 2">
            <a:extLst>
              <a:ext uri="{FF2B5EF4-FFF2-40B4-BE49-F238E27FC236}">
                <a16:creationId xmlns:a16="http://schemas.microsoft.com/office/drawing/2014/main" id="{39044067-64F4-3DF2-C4C6-0B7B01ABE2C8}"/>
              </a:ext>
            </a:extLst>
          </p:cNvPr>
          <p:cNvSpPr>
            <a:spLocks noGrp="1"/>
          </p:cNvSpPr>
          <p:nvPr>
            <p:ph type="subTitle" idx="1"/>
          </p:nvPr>
        </p:nvSpPr>
        <p:spPr>
          <a:xfrm>
            <a:off x="714260" y="3646105"/>
            <a:ext cx="10726891" cy="1655762"/>
          </a:xfrm>
        </p:spPr>
        <p:txBody>
          <a:bodyPr/>
          <a:lstStyle/>
          <a:p>
            <a:r>
              <a:rPr lang="en-US" dirty="0"/>
              <a:t>Can vaccine-induced immune dysregulation be mitigated when vaccines </a:t>
            </a:r>
          </a:p>
          <a:p>
            <a:r>
              <a:rPr lang="en-US" dirty="0"/>
              <a:t>are applied on membranes that simulate natural routes of infection?</a:t>
            </a:r>
          </a:p>
        </p:txBody>
      </p:sp>
    </p:spTree>
    <p:extLst>
      <p:ext uri="{BB962C8B-B14F-4D97-AF65-F5344CB8AC3E}">
        <p14:creationId xmlns:p14="http://schemas.microsoft.com/office/powerpoint/2010/main" val="3318169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36885-5311-54A2-43D8-19122D34B3F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38DD41E-4E5D-D0A2-620D-27FE425888DA}"/>
              </a:ext>
            </a:extLst>
          </p:cNvPr>
          <p:cNvSpPr txBox="1"/>
          <p:nvPr/>
        </p:nvSpPr>
        <p:spPr>
          <a:xfrm>
            <a:off x="498725" y="136549"/>
            <a:ext cx="7733592" cy="461665"/>
          </a:xfrm>
          <a:prstGeom prst="rect">
            <a:avLst/>
          </a:prstGeom>
          <a:noFill/>
        </p:spPr>
        <p:txBody>
          <a:bodyPr wrap="none" rtlCol="0">
            <a:spAutoFit/>
          </a:bodyPr>
          <a:lstStyle/>
          <a:p>
            <a:r>
              <a:rPr lang="en-US" sz="2400" b="1" dirty="0">
                <a:solidFill>
                  <a:srgbClr val="002060"/>
                </a:solidFill>
                <a:latin typeface="+mj-lt"/>
              </a:rPr>
              <a:t>Are we overlooking the significance of </a:t>
            </a:r>
            <a:r>
              <a:rPr lang="en-US" sz="2400" b="1" i="1" dirty="0">
                <a:solidFill>
                  <a:srgbClr val="002060"/>
                </a:solidFill>
                <a:latin typeface="+mj-lt"/>
              </a:rPr>
              <a:t>mucosal</a:t>
            </a:r>
            <a:r>
              <a:rPr lang="en-US" sz="2400" b="1" dirty="0">
                <a:solidFill>
                  <a:srgbClr val="002060"/>
                </a:solidFill>
                <a:latin typeface="+mj-lt"/>
              </a:rPr>
              <a:t> immunity?</a:t>
            </a:r>
          </a:p>
        </p:txBody>
      </p:sp>
      <p:sp>
        <p:nvSpPr>
          <p:cNvPr id="5" name="TextBox 4">
            <a:extLst>
              <a:ext uri="{FF2B5EF4-FFF2-40B4-BE49-F238E27FC236}">
                <a16:creationId xmlns:a16="http://schemas.microsoft.com/office/drawing/2014/main" id="{F2E02C33-CB6B-5CA1-F47C-B57547AF0785}"/>
              </a:ext>
            </a:extLst>
          </p:cNvPr>
          <p:cNvSpPr txBox="1"/>
          <p:nvPr/>
        </p:nvSpPr>
        <p:spPr>
          <a:xfrm>
            <a:off x="277901" y="751890"/>
            <a:ext cx="7313236" cy="707886"/>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Mucosal surfaces exceed skin surfaces by 200X.</a:t>
            </a:r>
          </a:p>
          <a:p>
            <a:pPr marL="342900" indent="-342900" algn="just">
              <a:buFont typeface="Arial" panose="020B0604020202020204" pitchFamily="34" charset="0"/>
              <a:buChar char="•"/>
            </a:pPr>
            <a:endParaRPr lang="en-US" sz="2000" dirty="0"/>
          </a:p>
        </p:txBody>
      </p:sp>
      <p:pic>
        <p:nvPicPr>
          <p:cNvPr id="9" name="Picture 8" descr="A black and white drawing of a lungs&#10;&#10;Description automatically generated">
            <a:extLst>
              <a:ext uri="{FF2B5EF4-FFF2-40B4-BE49-F238E27FC236}">
                <a16:creationId xmlns:a16="http://schemas.microsoft.com/office/drawing/2014/main" id="{1D9065EF-2C9E-FB77-B7EE-FBFFA62B65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2317" y="102928"/>
            <a:ext cx="1230719" cy="1677170"/>
          </a:xfrm>
          <a:prstGeom prst="rect">
            <a:avLst/>
          </a:prstGeom>
        </p:spPr>
      </p:pic>
      <p:pic>
        <p:nvPicPr>
          <p:cNvPr id="13" name="Picture 12" descr="A white outline of a human digestive system&#10;&#10;Description automatically generated">
            <a:extLst>
              <a:ext uri="{FF2B5EF4-FFF2-40B4-BE49-F238E27FC236}">
                <a16:creationId xmlns:a16="http://schemas.microsoft.com/office/drawing/2014/main" id="{8CB1B7A0-E112-602F-283C-3A4FB664CC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4262" y="102928"/>
            <a:ext cx="1667728" cy="2206336"/>
          </a:xfrm>
          <a:prstGeom prst="rect">
            <a:avLst/>
          </a:prstGeom>
        </p:spPr>
      </p:pic>
      <p:pic>
        <p:nvPicPr>
          <p:cNvPr id="25" name="Picture 24" descr="A diagram of a kidney system&#10;&#10;Description automatically generated">
            <a:extLst>
              <a:ext uri="{FF2B5EF4-FFF2-40B4-BE49-F238E27FC236}">
                <a16:creationId xmlns:a16="http://schemas.microsoft.com/office/drawing/2014/main" id="{FF269F42-ABD5-D9FA-CFA1-1B1A1960BD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12645" y="218412"/>
            <a:ext cx="1060684" cy="1677170"/>
          </a:xfrm>
          <a:prstGeom prst="rect">
            <a:avLst/>
          </a:prstGeom>
        </p:spPr>
      </p:pic>
      <p:sp>
        <p:nvSpPr>
          <p:cNvPr id="2" name="TextBox 1">
            <a:extLst>
              <a:ext uri="{FF2B5EF4-FFF2-40B4-BE49-F238E27FC236}">
                <a16:creationId xmlns:a16="http://schemas.microsoft.com/office/drawing/2014/main" id="{31261936-BBE6-42B0-15B7-C891059C0945}"/>
              </a:ext>
            </a:extLst>
          </p:cNvPr>
          <p:cNvSpPr txBox="1"/>
          <p:nvPr/>
        </p:nvSpPr>
        <p:spPr>
          <a:xfrm>
            <a:off x="6952593" y="580171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73391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D59AE-B768-FB18-4FC3-7751B2971BB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023AA4C-DC68-C01C-23C2-C253B76E2ED3}"/>
              </a:ext>
            </a:extLst>
          </p:cNvPr>
          <p:cNvSpPr txBox="1"/>
          <p:nvPr/>
        </p:nvSpPr>
        <p:spPr>
          <a:xfrm>
            <a:off x="498725" y="136549"/>
            <a:ext cx="7733592" cy="461665"/>
          </a:xfrm>
          <a:prstGeom prst="rect">
            <a:avLst/>
          </a:prstGeom>
          <a:noFill/>
        </p:spPr>
        <p:txBody>
          <a:bodyPr wrap="none" rtlCol="0">
            <a:spAutoFit/>
          </a:bodyPr>
          <a:lstStyle/>
          <a:p>
            <a:r>
              <a:rPr lang="en-US" sz="2400" b="1" dirty="0">
                <a:solidFill>
                  <a:srgbClr val="002060"/>
                </a:solidFill>
                <a:latin typeface="+mj-lt"/>
              </a:rPr>
              <a:t>Are we overlooking the significance of </a:t>
            </a:r>
            <a:r>
              <a:rPr lang="en-US" sz="2400" b="1" i="1" dirty="0">
                <a:solidFill>
                  <a:srgbClr val="002060"/>
                </a:solidFill>
                <a:latin typeface="+mj-lt"/>
              </a:rPr>
              <a:t>mucosal</a:t>
            </a:r>
            <a:r>
              <a:rPr lang="en-US" sz="2400" b="1" dirty="0">
                <a:solidFill>
                  <a:srgbClr val="002060"/>
                </a:solidFill>
                <a:latin typeface="+mj-lt"/>
              </a:rPr>
              <a:t> immunity?</a:t>
            </a:r>
          </a:p>
        </p:txBody>
      </p:sp>
      <p:sp>
        <p:nvSpPr>
          <p:cNvPr id="5" name="TextBox 4">
            <a:extLst>
              <a:ext uri="{FF2B5EF4-FFF2-40B4-BE49-F238E27FC236}">
                <a16:creationId xmlns:a16="http://schemas.microsoft.com/office/drawing/2014/main" id="{3D853AA2-A150-2C86-E9F2-6C99DEA1C38A}"/>
              </a:ext>
            </a:extLst>
          </p:cNvPr>
          <p:cNvSpPr txBox="1"/>
          <p:nvPr/>
        </p:nvSpPr>
        <p:spPr>
          <a:xfrm>
            <a:off x="277901" y="751890"/>
            <a:ext cx="7313236" cy="1015663"/>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Mucosal surfaces exceed skin surfaces by 200X.</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Over 90% of infections enter via mucosal surfaces.</a:t>
            </a:r>
          </a:p>
        </p:txBody>
      </p:sp>
      <p:pic>
        <p:nvPicPr>
          <p:cNvPr id="9" name="Picture 8" descr="A black and white drawing of a lungs&#10;&#10;Description automatically generated">
            <a:extLst>
              <a:ext uri="{FF2B5EF4-FFF2-40B4-BE49-F238E27FC236}">
                <a16:creationId xmlns:a16="http://schemas.microsoft.com/office/drawing/2014/main" id="{0554F7DF-C036-71BC-DC99-5433447CA8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2317" y="102928"/>
            <a:ext cx="1230719" cy="1677170"/>
          </a:xfrm>
          <a:prstGeom prst="rect">
            <a:avLst/>
          </a:prstGeom>
        </p:spPr>
      </p:pic>
      <p:pic>
        <p:nvPicPr>
          <p:cNvPr id="13" name="Picture 12" descr="A white outline of a human digestive system&#10;&#10;Description automatically generated">
            <a:extLst>
              <a:ext uri="{FF2B5EF4-FFF2-40B4-BE49-F238E27FC236}">
                <a16:creationId xmlns:a16="http://schemas.microsoft.com/office/drawing/2014/main" id="{ABD267B0-CD88-D98A-6AF5-E5711D4600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4262" y="102928"/>
            <a:ext cx="1667728" cy="2206336"/>
          </a:xfrm>
          <a:prstGeom prst="rect">
            <a:avLst/>
          </a:prstGeom>
        </p:spPr>
      </p:pic>
      <p:pic>
        <p:nvPicPr>
          <p:cNvPr id="15" name="Graphic 14" descr="Cough outline">
            <a:extLst>
              <a:ext uri="{FF2B5EF4-FFF2-40B4-BE49-F238E27FC236}">
                <a16:creationId xmlns:a16="http://schemas.microsoft.com/office/drawing/2014/main" id="{C545B031-5DF2-8CEE-0FB8-0F23A8580D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6348201" y="1139302"/>
            <a:ext cx="811663" cy="791093"/>
          </a:xfrm>
          <a:prstGeom prst="rect">
            <a:avLst/>
          </a:prstGeom>
        </p:spPr>
      </p:pic>
      <p:pic>
        <p:nvPicPr>
          <p:cNvPr id="25" name="Picture 24" descr="A diagram of a kidney system&#10;&#10;Description automatically generated">
            <a:extLst>
              <a:ext uri="{FF2B5EF4-FFF2-40B4-BE49-F238E27FC236}">
                <a16:creationId xmlns:a16="http://schemas.microsoft.com/office/drawing/2014/main" id="{44A33E86-30AE-829F-94F0-18F2EA514C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12645" y="218412"/>
            <a:ext cx="1060684" cy="1677170"/>
          </a:xfrm>
          <a:prstGeom prst="rect">
            <a:avLst/>
          </a:prstGeom>
        </p:spPr>
      </p:pic>
      <p:sp>
        <p:nvSpPr>
          <p:cNvPr id="2" name="TextBox 1">
            <a:extLst>
              <a:ext uri="{FF2B5EF4-FFF2-40B4-BE49-F238E27FC236}">
                <a16:creationId xmlns:a16="http://schemas.microsoft.com/office/drawing/2014/main" id="{8B6E35D0-C014-AE25-0F24-E72C2994C4C3}"/>
              </a:ext>
            </a:extLst>
          </p:cNvPr>
          <p:cNvSpPr txBox="1"/>
          <p:nvPr/>
        </p:nvSpPr>
        <p:spPr>
          <a:xfrm>
            <a:off x="6952593" y="580171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41909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1E12D-DD8E-3DA0-D65C-318DF356776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6FBC356-EDB5-2229-EC18-0E5ED05307E2}"/>
              </a:ext>
            </a:extLst>
          </p:cNvPr>
          <p:cNvSpPr txBox="1"/>
          <p:nvPr/>
        </p:nvSpPr>
        <p:spPr>
          <a:xfrm>
            <a:off x="498725" y="136549"/>
            <a:ext cx="7733592" cy="461665"/>
          </a:xfrm>
          <a:prstGeom prst="rect">
            <a:avLst/>
          </a:prstGeom>
          <a:noFill/>
        </p:spPr>
        <p:txBody>
          <a:bodyPr wrap="none" rtlCol="0">
            <a:spAutoFit/>
          </a:bodyPr>
          <a:lstStyle/>
          <a:p>
            <a:r>
              <a:rPr lang="en-US" sz="2400" b="1" dirty="0">
                <a:solidFill>
                  <a:schemeClr val="accent1"/>
                </a:solidFill>
                <a:latin typeface="+mj-lt"/>
              </a:rPr>
              <a:t>Are we overlooking the significance of </a:t>
            </a:r>
            <a:r>
              <a:rPr lang="en-US" sz="2400" b="1" i="1" dirty="0">
                <a:solidFill>
                  <a:schemeClr val="accent1"/>
                </a:solidFill>
                <a:latin typeface="+mj-lt"/>
              </a:rPr>
              <a:t>mucosal</a:t>
            </a:r>
            <a:r>
              <a:rPr lang="en-US" sz="2400" b="1" dirty="0">
                <a:solidFill>
                  <a:schemeClr val="accent1"/>
                </a:solidFill>
                <a:latin typeface="+mj-lt"/>
              </a:rPr>
              <a:t> immunity?</a:t>
            </a:r>
          </a:p>
        </p:txBody>
      </p:sp>
      <p:sp>
        <p:nvSpPr>
          <p:cNvPr id="5" name="TextBox 4">
            <a:extLst>
              <a:ext uri="{FF2B5EF4-FFF2-40B4-BE49-F238E27FC236}">
                <a16:creationId xmlns:a16="http://schemas.microsoft.com/office/drawing/2014/main" id="{1806FCE3-EAAB-BA35-2302-BA8C63A3AD07}"/>
              </a:ext>
            </a:extLst>
          </p:cNvPr>
          <p:cNvSpPr txBox="1"/>
          <p:nvPr/>
        </p:nvSpPr>
        <p:spPr>
          <a:xfrm>
            <a:off x="277901" y="751890"/>
            <a:ext cx="7313236" cy="2246769"/>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Mucosal surfaces exceed skin surfaces by 200X.</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Over 90% of infections enter via mucosal surfaces.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The majority of white blood cells reside in the mucosa and the resident T &amp; B cells are more efficient at stopping infections and discerning pathogens from the other particles.</a:t>
            </a:r>
          </a:p>
        </p:txBody>
      </p:sp>
      <p:pic>
        <p:nvPicPr>
          <p:cNvPr id="9" name="Picture 8" descr="A black and white drawing of a lungs&#10;&#10;Description automatically generated">
            <a:extLst>
              <a:ext uri="{FF2B5EF4-FFF2-40B4-BE49-F238E27FC236}">
                <a16:creationId xmlns:a16="http://schemas.microsoft.com/office/drawing/2014/main" id="{81C3A240-4DA7-54CD-2ECD-FF571E50F5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2317" y="102928"/>
            <a:ext cx="1230719" cy="1677170"/>
          </a:xfrm>
          <a:prstGeom prst="rect">
            <a:avLst/>
          </a:prstGeom>
        </p:spPr>
      </p:pic>
      <p:pic>
        <p:nvPicPr>
          <p:cNvPr id="13" name="Picture 12" descr="A white outline of a human digestive system&#10;&#10;Description automatically generated">
            <a:extLst>
              <a:ext uri="{FF2B5EF4-FFF2-40B4-BE49-F238E27FC236}">
                <a16:creationId xmlns:a16="http://schemas.microsoft.com/office/drawing/2014/main" id="{0B87474A-0D14-6404-4B80-076B3E3AFE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4262" y="102928"/>
            <a:ext cx="1667728" cy="2206336"/>
          </a:xfrm>
          <a:prstGeom prst="rect">
            <a:avLst/>
          </a:prstGeom>
        </p:spPr>
      </p:pic>
      <p:pic>
        <p:nvPicPr>
          <p:cNvPr id="15" name="Graphic 14" descr="Cough outline">
            <a:extLst>
              <a:ext uri="{FF2B5EF4-FFF2-40B4-BE49-F238E27FC236}">
                <a16:creationId xmlns:a16="http://schemas.microsoft.com/office/drawing/2014/main" id="{CDE43F98-D133-F7DD-1F7A-9FCD18BB99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6348201" y="1139302"/>
            <a:ext cx="811663" cy="791093"/>
          </a:xfrm>
          <a:prstGeom prst="rect">
            <a:avLst/>
          </a:prstGeom>
        </p:spPr>
      </p:pic>
      <p:pic>
        <p:nvPicPr>
          <p:cNvPr id="19" name="Picture 18" descr="A diagram of the lining of intestinal villii">
            <a:extLst>
              <a:ext uri="{FF2B5EF4-FFF2-40B4-BE49-F238E27FC236}">
                <a16:creationId xmlns:a16="http://schemas.microsoft.com/office/drawing/2014/main" id="{B027C614-16A9-B180-F190-DF1292CD7098}"/>
              </a:ext>
            </a:extLst>
          </p:cNvPr>
          <p:cNvPicPr>
            <a:picLocks noChangeAspect="1"/>
          </p:cNvPicPr>
          <p:nvPr/>
        </p:nvPicPr>
        <p:blipFill>
          <a:blip r:embed="rId6"/>
          <a:stretch>
            <a:fillRect/>
          </a:stretch>
        </p:blipFill>
        <p:spPr>
          <a:xfrm>
            <a:off x="7726017" y="2147778"/>
            <a:ext cx="4188082" cy="4488142"/>
          </a:xfrm>
          <a:prstGeom prst="rect">
            <a:avLst/>
          </a:prstGeom>
          <a:ln>
            <a:solidFill>
              <a:schemeClr val="tx1"/>
            </a:solidFill>
          </a:ln>
        </p:spPr>
      </p:pic>
      <p:pic>
        <p:nvPicPr>
          <p:cNvPr id="25" name="Picture 24" descr="A diagram of a kidney system&#10;&#10;Description automatically generated">
            <a:extLst>
              <a:ext uri="{FF2B5EF4-FFF2-40B4-BE49-F238E27FC236}">
                <a16:creationId xmlns:a16="http://schemas.microsoft.com/office/drawing/2014/main" id="{CDCBE2F1-DFAD-09BC-90C8-162A8057DE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12645" y="218412"/>
            <a:ext cx="1060684" cy="1677170"/>
          </a:xfrm>
          <a:prstGeom prst="rect">
            <a:avLst/>
          </a:prstGeom>
        </p:spPr>
      </p:pic>
      <p:sp>
        <p:nvSpPr>
          <p:cNvPr id="2" name="TextBox 1">
            <a:extLst>
              <a:ext uri="{FF2B5EF4-FFF2-40B4-BE49-F238E27FC236}">
                <a16:creationId xmlns:a16="http://schemas.microsoft.com/office/drawing/2014/main" id="{82C08692-62F8-9403-6126-7E904C22434F}"/>
              </a:ext>
            </a:extLst>
          </p:cNvPr>
          <p:cNvSpPr txBox="1"/>
          <p:nvPr/>
        </p:nvSpPr>
        <p:spPr>
          <a:xfrm>
            <a:off x="6952593" y="580171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56733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CD8A6-F6C1-CB4E-5F15-1AB847E8B3C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AAEE30-AF25-0563-8128-A32931911C14}"/>
              </a:ext>
            </a:extLst>
          </p:cNvPr>
          <p:cNvSpPr txBox="1"/>
          <p:nvPr/>
        </p:nvSpPr>
        <p:spPr>
          <a:xfrm>
            <a:off x="498725" y="136549"/>
            <a:ext cx="7733592" cy="461665"/>
          </a:xfrm>
          <a:prstGeom prst="rect">
            <a:avLst/>
          </a:prstGeom>
          <a:noFill/>
        </p:spPr>
        <p:txBody>
          <a:bodyPr wrap="none" rtlCol="0">
            <a:spAutoFit/>
          </a:bodyPr>
          <a:lstStyle/>
          <a:p>
            <a:r>
              <a:rPr lang="en-US" sz="2400" b="1" dirty="0">
                <a:solidFill>
                  <a:srgbClr val="002060"/>
                </a:solidFill>
                <a:latin typeface="+mj-lt"/>
              </a:rPr>
              <a:t>Are we overlooking the significance of </a:t>
            </a:r>
            <a:r>
              <a:rPr lang="en-US" sz="2400" b="1" i="1" dirty="0">
                <a:solidFill>
                  <a:srgbClr val="002060"/>
                </a:solidFill>
                <a:latin typeface="+mj-lt"/>
              </a:rPr>
              <a:t>mucosal</a:t>
            </a:r>
            <a:r>
              <a:rPr lang="en-US" sz="2400" b="1" dirty="0">
                <a:solidFill>
                  <a:srgbClr val="002060"/>
                </a:solidFill>
                <a:latin typeface="+mj-lt"/>
              </a:rPr>
              <a:t> immunity?</a:t>
            </a:r>
          </a:p>
        </p:txBody>
      </p:sp>
      <p:sp>
        <p:nvSpPr>
          <p:cNvPr id="5" name="TextBox 4">
            <a:extLst>
              <a:ext uri="{FF2B5EF4-FFF2-40B4-BE49-F238E27FC236}">
                <a16:creationId xmlns:a16="http://schemas.microsoft.com/office/drawing/2014/main" id="{A57F37B9-5975-ACC2-AC9E-7A06E9689B64}"/>
              </a:ext>
            </a:extLst>
          </p:cNvPr>
          <p:cNvSpPr txBox="1"/>
          <p:nvPr/>
        </p:nvSpPr>
        <p:spPr>
          <a:xfrm>
            <a:off x="277901" y="751890"/>
            <a:ext cx="7313236" cy="3170099"/>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Mucosal surfaces exceed skin surfaces by 200X.</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Over 90% of infections enter via mucosal surfaces.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The majority of white blood cells reside in the mucosa and the resident T &amp; B cells are more efficient at stopping infections and discerning pathogens from the other particles.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Mucosal lymphocytes and antibodies are less likely to activate systemic inflammation. </a:t>
            </a:r>
          </a:p>
        </p:txBody>
      </p:sp>
      <p:pic>
        <p:nvPicPr>
          <p:cNvPr id="9" name="Picture 8" descr="A black and white drawing of a lungs&#10;&#10;Description automatically generated">
            <a:extLst>
              <a:ext uri="{FF2B5EF4-FFF2-40B4-BE49-F238E27FC236}">
                <a16:creationId xmlns:a16="http://schemas.microsoft.com/office/drawing/2014/main" id="{CE184D7E-5279-F1BD-12A9-D0F067E4BF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2317" y="102928"/>
            <a:ext cx="1230719" cy="1677170"/>
          </a:xfrm>
          <a:prstGeom prst="rect">
            <a:avLst/>
          </a:prstGeom>
        </p:spPr>
      </p:pic>
      <p:pic>
        <p:nvPicPr>
          <p:cNvPr id="13" name="Picture 12" descr="A white outline of a human digestive system&#10;&#10;Description automatically generated">
            <a:extLst>
              <a:ext uri="{FF2B5EF4-FFF2-40B4-BE49-F238E27FC236}">
                <a16:creationId xmlns:a16="http://schemas.microsoft.com/office/drawing/2014/main" id="{FC60389B-9469-2F41-E9D9-9AFD223193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4262" y="102928"/>
            <a:ext cx="1667728" cy="2206336"/>
          </a:xfrm>
          <a:prstGeom prst="rect">
            <a:avLst/>
          </a:prstGeom>
        </p:spPr>
      </p:pic>
      <p:pic>
        <p:nvPicPr>
          <p:cNvPr id="15" name="Graphic 14" descr="Cough outline">
            <a:extLst>
              <a:ext uri="{FF2B5EF4-FFF2-40B4-BE49-F238E27FC236}">
                <a16:creationId xmlns:a16="http://schemas.microsoft.com/office/drawing/2014/main" id="{63FA5199-EAD7-7719-13E3-4C488498D9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6348201" y="1139302"/>
            <a:ext cx="811663" cy="791093"/>
          </a:xfrm>
          <a:prstGeom prst="rect">
            <a:avLst/>
          </a:prstGeom>
        </p:spPr>
      </p:pic>
      <p:pic>
        <p:nvPicPr>
          <p:cNvPr id="19" name="Picture 18" descr="A diagram of a cell structure&#10;&#10;Description automatically generated">
            <a:extLst>
              <a:ext uri="{FF2B5EF4-FFF2-40B4-BE49-F238E27FC236}">
                <a16:creationId xmlns:a16="http://schemas.microsoft.com/office/drawing/2014/main" id="{B53BB237-7C41-DE85-8850-AEF4B46EF943}"/>
              </a:ext>
            </a:extLst>
          </p:cNvPr>
          <p:cNvPicPr>
            <a:picLocks noChangeAspect="1"/>
          </p:cNvPicPr>
          <p:nvPr/>
        </p:nvPicPr>
        <p:blipFill>
          <a:blip r:embed="rId6"/>
          <a:stretch>
            <a:fillRect/>
          </a:stretch>
        </p:blipFill>
        <p:spPr>
          <a:xfrm>
            <a:off x="7726017" y="2147778"/>
            <a:ext cx="4188082" cy="4488142"/>
          </a:xfrm>
          <a:prstGeom prst="rect">
            <a:avLst/>
          </a:prstGeom>
          <a:ln>
            <a:solidFill>
              <a:schemeClr val="tx1"/>
            </a:solidFill>
          </a:ln>
        </p:spPr>
      </p:pic>
      <p:pic>
        <p:nvPicPr>
          <p:cNvPr id="25" name="Picture 24" descr="A diagram of a kidney system&#10;&#10;Description automatically generated">
            <a:extLst>
              <a:ext uri="{FF2B5EF4-FFF2-40B4-BE49-F238E27FC236}">
                <a16:creationId xmlns:a16="http://schemas.microsoft.com/office/drawing/2014/main" id="{4A6C914F-92C2-64D8-22C1-4CB0451560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12645" y="218412"/>
            <a:ext cx="1060684" cy="1677170"/>
          </a:xfrm>
          <a:prstGeom prst="rect">
            <a:avLst/>
          </a:prstGeom>
        </p:spPr>
      </p:pic>
      <p:pic>
        <p:nvPicPr>
          <p:cNvPr id="10" name="Picture 9" descr="A child's legs with red rash on them&#10;&#10;Description automatically generated">
            <a:extLst>
              <a:ext uri="{FF2B5EF4-FFF2-40B4-BE49-F238E27FC236}">
                <a16:creationId xmlns:a16="http://schemas.microsoft.com/office/drawing/2014/main" id="{5BE4F881-5DFF-F4E6-597F-17AE0FE38F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4242" y="4174372"/>
            <a:ext cx="2768800" cy="2019454"/>
          </a:xfrm>
          <a:prstGeom prst="rect">
            <a:avLst/>
          </a:prstGeom>
          <a:ln>
            <a:solidFill>
              <a:schemeClr val="tx1"/>
            </a:solidFill>
          </a:ln>
        </p:spPr>
      </p:pic>
      <p:sp>
        <p:nvSpPr>
          <p:cNvPr id="2" name="TextBox 1">
            <a:extLst>
              <a:ext uri="{FF2B5EF4-FFF2-40B4-BE49-F238E27FC236}">
                <a16:creationId xmlns:a16="http://schemas.microsoft.com/office/drawing/2014/main" id="{46400E58-4242-F5FA-DD3B-CF49D4893C5C}"/>
              </a:ext>
            </a:extLst>
          </p:cNvPr>
          <p:cNvSpPr txBox="1"/>
          <p:nvPr/>
        </p:nvSpPr>
        <p:spPr>
          <a:xfrm>
            <a:off x="6952593" y="580171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9226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A2C4-5038-7D66-041A-44F16D342D67}"/>
            </a:ext>
          </a:extLst>
        </p:cNvPr>
        <p:cNvGrpSpPr/>
        <p:nvPr/>
      </p:nvGrpSpPr>
      <p:grpSpPr>
        <a:xfrm>
          <a:off x="0" y="0"/>
          <a:ext cx="0" cy="0"/>
          <a:chOff x="0" y="0"/>
          <a:chExt cx="0" cy="0"/>
        </a:xfrm>
      </p:grpSpPr>
      <p:pic>
        <p:nvPicPr>
          <p:cNvPr id="5" name="Picture 4" descr="A black and white drawing of a bearded person&#10;&#10;Description automatically generated">
            <a:extLst>
              <a:ext uri="{FF2B5EF4-FFF2-40B4-BE49-F238E27FC236}">
                <a16:creationId xmlns:a16="http://schemas.microsoft.com/office/drawing/2014/main" id="{29B7F764-7CDE-3FCA-D05B-58ABCDFADC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30" y="2501687"/>
            <a:ext cx="1971620" cy="2796195"/>
          </a:xfrm>
          <a:prstGeom prst="rect">
            <a:avLst/>
          </a:prstGeom>
        </p:spPr>
      </p:pic>
      <p:sp>
        <p:nvSpPr>
          <p:cNvPr id="6" name="TextBox 5">
            <a:extLst>
              <a:ext uri="{FF2B5EF4-FFF2-40B4-BE49-F238E27FC236}">
                <a16:creationId xmlns:a16="http://schemas.microsoft.com/office/drawing/2014/main" id="{E6D5618B-B288-8F59-F1CF-05D9D5CB2973}"/>
              </a:ext>
            </a:extLst>
          </p:cNvPr>
          <p:cNvSpPr txBox="1"/>
          <p:nvPr/>
        </p:nvSpPr>
        <p:spPr>
          <a:xfrm>
            <a:off x="304484" y="1395070"/>
            <a:ext cx="4754467" cy="1015663"/>
          </a:xfrm>
          <a:prstGeom prst="rect">
            <a:avLst/>
          </a:prstGeom>
          <a:noFill/>
        </p:spPr>
        <p:txBody>
          <a:bodyPr wrap="square" rtlCol="0">
            <a:spAutoFit/>
          </a:bodyPr>
          <a:lstStyle/>
          <a:p>
            <a:pPr algn="just"/>
            <a:r>
              <a:rPr lang="en-US" sz="2000" dirty="0"/>
              <a:t>Hippocrates (460-375 BC) observed how some people were sickened by the consumption of cheese.</a:t>
            </a:r>
          </a:p>
        </p:txBody>
      </p:sp>
      <p:sp>
        <p:nvSpPr>
          <p:cNvPr id="7" name="TextBox 6">
            <a:extLst>
              <a:ext uri="{FF2B5EF4-FFF2-40B4-BE49-F238E27FC236}">
                <a16:creationId xmlns:a16="http://schemas.microsoft.com/office/drawing/2014/main" id="{67AAA6D0-FDFF-F31C-A29C-B98739FE0E7A}"/>
              </a:ext>
            </a:extLst>
          </p:cNvPr>
          <p:cNvSpPr txBox="1"/>
          <p:nvPr/>
        </p:nvSpPr>
        <p:spPr>
          <a:xfrm>
            <a:off x="309398" y="444223"/>
            <a:ext cx="4627929" cy="769441"/>
          </a:xfrm>
          <a:prstGeom prst="rect">
            <a:avLst/>
          </a:prstGeom>
          <a:noFill/>
        </p:spPr>
        <p:txBody>
          <a:bodyPr wrap="square" rtlCol="0">
            <a:spAutoFit/>
          </a:bodyPr>
          <a:lstStyle/>
          <a:p>
            <a:pPr algn="just"/>
            <a:r>
              <a:rPr lang="en-US" sz="2200" b="1" dirty="0">
                <a:solidFill>
                  <a:srgbClr val="002060"/>
                </a:solidFill>
                <a:latin typeface="+mj-lt"/>
              </a:rPr>
              <a:t>Allergies have been recorded since ancient times.</a:t>
            </a:r>
            <a:r>
              <a:rPr lang="en-US" sz="2200" dirty="0">
                <a:solidFill>
                  <a:srgbClr val="002060"/>
                </a:solidFill>
                <a:latin typeface="+mj-lt"/>
              </a:rPr>
              <a:t>*</a:t>
            </a:r>
          </a:p>
        </p:txBody>
      </p:sp>
      <p:sp>
        <p:nvSpPr>
          <p:cNvPr id="2" name="TextBox 1">
            <a:extLst>
              <a:ext uri="{FF2B5EF4-FFF2-40B4-BE49-F238E27FC236}">
                <a16:creationId xmlns:a16="http://schemas.microsoft.com/office/drawing/2014/main" id="{E4C8E261-57FF-BA45-4A5F-686EF61E723C}"/>
              </a:ext>
            </a:extLst>
          </p:cNvPr>
          <p:cNvSpPr txBox="1"/>
          <p:nvPr/>
        </p:nvSpPr>
        <p:spPr>
          <a:xfrm>
            <a:off x="331596" y="5913251"/>
            <a:ext cx="7885098" cy="338554"/>
          </a:xfrm>
          <a:prstGeom prst="rect">
            <a:avLst/>
          </a:prstGeom>
          <a:noFill/>
        </p:spPr>
        <p:txBody>
          <a:bodyPr wrap="square">
            <a:spAutoFit/>
          </a:bodyPr>
          <a:lstStyle/>
          <a:p>
            <a:r>
              <a:rPr lang="en-US" sz="1600" dirty="0">
                <a:effectLst/>
              </a:rPr>
              <a:t>* Mark Jackson in “Allergy: History of a Modern Malady.” </a:t>
            </a:r>
            <a:r>
              <a:rPr lang="en-US" sz="1600" i="1" dirty="0" err="1">
                <a:effectLst/>
              </a:rPr>
              <a:t>Reakton</a:t>
            </a:r>
            <a:r>
              <a:rPr lang="en-US" sz="1600" i="1" dirty="0">
                <a:effectLst/>
              </a:rPr>
              <a:t> Books</a:t>
            </a:r>
            <a:r>
              <a:rPr lang="en-US" sz="1600" dirty="0">
                <a:effectLst/>
              </a:rPr>
              <a:t>, 2006, p. </a:t>
            </a:r>
            <a:r>
              <a:rPr lang="en-US" sz="1600" dirty="0"/>
              <a:t>28</a:t>
            </a:r>
            <a:r>
              <a:rPr lang="en-US" sz="1600" dirty="0">
                <a:effectLst/>
              </a:rPr>
              <a:t> </a:t>
            </a:r>
          </a:p>
        </p:txBody>
      </p:sp>
      <p:pic>
        <p:nvPicPr>
          <p:cNvPr id="9" name="Picture 8" descr="A block of white cheese on a wooden surface&#10;&#10;Description automatically generated">
            <a:extLst>
              <a:ext uri="{FF2B5EF4-FFF2-40B4-BE49-F238E27FC236}">
                <a16:creationId xmlns:a16="http://schemas.microsoft.com/office/drawing/2014/main" id="{94B6307A-BB65-27DE-0A2B-72BF097750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1222" y="3154830"/>
            <a:ext cx="2467729" cy="2083571"/>
          </a:xfrm>
          <a:prstGeom prst="rect">
            <a:avLst/>
          </a:prstGeom>
        </p:spPr>
      </p:pic>
      <p:sp>
        <p:nvSpPr>
          <p:cNvPr id="8" name="TextBox 7">
            <a:extLst>
              <a:ext uri="{FF2B5EF4-FFF2-40B4-BE49-F238E27FC236}">
                <a16:creationId xmlns:a16="http://schemas.microsoft.com/office/drawing/2014/main" id="{136CBBF4-93C6-9584-0A21-F664A6A3E7BF}"/>
              </a:ext>
            </a:extLst>
          </p:cNvPr>
          <p:cNvSpPr txBox="1"/>
          <p:nvPr/>
        </p:nvSpPr>
        <p:spPr>
          <a:xfrm>
            <a:off x="5287424" y="444223"/>
            <a:ext cx="6600092" cy="1107996"/>
          </a:xfrm>
          <a:prstGeom prst="rect">
            <a:avLst/>
          </a:prstGeom>
          <a:noFill/>
        </p:spPr>
        <p:txBody>
          <a:bodyPr wrap="square" rtlCol="0">
            <a:spAutoFit/>
          </a:bodyPr>
          <a:lstStyle/>
          <a:p>
            <a:pPr algn="just"/>
            <a:r>
              <a:rPr lang="en-US" sz="2200" b="1" dirty="0">
                <a:solidFill>
                  <a:srgbClr val="002060"/>
                </a:solidFill>
                <a:latin typeface="+mj-lt"/>
              </a:rPr>
              <a:t>But in recent decades, life-threatening food allergies in children started to grow at an alarming rate. Here are some of the numbers:</a:t>
            </a:r>
            <a:r>
              <a:rPr lang="en-US" sz="2200" dirty="0">
                <a:solidFill>
                  <a:srgbClr val="002060"/>
                </a:solidFill>
                <a:latin typeface="+mj-lt"/>
              </a:rPr>
              <a:t>**</a:t>
            </a:r>
          </a:p>
        </p:txBody>
      </p:sp>
      <p:sp>
        <p:nvSpPr>
          <p:cNvPr id="14" name="TextBox 13">
            <a:extLst>
              <a:ext uri="{FF2B5EF4-FFF2-40B4-BE49-F238E27FC236}">
                <a16:creationId xmlns:a16="http://schemas.microsoft.com/office/drawing/2014/main" id="{07FFB270-2052-BA21-4BCE-FF9BAFE5A848}"/>
              </a:ext>
            </a:extLst>
          </p:cNvPr>
          <p:cNvSpPr txBox="1"/>
          <p:nvPr/>
        </p:nvSpPr>
        <p:spPr>
          <a:xfrm>
            <a:off x="331596" y="6221028"/>
            <a:ext cx="10676374" cy="338554"/>
          </a:xfrm>
          <a:prstGeom prst="rect">
            <a:avLst/>
          </a:prstGeom>
          <a:noFill/>
        </p:spPr>
        <p:txBody>
          <a:bodyPr wrap="square" rtlCol="0">
            <a:spAutoFit/>
          </a:bodyPr>
          <a:lstStyle/>
          <a:p>
            <a:r>
              <a:rPr lang="en-US" sz="1600" dirty="0"/>
              <a:t>** </a:t>
            </a:r>
            <a:r>
              <a:rPr lang="en-US" sz="1600" dirty="0">
                <a:solidFill>
                  <a:srgbClr val="14171A"/>
                </a:solidFill>
                <a:effectLst/>
                <a:ea typeface="Times New Roman" panose="02020603050405020304" pitchFamily="18" charset="0"/>
              </a:rPr>
              <a:t>EAT (2025) Food Allergy Statistics: </a:t>
            </a:r>
            <a:r>
              <a:rPr lang="en-US" sz="1600" u="sng" dirty="0">
                <a:solidFill>
                  <a:srgbClr val="0000FF"/>
                </a:solidFill>
                <a:effectLst/>
                <a:ea typeface="Times New Roman" panose="02020603050405020304" pitchFamily="18" charset="0"/>
                <a:hlinkClick r:id="rId5"/>
              </a:rPr>
              <a:t>https://endallergiestogether.com/research/food-allergy-statistics/</a:t>
            </a:r>
            <a:endParaRPr lang="en-US" sz="1600" dirty="0">
              <a:effectLst/>
              <a:ea typeface="Times New Roman" panose="02020603050405020304" pitchFamily="18" charset="0"/>
            </a:endParaRPr>
          </a:p>
        </p:txBody>
      </p:sp>
      <p:sp>
        <p:nvSpPr>
          <p:cNvPr id="3" name="TextBox 2">
            <a:extLst>
              <a:ext uri="{FF2B5EF4-FFF2-40B4-BE49-F238E27FC236}">
                <a16:creationId xmlns:a16="http://schemas.microsoft.com/office/drawing/2014/main" id="{FD3492F3-F3CA-5548-9933-04E516F64B7D}"/>
              </a:ext>
            </a:extLst>
          </p:cNvPr>
          <p:cNvSpPr txBox="1"/>
          <p:nvPr/>
        </p:nvSpPr>
        <p:spPr>
          <a:xfrm>
            <a:off x="7718707" y="1902901"/>
            <a:ext cx="4097364" cy="3477875"/>
          </a:xfrm>
          <a:prstGeom prst="rect">
            <a:avLst/>
          </a:prstGeom>
          <a:noFill/>
        </p:spPr>
        <p:txBody>
          <a:bodyPr wrap="square" rtlCol="0">
            <a:spAutoFit/>
          </a:bodyPr>
          <a:lstStyle/>
          <a:p>
            <a:pPr marL="342900" indent="-342900" algn="just">
              <a:buFont typeface="Arial" panose="020B0604020202020204" pitchFamily="34" charset="0"/>
              <a:buChar char="•"/>
            </a:pPr>
            <a:r>
              <a:rPr lang="en-US" sz="2000" b="1" i="0" dirty="0">
                <a:effectLst/>
              </a:rPr>
              <a:t>1 in 12 children </a:t>
            </a:r>
            <a:r>
              <a:rPr lang="en-US" sz="2000" b="0" i="0" dirty="0">
                <a:effectLst/>
              </a:rPr>
              <a:t>diagnosed in the U.S.</a:t>
            </a:r>
          </a:p>
          <a:p>
            <a:pPr marL="342900" indent="-342900" algn="just" fontAlgn="base">
              <a:buFont typeface="Arial" panose="020B0604020202020204" pitchFamily="34" charset="0"/>
              <a:buChar char="•"/>
            </a:pPr>
            <a:r>
              <a:rPr lang="en-US" sz="2000" b="1" i="0" dirty="0">
                <a:effectLst/>
              </a:rPr>
              <a:t>Every 2-3 minutes </a:t>
            </a:r>
            <a:r>
              <a:rPr lang="en-US" sz="2000" b="0" i="0" dirty="0">
                <a:effectLst/>
              </a:rPr>
              <a:t>there is an ER visit from food induced anaphylaxis.</a:t>
            </a:r>
          </a:p>
          <a:p>
            <a:pPr marL="342900" indent="-342900" algn="just" fontAlgn="base">
              <a:buFont typeface="Arial" panose="020B0604020202020204" pitchFamily="34" charset="0"/>
              <a:buChar char="•"/>
            </a:pPr>
            <a:r>
              <a:rPr lang="en-US" sz="2000" b="1" i="0" dirty="0">
                <a:effectLst/>
              </a:rPr>
              <a:t>40% of children </a:t>
            </a:r>
            <a:r>
              <a:rPr lang="en-US" sz="2000" b="0" i="0" dirty="0">
                <a:effectLst/>
              </a:rPr>
              <a:t>with food allergies experience a life-threatening reaction.</a:t>
            </a:r>
          </a:p>
          <a:p>
            <a:pPr marL="342900" indent="-342900" algn="just" fontAlgn="base">
              <a:buFont typeface="Arial" panose="020B0604020202020204" pitchFamily="34" charset="0"/>
              <a:buChar char="•"/>
            </a:pPr>
            <a:r>
              <a:rPr lang="en-US" sz="2000" b="1" i="0" dirty="0">
                <a:effectLst/>
              </a:rPr>
              <a:t>$4,184 cost per child </a:t>
            </a:r>
            <a:r>
              <a:rPr lang="en-US" sz="2000" b="0" i="0" dirty="0">
                <a:effectLst/>
              </a:rPr>
              <a:t>per year</a:t>
            </a:r>
          </a:p>
          <a:p>
            <a:pPr marL="342900" indent="-342900" algn="just" fontAlgn="base">
              <a:buFont typeface="Arial" panose="020B0604020202020204" pitchFamily="34" charset="0"/>
              <a:buChar char="•"/>
            </a:pPr>
            <a:r>
              <a:rPr lang="en-US" sz="2000" b="1" i="0" dirty="0">
                <a:effectLst/>
              </a:rPr>
              <a:t>$24.8 billion </a:t>
            </a:r>
            <a:r>
              <a:rPr lang="en-US" sz="2000" i="0" dirty="0">
                <a:effectLst/>
              </a:rPr>
              <a:t>cost</a:t>
            </a:r>
            <a:r>
              <a:rPr lang="en-US" sz="2000" b="1" i="0" dirty="0">
                <a:effectLst/>
              </a:rPr>
              <a:t> </a:t>
            </a:r>
            <a:r>
              <a:rPr lang="en-US" sz="2000" b="0" i="0" dirty="0">
                <a:effectLst/>
              </a:rPr>
              <a:t>to U.S. economy.</a:t>
            </a:r>
          </a:p>
        </p:txBody>
      </p:sp>
      <p:pic>
        <p:nvPicPr>
          <p:cNvPr id="4" name="Picture 3" descr="A person in a mask&#10;&#10;Description automatically generated">
            <a:extLst>
              <a:ext uri="{FF2B5EF4-FFF2-40B4-BE49-F238E27FC236}">
                <a16:creationId xmlns:a16="http://schemas.microsoft.com/office/drawing/2014/main" id="{47A18435-9283-E885-973F-43BB5B1C58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7445" y="2049191"/>
            <a:ext cx="2061024" cy="3248691"/>
          </a:xfrm>
          <a:prstGeom prst="rect">
            <a:avLst/>
          </a:prstGeom>
          <a:ln>
            <a:solidFill>
              <a:schemeClr val="tx1"/>
            </a:solidFill>
          </a:ln>
        </p:spPr>
      </p:pic>
    </p:spTree>
    <p:extLst>
      <p:ext uri="{BB962C8B-B14F-4D97-AF65-F5344CB8AC3E}">
        <p14:creationId xmlns:p14="http://schemas.microsoft.com/office/powerpoint/2010/main" val="2756040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FDC5A-758C-ED36-FD4C-4336A7B11E8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86D4A6-EE02-7649-A995-308FBA7EACA0}"/>
              </a:ext>
            </a:extLst>
          </p:cNvPr>
          <p:cNvSpPr txBox="1"/>
          <p:nvPr/>
        </p:nvSpPr>
        <p:spPr>
          <a:xfrm>
            <a:off x="498725" y="136549"/>
            <a:ext cx="7733592" cy="461665"/>
          </a:xfrm>
          <a:prstGeom prst="rect">
            <a:avLst/>
          </a:prstGeom>
          <a:noFill/>
        </p:spPr>
        <p:txBody>
          <a:bodyPr wrap="none" rtlCol="0">
            <a:spAutoFit/>
          </a:bodyPr>
          <a:lstStyle/>
          <a:p>
            <a:r>
              <a:rPr lang="en-US" sz="2400" b="1" dirty="0">
                <a:solidFill>
                  <a:srgbClr val="002060"/>
                </a:solidFill>
                <a:latin typeface="+mj-lt"/>
              </a:rPr>
              <a:t>Are we overlooking the significance of </a:t>
            </a:r>
            <a:r>
              <a:rPr lang="en-US" sz="2400" b="1" i="1" dirty="0">
                <a:solidFill>
                  <a:srgbClr val="002060"/>
                </a:solidFill>
                <a:latin typeface="+mj-lt"/>
              </a:rPr>
              <a:t>mucosal</a:t>
            </a:r>
            <a:r>
              <a:rPr lang="en-US" sz="2400" b="1" dirty="0">
                <a:solidFill>
                  <a:srgbClr val="002060"/>
                </a:solidFill>
                <a:latin typeface="+mj-lt"/>
              </a:rPr>
              <a:t> immunity?</a:t>
            </a:r>
          </a:p>
        </p:txBody>
      </p:sp>
      <p:sp>
        <p:nvSpPr>
          <p:cNvPr id="5" name="TextBox 4">
            <a:extLst>
              <a:ext uri="{FF2B5EF4-FFF2-40B4-BE49-F238E27FC236}">
                <a16:creationId xmlns:a16="http://schemas.microsoft.com/office/drawing/2014/main" id="{AE20F3DC-24F0-BB17-21D0-B63803D30FE5}"/>
              </a:ext>
            </a:extLst>
          </p:cNvPr>
          <p:cNvSpPr txBox="1"/>
          <p:nvPr/>
        </p:nvSpPr>
        <p:spPr>
          <a:xfrm>
            <a:off x="277901" y="751890"/>
            <a:ext cx="7313236" cy="3170099"/>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Mucosal surfaces exceed skin surfaces by 200X.</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Over 90% of infections enter via mucosal surfaces.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The majority of white blood cells reside in the mucosa and the resident T &amp; B cells are more efficient at stopping infections and discerning pathogens from the other particles.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Mucosal lymphocytes and antibodies are less likely to activate systemic inflammation. </a:t>
            </a:r>
          </a:p>
        </p:txBody>
      </p:sp>
      <p:pic>
        <p:nvPicPr>
          <p:cNvPr id="9" name="Picture 8" descr="A black and white drawing of a lungs&#10;&#10;Description automatically generated">
            <a:extLst>
              <a:ext uri="{FF2B5EF4-FFF2-40B4-BE49-F238E27FC236}">
                <a16:creationId xmlns:a16="http://schemas.microsoft.com/office/drawing/2014/main" id="{83F29426-F80E-5DD6-9CF7-8F797C607B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2317" y="102928"/>
            <a:ext cx="1230719" cy="1677170"/>
          </a:xfrm>
          <a:prstGeom prst="rect">
            <a:avLst/>
          </a:prstGeom>
        </p:spPr>
      </p:pic>
      <p:pic>
        <p:nvPicPr>
          <p:cNvPr id="13" name="Picture 12" descr="A white outline of a human digestive system&#10;&#10;Description automatically generated">
            <a:extLst>
              <a:ext uri="{FF2B5EF4-FFF2-40B4-BE49-F238E27FC236}">
                <a16:creationId xmlns:a16="http://schemas.microsoft.com/office/drawing/2014/main" id="{E643307D-3461-4D01-F707-0140DFCFF8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4262" y="102928"/>
            <a:ext cx="1667728" cy="2206336"/>
          </a:xfrm>
          <a:prstGeom prst="rect">
            <a:avLst/>
          </a:prstGeom>
        </p:spPr>
      </p:pic>
      <p:pic>
        <p:nvPicPr>
          <p:cNvPr id="15" name="Graphic 14" descr="Cough outline">
            <a:extLst>
              <a:ext uri="{FF2B5EF4-FFF2-40B4-BE49-F238E27FC236}">
                <a16:creationId xmlns:a16="http://schemas.microsoft.com/office/drawing/2014/main" id="{8A62E835-A93C-A336-1A12-5785DCEAEA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6348201" y="1139302"/>
            <a:ext cx="811663" cy="791093"/>
          </a:xfrm>
          <a:prstGeom prst="rect">
            <a:avLst/>
          </a:prstGeom>
        </p:spPr>
      </p:pic>
      <p:pic>
        <p:nvPicPr>
          <p:cNvPr id="19" name="Picture 18" descr="A diagram of a cell structure&#10;&#10;Description automatically generated">
            <a:extLst>
              <a:ext uri="{FF2B5EF4-FFF2-40B4-BE49-F238E27FC236}">
                <a16:creationId xmlns:a16="http://schemas.microsoft.com/office/drawing/2014/main" id="{56A7EC0D-4094-7FD7-740E-7B7D5A7616DB}"/>
              </a:ext>
            </a:extLst>
          </p:cNvPr>
          <p:cNvPicPr>
            <a:picLocks noChangeAspect="1"/>
          </p:cNvPicPr>
          <p:nvPr/>
        </p:nvPicPr>
        <p:blipFill>
          <a:blip r:embed="rId6"/>
          <a:stretch>
            <a:fillRect/>
          </a:stretch>
        </p:blipFill>
        <p:spPr>
          <a:xfrm>
            <a:off x="7726017" y="2147778"/>
            <a:ext cx="4188082" cy="4488142"/>
          </a:xfrm>
          <a:prstGeom prst="rect">
            <a:avLst/>
          </a:prstGeom>
          <a:ln>
            <a:solidFill>
              <a:schemeClr val="tx1"/>
            </a:solidFill>
          </a:ln>
        </p:spPr>
      </p:pic>
      <p:pic>
        <p:nvPicPr>
          <p:cNvPr id="25" name="Picture 24" descr="A diagram of a kidney system&#10;&#10;Description automatically generated">
            <a:extLst>
              <a:ext uri="{FF2B5EF4-FFF2-40B4-BE49-F238E27FC236}">
                <a16:creationId xmlns:a16="http://schemas.microsoft.com/office/drawing/2014/main" id="{B6513A73-E1CC-6CB1-E817-55AE0A9D0DD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12645" y="218412"/>
            <a:ext cx="1060684" cy="1677170"/>
          </a:xfrm>
          <a:prstGeom prst="rect">
            <a:avLst/>
          </a:prstGeom>
        </p:spPr>
      </p:pic>
      <p:pic>
        <p:nvPicPr>
          <p:cNvPr id="3" name="Picture 2" descr="A person spraying a vaccine into a child's mouth&#10;">
            <a:extLst>
              <a:ext uri="{FF2B5EF4-FFF2-40B4-BE49-F238E27FC236}">
                <a16:creationId xmlns:a16="http://schemas.microsoft.com/office/drawing/2014/main" id="{47978713-26DE-E988-A98E-B65A18B0BEB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19075" y="4142918"/>
            <a:ext cx="2651994" cy="2054441"/>
          </a:xfrm>
          <a:prstGeom prst="rect">
            <a:avLst/>
          </a:prstGeom>
          <a:ln>
            <a:solidFill>
              <a:schemeClr val="tx1"/>
            </a:solidFill>
          </a:ln>
        </p:spPr>
      </p:pic>
      <p:pic>
        <p:nvPicPr>
          <p:cNvPr id="10" name="Picture 9" descr="A child's legs with red rash on them&#10;&#10;Description automatically generated">
            <a:extLst>
              <a:ext uri="{FF2B5EF4-FFF2-40B4-BE49-F238E27FC236}">
                <a16:creationId xmlns:a16="http://schemas.microsoft.com/office/drawing/2014/main" id="{9EED9720-5938-2681-60ED-789AAE2FEFA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4242" y="4159132"/>
            <a:ext cx="2768800" cy="2019454"/>
          </a:xfrm>
          <a:prstGeom prst="rect">
            <a:avLst/>
          </a:prstGeom>
          <a:ln>
            <a:solidFill>
              <a:schemeClr val="tx1"/>
            </a:solidFill>
          </a:ln>
        </p:spPr>
      </p:pic>
      <p:sp>
        <p:nvSpPr>
          <p:cNvPr id="2" name="TextBox 1">
            <a:extLst>
              <a:ext uri="{FF2B5EF4-FFF2-40B4-BE49-F238E27FC236}">
                <a16:creationId xmlns:a16="http://schemas.microsoft.com/office/drawing/2014/main" id="{9D088E2D-7CCD-F6F9-C5AE-B6F2214A19C5}"/>
              </a:ext>
            </a:extLst>
          </p:cNvPr>
          <p:cNvSpPr txBox="1"/>
          <p:nvPr/>
        </p:nvSpPr>
        <p:spPr>
          <a:xfrm>
            <a:off x="6952593" y="580171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CB079FA-29E6-A7E7-29E3-A40231A230DC}"/>
              </a:ext>
            </a:extLst>
          </p:cNvPr>
          <p:cNvSpPr txBox="1"/>
          <p:nvPr/>
        </p:nvSpPr>
        <p:spPr>
          <a:xfrm>
            <a:off x="693663" y="6293358"/>
            <a:ext cx="6481711" cy="461665"/>
          </a:xfrm>
          <a:prstGeom prst="rect">
            <a:avLst/>
          </a:prstGeom>
          <a:noFill/>
        </p:spPr>
        <p:txBody>
          <a:bodyPr wrap="none" rtlCol="0">
            <a:spAutoFit/>
          </a:bodyPr>
          <a:lstStyle/>
          <a:p>
            <a:r>
              <a:rPr lang="en-US" sz="2400" b="1" dirty="0">
                <a:solidFill>
                  <a:schemeClr val="accent1"/>
                </a:solidFill>
                <a:latin typeface="+mj-lt"/>
              </a:rPr>
              <a:t>Should we rethink the way vaccines are applied?</a:t>
            </a:r>
          </a:p>
        </p:txBody>
      </p:sp>
    </p:spTree>
    <p:extLst>
      <p:ext uri="{BB962C8B-B14F-4D97-AF65-F5344CB8AC3E}">
        <p14:creationId xmlns:p14="http://schemas.microsoft.com/office/powerpoint/2010/main" val="867873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5B8EA-3228-F43E-7A6C-DC555001D15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DE5E63-3F81-EE56-D827-71DFD83A8D91}"/>
              </a:ext>
            </a:extLst>
          </p:cNvPr>
          <p:cNvSpPr txBox="1"/>
          <p:nvPr/>
        </p:nvSpPr>
        <p:spPr>
          <a:xfrm>
            <a:off x="397726" y="657841"/>
            <a:ext cx="11440487" cy="6200159"/>
          </a:xfrm>
          <a:prstGeom prst="rect">
            <a:avLst/>
          </a:prstGeom>
          <a:noFill/>
        </p:spPr>
        <p:txBody>
          <a:bodyPr wrap="square" rtlCol="0">
            <a:spAutoFit/>
          </a:bodyPr>
          <a:lstStyle/>
          <a:p>
            <a:pPr marL="0" marR="0" algn="just">
              <a:spcBef>
                <a:spcPts val="0"/>
              </a:spcBef>
              <a:spcAft>
                <a:spcPts val="0"/>
              </a:spcAft>
            </a:pPr>
            <a:r>
              <a:rPr lang="en-US" b="1" u="sng" dirty="0">
                <a:effectLst/>
                <a:ea typeface="Times New Roman" panose="02020603050405020304" pitchFamily="18" charset="0"/>
              </a:rPr>
              <a:t>Literature Cited for the List of Animal Research </a:t>
            </a:r>
            <a:r>
              <a:rPr lang="en-US" b="1" u="sng" dirty="0">
                <a:ea typeface="Times New Roman" panose="02020603050405020304" pitchFamily="18" charset="0"/>
              </a:rPr>
              <a:t>Experiments</a:t>
            </a:r>
            <a:r>
              <a:rPr lang="en-US" b="1" u="sng" dirty="0">
                <a:effectLst/>
                <a:ea typeface="Times New Roman" panose="02020603050405020304" pitchFamily="18" charset="0"/>
              </a:rPr>
              <a:t>:</a:t>
            </a:r>
          </a:p>
          <a:p>
            <a:pPr marL="0" marR="0" algn="just">
              <a:spcBef>
                <a:spcPts val="0"/>
              </a:spcBef>
              <a:spcAft>
                <a:spcPts val="0"/>
              </a:spcAft>
            </a:pPr>
            <a:endParaRPr lang="en-US" dirty="0">
              <a:effectLst/>
              <a:ea typeface="Times New Roman" panose="02020603050405020304" pitchFamily="18" charset="0"/>
            </a:endParaRPr>
          </a:p>
          <a:p>
            <a:pPr marL="342900" marR="0" lvl="0" indent="-342900" algn="just">
              <a:spcBef>
                <a:spcPts val="0"/>
              </a:spcBef>
              <a:spcAft>
                <a:spcPts val="0"/>
              </a:spcAft>
              <a:buFont typeface="+mj-lt"/>
              <a:buAutoNum type="arabicPeriod"/>
            </a:pPr>
            <a:r>
              <a:rPr lang="en-US" dirty="0">
                <a:solidFill>
                  <a:srgbClr val="14171A"/>
                </a:solidFill>
                <a:effectLst/>
                <a:ea typeface="Calibri" panose="020F0502020204030204" pitchFamily="34" charset="0"/>
                <a:cs typeface="Times New Roman" panose="02020603050405020304" pitchFamily="18" charset="0"/>
              </a:rPr>
              <a:t>Morinaga </a:t>
            </a:r>
            <a:r>
              <a:rPr lang="en-US" i="1" dirty="0">
                <a:solidFill>
                  <a:srgbClr val="14171A"/>
                </a:solidFill>
                <a:effectLst/>
                <a:ea typeface="Calibri" panose="020F0502020204030204" pitchFamily="34" charset="0"/>
                <a:cs typeface="Times New Roman" panose="02020603050405020304" pitchFamily="18" charset="0"/>
              </a:rPr>
              <a:t>et al.</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(2023) </a:t>
            </a:r>
            <a:r>
              <a:rPr lang="en-US" dirty="0">
                <a:solidFill>
                  <a:srgbClr val="1F1F1F"/>
                </a:solidFill>
                <a:effectLst/>
                <a:ea typeface="Calibri" panose="020F0502020204030204" pitchFamily="34" charset="0"/>
                <a:cs typeface="Times New Roman" panose="02020603050405020304" pitchFamily="18" charset="0"/>
              </a:rPr>
              <a:t>A mouse model of food allergy permitting skin and nasal symptoms. </a:t>
            </a:r>
            <a:r>
              <a:rPr lang="en-US" i="1" dirty="0">
                <a:solidFill>
                  <a:srgbClr val="1F1F1F"/>
                </a:solidFill>
                <a:effectLst/>
                <a:ea typeface="Calibri" panose="020F0502020204030204" pitchFamily="34" charset="0"/>
                <a:cs typeface="Times New Roman" panose="02020603050405020304" pitchFamily="18" charset="0"/>
              </a:rPr>
              <a:t>Advances in Medical Sciences </a:t>
            </a:r>
            <a:r>
              <a:rPr lang="en-US" dirty="0">
                <a:solidFill>
                  <a:srgbClr val="1F1F1F"/>
                </a:solidFill>
                <a:effectLst/>
                <a:ea typeface="Calibri" panose="020F0502020204030204" pitchFamily="34" charset="0"/>
                <a:cs typeface="Times New Roman" panose="02020603050405020304" pitchFamily="18" charset="0"/>
              </a:rPr>
              <a:t>68(2): 372-378.</a:t>
            </a:r>
            <a:r>
              <a:rPr lang="en-US" dirty="0">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2"/>
              </a:rPr>
              <a:t>https://www.sciencedirect.com/science/article/abs/pii/S1896112623000391</a:t>
            </a:r>
            <a:endParaRPr lang="en-US" u="sng" dirty="0">
              <a:solidFill>
                <a:srgbClr val="0000FF"/>
              </a:solidFill>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dirty="0">
                <a:solidFill>
                  <a:srgbClr val="000000"/>
                </a:solidFill>
                <a:effectLst/>
                <a:ea typeface="Calibri" panose="020F0502020204030204" pitchFamily="34" charset="0"/>
                <a:cs typeface="Times New Roman" panose="02020603050405020304" pitchFamily="18" charset="0"/>
              </a:rPr>
              <a:t> Liu </a:t>
            </a:r>
            <a:r>
              <a:rPr lang="en-US" i="1" dirty="0">
                <a:solidFill>
                  <a:srgbClr val="000000"/>
                </a:solidFill>
                <a:effectLst/>
                <a:ea typeface="Calibri" panose="020F0502020204030204" pitchFamily="34" charset="0"/>
                <a:cs typeface="Times New Roman" panose="02020603050405020304" pitchFamily="18" charset="0"/>
              </a:rPr>
              <a:t>et al. </a:t>
            </a:r>
            <a:r>
              <a:rPr lang="en-US" b="1" dirty="0">
                <a:solidFill>
                  <a:srgbClr val="14171A"/>
                </a:solidFill>
                <a:effectLst/>
                <a:ea typeface="Calibri" panose="020F0502020204030204" pitchFamily="34" charset="0"/>
                <a:cs typeface="Times New Roman" panose="02020603050405020304" pitchFamily="18" charset="0"/>
              </a:rPr>
              <a:t>(2022) </a:t>
            </a:r>
            <a:r>
              <a:rPr lang="en-US" dirty="0">
                <a:solidFill>
                  <a:srgbClr val="1B1B1B"/>
                </a:solidFill>
                <a:effectLst/>
                <a:ea typeface="Calibri" panose="020F0502020204030204" pitchFamily="34" charset="0"/>
                <a:cs typeface="Times New Roman" panose="02020603050405020304" pitchFamily="18" charset="0"/>
              </a:rPr>
              <a:t>Influence of the environment on ragweed pollen and their sensitizing capacity in a mouse model of allergic lung inflammation</a:t>
            </a:r>
            <a:r>
              <a:rPr lang="en-US" dirty="0">
                <a:solidFill>
                  <a:srgbClr val="000000"/>
                </a:solidFill>
                <a:effectLst/>
                <a:ea typeface="Calibri" panose="020F0502020204030204" pitchFamily="34" charset="0"/>
                <a:cs typeface="Times New Roman" panose="02020603050405020304" pitchFamily="18" charset="0"/>
              </a:rPr>
              <a:t>. </a:t>
            </a:r>
            <a:r>
              <a:rPr lang="en-US" i="1" dirty="0">
                <a:solidFill>
                  <a:srgbClr val="000000"/>
                </a:solidFill>
                <a:effectLst/>
                <a:ea typeface="Calibri" panose="020F0502020204030204" pitchFamily="34" charset="0"/>
                <a:cs typeface="Times New Roman" panose="02020603050405020304" pitchFamily="18" charset="0"/>
              </a:rPr>
              <a:t>Frontiers in Allergy</a:t>
            </a:r>
            <a:r>
              <a:rPr lang="en-US" dirty="0">
                <a:solidFill>
                  <a:srgbClr val="000000"/>
                </a:solidFill>
                <a:effectLst/>
                <a:ea typeface="Calibri" panose="020F0502020204030204" pitchFamily="34" charset="0"/>
                <a:cs typeface="Times New Roman" panose="02020603050405020304" pitchFamily="18" charset="0"/>
              </a:rPr>
              <a:t> pp 1-17.</a:t>
            </a:r>
          </a:p>
          <a:p>
            <a:pPr marR="0" lvl="0" algn="just">
              <a:spcBef>
                <a:spcPts val="0"/>
              </a:spcBef>
              <a:spcAft>
                <a:spcPts val="0"/>
              </a:spcAft>
            </a:pPr>
            <a:r>
              <a:rPr lang="en-US" dirty="0">
                <a:solidFill>
                  <a:srgbClr val="000000"/>
                </a:solidFill>
                <a:effectLst/>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3"/>
              </a:rPr>
              <a:t>https://www.frontiersin.org/journals/allergy/articles/10.3389/falgy.2022.854038/full</a:t>
            </a:r>
            <a:endParaRPr lang="en-US" u="sng" dirty="0">
              <a:solidFill>
                <a:srgbClr val="0000FF"/>
              </a:solidFill>
              <a:effectLst/>
              <a:ea typeface="Calibri" panose="020F0502020204030204" pitchFamily="34" charset="0"/>
              <a:cs typeface="Times New Roman" panose="02020603050405020304" pitchFamily="18" charset="0"/>
            </a:endParaRPr>
          </a:p>
          <a:p>
            <a:pPr marL="342900" indent="-342900" algn="just">
              <a:buFont typeface="+mj-lt"/>
              <a:buAutoNum type="arabicPeriod" startAt="3"/>
            </a:pPr>
            <a:r>
              <a:rPr lang="en-US" dirty="0" err="1">
                <a:solidFill>
                  <a:srgbClr val="14171A"/>
                </a:solidFill>
                <a:effectLst/>
                <a:ea typeface="Calibri" panose="020F0502020204030204" pitchFamily="34" charset="0"/>
                <a:cs typeface="Times New Roman" panose="02020603050405020304" pitchFamily="18" charset="0"/>
              </a:rPr>
              <a:t>Germundson</a:t>
            </a:r>
            <a:r>
              <a:rPr lang="en-US" dirty="0">
                <a:solidFill>
                  <a:srgbClr val="14171A"/>
                </a:solidFill>
                <a:effectLst/>
                <a:ea typeface="Calibri" panose="020F0502020204030204" pitchFamily="34" charset="0"/>
                <a:cs typeface="Times New Roman" panose="02020603050405020304" pitchFamily="18" charset="0"/>
              </a:rPr>
              <a:t> </a:t>
            </a:r>
            <a:r>
              <a:rPr lang="en-US" i="1" dirty="0">
                <a:solidFill>
                  <a:srgbClr val="14171A"/>
                </a:solidFill>
                <a:effectLst/>
                <a:ea typeface="Calibri" panose="020F0502020204030204" pitchFamily="34" charset="0"/>
                <a:cs typeface="Times New Roman" panose="02020603050405020304" pitchFamily="18" charset="0"/>
              </a:rPr>
              <a:t>et al.</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(2018)</a:t>
            </a:r>
            <a:r>
              <a:rPr lang="en-US" b="1" dirty="0">
                <a:solidFill>
                  <a:srgbClr val="131413"/>
                </a:solidFill>
                <a:effectLst/>
                <a:ea typeface="Calibri" panose="020F0502020204030204" pitchFamily="34" charset="0"/>
                <a:cs typeface="Times New Roman" panose="02020603050405020304" pitchFamily="18" charset="0"/>
              </a:rPr>
              <a:t> </a:t>
            </a:r>
            <a:r>
              <a:rPr lang="en-US" dirty="0">
                <a:solidFill>
                  <a:srgbClr val="131413"/>
                </a:solidFill>
                <a:effectLst/>
                <a:ea typeface="Calibri" panose="020F0502020204030204" pitchFamily="34" charset="0"/>
                <a:cs typeface="Times New Roman" panose="02020603050405020304" pitchFamily="18" charset="0"/>
              </a:rPr>
              <a:t>Oral sensitization to whey proteins induces age- and sex-dependent behavioral abnormality and neuroinflammatory responses in a mouse model of food allergy: a potential role of mast cells. </a:t>
            </a:r>
            <a:r>
              <a:rPr lang="en-US" i="1" dirty="0">
                <a:solidFill>
                  <a:srgbClr val="131413"/>
                </a:solidFill>
                <a:effectLst/>
                <a:ea typeface="Calibri" panose="020F0502020204030204" pitchFamily="34" charset="0"/>
                <a:cs typeface="Times New Roman" panose="02020603050405020304" pitchFamily="18" charset="0"/>
              </a:rPr>
              <a:t>Journal of Neuroinflammation</a:t>
            </a:r>
            <a:r>
              <a:rPr lang="en-US" dirty="0">
                <a:solidFill>
                  <a:srgbClr val="131413"/>
                </a:solidFill>
                <a:effectLst/>
                <a:ea typeface="Calibri" panose="020F0502020204030204" pitchFamily="34" charset="0"/>
                <a:cs typeface="Times New Roman" panose="02020603050405020304" pitchFamily="18" charset="0"/>
              </a:rPr>
              <a:t> 15 (120): 1-17. </a:t>
            </a:r>
            <a:r>
              <a:rPr lang="en-US" u="sng" dirty="0">
                <a:solidFill>
                  <a:srgbClr val="0000FF"/>
                </a:solidFill>
                <a:effectLst/>
                <a:ea typeface="Calibri" panose="020F0502020204030204" pitchFamily="34" charset="0"/>
                <a:cs typeface="Times New Roman" panose="02020603050405020304" pitchFamily="18" charset="0"/>
                <a:hlinkClick r:id="rId4"/>
              </a:rPr>
              <a:t>https://pubmed.ncbi.nlm.nih.gov/29685134/</a:t>
            </a:r>
            <a:endParaRPr lang="en-US" u="sng" dirty="0">
              <a:solidFill>
                <a:srgbClr val="0000FF"/>
              </a:solidFill>
              <a:effectLst/>
              <a:ea typeface="Calibri" panose="020F0502020204030204" pitchFamily="34" charset="0"/>
              <a:cs typeface="Times New Roman" panose="02020603050405020304" pitchFamily="18" charset="0"/>
            </a:endParaRPr>
          </a:p>
          <a:p>
            <a:pPr marL="342900" indent="-342900" algn="just">
              <a:buFont typeface="+mj-lt"/>
              <a:buAutoNum type="arabicPeriod" startAt="3"/>
            </a:pPr>
            <a:r>
              <a:rPr lang="en-US" dirty="0">
                <a:solidFill>
                  <a:srgbClr val="14171A"/>
                </a:solidFill>
                <a:effectLst/>
                <a:ea typeface="Calibri" panose="020F0502020204030204" pitchFamily="34" charset="0"/>
                <a:cs typeface="Times New Roman" panose="02020603050405020304" pitchFamily="18" charset="0"/>
              </a:rPr>
              <a:t>Strong </a:t>
            </a:r>
            <a:r>
              <a:rPr lang="en-US" i="1" dirty="0">
                <a:solidFill>
                  <a:srgbClr val="14171A"/>
                </a:solidFill>
                <a:effectLst/>
                <a:ea typeface="Calibri" panose="020F0502020204030204" pitchFamily="34" charset="0"/>
                <a:cs typeface="Times New Roman" panose="02020603050405020304" pitchFamily="18" charset="0"/>
              </a:rPr>
              <a:t>at al.</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(2003) </a:t>
            </a:r>
            <a:r>
              <a:rPr lang="en-US" dirty="0">
                <a:effectLst/>
                <a:ea typeface="Calibri" panose="020F0502020204030204" pitchFamily="34" charset="0"/>
                <a:cs typeface="Times New Roman" panose="02020603050405020304" pitchFamily="18" charset="0"/>
              </a:rPr>
              <a:t>A recombinant fragment of human SP-D reduces allergic responses in mice sensitized to house dust mite allergens. </a:t>
            </a:r>
            <a:r>
              <a:rPr lang="en-US" i="1" dirty="0">
                <a:effectLst/>
                <a:ea typeface="Calibri" panose="020F0502020204030204" pitchFamily="34" charset="0"/>
                <a:cs typeface="Times New Roman" panose="02020603050405020304" pitchFamily="18" charset="0"/>
              </a:rPr>
              <a:t>Clinical and Experimental Immunology </a:t>
            </a:r>
            <a:r>
              <a:rPr lang="en-US" dirty="0">
                <a:effectLst/>
                <a:ea typeface="Calibri" panose="020F0502020204030204" pitchFamily="34" charset="0"/>
                <a:cs typeface="Times New Roman" panose="02020603050405020304" pitchFamily="18" charset="0"/>
              </a:rPr>
              <a:t>134: 181-187.</a:t>
            </a:r>
          </a:p>
          <a:p>
            <a:pPr algn="just"/>
            <a:r>
              <a:rPr lang="en-US" dirty="0">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5"/>
              </a:rPr>
              <a:t>https://pubmed.ncbi.nlm.nih.gov/14616775/</a:t>
            </a:r>
            <a:endParaRPr lang="en-US"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5"/>
            </a:pPr>
            <a:r>
              <a:rPr lang="en-US" dirty="0">
                <a:effectLst/>
                <a:ea typeface="Calibri" panose="020F0502020204030204" pitchFamily="34" charset="0"/>
                <a:cs typeface="Times New Roman" panose="02020603050405020304" pitchFamily="18" charset="0"/>
              </a:rPr>
              <a:t>Austin and Brocklehurst  </a:t>
            </a:r>
            <a:r>
              <a:rPr lang="en-US" b="1" dirty="0">
                <a:effectLst/>
                <a:ea typeface="Calibri" panose="020F0502020204030204" pitchFamily="34" charset="0"/>
                <a:cs typeface="Times New Roman" panose="02020603050405020304" pitchFamily="18" charset="0"/>
              </a:rPr>
              <a:t>(1960) </a:t>
            </a:r>
            <a:r>
              <a:rPr lang="en-US" dirty="0">
                <a:effectLst/>
                <a:ea typeface="Calibri" panose="020F0502020204030204" pitchFamily="34" charset="0"/>
                <a:cs typeface="Times New Roman" panose="02020603050405020304" pitchFamily="18" charset="0"/>
              </a:rPr>
              <a:t>Anaphylaxis in chopped guinea pig lung. I. Effect of peptidase substrates and inhibitors. </a:t>
            </a:r>
            <a:r>
              <a:rPr lang="en-US" i="1" dirty="0">
                <a:effectLst/>
                <a:ea typeface="Calibri" panose="020F0502020204030204" pitchFamily="34" charset="0"/>
                <a:cs typeface="Times New Roman" panose="02020603050405020304" pitchFamily="18" charset="0"/>
              </a:rPr>
              <a:t>Journal of Experimental Medicine</a:t>
            </a:r>
            <a:r>
              <a:rPr lang="en-US" dirty="0">
                <a:effectLst/>
                <a:ea typeface="Calibri" panose="020F0502020204030204" pitchFamily="34" charset="0"/>
                <a:cs typeface="Times New Roman" panose="02020603050405020304" pitchFamily="18" charset="0"/>
              </a:rPr>
              <a:t> 113(3): 521-39.</a:t>
            </a:r>
            <a:r>
              <a:rPr lang="en-US" dirty="0">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6"/>
              </a:rPr>
              <a:t>https://pubmed.ncbi.nlm.nih.gov/13685194/</a:t>
            </a:r>
            <a:endParaRPr lang="en-US" u="sng" dirty="0">
              <a:solidFill>
                <a:srgbClr val="0000FF"/>
              </a:solidFill>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5"/>
            </a:pPr>
            <a:r>
              <a:rPr lang="en-US" dirty="0">
                <a:effectLst/>
                <a:ea typeface="Calibri" panose="020F0502020204030204" pitchFamily="34" charset="0"/>
                <a:cs typeface="Times New Roman" panose="02020603050405020304" pitchFamily="18" charset="0"/>
              </a:rPr>
              <a:t>Landsteiner and Chase </a:t>
            </a:r>
            <a:r>
              <a:rPr lang="en-US" b="1" dirty="0">
                <a:effectLst/>
                <a:ea typeface="Calibri" panose="020F0502020204030204" pitchFamily="34" charset="0"/>
                <a:cs typeface="Times New Roman" panose="02020603050405020304" pitchFamily="18" charset="0"/>
              </a:rPr>
              <a:t>(1937) </a:t>
            </a:r>
            <a:r>
              <a:rPr lang="en-US" dirty="0">
                <a:effectLst/>
                <a:ea typeface="Calibri" panose="020F0502020204030204" pitchFamily="34" charset="0"/>
                <a:cs typeface="Times New Roman" panose="02020603050405020304" pitchFamily="18" charset="0"/>
              </a:rPr>
              <a:t>Studies on the sensitization of animals with simple chemical compounds: Anaphylaxis induced by picryl chloride and 2:4 dinitrochlorobenzene.</a:t>
            </a:r>
            <a:r>
              <a:rPr lang="en-US" i="1" dirty="0">
                <a:effectLst/>
                <a:ea typeface="Calibri" panose="020F0502020204030204" pitchFamily="34" charset="0"/>
                <a:cs typeface="Times New Roman" panose="02020603050405020304" pitchFamily="18" charset="0"/>
              </a:rPr>
              <a:t> Journal of Experimental Medicine</a:t>
            </a:r>
            <a:r>
              <a:rPr lang="en-US" dirty="0">
                <a:effectLst/>
                <a:ea typeface="Calibri" panose="020F0502020204030204" pitchFamily="34" charset="0"/>
                <a:cs typeface="Times New Roman" panose="02020603050405020304" pitchFamily="18" charset="0"/>
              </a:rPr>
              <a:t> 66(3): 337-51. </a:t>
            </a:r>
            <a:r>
              <a:rPr lang="en-US" u="sng" dirty="0">
                <a:solidFill>
                  <a:srgbClr val="0000FF"/>
                </a:solidFill>
                <a:effectLst/>
                <a:ea typeface="Calibri" panose="020F0502020204030204" pitchFamily="34" charset="0"/>
                <a:cs typeface="Times New Roman" panose="02020603050405020304" pitchFamily="18" charset="0"/>
                <a:hlinkClick r:id="rId7"/>
              </a:rPr>
              <a:t>https://pubmed.ncbi.nlm.nih.gov/19870667/</a:t>
            </a:r>
            <a:endParaRPr lang="en-US" u="sng" dirty="0">
              <a:solidFill>
                <a:srgbClr val="0000FF"/>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startAt="5"/>
            </a:pPr>
            <a:r>
              <a:rPr lang="en-US" dirty="0" err="1">
                <a:solidFill>
                  <a:srgbClr val="14171A"/>
                </a:solidFill>
                <a:effectLst/>
                <a:ea typeface="Calibri" panose="020F0502020204030204" pitchFamily="34" charset="0"/>
                <a:cs typeface="Times New Roman" panose="02020603050405020304" pitchFamily="18" charset="0"/>
              </a:rPr>
              <a:t>Arthus</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(1903) </a:t>
            </a:r>
            <a:r>
              <a:rPr lang="en-US" dirty="0">
                <a:solidFill>
                  <a:srgbClr val="14171A"/>
                </a:solidFill>
                <a:effectLst/>
                <a:ea typeface="Calibri" panose="020F0502020204030204" pitchFamily="34" charset="0"/>
                <a:cs typeface="Times New Roman" panose="02020603050405020304" pitchFamily="18" charset="0"/>
              </a:rPr>
              <a:t>Injections </a:t>
            </a:r>
            <a:r>
              <a:rPr lang="en-US" dirty="0" err="1">
                <a:solidFill>
                  <a:srgbClr val="14171A"/>
                </a:solidFill>
                <a:effectLst/>
                <a:ea typeface="Calibri" panose="020F0502020204030204" pitchFamily="34" charset="0"/>
                <a:cs typeface="Times New Roman" panose="02020603050405020304" pitchFamily="18" charset="0"/>
              </a:rPr>
              <a:t>répétées</a:t>
            </a:r>
            <a:r>
              <a:rPr lang="en-US" dirty="0">
                <a:solidFill>
                  <a:srgbClr val="14171A"/>
                </a:solidFill>
                <a:effectLst/>
                <a:ea typeface="Calibri" panose="020F0502020204030204" pitchFamily="34" charset="0"/>
                <a:cs typeface="Times New Roman" panose="02020603050405020304" pitchFamily="18" charset="0"/>
              </a:rPr>
              <a:t> de serum du cheval chez le lapin. </a:t>
            </a:r>
            <a:r>
              <a:rPr lang="en-US" i="1" dirty="0" err="1">
                <a:solidFill>
                  <a:srgbClr val="14171A"/>
                </a:solidFill>
                <a:effectLst/>
                <a:ea typeface="Calibri" panose="020F0502020204030204" pitchFamily="34" charset="0"/>
                <a:cs typeface="Times New Roman" panose="02020603050405020304" pitchFamily="18" charset="0"/>
              </a:rPr>
              <a:t>Comptes</a:t>
            </a:r>
            <a:r>
              <a:rPr lang="en-US" i="1" dirty="0">
                <a:solidFill>
                  <a:srgbClr val="14171A"/>
                </a:solidFill>
                <a:effectLst/>
                <a:ea typeface="Calibri" panose="020F0502020204030204" pitchFamily="34" charset="0"/>
                <a:cs typeface="Times New Roman" panose="02020603050405020304" pitchFamily="18" charset="0"/>
              </a:rPr>
              <a:t> </a:t>
            </a:r>
            <a:r>
              <a:rPr lang="en-US" i="1" dirty="0" err="1">
                <a:solidFill>
                  <a:srgbClr val="14171A"/>
                </a:solidFill>
                <a:effectLst/>
                <a:ea typeface="Calibri" panose="020F0502020204030204" pitchFamily="34" charset="0"/>
                <a:cs typeface="Times New Roman" panose="02020603050405020304" pitchFamily="18" charset="0"/>
              </a:rPr>
              <a:t>rendus</a:t>
            </a:r>
            <a:r>
              <a:rPr lang="en-US" i="1" dirty="0">
                <a:solidFill>
                  <a:srgbClr val="14171A"/>
                </a:solidFill>
                <a:effectLst/>
                <a:ea typeface="Calibri" panose="020F0502020204030204" pitchFamily="34" charset="0"/>
                <a:cs typeface="Times New Roman" panose="02020603050405020304" pitchFamily="18" charset="0"/>
              </a:rPr>
              <a:t> des séances de la Société de </a:t>
            </a:r>
            <a:r>
              <a:rPr lang="en-US" i="1" dirty="0" err="1">
                <a:solidFill>
                  <a:srgbClr val="14171A"/>
                </a:solidFill>
                <a:effectLst/>
                <a:ea typeface="Calibri" panose="020F0502020204030204" pitchFamily="34" charset="0"/>
                <a:cs typeface="Times New Roman" panose="02020603050405020304" pitchFamily="18" charset="0"/>
              </a:rPr>
              <a:t>biologie</a:t>
            </a:r>
            <a:r>
              <a:rPr lang="en-US" i="1" dirty="0">
                <a:solidFill>
                  <a:srgbClr val="14171A"/>
                </a:solidFill>
                <a:effectLst/>
                <a:ea typeface="Calibri" panose="020F0502020204030204" pitchFamily="34" charset="0"/>
                <a:cs typeface="Times New Roman" panose="02020603050405020304" pitchFamily="18" charset="0"/>
              </a:rPr>
              <a:t> </a:t>
            </a:r>
            <a:r>
              <a:rPr lang="en-US" dirty="0">
                <a:solidFill>
                  <a:srgbClr val="14171A"/>
                </a:solidFill>
                <a:effectLst/>
                <a:ea typeface="Calibri" panose="020F0502020204030204" pitchFamily="34" charset="0"/>
                <a:cs typeface="Times New Roman" panose="02020603050405020304" pitchFamily="18" charset="0"/>
              </a:rPr>
              <a:t>55: 817-820.</a:t>
            </a:r>
            <a:r>
              <a:rPr lang="en-US" dirty="0">
                <a:solidFill>
                  <a:srgbClr val="14171A"/>
                </a:solidFill>
                <a:effectLst/>
                <a:ea typeface="Times New Roman" panose="02020603050405020304" pitchFamily="18" charset="0"/>
              </a:rPr>
              <a:t> </a:t>
            </a:r>
            <a:r>
              <a:rPr lang="en-US" u="sng" dirty="0">
                <a:solidFill>
                  <a:srgbClr val="0000FF"/>
                </a:solidFill>
                <a:effectLst/>
                <a:ea typeface="Times New Roman" panose="02020603050405020304" pitchFamily="18" charset="0"/>
                <a:hlinkClick r:id="rId8"/>
              </a:rPr>
              <a:t>https://pmc.ncbi.nlm.nih.gov/articles/PMC6930064/</a:t>
            </a:r>
            <a:endParaRPr lang="en-US" dirty="0">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startAt="5"/>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0085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1261884"/>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 </a:t>
            </a:r>
            <a:r>
              <a:rPr lang="en-US" sz="2200" dirty="0">
                <a:latin typeface="Calibri" panose="020F0502020204030204" pitchFamily="34" charset="0"/>
                <a:cs typeface="Calibri" panose="020F0502020204030204" pitchFamily="34" charset="0"/>
              </a:rPr>
              <a:t>or</a:t>
            </a:r>
            <a:r>
              <a:rPr lang="en-US" sz="2200" b="1" dirty="0">
                <a:latin typeface="Calibri" panose="020F0502020204030204" pitchFamily="34" charset="0"/>
                <a:cs typeface="Calibri" panose="020F0502020204030204" pitchFamily="34" charset="0"/>
              </a:rPr>
              <a:t> </a:t>
            </a:r>
            <a:r>
              <a:rPr lang="en-US" sz="2200" b="1" dirty="0" err="1">
                <a:latin typeface="Calibri" panose="020F0502020204030204" pitchFamily="34" charset="0"/>
                <a:cs typeface="Calibri" panose="020F0502020204030204" pitchFamily="34" charset="0"/>
              </a:rPr>
              <a:t>Pixbay</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r>
              <a:rPr lang="en-US" sz="1600" dirty="0">
                <a:latin typeface="Calibri" panose="020F0502020204030204" pitchFamily="34" charset="0"/>
                <a:cs typeface="Calibri" panose="020F0502020204030204" pitchFamily="34" charset="0"/>
              </a:rPr>
              <a:t> and </a:t>
            </a:r>
            <a:r>
              <a:rPr lang="en-US" sz="1600" dirty="0">
                <a:latin typeface="Calibri" panose="020F0502020204030204" pitchFamily="34" charset="0"/>
                <a:cs typeface="Calibri" panose="020F0502020204030204" pitchFamily="34" charset="0"/>
                <a:hlinkClick r:id="rId3"/>
              </a:rPr>
              <a:t>https://pixabay.com/</a:t>
            </a:r>
            <a:endParaRPr lang="en-US" sz="1600" dirty="0">
              <a:latin typeface="Calibri" panose="020F0502020204030204" pitchFamily="34" charset="0"/>
              <a:cs typeface="Calibri" panose="020F0502020204030204" pitchFamily="34" charset="0"/>
            </a:endParaRPr>
          </a:p>
          <a:p>
            <a:pPr algn="just"/>
            <a:endParaRPr lang="en-US" sz="1600" dirty="0">
              <a:latin typeface="Calibri" panose="020F0502020204030204" pitchFamily="34" charset="0"/>
              <a:cs typeface="Calibri" panose="020F0502020204030204" pitchFamily="34" charset="0"/>
            </a:endParaRPr>
          </a:p>
          <a:p>
            <a:pPr algn="just"/>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4"/>
          <a:stretch>
            <a:fillRect/>
          </a:stretch>
        </p:blipFill>
        <p:spPr>
          <a:xfrm>
            <a:off x="1876648" y="1273281"/>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790459" y="399225"/>
            <a:ext cx="3216073"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Acknowledgements:</a:t>
            </a:r>
          </a:p>
        </p:txBody>
      </p:sp>
      <p:pic>
        <p:nvPicPr>
          <p:cNvPr id="3" name="Picture 2" descr="A white text on a blue background&#10;&#10;Description automatically generated">
            <a:extLst>
              <a:ext uri="{FF2B5EF4-FFF2-40B4-BE49-F238E27FC236}">
                <a16:creationId xmlns:a16="http://schemas.microsoft.com/office/drawing/2014/main" id="{2BCF3F25-19E5-8352-2681-65E1B26B1451}"/>
              </a:ext>
            </a:extLst>
          </p:cNvPr>
          <p:cNvPicPr>
            <a:picLocks noChangeAspect="1"/>
          </p:cNvPicPr>
          <p:nvPr/>
        </p:nvPicPr>
        <p:blipFill>
          <a:blip r:embed="rId5"/>
          <a:stretch>
            <a:fillRect/>
          </a:stretch>
        </p:blipFill>
        <p:spPr>
          <a:xfrm>
            <a:off x="6201201" y="2553984"/>
            <a:ext cx="3691070" cy="1396621"/>
          </a:xfrm>
          <a:prstGeom prst="rect">
            <a:avLst/>
          </a:prstGeom>
        </p:spPr>
      </p:pic>
    </p:spTree>
    <p:extLst>
      <p:ext uri="{BB962C8B-B14F-4D97-AF65-F5344CB8AC3E}">
        <p14:creationId xmlns:p14="http://schemas.microsoft.com/office/powerpoint/2010/main" val="279960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llergy trends with hay fever starting in 1870, pediatric asthma starting in 1946, and peanut allergy starting in 1995&#10;">
            <a:extLst>
              <a:ext uri="{FF2B5EF4-FFF2-40B4-BE49-F238E27FC236}">
                <a16:creationId xmlns:a16="http://schemas.microsoft.com/office/drawing/2014/main" id="{5033B071-0960-B291-7813-D92C330F6B78}"/>
              </a:ext>
            </a:extLst>
          </p:cNvPr>
          <p:cNvPicPr>
            <a:picLocks noChangeAspect="1"/>
          </p:cNvPicPr>
          <p:nvPr/>
        </p:nvPicPr>
        <p:blipFill>
          <a:blip r:embed="rId2"/>
          <a:stretch>
            <a:fillRect/>
          </a:stretch>
        </p:blipFill>
        <p:spPr>
          <a:xfrm>
            <a:off x="991449" y="307561"/>
            <a:ext cx="9558494" cy="5860585"/>
          </a:xfrm>
          <a:prstGeom prst="rect">
            <a:avLst/>
          </a:prstGeom>
        </p:spPr>
      </p:pic>
      <p:sp>
        <p:nvSpPr>
          <p:cNvPr id="3" name="TextBox 2">
            <a:extLst>
              <a:ext uri="{FF2B5EF4-FFF2-40B4-BE49-F238E27FC236}">
                <a16:creationId xmlns:a16="http://schemas.microsoft.com/office/drawing/2014/main" id="{15D2AC03-A0D4-8678-FDDB-73C0330CBAD5}"/>
              </a:ext>
            </a:extLst>
          </p:cNvPr>
          <p:cNvSpPr txBox="1"/>
          <p:nvPr/>
        </p:nvSpPr>
        <p:spPr>
          <a:xfrm>
            <a:off x="2226286" y="6202752"/>
            <a:ext cx="9558495" cy="523220"/>
          </a:xfrm>
          <a:prstGeom prst="rect">
            <a:avLst/>
          </a:prstGeom>
          <a:noFill/>
        </p:spPr>
        <p:txBody>
          <a:bodyPr wrap="square">
            <a:spAutoFit/>
          </a:bodyPr>
          <a:lstStyle/>
          <a:p>
            <a:r>
              <a:rPr lang="en-US" sz="1400" dirty="0">
                <a:effectLst/>
              </a:rPr>
              <a:t>Thomas Platt-Mills in “The Allergy Epidemics: 1870–2010.” </a:t>
            </a:r>
            <a:r>
              <a:rPr lang="en-US" sz="1400" i="1" dirty="0">
                <a:effectLst/>
              </a:rPr>
              <a:t>J Allergy Clin Immunol</a:t>
            </a:r>
            <a:r>
              <a:rPr lang="en-US" sz="1400" dirty="0">
                <a:effectLst/>
              </a:rPr>
              <a:t>. July 2015, 136(1): 3–13 </a:t>
            </a:r>
            <a:r>
              <a:rPr lang="en-US" sz="1400" dirty="0">
                <a:effectLst/>
                <a:hlinkClick r:id="rId3"/>
              </a:rPr>
              <a:t>https://pmc.ncbi.nlm.nih.gov/articles/PMC4617537/</a:t>
            </a:r>
            <a:endParaRPr lang="en-US" sz="1400" dirty="0">
              <a:effectLst/>
            </a:endParaRPr>
          </a:p>
        </p:txBody>
      </p:sp>
      <p:pic>
        <p:nvPicPr>
          <p:cNvPr id="7" name="Picture 6" descr="A cartoon of a child holding a dog&#10;&#10;Description automatically generated">
            <a:extLst>
              <a:ext uri="{FF2B5EF4-FFF2-40B4-BE49-F238E27FC236}">
                <a16:creationId xmlns:a16="http://schemas.microsoft.com/office/drawing/2014/main" id="{E8A9EF69-0509-06F5-2D6B-9B4144202E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70408" y="3806488"/>
            <a:ext cx="1608691" cy="2216074"/>
          </a:xfrm>
          <a:prstGeom prst="rect">
            <a:avLst/>
          </a:prstGeom>
        </p:spPr>
      </p:pic>
      <p:pic>
        <p:nvPicPr>
          <p:cNvPr id="5" name="Picture 4" descr="An orange and black box with a person smoking a cigarette&#10;&#10;Description automatically generated">
            <a:extLst>
              <a:ext uri="{FF2B5EF4-FFF2-40B4-BE49-F238E27FC236}">
                <a16:creationId xmlns:a16="http://schemas.microsoft.com/office/drawing/2014/main" id="{D0F28F68-E0BD-223F-037B-300C59FCC8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850" y="3814670"/>
            <a:ext cx="1409431" cy="2207892"/>
          </a:xfrm>
          <a:prstGeom prst="rect">
            <a:avLst/>
          </a:prstGeom>
        </p:spPr>
      </p:pic>
    </p:spTree>
    <p:extLst>
      <p:ext uri="{BB962C8B-B14F-4D97-AF65-F5344CB8AC3E}">
        <p14:creationId xmlns:p14="http://schemas.microsoft.com/office/powerpoint/2010/main" val="423893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vintage cartoon image of a wealthy child sneezing">
            <a:extLst>
              <a:ext uri="{FF2B5EF4-FFF2-40B4-BE49-F238E27FC236}">
                <a16:creationId xmlns:a16="http://schemas.microsoft.com/office/drawing/2014/main" id="{3A04BF3F-7B9C-65A7-319B-FE4213341B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3019" y="1590776"/>
            <a:ext cx="5472936" cy="3872764"/>
          </a:xfrm>
          <a:prstGeom prst="rect">
            <a:avLst/>
          </a:prstGeom>
        </p:spPr>
      </p:pic>
      <p:sp>
        <p:nvSpPr>
          <p:cNvPr id="7" name="TextBox 6">
            <a:extLst>
              <a:ext uri="{FF2B5EF4-FFF2-40B4-BE49-F238E27FC236}">
                <a16:creationId xmlns:a16="http://schemas.microsoft.com/office/drawing/2014/main" id="{9DD9E5CC-D577-9EDA-05B1-4E367A1FF280}"/>
              </a:ext>
            </a:extLst>
          </p:cNvPr>
          <p:cNvSpPr txBox="1"/>
          <p:nvPr/>
        </p:nvSpPr>
        <p:spPr>
          <a:xfrm>
            <a:off x="291650" y="1590776"/>
            <a:ext cx="5647332" cy="3170099"/>
          </a:xfrm>
          <a:prstGeom prst="rect">
            <a:avLst/>
          </a:prstGeom>
          <a:noFill/>
        </p:spPr>
        <p:txBody>
          <a:bodyPr wrap="square" rtlCol="0">
            <a:spAutoFit/>
          </a:bodyPr>
          <a:lstStyle/>
          <a:p>
            <a:pPr algn="just"/>
            <a:r>
              <a:rPr lang="en-US" sz="2000" i="1" dirty="0"/>
              <a:t>And when hay-fever appears …it chooses the man before the woman, the educated before the ignorant, the gentle before the rude, the courtier before the clown …It prefers the temperate to the torrid zone, it seeks the city before the country, and out of every climate it chooses the Anglo-Saxon, or at least the English-speaking race.</a:t>
            </a:r>
          </a:p>
          <a:p>
            <a:pPr algn="just"/>
            <a:endParaRPr lang="en-US" sz="2000" dirty="0"/>
          </a:p>
          <a:p>
            <a:pPr algn="just"/>
            <a:r>
              <a:rPr lang="en-US" sz="2000" dirty="0"/>
              <a:t>Lecture given at the West London Medico-Chirurgical Society by Sir Andrew Clark in 1887.*</a:t>
            </a:r>
          </a:p>
        </p:txBody>
      </p:sp>
      <p:sp>
        <p:nvSpPr>
          <p:cNvPr id="8" name="TextBox 7">
            <a:extLst>
              <a:ext uri="{FF2B5EF4-FFF2-40B4-BE49-F238E27FC236}">
                <a16:creationId xmlns:a16="http://schemas.microsoft.com/office/drawing/2014/main" id="{9D999425-B5F7-723A-7F42-2D117E2C3EF8}"/>
              </a:ext>
            </a:extLst>
          </p:cNvPr>
          <p:cNvSpPr txBox="1"/>
          <p:nvPr/>
        </p:nvSpPr>
        <p:spPr>
          <a:xfrm>
            <a:off x="291650" y="701223"/>
            <a:ext cx="11765080" cy="461665"/>
          </a:xfrm>
          <a:prstGeom prst="rect">
            <a:avLst/>
          </a:prstGeom>
          <a:noFill/>
        </p:spPr>
        <p:txBody>
          <a:bodyPr wrap="none" rtlCol="0">
            <a:spAutoFit/>
          </a:bodyPr>
          <a:lstStyle/>
          <a:p>
            <a:r>
              <a:rPr lang="en-US" sz="2400" b="1" dirty="0">
                <a:solidFill>
                  <a:srgbClr val="002060"/>
                </a:solidFill>
                <a:latin typeface="+mj-lt"/>
              </a:rPr>
              <a:t>During the 19</a:t>
            </a:r>
            <a:r>
              <a:rPr lang="en-US" sz="2400" b="1" baseline="30000" dirty="0">
                <a:solidFill>
                  <a:srgbClr val="002060"/>
                </a:solidFill>
                <a:latin typeface="+mj-lt"/>
              </a:rPr>
              <a:t>th</a:t>
            </a:r>
            <a:r>
              <a:rPr lang="en-US" sz="2400" b="1" dirty="0">
                <a:solidFill>
                  <a:srgbClr val="002060"/>
                </a:solidFill>
                <a:latin typeface="+mj-lt"/>
              </a:rPr>
              <a:t> century hay-fever  was regarded as an ailment of the “privileged” classes.</a:t>
            </a:r>
          </a:p>
        </p:txBody>
      </p:sp>
      <p:sp>
        <p:nvSpPr>
          <p:cNvPr id="9" name="TextBox 8">
            <a:extLst>
              <a:ext uri="{FF2B5EF4-FFF2-40B4-BE49-F238E27FC236}">
                <a16:creationId xmlns:a16="http://schemas.microsoft.com/office/drawing/2014/main" id="{17A6129C-6DC6-52BE-3E1D-FA1388E5E977}"/>
              </a:ext>
            </a:extLst>
          </p:cNvPr>
          <p:cNvSpPr txBox="1"/>
          <p:nvPr/>
        </p:nvSpPr>
        <p:spPr>
          <a:xfrm>
            <a:off x="474818" y="6156777"/>
            <a:ext cx="8514669" cy="338554"/>
          </a:xfrm>
          <a:prstGeom prst="rect">
            <a:avLst/>
          </a:prstGeom>
          <a:noFill/>
        </p:spPr>
        <p:txBody>
          <a:bodyPr wrap="square">
            <a:spAutoFit/>
          </a:bodyPr>
          <a:lstStyle/>
          <a:p>
            <a:r>
              <a:rPr lang="en-US" sz="1600" dirty="0">
                <a:effectLst/>
              </a:rPr>
              <a:t>* Mark Jackson in “Allergy: History of a Modern Malady.” </a:t>
            </a:r>
            <a:r>
              <a:rPr lang="en-US" sz="1600" i="1" dirty="0" err="1">
                <a:effectLst/>
              </a:rPr>
              <a:t>Reakton</a:t>
            </a:r>
            <a:r>
              <a:rPr lang="en-US" sz="1600" i="1" dirty="0">
                <a:effectLst/>
              </a:rPr>
              <a:t> Books</a:t>
            </a:r>
            <a:r>
              <a:rPr lang="en-US" sz="1600" dirty="0">
                <a:effectLst/>
              </a:rPr>
              <a:t>, 2006, p. 62 </a:t>
            </a:r>
          </a:p>
        </p:txBody>
      </p:sp>
    </p:spTree>
    <p:extLst>
      <p:ext uri="{BB962C8B-B14F-4D97-AF65-F5344CB8AC3E}">
        <p14:creationId xmlns:p14="http://schemas.microsoft.com/office/powerpoint/2010/main" val="116999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indication a dramatic rise of asthma rates in African-Americans after the 1970's.">
            <a:extLst>
              <a:ext uri="{FF2B5EF4-FFF2-40B4-BE49-F238E27FC236}">
                <a16:creationId xmlns:a16="http://schemas.microsoft.com/office/drawing/2014/main" id="{67664433-3B70-AC7C-3601-2B357E284D51}"/>
              </a:ext>
            </a:extLst>
          </p:cNvPr>
          <p:cNvPicPr>
            <a:picLocks noChangeAspect="1"/>
          </p:cNvPicPr>
          <p:nvPr/>
        </p:nvPicPr>
        <p:blipFill>
          <a:blip r:embed="rId2"/>
          <a:stretch>
            <a:fillRect/>
          </a:stretch>
        </p:blipFill>
        <p:spPr>
          <a:xfrm>
            <a:off x="560373" y="709599"/>
            <a:ext cx="7921411" cy="5173696"/>
          </a:xfrm>
          <a:prstGeom prst="rect">
            <a:avLst/>
          </a:prstGeom>
        </p:spPr>
      </p:pic>
      <p:pic>
        <p:nvPicPr>
          <p:cNvPr id="3" name="Picture 2" descr="A book cover of a book&#10;&#10;Description automatically generated">
            <a:extLst>
              <a:ext uri="{FF2B5EF4-FFF2-40B4-BE49-F238E27FC236}">
                <a16:creationId xmlns:a16="http://schemas.microsoft.com/office/drawing/2014/main" id="{AC7BB27C-836A-4D5F-BB0E-080A3A131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3497" y="974706"/>
            <a:ext cx="2836358" cy="4065645"/>
          </a:xfrm>
          <a:prstGeom prst="rect">
            <a:avLst/>
          </a:prstGeom>
          <a:ln>
            <a:solidFill>
              <a:schemeClr val="tx1"/>
            </a:solidFill>
          </a:ln>
        </p:spPr>
      </p:pic>
      <p:sp>
        <p:nvSpPr>
          <p:cNvPr id="6" name="TextBox 5">
            <a:extLst>
              <a:ext uri="{FF2B5EF4-FFF2-40B4-BE49-F238E27FC236}">
                <a16:creationId xmlns:a16="http://schemas.microsoft.com/office/drawing/2014/main" id="{637428A8-6140-419C-9D0C-BD980C71B509}"/>
              </a:ext>
            </a:extLst>
          </p:cNvPr>
          <p:cNvSpPr txBox="1"/>
          <p:nvPr/>
        </p:nvSpPr>
        <p:spPr>
          <a:xfrm>
            <a:off x="1074416" y="6021241"/>
            <a:ext cx="10400005" cy="584775"/>
          </a:xfrm>
          <a:prstGeom prst="rect">
            <a:avLst/>
          </a:prstGeom>
          <a:noFill/>
        </p:spPr>
        <p:txBody>
          <a:bodyPr wrap="square">
            <a:spAutoFit/>
          </a:bodyPr>
          <a:lstStyle/>
          <a:p>
            <a:r>
              <a:rPr lang="en-US" sz="1600" dirty="0">
                <a:effectLst/>
              </a:rPr>
              <a:t>Thomas Platt-Mills in “The Allergy Epidemics: 1870–2010.” </a:t>
            </a:r>
            <a:r>
              <a:rPr lang="en-US" sz="1600" i="1" dirty="0">
                <a:effectLst/>
              </a:rPr>
              <a:t>J. Allergy Clin. Immunol</a:t>
            </a:r>
            <a:r>
              <a:rPr lang="en-US" sz="1600" dirty="0">
                <a:effectLst/>
              </a:rPr>
              <a:t>. July 2015 , 136(1): 3–13</a:t>
            </a:r>
          </a:p>
          <a:p>
            <a:r>
              <a:rPr lang="en-US" sz="1600" dirty="0">
                <a:effectLst/>
                <a:hlinkClick r:id="rId4"/>
              </a:rPr>
              <a:t>https://pmc.ncbi.nlm.nih.gov/articles/PMC4617537/</a:t>
            </a:r>
            <a:endParaRPr lang="en-US" sz="1600" dirty="0"/>
          </a:p>
        </p:txBody>
      </p:sp>
      <p:sp>
        <p:nvSpPr>
          <p:cNvPr id="8" name="TextBox 7">
            <a:extLst>
              <a:ext uri="{FF2B5EF4-FFF2-40B4-BE49-F238E27FC236}">
                <a16:creationId xmlns:a16="http://schemas.microsoft.com/office/drawing/2014/main" id="{B1E48DDF-B2A0-7501-86FF-D079FB02A269}"/>
              </a:ext>
            </a:extLst>
          </p:cNvPr>
          <p:cNvSpPr txBox="1"/>
          <p:nvPr/>
        </p:nvSpPr>
        <p:spPr>
          <a:xfrm>
            <a:off x="498002" y="278712"/>
            <a:ext cx="11133625" cy="430887"/>
          </a:xfrm>
          <a:prstGeom prst="rect">
            <a:avLst/>
          </a:prstGeom>
          <a:noFill/>
        </p:spPr>
        <p:txBody>
          <a:bodyPr wrap="none" rtlCol="0">
            <a:spAutoFit/>
          </a:bodyPr>
          <a:lstStyle/>
          <a:p>
            <a:r>
              <a:rPr lang="en-US" sz="2200" b="1" dirty="0">
                <a:solidFill>
                  <a:srgbClr val="002060"/>
                </a:solidFill>
                <a:latin typeface="+mj-lt"/>
              </a:rPr>
              <a:t>Respiratory allergies became increasingly “inclusive” as black Americans relocated to cities.</a:t>
            </a:r>
          </a:p>
        </p:txBody>
      </p:sp>
    </p:spTree>
    <p:extLst>
      <p:ext uri="{BB962C8B-B14F-4D97-AF65-F5344CB8AC3E}">
        <p14:creationId xmlns:p14="http://schemas.microsoft.com/office/powerpoint/2010/main" val="58300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4EA6E9-1277-F01B-36F9-1A4266C1FE15}"/>
              </a:ext>
            </a:extLst>
          </p:cNvPr>
          <p:cNvSpPr txBox="1"/>
          <p:nvPr/>
        </p:nvSpPr>
        <p:spPr>
          <a:xfrm>
            <a:off x="521315" y="6150877"/>
            <a:ext cx="11223171" cy="523220"/>
          </a:xfrm>
          <a:prstGeom prst="rect">
            <a:avLst/>
          </a:prstGeom>
          <a:noFill/>
        </p:spPr>
        <p:txBody>
          <a:bodyPr wrap="square" rtlCol="0">
            <a:spAutoFit/>
          </a:bodyPr>
          <a:lstStyle/>
          <a:p>
            <a:pPr algn="just"/>
            <a:r>
              <a:rPr lang="en-US" sz="1400" dirty="0">
                <a:effectLst/>
              </a:rPr>
              <a:t>** From Liew </a:t>
            </a:r>
            <a:r>
              <a:rPr lang="en-US" sz="1400" i="1" dirty="0">
                <a:effectLst/>
              </a:rPr>
              <a:t>et al. </a:t>
            </a:r>
            <a:r>
              <a:rPr lang="en-US" sz="1400" dirty="0">
                <a:effectLst/>
              </a:rPr>
              <a:t>(2009) </a:t>
            </a:r>
            <a:r>
              <a:rPr lang="en-US" sz="1400" i="1" dirty="0">
                <a:effectLst/>
              </a:rPr>
              <a:t>“</a:t>
            </a:r>
            <a:r>
              <a:rPr lang="en-US" sz="1400" dirty="0"/>
              <a:t>Anaphylaxis fatalities and admissions in Australia.” </a:t>
            </a:r>
            <a:r>
              <a:rPr lang="en-US" sz="1400" i="1" dirty="0">
                <a:effectLst/>
              </a:rPr>
              <a:t>J. Allergy Clin. Immunol. </a:t>
            </a:r>
            <a:r>
              <a:rPr lang="en-US" sz="1400" dirty="0">
                <a:effectLst/>
              </a:rPr>
              <a:t>123(2) </a:t>
            </a:r>
            <a:r>
              <a:rPr lang="en-US" sz="1400" dirty="0"/>
              <a:t>434-442.</a:t>
            </a:r>
          </a:p>
          <a:p>
            <a:pPr algn="just"/>
            <a:r>
              <a:rPr lang="en-US" sz="1400" dirty="0">
                <a:hlinkClick r:id="rId3"/>
              </a:rPr>
              <a:t>https://pubmed.ncbi.nlm.nih.gov/19117599/</a:t>
            </a:r>
            <a:endParaRPr lang="en-US" sz="1400" dirty="0"/>
          </a:p>
        </p:txBody>
      </p:sp>
      <p:sp>
        <p:nvSpPr>
          <p:cNvPr id="6" name="TextBox 5">
            <a:extLst>
              <a:ext uri="{FF2B5EF4-FFF2-40B4-BE49-F238E27FC236}">
                <a16:creationId xmlns:a16="http://schemas.microsoft.com/office/drawing/2014/main" id="{07CAECC6-D3AD-1206-A5FD-0806E5F8CD37}"/>
              </a:ext>
            </a:extLst>
          </p:cNvPr>
          <p:cNvSpPr txBox="1"/>
          <p:nvPr/>
        </p:nvSpPr>
        <p:spPr>
          <a:xfrm>
            <a:off x="6296044" y="1236228"/>
            <a:ext cx="5649579" cy="323165"/>
          </a:xfrm>
          <a:prstGeom prst="rect">
            <a:avLst/>
          </a:prstGeom>
          <a:noFill/>
        </p:spPr>
        <p:txBody>
          <a:bodyPr wrap="square" rtlCol="0">
            <a:spAutoFit/>
          </a:bodyPr>
          <a:lstStyle/>
          <a:p>
            <a:pPr algn="just"/>
            <a:r>
              <a:rPr lang="en-US" sz="1500" b="1" dirty="0">
                <a:effectLst/>
              </a:rPr>
              <a:t>Food-induced hospital anaphylaxis admissions in Australia.**</a:t>
            </a:r>
            <a:endParaRPr lang="en-US" sz="1500" b="1" dirty="0"/>
          </a:p>
        </p:txBody>
      </p:sp>
      <p:pic>
        <p:nvPicPr>
          <p:cNvPr id="7" name="Picture 6" descr="A graph showing the number of hospital discharges childhood food allergies">
            <a:extLst>
              <a:ext uri="{FF2B5EF4-FFF2-40B4-BE49-F238E27FC236}">
                <a16:creationId xmlns:a16="http://schemas.microsoft.com/office/drawing/2014/main" id="{1844D42D-8A2E-2DEA-1073-09F23DB83BAF}"/>
              </a:ext>
            </a:extLst>
          </p:cNvPr>
          <p:cNvPicPr>
            <a:picLocks noChangeAspect="1"/>
          </p:cNvPicPr>
          <p:nvPr/>
        </p:nvPicPr>
        <p:blipFill>
          <a:blip r:embed="rId4"/>
          <a:stretch>
            <a:fillRect/>
          </a:stretch>
        </p:blipFill>
        <p:spPr>
          <a:xfrm>
            <a:off x="246377" y="1136091"/>
            <a:ext cx="6016997" cy="4224926"/>
          </a:xfrm>
          <a:prstGeom prst="rect">
            <a:avLst/>
          </a:prstGeom>
        </p:spPr>
      </p:pic>
      <p:sp>
        <p:nvSpPr>
          <p:cNvPr id="9" name="TextBox 8">
            <a:extLst>
              <a:ext uri="{FF2B5EF4-FFF2-40B4-BE49-F238E27FC236}">
                <a16:creationId xmlns:a16="http://schemas.microsoft.com/office/drawing/2014/main" id="{115347C8-5B72-1EC5-11C0-3EF21619D2C7}"/>
              </a:ext>
            </a:extLst>
          </p:cNvPr>
          <p:cNvSpPr txBox="1"/>
          <p:nvPr/>
        </p:nvSpPr>
        <p:spPr>
          <a:xfrm>
            <a:off x="447514" y="5627657"/>
            <a:ext cx="11125200" cy="523220"/>
          </a:xfrm>
          <a:prstGeom prst="rect">
            <a:avLst/>
          </a:prstGeom>
          <a:noFill/>
        </p:spPr>
        <p:txBody>
          <a:bodyPr wrap="square" rtlCol="0">
            <a:spAutoFit/>
          </a:bodyPr>
          <a:lstStyle/>
          <a:p>
            <a:pPr algn="just"/>
            <a:r>
              <a:rPr lang="en-US" sz="1400" b="0" i="0" dirty="0">
                <a:effectLst/>
                <a:cs typeface="Times New Roman" panose="02020603050405020304" pitchFamily="18" charset="0"/>
              </a:rPr>
              <a:t>* CDC (2008) “Food Allergy Among U.S. Children: Trends in Prevalence and Hospitalizations.” NCHS Data Brief No. 10, October 2008 </a:t>
            </a:r>
            <a:r>
              <a:rPr lang="en-US" sz="1400" b="0" i="0" dirty="0">
                <a:solidFill>
                  <a:srgbClr val="000000"/>
                </a:solidFill>
                <a:effectLst/>
                <a:cs typeface="Times New Roman" panose="02020603050405020304" pitchFamily="18" charset="0"/>
                <a:hlinkClick r:id="rId5"/>
              </a:rPr>
              <a:t>https://www.cdc.gov/nchs/products/databriefs/db10.htm</a:t>
            </a:r>
            <a:endParaRPr lang="en-US" sz="1400" b="0" i="0" dirty="0">
              <a:solidFill>
                <a:srgbClr val="000000"/>
              </a:solidFill>
              <a:effectLst/>
              <a:cs typeface="Times New Roman" panose="02020603050405020304" pitchFamily="18" charset="0"/>
            </a:endParaRPr>
          </a:p>
        </p:txBody>
      </p:sp>
      <p:sp>
        <p:nvSpPr>
          <p:cNvPr id="10" name="TextBox 9">
            <a:extLst>
              <a:ext uri="{FF2B5EF4-FFF2-40B4-BE49-F238E27FC236}">
                <a16:creationId xmlns:a16="http://schemas.microsoft.com/office/drawing/2014/main" id="{D4921414-34DB-410F-E7E7-2CE4E2F7E262}"/>
              </a:ext>
            </a:extLst>
          </p:cNvPr>
          <p:cNvSpPr txBox="1"/>
          <p:nvPr/>
        </p:nvSpPr>
        <p:spPr>
          <a:xfrm>
            <a:off x="365975" y="359629"/>
            <a:ext cx="11460049" cy="815608"/>
          </a:xfrm>
          <a:prstGeom prst="rect">
            <a:avLst/>
          </a:prstGeom>
          <a:noFill/>
        </p:spPr>
        <p:txBody>
          <a:bodyPr wrap="square" rtlCol="0">
            <a:spAutoFit/>
          </a:bodyPr>
          <a:lstStyle/>
          <a:p>
            <a:r>
              <a:rPr lang="en-US" sz="2300" b="1" dirty="0">
                <a:solidFill>
                  <a:srgbClr val="002060"/>
                </a:solidFill>
                <a:latin typeface="+mj-lt"/>
              </a:rPr>
              <a:t>Life-threatening food allergies are not only increasing in the US…</a:t>
            </a:r>
          </a:p>
          <a:p>
            <a:r>
              <a:rPr lang="en-US" sz="2300" b="1" dirty="0">
                <a:solidFill>
                  <a:srgbClr val="002060"/>
                </a:solidFill>
                <a:latin typeface="+mj-lt"/>
              </a:rPr>
              <a:t>Similar trends are also occurring other Western nations, especially in Australia and the UK</a:t>
            </a:r>
            <a:r>
              <a:rPr lang="en-US" sz="2400" b="1" dirty="0">
                <a:solidFill>
                  <a:srgbClr val="002060"/>
                </a:solidFill>
                <a:latin typeface="+mj-lt"/>
              </a:rPr>
              <a:t>.</a:t>
            </a:r>
          </a:p>
        </p:txBody>
      </p:sp>
      <p:sp>
        <p:nvSpPr>
          <p:cNvPr id="2" name="TextBox 1">
            <a:extLst>
              <a:ext uri="{FF2B5EF4-FFF2-40B4-BE49-F238E27FC236}">
                <a16:creationId xmlns:a16="http://schemas.microsoft.com/office/drawing/2014/main" id="{C4B3CE13-76C8-218B-C367-F22B54A4AE5F}"/>
              </a:ext>
            </a:extLst>
          </p:cNvPr>
          <p:cNvSpPr txBox="1"/>
          <p:nvPr/>
        </p:nvSpPr>
        <p:spPr>
          <a:xfrm>
            <a:off x="3635829" y="1360234"/>
            <a:ext cx="290464" cy="369332"/>
          </a:xfrm>
          <a:prstGeom prst="rect">
            <a:avLst/>
          </a:prstGeom>
          <a:noFill/>
        </p:spPr>
        <p:txBody>
          <a:bodyPr wrap="none" rtlCol="0">
            <a:spAutoFit/>
          </a:bodyPr>
          <a:lstStyle/>
          <a:p>
            <a:r>
              <a:rPr lang="en-US" dirty="0"/>
              <a:t>*</a:t>
            </a:r>
          </a:p>
        </p:txBody>
      </p:sp>
      <p:pic>
        <p:nvPicPr>
          <p:cNvPr id="12" name="Picture 11" descr="A graph indicating that most of the growth in allergies in Australia occurred in ages 0-4">
            <a:extLst>
              <a:ext uri="{FF2B5EF4-FFF2-40B4-BE49-F238E27FC236}">
                <a16:creationId xmlns:a16="http://schemas.microsoft.com/office/drawing/2014/main" id="{F935544C-F57E-E9A0-9A9A-2A737A0F76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94850" y="1619471"/>
            <a:ext cx="4928115" cy="3501169"/>
          </a:xfrm>
          <a:prstGeom prst="rect">
            <a:avLst/>
          </a:prstGeom>
          <a:ln>
            <a:solidFill>
              <a:schemeClr val="tx1"/>
            </a:solidFill>
          </a:ln>
        </p:spPr>
      </p:pic>
      <p:pic>
        <p:nvPicPr>
          <p:cNvPr id="8" name="Picture 7" descr="A flag with white stars&#10;&#10;Description automatically generated">
            <a:extLst>
              <a:ext uri="{FF2B5EF4-FFF2-40B4-BE49-F238E27FC236}">
                <a16:creationId xmlns:a16="http://schemas.microsoft.com/office/drawing/2014/main" id="{B8DD3985-9C35-2663-4576-691F7F613E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48794" y="2684923"/>
            <a:ext cx="1048074" cy="524037"/>
          </a:xfrm>
          <a:prstGeom prst="rect">
            <a:avLst/>
          </a:prstGeom>
        </p:spPr>
      </p:pic>
      <p:pic>
        <p:nvPicPr>
          <p:cNvPr id="4" name="Picture 3" descr="A white rectangular object with black text&#10;&#10;Description automatically generated">
            <a:extLst>
              <a:ext uri="{FF2B5EF4-FFF2-40B4-BE49-F238E27FC236}">
                <a16:creationId xmlns:a16="http://schemas.microsoft.com/office/drawing/2014/main" id="{ADB8CC83-81E6-9135-6F13-8C1F412FEB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88435" y="2133329"/>
            <a:ext cx="424695" cy="2151261"/>
          </a:xfrm>
          <a:prstGeom prst="rect">
            <a:avLst/>
          </a:prstGeom>
        </p:spPr>
      </p:pic>
    </p:spTree>
    <p:extLst>
      <p:ext uri="{BB962C8B-B14F-4D97-AF65-F5344CB8AC3E}">
        <p14:creationId xmlns:p14="http://schemas.microsoft.com/office/powerpoint/2010/main" val="657089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7DE1156-A2B4-8FA1-6192-BFBD8C8F7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1C4AB-A335-E54E-EEBD-1E78B8B8467C}"/>
              </a:ext>
            </a:extLst>
          </p:cNvPr>
          <p:cNvSpPr>
            <a:spLocks noGrp="1"/>
          </p:cNvSpPr>
          <p:nvPr>
            <p:ph type="ctrTitle"/>
          </p:nvPr>
        </p:nvSpPr>
        <p:spPr>
          <a:xfrm>
            <a:off x="972457" y="1122363"/>
            <a:ext cx="10363200" cy="2387600"/>
          </a:xfrm>
        </p:spPr>
        <p:txBody>
          <a:bodyPr>
            <a:normAutofit/>
          </a:bodyPr>
          <a:lstStyle/>
          <a:p>
            <a:r>
              <a:rPr lang="en-US" sz="4800" dirty="0"/>
              <a:t>Understanding the Hygiene Hypothesis </a:t>
            </a:r>
          </a:p>
        </p:txBody>
      </p:sp>
      <p:sp>
        <p:nvSpPr>
          <p:cNvPr id="3" name="Subtitle 2">
            <a:extLst>
              <a:ext uri="{FF2B5EF4-FFF2-40B4-BE49-F238E27FC236}">
                <a16:creationId xmlns:a16="http://schemas.microsoft.com/office/drawing/2014/main" id="{8EF8A599-6870-8062-4DB5-556874771533}"/>
              </a:ext>
            </a:extLst>
          </p:cNvPr>
          <p:cNvSpPr>
            <a:spLocks noGrp="1"/>
          </p:cNvSpPr>
          <p:nvPr>
            <p:ph type="subTitle" idx="1"/>
          </p:nvPr>
        </p:nvSpPr>
        <p:spPr/>
        <p:txBody>
          <a:bodyPr/>
          <a:lstStyle/>
          <a:p>
            <a:r>
              <a:rPr lang="en-US" dirty="0"/>
              <a:t>The impact of prior exposure to ingested pathogens and how </a:t>
            </a:r>
          </a:p>
        </p:txBody>
      </p:sp>
    </p:spTree>
    <p:extLst>
      <p:ext uri="{BB962C8B-B14F-4D97-AF65-F5344CB8AC3E}">
        <p14:creationId xmlns:p14="http://schemas.microsoft.com/office/powerpoint/2010/main" val="675074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8ACC8-C97B-644D-B5F1-DB502D9E9A2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75A2337-190F-25C0-53B8-70E8ABB069B0}"/>
              </a:ext>
            </a:extLst>
          </p:cNvPr>
          <p:cNvSpPr txBox="1"/>
          <p:nvPr/>
        </p:nvSpPr>
        <p:spPr>
          <a:xfrm>
            <a:off x="445076" y="5878373"/>
            <a:ext cx="11091008" cy="584775"/>
          </a:xfrm>
          <a:prstGeom prst="rect">
            <a:avLst/>
          </a:prstGeom>
          <a:noFill/>
        </p:spPr>
        <p:txBody>
          <a:bodyPr wrap="square">
            <a:spAutoFit/>
          </a:bodyPr>
          <a:lstStyle/>
          <a:p>
            <a:pPr algn="just"/>
            <a:r>
              <a:rPr lang="en-US" sz="1600" dirty="0">
                <a:effectLst/>
              </a:rPr>
              <a:t>David Strachan “</a:t>
            </a:r>
            <a:r>
              <a:rPr lang="en-US" sz="1600" dirty="0"/>
              <a:t>Hay fever, hygiene, and household size</a:t>
            </a:r>
            <a:r>
              <a:rPr lang="en-US" sz="1600" dirty="0">
                <a:effectLst/>
              </a:rPr>
              <a:t>.” </a:t>
            </a:r>
            <a:r>
              <a:rPr lang="en-US" sz="1600" i="1" dirty="0"/>
              <a:t>British Medical Journal,</a:t>
            </a:r>
            <a:r>
              <a:rPr lang="en-US" sz="1600" dirty="0">
                <a:effectLst/>
              </a:rPr>
              <a:t> November 1989, 299(6710): 1229-1260</a:t>
            </a:r>
          </a:p>
          <a:p>
            <a:pPr algn="just"/>
            <a:r>
              <a:rPr lang="en-US" sz="1600" dirty="0">
                <a:effectLst/>
                <a:hlinkClick r:id="rId2"/>
              </a:rPr>
              <a:t>https://pmc.ncbi.nlm.nih.gov/articles/PMC1838109/</a:t>
            </a:r>
            <a:endParaRPr lang="en-US" sz="1600" dirty="0"/>
          </a:p>
        </p:txBody>
      </p:sp>
      <p:graphicFrame>
        <p:nvGraphicFramePr>
          <p:cNvPr id="6" name="Table 5" descr="A table indicating that children with more siblings have less allergies">
            <a:extLst>
              <a:ext uri="{FF2B5EF4-FFF2-40B4-BE49-F238E27FC236}">
                <a16:creationId xmlns:a16="http://schemas.microsoft.com/office/drawing/2014/main" id="{F39FDAC0-AF77-4137-4ABC-E7D5193407D6}"/>
              </a:ext>
            </a:extLst>
          </p:cNvPr>
          <p:cNvGraphicFramePr>
            <a:graphicFrameLocks noGrp="1"/>
          </p:cNvGraphicFramePr>
          <p:nvPr>
            <p:extLst>
              <p:ext uri="{D42A27DB-BD31-4B8C-83A1-F6EECF244321}">
                <p14:modId xmlns:p14="http://schemas.microsoft.com/office/powerpoint/2010/main" val="838109670"/>
              </p:ext>
            </p:extLst>
          </p:nvPr>
        </p:nvGraphicFramePr>
        <p:xfrm>
          <a:off x="4667981" y="1413565"/>
          <a:ext cx="7070271" cy="3345108"/>
        </p:xfrm>
        <a:graphic>
          <a:graphicData uri="http://schemas.openxmlformats.org/drawingml/2006/table">
            <a:tbl>
              <a:tblPr firstRow="1" bandRow="1">
                <a:tableStyleId>{5C22544A-7EE6-4342-B048-85BDC9FD1C3A}</a:tableStyleId>
              </a:tblPr>
              <a:tblGrid>
                <a:gridCol w="1125374">
                  <a:extLst>
                    <a:ext uri="{9D8B030D-6E8A-4147-A177-3AD203B41FA5}">
                      <a16:colId xmlns:a16="http://schemas.microsoft.com/office/drawing/2014/main" val="2759338970"/>
                    </a:ext>
                  </a:extLst>
                </a:gridCol>
                <a:gridCol w="1951526">
                  <a:extLst>
                    <a:ext uri="{9D8B030D-6E8A-4147-A177-3AD203B41FA5}">
                      <a16:colId xmlns:a16="http://schemas.microsoft.com/office/drawing/2014/main" val="2024115294"/>
                    </a:ext>
                  </a:extLst>
                </a:gridCol>
                <a:gridCol w="1950745">
                  <a:extLst>
                    <a:ext uri="{9D8B030D-6E8A-4147-A177-3AD203B41FA5}">
                      <a16:colId xmlns:a16="http://schemas.microsoft.com/office/drawing/2014/main" val="3329692284"/>
                    </a:ext>
                  </a:extLst>
                </a:gridCol>
                <a:gridCol w="2042626">
                  <a:extLst>
                    <a:ext uri="{9D8B030D-6E8A-4147-A177-3AD203B41FA5}">
                      <a16:colId xmlns:a16="http://schemas.microsoft.com/office/drawing/2014/main" val="3676145010"/>
                    </a:ext>
                  </a:extLst>
                </a:gridCol>
              </a:tblGrid>
              <a:tr h="668362">
                <a:tc>
                  <a:txBody>
                    <a:bodyPr/>
                    <a:lstStyle/>
                    <a:p>
                      <a:pPr algn="l"/>
                      <a:r>
                        <a:rPr lang="en-US" sz="1800" b="1" dirty="0">
                          <a:latin typeface="+mj-lt"/>
                        </a:rPr>
                        <a:t># of older siblings *</a:t>
                      </a:r>
                    </a:p>
                  </a:txBody>
                  <a:tcPr/>
                </a:tc>
                <a:tc>
                  <a:txBody>
                    <a:bodyPr/>
                    <a:lstStyle/>
                    <a:p>
                      <a:pPr algn="l"/>
                      <a:r>
                        <a:rPr lang="en-US" sz="1800" b="1" dirty="0">
                          <a:latin typeface="+mj-lt"/>
                        </a:rPr>
                        <a:t>Prevalence of hay fever at age 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mj-lt"/>
                        </a:rPr>
                        <a:t>Prevalence of hay fever at age 11**</a:t>
                      </a:r>
                    </a:p>
                  </a:txBody>
                  <a:tcPr/>
                </a:tc>
                <a:tc>
                  <a:txBody>
                    <a:bodyPr/>
                    <a:lstStyle/>
                    <a:p>
                      <a:pPr algn="l"/>
                      <a:r>
                        <a:rPr lang="en-US" sz="1800" b="1" dirty="0">
                          <a:latin typeface="+mj-lt"/>
                        </a:rPr>
                        <a:t>Prevalence of infantile eczema **</a:t>
                      </a:r>
                    </a:p>
                  </a:txBody>
                  <a:tcPr/>
                </a:tc>
                <a:extLst>
                  <a:ext uri="{0D108BD9-81ED-4DB2-BD59-A6C34878D82A}">
                    <a16:rowId xmlns:a16="http://schemas.microsoft.com/office/drawing/2014/main" val="3719666035"/>
                  </a:ext>
                </a:extLst>
              </a:tr>
              <a:tr h="566666">
                <a:tc>
                  <a:txBody>
                    <a:bodyPr/>
                    <a:lstStyle/>
                    <a:p>
                      <a:pPr algn="ctr"/>
                      <a:r>
                        <a:rPr lang="en-US" sz="2000" b="1" dirty="0"/>
                        <a:t>0</a:t>
                      </a:r>
                    </a:p>
                  </a:txBody>
                  <a:tcPr anchor="ctr"/>
                </a:tc>
                <a:tc>
                  <a:txBody>
                    <a:bodyPr/>
                    <a:lstStyle/>
                    <a:p>
                      <a:pPr algn="ctr"/>
                      <a:r>
                        <a:rPr lang="en-US" sz="2000" dirty="0"/>
                        <a:t>20.4</a:t>
                      </a:r>
                    </a:p>
                  </a:txBody>
                  <a:tcPr anchor="ctr"/>
                </a:tc>
                <a:tc>
                  <a:txBody>
                    <a:bodyPr/>
                    <a:lstStyle/>
                    <a:p>
                      <a:pPr algn="ctr"/>
                      <a:r>
                        <a:rPr lang="en-US" sz="2000" dirty="0"/>
                        <a:t>10.0</a:t>
                      </a:r>
                    </a:p>
                  </a:txBody>
                  <a:tcPr anchor="ctr"/>
                </a:tc>
                <a:tc>
                  <a:txBody>
                    <a:bodyPr/>
                    <a:lstStyle/>
                    <a:p>
                      <a:pPr algn="ctr"/>
                      <a:r>
                        <a:rPr lang="en-US" sz="2000" dirty="0"/>
                        <a:t>6.1</a:t>
                      </a:r>
                    </a:p>
                  </a:txBody>
                  <a:tcPr anchor="ctr"/>
                </a:tc>
                <a:extLst>
                  <a:ext uri="{0D108BD9-81ED-4DB2-BD59-A6C34878D82A}">
                    <a16:rowId xmlns:a16="http://schemas.microsoft.com/office/drawing/2014/main" val="383715462"/>
                  </a:ext>
                </a:extLst>
              </a:tr>
              <a:tr h="527520">
                <a:tc>
                  <a:txBody>
                    <a:bodyPr/>
                    <a:lstStyle/>
                    <a:p>
                      <a:pPr algn="ctr"/>
                      <a:r>
                        <a:rPr lang="en-US" sz="2000" b="1" dirty="0"/>
                        <a:t>1</a:t>
                      </a:r>
                    </a:p>
                  </a:txBody>
                  <a:tcPr anchor="ctr"/>
                </a:tc>
                <a:tc>
                  <a:txBody>
                    <a:bodyPr/>
                    <a:lstStyle/>
                    <a:p>
                      <a:pPr algn="ctr"/>
                      <a:r>
                        <a:rPr lang="en-US" sz="2000" dirty="0"/>
                        <a:t>15.0</a:t>
                      </a:r>
                    </a:p>
                  </a:txBody>
                  <a:tcPr anchor="ctr"/>
                </a:tc>
                <a:tc>
                  <a:txBody>
                    <a:bodyPr/>
                    <a:lstStyle/>
                    <a:p>
                      <a:pPr algn="ctr"/>
                      <a:r>
                        <a:rPr lang="en-US" sz="2000" dirty="0"/>
                        <a:t>7.9</a:t>
                      </a:r>
                    </a:p>
                  </a:txBody>
                  <a:tcPr anchor="ctr"/>
                </a:tc>
                <a:tc>
                  <a:txBody>
                    <a:bodyPr/>
                    <a:lstStyle/>
                    <a:p>
                      <a:pPr algn="ctr"/>
                      <a:r>
                        <a:rPr lang="en-US" sz="2000" dirty="0"/>
                        <a:t>5.2</a:t>
                      </a:r>
                    </a:p>
                  </a:txBody>
                  <a:tcPr anchor="ctr"/>
                </a:tc>
                <a:extLst>
                  <a:ext uri="{0D108BD9-81ED-4DB2-BD59-A6C34878D82A}">
                    <a16:rowId xmlns:a16="http://schemas.microsoft.com/office/drawing/2014/main" val="1898137741"/>
                  </a:ext>
                </a:extLst>
              </a:tr>
              <a:tr h="527520">
                <a:tc>
                  <a:txBody>
                    <a:bodyPr/>
                    <a:lstStyle/>
                    <a:p>
                      <a:pPr algn="ctr"/>
                      <a:r>
                        <a:rPr lang="en-US" sz="2000" b="1" dirty="0"/>
                        <a:t>2</a:t>
                      </a:r>
                    </a:p>
                  </a:txBody>
                  <a:tcPr anchor="ctr"/>
                </a:tc>
                <a:tc>
                  <a:txBody>
                    <a:bodyPr/>
                    <a:lstStyle/>
                    <a:p>
                      <a:pPr algn="ctr"/>
                      <a:r>
                        <a:rPr lang="en-US" sz="2000" dirty="0"/>
                        <a:t>12.5</a:t>
                      </a:r>
                    </a:p>
                  </a:txBody>
                  <a:tcPr anchor="ctr"/>
                </a:tc>
                <a:tc>
                  <a:txBody>
                    <a:bodyPr/>
                    <a:lstStyle/>
                    <a:p>
                      <a:pPr algn="ctr"/>
                      <a:r>
                        <a:rPr lang="en-US" sz="2000" dirty="0"/>
                        <a:t>5.0</a:t>
                      </a:r>
                    </a:p>
                  </a:txBody>
                  <a:tcPr anchor="ctr"/>
                </a:tc>
                <a:tc>
                  <a:txBody>
                    <a:bodyPr/>
                    <a:lstStyle/>
                    <a:p>
                      <a:pPr algn="ctr"/>
                      <a:r>
                        <a:rPr lang="en-US" sz="2000" dirty="0"/>
                        <a:t>4.6</a:t>
                      </a:r>
                    </a:p>
                  </a:txBody>
                  <a:tcPr anchor="ctr"/>
                </a:tc>
                <a:extLst>
                  <a:ext uri="{0D108BD9-81ED-4DB2-BD59-A6C34878D82A}">
                    <a16:rowId xmlns:a16="http://schemas.microsoft.com/office/drawing/2014/main" val="2181452632"/>
                  </a:ext>
                </a:extLst>
              </a:tr>
              <a:tr h="527520">
                <a:tc>
                  <a:txBody>
                    <a:bodyPr/>
                    <a:lstStyle/>
                    <a:p>
                      <a:pPr algn="ctr"/>
                      <a:r>
                        <a:rPr lang="en-US" sz="2000" b="1" dirty="0"/>
                        <a:t>3</a:t>
                      </a:r>
                    </a:p>
                  </a:txBody>
                  <a:tcPr anchor="ctr"/>
                </a:tc>
                <a:tc>
                  <a:txBody>
                    <a:bodyPr/>
                    <a:lstStyle/>
                    <a:p>
                      <a:pPr algn="ctr"/>
                      <a:r>
                        <a:rPr lang="en-US" sz="2000" dirty="0"/>
                        <a:t>10.6</a:t>
                      </a:r>
                    </a:p>
                  </a:txBody>
                  <a:tcPr anchor="ctr"/>
                </a:tc>
                <a:tc>
                  <a:txBody>
                    <a:bodyPr/>
                    <a:lstStyle/>
                    <a:p>
                      <a:pPr algn="ctr"/>
                      <a:r>
                        <a:rPr lang="en-US" sz="2000" dirty="0"/>
                        <a:t>4.0</a:t>
                      </a:r>
                    </a:p>
                  </a:txBody>
                  <a:tcPr anchor="ctr"/>
                </a:tc>
                <a:tc>
                  <a:txBody>
                    <a:bodyPr/>
                    <a:lstStyle/>
                    <a:p>
                      <a:pPr algn="ctr"/>
                      <a:r>
                        <a:rPr lang="en-US" sz="2000" dirty="0"/>
                        <a:t>3.7</a:t>
                      </a:r>
                    </a:p>
                  </a:txBody>
                  <a:tcPr anchor="ctr"/>
                </a:tc>
                <a:extLst>
                  <a:ext uri="{0D108BD9-81ED-4DB2-BD59-A6C34878D82A}">
                    <a16:rowId xmlns:a16="http://schemas.microsoft.com/office/drawing/2014/main" val="1703172653"/>
                  </a:ext>
                </a:extLst>
              </a:tr>
              <a:tr h="527520">
                <a:tc>
                  <a:txBody>
                    <a:bodyPr/>
                    <a:lstStyle/>
                    <a:p>
                      <a:pPr algn="ctr"/>
                      <a:r>
                        <a:rPr lang="en-US" sz="2000" b="1" dirty="0"/>
                        <a:t>4+</a:t>
                      </a:r>
                    </a:p>
                  </a:txBody>
                  <a:tcPr anchor="ctr"/>
                </a:tc>
                <a:tc>
                  <a:txBody>
                    <a:bodyPr/>
                    <a:lstStyle/>
                    <a:p>
                      <a:pPr algn="ctr"/>
                      <a:r>
                        <a:rPr lang="en-US" sz="2000" dirty="0"/>
                        <a:t>8.6</a:t>
                      </a:r>
                    </a:p>
                  </a:txBody>
                  <a:tcPr anchor="ctr"/>
                </a:tc>
                <a:tc>
                  <a:txBody>
                    <a:bodyPr/>
                    <a:lstStyle/>
                    <a:p>
                      <a:pPr algn="ctr"/>
                      <a:r>
                        <a:rPr lang="en-US" sz="2000" dirty="0"/>
                        <a:t>2.6</a:t>
                      </a:r>
                    </a:p>
                  </a:txBody>
                  <a:tcPr anchor="ctr"/>
                </a:tc>
                <a:tc>
                  <a:txBody>
                    <a:bodyPr/>
                    <a:lstStyle/>
                    <a:p>
                      <a:pPr algn="ctr"/>
                      <a:r>
                        <a:rPr lang="en-US" sz="2000" dirty="0"/>
                        <a:t>2.8</a:t>
                      </a:r>
                    </a:p>
                  </a:txBody>
                  <a:tcPr anchor="ctr"/>
                </a:tc>
                <a:extLst>
                  <a:ext uri="{0D108BD9-81ED-4DB2-BD59-A6C34878D82A}">
                    <a16:rowId xmlns:a16="http://schemas.microsoft.com/office/drawing/2014/main" val="3071128423"/>
                  </a:ext>
                </a:extLst>
              </a:tr>
            </a:tbl>
          </a:graphicData>
        </a:graphic>
      </p:graphicFrame>
      <p:sp>
        <p:nvSpPr>
          <p:cNvPr id="8" name="TextBox 7">
            <a:extLst>
              <a:ext uri="{FF2B5EF4-FFF2-40B4-BE49-F238E27FC236}">
                <a16:creationId xmlns:a16="http://schemas.microsoft.com/office/drawing/2014/main" id="{BC62C625-86FB-2A13-10D8-1390A8D0D506}"/>
              </a:ext>
            </a:extLst>
          </p:cNvPr>
          <p:cNvSpPr txBox="1"/>
          <p:nvPr/>
        </p:nvSpPr>
        <p:spPr>
          <a:xfrm>
            <a:off x="445075" y="4833904"/>
            <a:ext cx="11272157" cy="923330"/>
          </a:xfrm>
          <a:prstGeom prst="rect">
            <a:avLst/>
          </a:prstGeom>
          <a:noFill/>
        </p:spPr>
        <p:txBody>
          <a:bodyPr wrap="square" rtlCol="0">
            <a:spAutoFit/>
          </a:bodyPr>
          <a:lstStyle/>
          <a:p>
            <a:pPr algn="just"/>
            <a:r>
              <a:rPr lang="en-US" dirty="0">
                <a:effectLst/>
              </a:rPr>
              <a:t>* The original table presented </a:t>
            </a:r>
            <a:r>
              <a:rPr lang="en-US" dirty="0"/>
              <a:t>a</a:t>
            </a:r>
            <a:r>
              <a:rPr lang="en-US" dirty="0">
                <a:effectLst/>
              </a:rPr>
              <a:t> significant (but lesser) effect </a:t>
            </a:r>
            <a:r>
              <a:rPr lang="en-US" dirty="0"/>
              <a:t>of </a:t>
            </a:r>
            <a:r>
              <a:rPr lang="en-US" dirty="0">
                <a:effectLst/>
              </a:rPr>
              <a:t>younger siblings on hay fever (data not shown).</a:t>
            </a:r>
          </a:p>
          <a:p>
            <a:pPr algn="just"/>
            <a:r>
              <a:rPr lang="en-US" dirty="0">
                <a:effectLst/>
              </a:rPr>
              <a:t>** Adjusted for father's social class, housing tenure and shared household amenities in childhood, breast feeding, region of birth, and cigarette-smoking at 23 (</a:t>
            </a:r>
            <a:r>
              <a:rPr lang="en-US" dirty="0"/>
              <a:t>n = 17,414).</a:t>
            </a:r>
            <a:endParaRPr lang="en-US" dirty="0">
              <a:effectLst/>
            </a:endParaRPr>
          </a:p>
        </p:txBody>
      </p:sp>
      <p:sp>
        <p:nvSpPr>
          <p:cNvPr id="9" name="TextBox 8">
            <a:extLst>
              <a:ext uri="{FF2B5EF4-FFF2-40B4-BE49-F238E27FC236}">
                <a16:creationId xmlns:a16="http://schemas.microsoft.com/office/drawing/2014/main" id="{BB4F77E7-6F37-6289-A7AE-D311826892F6}"/>
              </a:ext>
            </a:extLst>
          </p:cNvPr>
          <p:cNvSpPr txBox="1"/>
          <p:nvPr/>
        </p:nvSpPr>
        <p:spPr>
          <a:xfrm>
            <a:off x="2037111" y="429986"/>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D1C06807-EC11-3DBC-303B-E8A1B33384BC}"/>
              </a:ext>
            </a:extLst>
          </p:cNvPr>
          <p:cNvSpPr txBox="1"/>
          <p:nvPr/>
        </p:nvSpPr>
        <p:spPr>
          <a:xfrm>
            <a:off x="329991" y="1714091"/>
            <a:ext cx="4253260" cy="2862322"/>
          </a:xfrm>
          <a:prstGeom prst="rect">
            <a:avLst/>
          </a:prstGeom>
          <a:noFill/>
        </p:spPr>
        <p:txBody>
          <a:bodyPr wrap="square" rtlCol="0">
            <a:spAutoFit/>
          </a:bodyPr>
          <a:lstStyle/>
          <a:p>
            <a:pPr algn="just"/>
            <a:r>
              <a:rPr lang="en-US" sz="2000" i="1" dirty="0"/>
              <a:t>…</a:t>
            </a:r>
            <a:r>
              <a:rPr lang="en-US" sz="2000" i="1" dirty="0">
                <a:effectLst/>
              </a:rPr>
              <a:t>allergic diseases </a:t>
            </a:r>
            <a:r>
              <a:rPr lang="en-US" sz="2000" dirty="0">
                <a:effectLst/>
              </a:rPr>
              <a:t>(may have been)</a:t>
            </a:r>
            <a:r>
              <a:rPr lang="en-US" sz="2000" i="1" dirty="0">
                <a:effectLst/>
              </a:rPr>
              <a:t>  prevented by infection in early childhood, transmitted by unhygienic contact with older siblings, or acquired prenatally from a mother infected by contact with her older children.</a:t>
            </a:r>
          </a:p>
          <a:p>
            <a:pPr algn="just"/>
            <a:endParaRPr lang="en-US" sz="2000" dirty="0"/>
          </a:p>
          <a:p>
            <a:pPr algn="r"/>
            <a:r>
              <a:rPr lang="en-US" sz="2000" dirty="0">
                <a:effectLst/>
              </a:rPr>
              <a:t>	David Strachan, 1989 </a:t>
            </a:r>
            <a:endParaRPr lang="en-US" sz="2000" dirty="0"/>
          </a:p>
        </p:txBody>
      </p:sp>
      <p:sp>
        <p:nvSpPr>
          <p:cNvPr id="11" name="TextBox 10">
            <a:extLst>
              <a:ext uri="{FF2B5EF4-FFF2-40B4-BE49-F238E27FC236}">
                <a16:creationId xmlns:a16="http://schemas.microsoft.com/office/drawing/2014/main" id="{057DFB83-783D-8E26-AC4C-024BEC27CD93}"/>
              </a:ext>
            </a:extLst>
          </p:cNvPr>
          <p:cNvSpPr txBox="1"/>
          <p:nvPr/>
        </p:nvSpPr>
        <p:spPr>
          <a:xfrm>
            <a:off x="247967" y="518526"/>
            <a:ext cx="6038562" cy="800219"/>
          </a:xfrm>
          <a:prstGeom prst="rect">
            <a:avLst/>
          </a:prstGeom>
          <a:noFill/>
        </p:spPr>
        <p:txBody>
          <a:bodyPr wrap="square" rtlCol="0">
            <a:spAutoFit/>
          </a:bodyPr>
          <a:lstStyle/>
          <a:p>
            <a:pPr algn="just"/>
            <a:r>
              <a:rPr lang="en-US" sz="2300" b="1" dirty="0">
                <a:solidFill>
                  <a:srgbClr val="002060"/>
                </a:solidFill>
                <a:latin typeface="+mj-lt"/>
              </a:rPr>
              <a:t>Epidemiologist David Strachan was the first to investigate the “hygiene hypothesis.”</a:t>
            </a:r>
          </a:p>
        </p:txBody>
      </p:sp>
      <p:pic>
        <p:nvPicPr>
          <p:cNvPr id="15" name="Graphic 14" descr="Family with two children outline">
            <a:extLst>
              <a:ext uri="{FF2B5EF4-FFF2-40B4-BE49-F238E27FC236}">
                <a16:creationId xmlns:a16="http://schemas.microsoft.com/office/drawing/2014/main" id="{90899482-FE44-8853-FDB5-6EE0AB50DC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3085" y="295722"/>
            <a:ext cx="1056880" cy="1056880"/>
          </a:xfrm>
          <a:prstGeom prst="rect">
            <a:avLst/>
          </a:prstGeom>
        </p:spPr>
      </p:pic>
      <p:pic>
        <p:nvPicPr>
          <p:cNvPr id="19" name="Graphic 18" descr="Family with boy outline">
            <a:extLst>
              <a:ext uri="{FF2B5EF4-FFF2-40B4-BE49-F238E27FC236}">
                <a16:creationId xmlns:a16="http://schemas.microsoft.com/office/drawing/2014/main" id="{E1222AA6-E029-C6F9-5151-FAC40984DB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15107" y="429986"/>
            <a:ext cx="850472" cy="850472"/>
          </a:xfrm>
          <a:prstGeom prst="rect">
            <a:avLst/>
          </a:prstGeom>
        </p:spPr>
      </p:pic>
      <p:pic>
        <p:nvPicPr>
          <p:cNvPr id="21" name="Graphic 20" descr="Children outline">
            <a:extLst>
              <a:ext uri="{FF2B5EF4-FFF2-40B4-BE49-F238E27FC236}">
                <a16:creationId xmlns:a16="http://schemas.microsoft.com/office/drawing/2014/main" id="{E9E670DC-472C-522C-73A3-B802C3724E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28544" y="479576"/>
            <a:ext cx="914400" cy="914400"/>
          </a:xfrm>
          <a:prstGeom prst="rect">
            <a:avLst/>
          </a:prstGeom>
        </p:spPr>
      </p:pic>
      <p:pic>
        <p:nvPicPr>
          <p:cNvPr id="23" name="Graphic 22" descr="Man with baby outline">
            <a:extLst>
              <a:ext uri="{FF2B5EF4-FFF2-40B4-BE49-F238E27FC236}">
                <a16:creationId xmlns:a16="http://schemas.microsoft.com/office/drawing/2014/main" id="{616CE583-4330-416B-6585-9DA2DC63A2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39995" y="454176"/>
            <a:ext cx="736493" cy="736493"/>
          </a:xfrm>
          <a:prstGeom prst="rect">
            <a:avLst/>
          </a:prstGeom>
        </p:spPr>
      </p:pic>
      <p:pic>
        <p:nvPicPr>
          <p:cNvPr id="27" name="Graphic 26" descr="Woman changing Baby outline">
            <a:extLst>
              <a:ext uri="{FF2B5EF4-FFF2-40B4-BE49-F238E27FC236}">
                <a16:creationId xmlns:a16="http://schemas.microsoft.com/office/drawing/2014/main" id="{2F305840-D59E-8144-C600-F0C2620156B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33647" y="379846"/>
            <a:ext cx="802437" cy="914401"/>
          </a:xfrm>
          <a:prstGeom prst="rect">
            <a:avLst/>
          </a:prstGeom>
        </p:spPr>
      </p:pic>
      <p:pic>
        <p:nvPicPr>
          <p:cNvPr id="13" name="Picture 12" descr="An emoji with allergies">
            <a:extLst>
              <a:ext uri="{FF2B5EF4-FFF2-40B4-BE49-F238E27FC236}">
                <a16:creationId xmlns:a16="http://schemas.microsoft.com/office/drawing/2014/main" id="{29526C48-EFE4-15BC-5563-8C1956AB50D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37036" y="2184155"/>
            <a:ext cx="427517" cy="427517"/>
          </a:xfrm>
          <a:prstGeom prst="rect">
            <a:avLst/>
          </a:prstGeom>
        </p:spPr>
      </p:pic>
      <p:pic>
        <p:nvPicPr>
          <p:cNvPr id="16" name="Picture 15" descr="An emoji with a neutral expression">
            <a:extLst>
              <a:ext uri="{FF2B5EF4-FFF2-40B4-BE49-F238E27FC236}">
                <a16:creationId xmlns:a16="http://schemas.microsoft.com/office/drawing/2014/main" id="{A0E47F1B-05AC-87E7-66FC-2F7F0D660F8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6526" y="3242524"/>
            <a:ext cx="435012" cy="435012"/>
          </a:xfrm>
          <a:prstGeom prst="rect">
            <a:avLst/>
          </a:prstGeom>
        </p:spPr>
      </p:pic>
      <p:pic>
        <p:nvPicPr>
          <p:cNvPr id="18" name="Picture 17" descr="A happy emoji ">
            <a:extLst>
              <a:ext uri="{FF2B5EF4-FFF2-40B4-BE49-F238E27FC236}">
                <a16:creationId xmlns:a16="http://schemas.microsoft.com/office/drawing/2014/main" id="{88527651-D90D-501C-7C2B-3AFDE291E0D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24336" y="4302352"/>
            <a:ext cx="457200" cy="457200"/>
          </a:xfrm>
          <a:prstGeom prst="rect">
            <a:avLst/>
          </a:prstGeom>
        </p:spPr>
      </p:pic>
      <p:pic>
        <p:nvPicPr>
          <p:cNvPr id="22" name="Graphic 21" descr="Children outline">
            <a:extLst>
              <a:ext uri="{FF2B5EF4-FFF2-40B4-BE49-F238E27FC236}">
                <a16:creationId xmlns:a16="http://schemas.microsoft.com/office/drawing/2014/main" id="{C9DA74CD-E6C2-E0EC-B1AB-AD221435CB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7095" y="4255489"/>
            <a:ext cx="550795" cy="550795"/>
          </a:xfrm>
          <a:prstGeom prst="rect">
            <a:avLst/>
          </a:prstGeom>
        </p:spPr>
      </p:pic>
      <p:pic>
        <p:nvPicPr>
          <p:cNvPr id="28" name="Graphic 27" descr="Pregnant lady outline">
            <a:extLst>
              <a:ext uri="{FF2B5EF4-FFF2-40B4-BE49-F238E27FC236}">
                <a16:creationId xmlns:a16="http://schemas.microsoft.com/office/drawing/2014/main" id="{07895EC1-F5F1-7772-B66C-B8CD8B7428C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69220" y="3251840"/>
            <a:ext cx="408070" cy="408070"/>
          </a:xfrm>
          <a:prstGeom prst="rect">
            <a:avLst/>
          </a:prstGeom>
        </p:spPr>
      </p:pic>
      <p:pic>
        <p:nvPicPr>
          <p:cNvPr id="29" name="Graphic 28" descr="Baby crawling outline">
            <a:extLst>
              <a:ext uri="{FF2B5EF4-FFF2-40B4-BE49-F238E27FC236}">
                <a16:creationId xmlns:a16="http://schemas.microsoft.com/office/drawing/2014/main" id="{317B4D34-39B6-898F-D979-9768E0E9752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378163" y="3302061"/>
            <a:ext cx="365633" cy="365633"/>
          </a:xfrm>
          <a:prstGeom prst="rect">
            <a:avLst/>
          </a:prstGeom>
        </p:spPr>
      </p:pic>
      <p:pic>
        <p:nvPicPr>
          <p:cNvPr id="31" name="Graphic 30" descr="Child with balloon outline">
            <a:extLst>
              <a:ext uri="{FF2B5EF4-FFF2-40B4-BE49-F238E27FC236}">
                <a16:creationId xmlns:a16="http://schemas.microsoft.com/office/drawing/2014/main" id="{58891574-DE38-1AB8-6FF9-02C0A16F203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736202" y="3069692"/>
            <a:ext cx="550795" cy="550795"/>
          </a:xfrm>
          <a:prstGeom prst="rect">
            <a:avLst/>
          </a:prstGeom>
        </p:spPr>
      </p:pic>
      <p:sp>
        <p:nvSpPr>
          <p:cNvPr id="32" name="TextBox 31">
            <a:extLst>
              <a:ext uri="{FF2B5EF4-FFF2-40B4-BE49-F238E27FC236}">
                <a16:creationId xmlns:a16="http://schemas.microsoft.com/office/drawing/2014/main" id="{AE0D4883-E8C3-07F1-93CB-41C91C463AAF}"/>
              </a:ext>
            </a:extLst>
          </p:cNvPr>
          <p:cNvSpPr txBox="1"/>
          <p:nvPr/>
        </p:nvSpPr>
        <p:spPr>
          <a:xfrm>
            <a:off x="6232358" y="312821"/>
            <a:ext cx="184731" cy="369332"/>
          </a:xfrm>
          <a:prstGeom prst="rect">
            <a:avLst/>
          </a:prstGeom>
          <a:noFill/>
        </p:spPr>
        <p:txBody>
          <a:bodyPr wrap="none" rtlCol="0">
            <a:spAutoFit/>
          </a:bodyPr>
          <a:lstStyle/>
          <a:p>
            <a:endParaRPr lang="en-US" dirty="0"/>
          </a:p>
        </p:txBody>
      </p:sp>
      <p:pic>
        <p:nvPicPr>
          <p:cNvPr id="33" name="Graphic 32" descr="Pregnant lady outline">
            <a:extLst>
              <a:ext uri="{FF2B5EF4-FFF2-40B4-BE49-F238E27FC236}">
                <a16:creationId xmlns:a16="http://schemas.microsoft.com/office/drawing/2014/main" id="{5F576882-C9BD-76E9-9D6A-ED81CB626C1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90990" y="2176923"/>
            <a:ext cx="408070" cy="408070"/>
          </a:xfrm>
          <a:prstGeom prst="rect">
            <a:avLst/>
          </a:prstGeom>
        </p:spPr>
      </p:pic>
      <p:pic>
        <p:nvPicPr>
          <p:cNvPr id="2" name="Graphic 1" descr="Pregnant lady outline">
            <a:extLst>
              <a:ext uri="{FF2B5EF4-FFF2-40B4-BE49-F238E27FC236}">
                <a16:creationId xmlns:a16="http://schemas.microsoft.com/office/drawing/2014/main" id="{EFDB8EFA-1B15-447E-FE8A-43D0FA24C97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99369" y="4297089"/>
            <a:ext cx="408070" cy="408070"/>
          </a:xfrm>
          <a:prstGeom prst="rect">
            <a:avLst/>
          </a:prstGeom>
        </p:spPr>
      </p:pic>
    </p:spTree>
    <p:extLst>
      <p:ext uri="{BB962C8B-B14F-4D97-AF65-F5344CB8AC3E}">
        <p14:creationId xmlns:p14="http://schemas.microsoft.com/office/powerpoint/2010/main" val="84833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4954</TotalTime>
  <Words>3275</Words>
  <Application>Microsoft Macintosh PowerPoint</Application>
  <PresentationFormat>Widescreen</PresentationFormat>
  <Paragraphs>254</Paragraphs>
  <Slides>32</Slides>
  <Notes>10</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Elsevier Sans</vt:lpstr>
      <vt:lpstr>Aptos</vt:lpstr>
      <vt:lpstr>Aptos Display</vt:lpstr>
      <vt:lpstr>Arial</vt:lpstr>
      <vt:lpstr>Calibri</vt:lpstr>
      <vt:lpstr>Helvetica</vt:lpstr>
      <vt:lpstr>Symbol</vt:lpstr>
      <vt:lpstr>Times New Roman</vt:lpstr>
      <vt:lpstr>Office Theme</vt:lpstr>
      <vt:lpstr>A Short History of Allergies</vt:lpstr>
      <vt:lpstr>PowerPoint Presentation</vt:lpstr>
      <vt:lpstr>PowerPoint Presentation</vt:lpstr>
      <vt:lpstr>PowerPoint Presentation</vt:lpstr>
      <vt:lpstr>PowerPoint Presentation</vt:lpstr>
      <vt:lpstr>PowerPoint Presentation</vt:lpstr>
      <vt:lpstr>PowerPoint Presentation</vt:lpstr>
      <vt:lpstr>Understanding the Hygiene Hypothesis </vt:lpstr>
      <vt:lpstr>PowerPoint Presentation</vt:lpstr>
      <vt:lpstr>PowerPoint Presentation</vt:lpstr>
      <vt:lpstr>PowerPoint Presentation</vt:lpstr>
      <vt:lpstr>Current Developments in Allergy Treatment Based on the Hygiene Hypothesis </vt:lpstr>
      <vt:lpstr>PowerPoint Presentation</vt:lpstr>
      <vt:lpstr>PowerPoint Presentation</vt:lpstr>
      <vt:lpstr>PowerPoint Presentation</vt:lpstr>
      <vt:lpstr>PowerPoint Presentation</vt:lpstr>
      <vt:lpstr>PowerPoint Presentation</vt:lpstr>
      <vt:lpstr>The Injected Vaccine Hypothesis </vt:lpstr>
      <vt:lpstr>PowerPoint Presentation</vt:lpstr>
      <vt:lpstr>PowerPoint Presentation</vt:lpstr>
      <vt:lpstr>PowerPoint Presentation</vt:lpstr>
      <vt:lpstr>PowerPoint Presentation</vt:lpstr>
      <vt:lpstr>PowerPoint Presentation</vt:lpstr>
      <vt:lpstr>PowerPoint Presentation</vt:lpstr>
      <vt:lpstr>An Alternate Means of Vaccine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Chaves, Antonio R</dc:creator>
  <cp:lastModifiedBy>Chaves, Antonio R</cp:lastModifiedBy>
  <cp:revision>297</cp:revision>
  <cp:lastPrinted>2025-08-30T01:21:16Z</cp:lastPrinted>
  <dcterms:created xsi:type="dcterms:W3CDTF">2025-06-12T22:00:41Z</dcterms:created>
  <dcterms:modified xsi:type="dcterms:W3CDTF">2026-01-26T14:49:38Z</dcterms:modified>
</cp:coreProperties>
</file>