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293" r:id="rId3"/>
    <p:sldId id="294" r:id="rId4"/>
    <p:sldId id="303" r:id="rId5"/>
    <p:sldId id="304" r:id="rId6"/>
    <p:sldId id="306" r:id="rId7"/>
    <p:sldId id="305" r:id="rId8"/>
    <p:sldId id="296" r:id="rId9"/>
    <p:sldId id="297" r:id="rId10"/>
    <p:sldId id="307" r:id="rId11"/>
    <p:sldId id="30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5" orient="horz" pos="3600" userDrawn="1">
          <p15:clr>
            <a:srgbClr val="A4A3A4"/>
          </p15:clr>
        </p15:guide>
        <p15:guide id="6" orient="horz" pos="38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52749A"/>
    <a:srgbClr val="4373B7"/>
    <a:srgbClr val="7CC2EC"/>
    <a:srgbClr val="E7AA34"/>
    <a:srgbClr val="A4081E"/>
    <a:srgbClr val="96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E496F-003D-4DE1-80A0-59A9C0C8B254}" v="37" dt="2023-08-29T12:12:21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69" autoAdjust="0"/>
    <p:restoredTop sz="93521" autoAdjust="0"/>
  </p:normalViewPr>
  <p:slideViewPr>
    <p:cSldViewPr snapToGrid="0" snapToObjects="1" showGuides="1">
      <p:cViewPr varScale="1">
        <p:scale>
          <a:sx n="20" d="100"/>
          <a:sy n="20" d="100"/>
        </p:scale>
        <p:origin x="192" y="2240"/>
      </p:cViewPr>
      <p:guideLst>
        <p:guide orient="horz" pos="2160"/>
        <p:guide pos="2880"/>
        <p:guide orient="horz" pos="3600"/>
        <p:guide orient="horz" pos="3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EF0A-35DC-BF42-A773-812EDB0677B2}" type="datetimeFigureOut">
              <a:rPr lang="en-US" smtClean="0"/>
              <a:t>1/9/25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B72E-3FFD-BA45-986D-9632F1E04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7367-A897-4B4F-903A-0EF1750936A9}" type="datetimeFigureOut">
              <a:rPr lang="en-US" smtClean="0"/>
              <a:t>1/9/25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0C9B-E63C-C14B-8D8B-69F3509FF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/>
          <a:stretch/>
        </p:blipFill>
        <p:spPr>
          <a:xfrm>
            <a:off x="-16043" y="0"/>
            <a:ext cx="9160043" cy="68669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8988" y="786407"/>
            <a:ext cx="7549979" cy="141557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Lecture Outlines</a:t>
            </a:r>
            <a:endParaRPr lang="en-US" sz="3600" b="1" i="1" dirty="0">
              <a:solidFill>
                <a:srgbClr val="E7AA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72916"/>
            <a:ext cx="33782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Withgott</a:t>
            </a:r>
            <a:r>
              <a:rPr lang="en-US" sz="2000" dirty="0">
                <a:solidFill>
                  <a:schemeClr val="bg1"/>
                </a:solidFill>
              </a:rPr>
              <a:t> | </a:t>
            </a:r>
            <a:r>
              <a:rPr lang="en-US" sz="2000" dirty="0" err="1">
                <a:solidFill>
                  <a:schemeClr val="bg1"/>
                </a:solidFill>
              </a:rPr>
              <a:t>Laposata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Sixth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2421" y="270945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ENVIRONMENT  </a:t>
            </a:r>
            <a:r>
              <a:rPr lang="en-US" sz="2800" dirty="0">
                <a:solidFill>
                  <a:schemeClr val="tx2"/>
                </a:solidFill>
              </a:rPr>
              <a:t>the science</a:t>
            </a:r>
            <a:r>
              <a:rPr lang="en-US" sz="2800" baseline="0" dirty="0">
                <a:solidFill>
                  <a:schemeClr val="tx2"/>
                </a:solidFill>
              </a:rPr>
              <a:t> behind the stories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397" y="5969654"/>
            <a:ext cx="509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Lecture Outlines by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James </a:t>
            </a:r>
            <a:r>
              <a:rPr lang="en-US" sz="1600" dirty="0" err="1">
                <a:solidFill>
                  <a:schemeClr val="bg1"/>
                </a:solidFill>
              </a:rPr>
              <a:t>Dauray</a:t>
            </a:r>
            <a:r>
              <a:rPr lang="en-US" sz="1600" dirty="0">
                <a:solidFill>
                  <a:schemeClr val="bg1"/>
                </a:solidFill>
              </a:rPr>
              <a:t>, College of Lake County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543050" y="2550640"/>
            <a:ext cx="6052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Chapter 1</a:t>
            </a:r>
          </a:p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Science and Sustainability: An Introduction to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286771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/>
            </a:lvl1pPr>
            <a:lvl2pPr marL="971550" indent="-514350">
              <a:buFont typeface="+mj-lt"/>
              <a:buAutoNum type="alphaL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5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5"/>
            <a:ext cx="8849528" cy="590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7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4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1075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95" y="1300678"/>
            <a:ext cx="8849528" cy="482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21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4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373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hrsa.gov/vaccine-compensation/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ahrq.gov/ahrq-funded-projects/electronic-support-public-health-vaccine-adverse-event-reporting-syste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ers.hhs.gov/docs/VAERS_Table_of_Reportable_Events_Following_Vaccin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hrsa.gov/sites/default/files/hrsa/vicp/vaccine-injury-table-01-03-202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53BE81E-F4AD-8BF1-FC34-C8351F51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8" y="401445"/>
            <a:ext cx="8634267" cy="1452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B0F0767-8E8F-E51B-6D29-F97AFB0D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29" y="1965180"/>
            <a:ext cx="8608742" cy="2026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B4785EC9-CEB2-DDCF-BBD0-2042A7E48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9" y="4103647"/>
            <a:ext cx="8608742" cy="2666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11BFA9-7632-DB64-4A7D-0A4EDCED15BB}"/>
              </a:ext>
            </a:extLst>
          </p:cNvPr>
          <p:cNvSpPr txBox="1"/>
          <p:nvPr/>
        </p:nvSpPr>
        <p:spPr>
          <a:xfrm>
            <a:off x="2600676" y="6381003"/>
            <a:ext cx="3581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https://www.hrsa.gov/vaccine-compensation/data</a:t>
            </a:r>
            <a:endParaRPr lang="en-US" sz="1200" dirty="0"/>
          </a:p>
        </p:txBody>
      </p:sp>
      <p:pic>
        <p:nvPicPr>
          <p:cNvPr id="3" name="Picture 2" descr="A table with numbers and a number of payments&#10;&#10;Description automatically generated">
            <a:extLst>
              <a:ext uri="{FF2B5EF4-FFF2-40B4-BE49-F238E27FC236}">
                <a16:creationId xmlns:a16="http://schemas.microsoft.com/office/drawing/2014/main" id="{880BE1B3-5B48-9A49-E991-35EA7008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5" y="508136"/>
            <a:ext cx="8803727" cy="28306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670801F-8388-85EB-B52A-DFB83F23C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4" y="4629720"/>
            <a:ext cx="8699000" cy="1290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469D749B-808B-1362-9C40-2F456F1638F1}"/>
              </a:ext>
            </a:extLst>
          </p:cNvPr>
          <p:cNvSpPr/>
          <p:nvPr/>
        </p:nvSpPr>
        <p:spPr>
          <a:xfrm>
            <a:off x="7713769" y="1738902"/>
            <a:ext cx="1362635" cy="1683195"/>
          </a:xfrm>
          <a:prstGeom prst="frame">
            <a:avLst/>
          </a:prstGeom>
          <a:solidFill>
            <a:srgbClr val="0432FF"/>
          </a:solidFill>
          <a:ln w="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4CB3C7-9EA7-93EE-8DC5-AC73D8006EA4}"/>
              </a:ext>
            </a:extLst>
          </p:cNvPr>
          <p:cNvSpPr txBox="1"/>
          <p:nvPr/>
        </p:nvSpPr>
        <p:spPr>
          <a:xfrm>
            <a:off x="982749" y="3627792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</a:rPr>
              <a:t>This does not include COVID vaccine injuries.</a:t>
            </a:r>
          </a:p>
        </p:txBody>
      </p:sp>
    </p:spTree>
    <p:extLst>
      <p:ext uri="{BB962C8B-B14F-4D97-AF65-F5344CB8AC3E}">
        <p14:creationId xmlns:p14="http://schemas.microsoft.com/office/powerpoint/2010/main" val="16678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CE85BB05-3E3B-0250-B203-1E4503590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8" y="1555668"/>
            <a:ext cx="8526484" cy="3610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B6D81C-D320-4739-C275-5B0526855E6E}"/>
              </a:ext>
            </a:extLst>
          </p:cNvPr>
          <p:cNvSpPr txBox="1"/>
          <p:nvPr/>
        </p:nvSpPr>
        <p:spPr>
          <a:xfrm>
            <a:off x="201880" y="5166314"/>
            <a:ext cx="863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https://digital.ahrq.gov/ahrq-funded-projects/electronic-support-public-health-vaccine-adverse-event-reporting-system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906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6431825-CFFE-D9CD-0BDE-425385E9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2995"/>
            <a:ext cx="9143999" cy="66850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5CD46-7B39-C8FA-7655-A0CABC8C17CA}"/>
              </a:ext>
            </a:extLst>
          </p:cNvPr>
          <p:cNvSpPr txBox="1"/>
          <p:nvPr/>
        </p:nvSpPr>
        <p:spPr>
          <a:xfrm>
            <a:off x="3218458" y="5398077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432FF"/>
                </a:solidFill>
              </a:rPr>
              <a:t>MMR</a:t>
            </a:r>
          </a:p>
        </p:txBody>
      </p:sp>
    </p:spTree>
    <p:extLst>
      <p:ext uri="{BB962C8B-B14F-4D97-AF65-F5344CB8AC3E}">
        <p14:creationId xmlns:p14="http://schemas.microsoft.com/office/powerpoint/2010/main" val="35811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report&#10;&#10;Description automatically generated">
            <a:extLst>
              <a:ext uri="{FF2B5EF4-FFF2-40B4-BE49-F238E27FC236}">
                <a16:creationId xmlns:a16="http://schemas.microsoft.com/office/drawing/2014/main" id="{0F0B78E6-5D07-FDFE-5C17-63EE56A38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"/>
          <a:stretch/>
        </p:blipFill>
        <p:spPr>
          <a:xfrm>
            <a:off x="20" y="135924"/>
            <a:ext cx="9143980" cy="672207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E5E00-E05F-3D04-B5B8-93391A5D927D}"/>
              </a:ext>
            </a:extLst>
          </p:cNvPr>
          <p:cNvSpPr txBox="1"/>
          <p:nvPr/>
        </p:nvSpPr>
        <p:spPr>
          <a:xfrm>
            <a:off x="2733035" y="2192033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432FF"/>
                </a:solidFill>
              </a:rPr>
              <a:t>MMR</a:t>
            </a:r>
          </a:p>
        </p:txBody>
      </p:sp>
    </p:spTree>
    <p:extLst>
      <p:ext uri="{BB962C8B-B14F-4D97-AF65-F5344CB8AC3E}">
        <p14:creationId xmlns:p14="http://schemas.microsoft.com/office/powerpoint/2010/main" val="80836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report&#10;&#10;Description automatically generated">
            <a:extLst>
              <a:ext uri="{FF2B5EF4-FFF2-40B4-BE49-F238E27FC236}">
                <a16:creationId xmlns:a16="http://schemas.microsoft.com/office/drawing/2014/main" id="{B530F0EA-776D-F66D-4F80-FFCBCAB94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7" y="119921"/>
            <a:ext cx="9164867" cy="6738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170932-6C86-3A9F-D54D-D0275BCF2545}"/>
              </a:ext>
            </a:extLst>
          </p:cNvPr>
          <p:cNvSpPr txBox="1"/>
          <p:nvPr/>
        </p:nvSpPr>
        <p:spPr>
          <a:xfrm>
            <a:off x="3582049" y="2274758"/>
            <a:ext cx="1979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432FF"/>
                </a:solidFill>
              </a:rPr>
              <a:t>DTAP</a:t>
            </a:r>
          </a:p>
        </p:txBody>
      </p:sp>
    </p:spTree>
    <p:extLst>
      <p:ext uri="{BB962C8B-B14F-4D97-AF65-F5344CB8AC3E}">
        <p14:creationId xmlns:p14="http://schemas.microsoft.com/office/powerpoint/2010/main" val="252530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1CBD7EA4-E90A-A802-C2F6-1219651E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21"/>
            <a:ext cx="9144000" cy="6756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720E3E-835E-BF84-EBB4-41E4D638699B}"/>
              </a:ext>
            </a:extLst>
          </p:cNvPr>
          <p:cNvSpPr txBox="1"/>
          <p:nvPr/>
        </p:nvSpPr>
        <p:spPr>
          <a:xfrm>
            <a:off x="2637481" y="2034379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432FF"/>
                </a:solidFill>
              </a:rPr>
              <a:t>IPV (polio)</a:t>
            </a:r>
          </a:p>
        </p:txBody>
      </p:sp>
    </p:spTree>
    <p:extLst>
      <p:ext uri="{BB962C8B-B14F-4D97-AF65-F5344CB8AC3E}">
        <p14:creationId xmlns:p14="http://schemas.microsoft.com/office/powerpoint/2010/main" val="383004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report&#10;&#10;Description automatically generated">
            <a:extLst>
              <a:ext uri="{FF2B5EF4-FFF2-40B4-BE49-F238E27FC236}">
                <a16:creationId xmlns:a16="http://schemas.microsoft.com/office/drawing/2014/main" id="{2479D14C-D957-6A6E-A0AE-C506AB2F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" y="183925"/>
            <a:ext cx="9130170" cy="6674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DB685-1B9D-A072-541C-38DD47D1FB59}"/>
              </a:ext>
            </a:extLst>
          </p:cNvPr>
          <p:cNvSpPr txBox="1"/>
          <p:nvPr/>
        </p:nvSpPr>
        <p:spPr>
          <a:xfrm>
            <a:off x="2332681" y="2056957"/>
            <a:ext cx="33778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0432FF"/>
                </a:solidFill>
              </a:rPr>
              <a:t>COVID-19</a:t>
            </a:r>
          </a:p>
          <a:p>
            <a:pPr algn="ctr"/>
            <a:r>
              <a:rPr lang="en-US" sz="5400" dirty="0">
                <a:solidFill>
                  <a:srgbClr val="0432FF"/>
                </a:solidFill>
              </a:rPr>
              <a:t>vaccine</a:t>
            </a:r>
          </a:p>
        </p:txBody>
      </p:sp>
    </p:spTree>
    <p:extLst>
      <p:ext uri="{BB962C8B-B14F-4D97-AF65-F5344CB8AC3E}">
        <p14:creationId xmlns:p14="http://schemas.microsoft.com/office/powerpoint/2010/main" val="263387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table&#10;&#10;Description automatically generated">
            <a:extLst>
              <a:ext uri="{FF2B5EF4-FFF2-40B4-BE49-F238E27FC236}">
                <a16:creationId xmlns:a16="http://schemas.microsoft.com/office/drawing/2014/main" id="{5D8ABDF2-5C8F-4DD9-58B5-CDB5B8EE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9" y="697831"/>
            <a:ext cx="4066674" cy="6160167"/>
          </a:xfrm>
          <a:prstGeom prst="rect">
            <a:avLst/>
          </a:prstGeom>
        </p:spPr>
      </p:pic>
      <p:pic>
        <p:nvPicPr>
          <p:cNvPr id="10" name="Picture 9" descr="A screenshot of a table&#10;&#10;Description automatically generated">
            <a:extLst>
              <a:ext uri="{FF2B5EF4-FFF2-40B4-BE49-F238E27FC236}">
                <a16:creationId xmlns:a16="http://schemas.microsoft.com/office/drawing/2014/main" id="{0897192E-C8A3-A67B-ED87-EC624FF4A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59" y="711331"/>
            <a:ext cx="4071728" cy="6160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02FB39-92DC-B917-EC63-5FE21CED2EAB}"/>
              </a:ext>
            </a:extLst>
          </p:cNvPr>
          <p:cNvSpPr txBox="1"/>
          <p:nvPr/>
        </p:nvSpPr>
        <p:spPr>
          <a:xfrm>
            <a:off x="1016620" y="126556"/>
            <a:ext cx="268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Flu (injected)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98ED6-47DE-B818-BE56-9017942C05A3}"/>
              </a:ext>
            </a:extLst>
          </p:cNvPr>
          <p:cNvSpPr txBox="1"/>
          <p:nvPr/>
        </p:nvSpPr>
        <p:spPr>
          <a:xfrm>
            <a:off x="5440085" y="126556"/>
            <a:ext cx="359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</a:rPr>
              <a:t>Flu (nasal spray)</a:t>
            </a:r>
          </a:p>
        </p:txBody>
      </p:sp>
    </p:spTree>
    <p:extLst>
      <p:ext uri="{BB962C8B-B14F-4D97-AF65-F5344CB8AC3E}">
        <p14:creationId xmlns:p14="http://schemas.microsoft.com/office/powerpoint/2010/main" val="132064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882A444E-D22C-6980-B8C8-1F2AB3D3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86" y="342788"/>
            <a:ext cx="6628613" cy="603299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FD2F7-B639-7AD4-89D5-EB8DFD0BF338}"/>
              </a:ext>
            </a:extLst>
          </p:cNvPr>
          <p:cNvSpPr txBox="1"/>
          <p:nvPr/>
        </p:nvSpPr>
        <p:spPr>
          <a:xfrm>
            <a:off x="107572" y="6409805"/>
            <a:ext cx="892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CDC VAERS for the  </a:t>
            </a:r>
            <a:r>
              <a:rPr lang="en-US" sz="1200" b="1" dirty="0">
                <a:solidFill>
                  <a:srgbClr val="0432FF"/>
                </a:solidFill>
              </a:rPr>
              <a:t>DTAP</a:t>
            </a:r>
            <a:r>
              <a:rPr lang="en-US" sz="1200" dirty="0">
                <a:solidFill>
                  <a:srgbClr val="0432FF"/>
                </a:solidFill>
              </a:rPr>
              <a:t> &amp; </a:t>
            </a:r>
            <a:r>
              <a:rPr lang="en-US" sz="1200" b="1" dirty="0">
                <a:solidFill>
                  <a:srgbClr val="0432FF"/>
                </a:solidFill>
              </a:rPr>
              <a:t>MMR</a:t>
            </a:r>
            <a:r>
              <a:rPr lang="en-US" sz="1200" dirty="0">
                <a:solidFill>
                  <a:srgbClr val="0432FF"/>
                </a:solidFill>
              </a:rPr>
              <a:t>: </a:t>
            </a:r>
            <a:r>
              <a:rPr lang="en-US" sz="1200" dirty="0">
                <a:hlinkClick r:id="rId3"/>
              </a:rPr>
              <a:t>https://vaers.hhs.gov/docs/VAERS_Table_of_Reportable_Events_Following_Vaccination.pdf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525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D3271D-E385-9E39-5091-77762C5744E7}"/>
              </a:ext>
            </a:extLst>
          </p:cNvPr>
          <p:cNvSpPr txBox="1"/>
          <p:nvPr/>
        </p:nvSpPr>
        <p:spPr>
          <a:xfrm>
            <a:off x="45155" y="6354983"/>
            <a:ext cx="905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HHS Compensation Criteria for </a:t>
            </a:r>
            <a:r>
              <a:rPr lang="en-US" sz="1200" b="1" dirty="0">
                <a:solidFill>
                  <a:srgbClr val="0432FF"/>
                </a:solidFill>
              </a:rPr>
              <a:t>DTAP </a:t>
            </a:r>
            <a:r>
              <a:rPr lang="en-US" sz="1200" dirty="0">
                <a:solidFill>
                  <a:srgbClr val="0432FF"/>
                </a:solidFill>
              </a:rPr>
              <a:t>&amp;</a:t>
            </a:r>
            <a:r>
              <a:rPr lang="en-US" sz="1200" b="1" dirty="0">
                <a:solidFill>
                  <a:srgbClr val="0432FF"/>
                </a:solidFill>
              </a:rPr>
              <a:t> MMR</a:t>
            </a:r>
            <a:r>
              <a:rPr lang="en-US" sz="1200" dirty="0">
                <a:solidFill>
                  <a:srgbClr val="0432FF"/>
                </a:solidFill>
              </a:rPr>
              <a:t>: </a:t>
            </a:r>
            <a:r>
              <a:rPr lang="en-US" sz="1200" dirty="0">
                <a:hlinkClick r:id="rId2"/>
              </a:rPr>
              <a:t>https://www.hrsa.gov/sites/default/files/hrsa/vicp/vaccine-injury-table-01-03-2022.pdf</a:t>
            </a:r>
            <a:endParaRPr lang="en-US" sz="1200" dirty="0"/>
          </a:p>
        </p:txBody>
      </p:sp>
      <p:pic>
        <p:nvPicPr>
          <p:cNvPr id="8" name="Picture 7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D0467484-0306-5182-BCB1-B54EC69D4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46" y="364517"/>
            <a:ext cx="6288054" cy="5837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7816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9654</TotalTime>
  <Words>110</Words>
  <Application>Microsoft Macintosh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Dauray</dc:creator>
  <cp:lastModifiedBy>Antonio Chaves</cp:lastModifiedBy>
  <cp:revision>219</cp:revision>
  <cp:lastPrinted>2019-09-04T21:35:00Z</cp:lastPrinted>
  <dcterms:created xsi:type="dcterms:W3CDTF">2013-08-16T14:45:44Z</dcterms:created>
  <dcterms:modified xsi:type="dcterms:W3CDTF">2025-01-09T12:28:52Z</dcterms:modified>
</cp:coreProperties>
</file>