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4.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844" r:id="rId2"/>
    <p:sldId id="809" r:id="rId3"/>
    <p:sldId id="784" r:id="rId4"/>
    <p:sldId id="788" r:id="rId5"/>
    <p:sldId id="790" r:id="rId6"/>
    <p:sldId id="780" r:id="rId7"/>
    <p:sldId id="789" r:id="rId8"/>
    <p:sldId id="799" r:id="rId9"/>
    <p:sldId id="783" r:id="rId10"/>
    <p:sldId id="787" r:id="rId11"/>
    <p:sldId id="829" r:id="rId12"/>
    <p:sldId id="795" r:id="rId13"/>
    <p:sldId id="831" r:id="rId14"/>
    <p:sldId id="797" r:id="rId15"/>
    <p:sldId id="800" r:id="rId16"/>
    <p:sldId id="838" r:id="rId17"/>
    <p:sldId id="792" r:id="rId18"/>
    <p:sldId id="737" r:id="rId19"/>
    <p:sldId id="802" r:id="rId20"/>
    <p:sldId id="807" r:id="rId21"/>
    <p:sldId id="806" r:id="rId22"/>
    <p:sldId id="819" r:id="rId23"/>
    <p:sldId id="825" r:id="rId24"/>
    <p:sldId id="804" r:id="rId25"/>
    <p:sldId id="843" r:id="rId26"/>
    <p:sldId id="821" r:id="rId27"/>
    <p:sldId id="833" r:id="rId28"/>
    <p:sldId id="826" r:id="rId29"/>
    <p:sldId id="808" r:id="rId30"/>
    <p:sldId id="805" r:id="rId31"/>
    <p:sldId id="832" r:id="rId32"/>
    <p:sldId id="30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E3B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C0E50-E0EB-4029-AC5D-B61839F97A0C}" v="72" dt="2023-10-28T18:46:45.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20" autoAdjust="0"/>
    <p:restoredTop sz="94405"/>
  </p:normalViewPr>
  <p:slideViewPr>
    <p:cSldViewPr snapToGrid="0">
      <p:cViewPr>
        <p:scale>
          <a:sx n="119" d="100"/>
          <a:sy n="119" d="100"/>
        </p:scale>
        <p:origin x="-376"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3BF22-C401-41CF-919F-E78776520E00}" type="datetimeFigureOut">
              <a:rPr lang="en-US" smtClean="0"/>
              <a:t>3/31/25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28DC2-8219-4D54-8FAE-08542A35A9E3}" type="slidenum">
              <a:rPr lang="en-US" smtClean="0"/>
              <a:t>‹#›</a:t>
            </a:fld>
            <a:endParaRPr lang="en-US"/>
          </a:p>
        </p:txBody>
      </p:sp>
    </p:spTree>
    <p:extLst>
      <p:ext uri="{BB962C8B-B14F-4D97-AF65-F5344CB8AC3E}">
        <p14:creationId xmlns:p14="http://schemas.microsoft.com/office/powerpoint/2010/main" val="103237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A2E0F-223F-8F66-3BA1-36168CB0D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61B774-003B-ECB0-B632-C5CC78C84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7B22A-6B09-C91E-63D0-A2D98E4677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44EF4-4B99-C239-9CAC-A75F47537502}"/>
              </a:ext>
            </a:extLst>
          </p:cNvPr>
          <p:cNvSpPr>
            <a:spLocks noGrp="1"/>
          </p:cNvSpPr>
          <p:nvPr>
            <p:ph type="sldNum" sz="quarter" idx="5"/>
          </p:nvPr>
        </p:nvSpPr>
        <p:spPr/>
        <p:txBody>
          <a:bodyPr/>
          <a:lstStyle/>
          <a:p>
            <a:fld id="{33228DC2-8219-4D54-8FAE-08542A35A9E3}" type="slidenum">
              <a:rPr lang="en-US" smtClean="0"/>
              <a:t>1</a:t>
            </a:fld>
            <a:endParaRPr lang="en-US"/>
          </a:p>
        </p:txBody>
      </p:sp>
    </p:spTree>
    <p:extLst>
      <p:ext uri="{BB962C8B-B14F-4D97-AF65-F5344CB8AC3E}">
        <p14:creationId xmlns:p14="http://schemas.microsoft.com/office/powerpoint/2010/main" val="348746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69C7A-53EA-B711-42F6-19849FB44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37FCC-8C7D-78F5-B31E-3456E5FE2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BF100-87FA-EF79-8B19-6B9964FF05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6DC868-0095-AE5A-1B78-7D42357CE1B2}"/>
              </a:ext>
            </a:extLst>
          </p:cNvPr>
          <p:cNvSpPr>
            <a:spLocks noGrp="1"/>
          </p:cNvSpPr>
          <p:nvPr>
            <p:ph type="sldNum" sz="quarter" idx="5"/>
          </p:nvPr>
        </p:nvSpPr>
        <p:spPr/>
        <p:txBody>
          <a:bodyPr/>
          <a:lstStyle/>
          <a:p>
            <a:fld id="{8BFAD111-F6E0-1D44-835A-827F84B2ADF7}" type="slidenum">
              <a:rPr lang="en-US" smtClean="0"/>
              <a:t>13</a:t>
            </a:fld>
            <a:endParaRPr lang="en-US"/>
          </a:p>
        </p:txBody>
      </p:sp>
    </p:spTree>
    <p:extLst>
      <p:ext uri="{BB962C8B-B14F-4D97-AF65-F5344CB8AC3E}">
        <p14:creationId xmlns:p14="http://schemas.microsoft.com/office/powerpoint/2010/main" val="289084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F96B5-6039-626B-55E0-FE285D1F4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7B55C-D6A0-38A5-3977-0E259FC7D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454A5-14CC-138D-DD3D-7ADC7DF2E4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E08B63-0C10-ECA5-855A-086D2B84583E}"/>
              </a:ext>
            </a:extLst>
          </p:cNvPr>
          <p:cNvSpPr>
            <a:spLocks noGrp="1"/>
          </p:cNvSpPr>
          <p:nvPr>
            <p:ph type="sldNum" sz="quarter" idx="5"/>
          </p:nvPr>
        </p:nvSpPr>
        <p:spPr/>
        <p:txBody>
          <a:bodyPr/>
          <a:lstStyle/>
          <a:p>
            <a:fld id="{33228DC2-8219-4D54-8FAE-08542A35A9E3}" type="slidenum">
              <a:rPr lang="en-US" smtClean="0"/>
              <a:t>23</a:t>
            </a:fld>
            <a:endParaRPr lang="en-US"/>
          </a:p>
        </p:txBody>
      </p:sp>
    </p:spTree>
    <p:extLst>
      <p:ext uri="{BB962C8B-B14F-4D97-AF65-F5344CB8AC3E}">
        <p14:creationId xmlns:p14="http://schemas.microsoft.com/office/powerpoint/2010/main" val="251783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BE83-D917-ADD0-8B69-2BE2511D7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14F24-46F8-4B56-FE79-1B8548C3A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30576-8DF8-141E-91D6-2D9A7F3714BB}"/>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5" name="Footer Placeholder 4">
            <a:extLst>
              <a:ext uri="{FF2B5EF4-FFF2-40B4-BE49-F238E27FC236}">
                <a16:creationId xmlns:a16="http://schemas.microsoft.com/office/drawing/2014/main" id="{A3C77CFA-A136-52A3-2295-9286EADEE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1B33A-F2D1-8D61-117D-7F3A167DB37B}"/>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53212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4863-8F12-5562-7BDD-C52CAEDC53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B7149-2434-2136-2CEC-F23127FCA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634D2-BDAA-17CE-9455-5FE7539A76D2}"/>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5" name="Footer Placeholder 4">
            <a:extLst>
              <a:ext uri="{FF2B5EF4-FFF2-40B4-BE49-F238E27FC236}">
                <a16:creationId xmlns:a16="http://schemas.microsoft.com/office/drawing/2014/main" id="{86E76CBB-9BE6-605C-7BB7-98EFB2896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DD0C3-69ED-04A8-6017-56B154E96987}"/>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49524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ACBEA-432C-97D0-84A4-22A0EA2A3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A3E955-B3A0-7611-72DE-3EFF16F07F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F1443-7162-A7DE-AD51-4991FD369A1A}"/>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5" name="Footer Placeholder 4">
            <a:extLst>
              <a:ext uri="{FF2B5EF4-FFF2-40B4-BE49-F238E27FC236}">
                <a16:creationId xmlns:a16="http://schemas.microsoft.com/office/drawing/2014/main" id="{7D2AFD38-B962-5CC4-73BB-07E3B2B2D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5B6FE-F367-4117-226F-F0E6C350FD1E}"/>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380267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7B76-780F-BEBA-B9E9-BD17356BA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7EE73-A513-EDB0-A195-C8EEC977D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AE30F-2940-6F6D-7053-B6A90B097CDC}"/>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5" name="Footer Placeholder 4">
            <a:extLst>
              <a:ext uri="{FF2B5EF4-FFF2-40B4-BE49-F238E27FC236}">
                <a16:creationId xmlns:a16="http://schemas.microsoft.com/office/drawing/2014/main" id="{F850A082-2AA9-3A9D-D0B6-56EE99AB8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826DC-1507-CF17-80EF-F8BB2D628220}"/>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39656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B964-FD58-11BE-12C6-577C336D5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A63FE9-5608-7676-F51B-97B79F70BB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CE29FB-21E8-9B2F-FF06-EFE3026E8A8F}"/>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5" name="Footer Placeholder 4">
            <a:extLst>
              <a:ext uri="{FF2B5EF4-FFF2-40B4-BE49-F238E27FC236}">
                <a16:creationId xmlns:a16="http://schemas.microsoft.com/office/drawing/2014/main" id="{BD71ACB3-1648-D675-3A4E-2C4B6F49A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66989-D152-9D91-848A-8225C8BFD708}"/>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371415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6E1D-C7A9-084C-CF2A-634099E71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2F8B3-10B6-BED4-6A7C-BC2742492A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BA6EC4-55B9-FAC4-BBF7-72774A658E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03DE6A-8A10-A6CF-3EF3-6E86FD051315}"/>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6" name="Footer Placeholder 5">
            <a:extLst>
              <a:ext uri="{FF2B5EF4-FFF2-40B4-BE49-F238E27FC236}">
                <a16:creationId xmlns:a16="http://schemas.microsoft.com/office/drawing/2014/main" id="{D12F8B21-6C23-15F5-A0BC-B81202B33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340CD-36B0-17E7-4303-191A4D356FF9}"/>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51758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02B3-9F3B-E7F0-EAFB-9F0E0E31B7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5884E-BFB5-5146-74D8-5314FA06D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DACED5-D225-3454-FB08-861E17C430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49C3A2-604C-D669-7BDB-D0B9A0F92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99B2ED-B37A-6BAF-630E-60D3AD96B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12B5EA-7F88-FFBA-FC4C-4FF129B16704}"/>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8" name="Footer Placeholder 7">
            <a:extLst>
              <a:ext uri="{FF2B5EF4-FFF2-40B4-BE49-F238E27FC236}">
                <a16:creationId xmlns:a16="http://schemas.microsoft.com/office/drawing/2014/main" id="{F18E29F1-7283-FCDB-732C-C9CB85C8D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FD1F1F-298B-DD8E-88D7-C7B02A8CEAFC}"/>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04533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395F-08AB-3C28-7568-0500606B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5F8364-0A02-2EF3-FD45-41740DFFD3B0}"/>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4" name="Footer Placeholder 3">
            <a:extLst>
              <a:ext uri="{FF2B5EF4-FFF2-40B4-BE49-F238E27FC236}">
                <a16:creationId xmlns:a16="http://schemas.microsoft.com/office/drawing/2014/main" id="{2903C4E3-29F7-8015-BC3F-860060BBBF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CF68CE-3DF7-02A7-7DFA-6A8EA15446DB}"/>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954162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6B624-7933-BD93-AE3F-3EB0AE2F7C54}"/>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3" name="Footer Placeholder 2">
            <a:extLst>
              <a:ext uri="{FF2B5EF4-FFF2-40B4-BE49-F238E27FC236}">
                <a16:creationId xmlns:a16="http://schemas.microsoft.com/office/drawing/2014/main" id="{FFFB5100-73DB-F13A-6C10-8C8BD374A3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C80A0-4E91-34D6-01C0-BAE3994C23A9}"/>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259918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403-F141-2A8B-3A6B-9377B8C63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65DC60-F885-7FF4-1FAF-AA07BCC7F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FDFA9-2CBD-D70E-640F-F3685EE2A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ECF7D-E312-B75D-64C8-CD659E224B99}"/>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6" name="Footer Placeholder 5">
            <a:extLst>
              <a:ext uri="{FF2B5EF4-FFF2-40B4-BE49-F238E27FC236}">
                <a16:creationId xmlns:a16="http://schemas.microsoft.com/office/drawing/2014/main" id="{A413B7B2-8FB5-A0BA-347E-263F94F6B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ED284-1309-DBFD-8BD6-19C0BEAB3E71}"/>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4024564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177D-2194-2920-0CAC-BC33B577E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5AC4E1-B9A2-76B7-494F-2B485DF78A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87C3B-AD55-72A3-2FF5-275ABD776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8A134-A81E-8C0D-87D2-128164DB5E91}"/>
              </a:ext>
            </a:extLst>
          </p:cNvPr>
          <p:cNvSpPr>
            <a:spLocks noGrp="1"/>
          </p:cNvSpPr>
          <p:nvPr>
            <p:ph type="dt" sz="half" idx="10"/>
          </p:nvPr>
        </p:nvSpPr>
        <p:spPr/>
        <p:txBody>
          <a:bodyPr/>
          <a:lstStyle/>
          <a:p>
            <a:fld id="{07A40054-15D4-45BD-950A-7F28238F54E7}" type="datetimeFigureOut">
              <a:rPr lang="en-US" smtClean="0"/>
              <a:t>3/31/25</a:t>
            </a:fld>
            <a:endParaRPr lang="en-US"/>
          </a:p>
        </p:txBody>
      </p:sp>
      <p:sp>
        <p:nvSpPr>
          <p:cNvPr id="6" name="Footer Placeholder 5">
            <a:extLst>
              <a:ext uri="{FF2B5EF4-FFF2-40B4-BE49-F238E27FC236}">
                <a16:creationId xmlns:a16="http://schemas.microsoft.com/office/drawing/2014/main" id="{FD45630C-3BD4-EC0A-92BE-6B760C530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620D9-BD5D-B0CC-8CD0-8D5664A754A3}"/>
              </a:ext>
            </a:extLst>
          </p:cNvPr>
          <p:cNvSpPr>
            <a:spLocks noGrp="1"/>
          </p:cNvSpPr>
          <p:nvPr>
            <p:ph type="sldNum" sz="quarter" idx="12"/>
          </p:nvPr>
        </p:nvSpPr>
        <p:spPr/>
        <p:txBody>
          <a:bodyPr/>
          <a:lstStyle/>
          <a:p>
            <a:fld id="{D72E0CE6-E074-4AEE-89B5-5D47E3C2F22D}" type="slidenum">
              <a:rPr lang="en-US" smtClean="0"/>
              <a:t>‹#›</a:t>
            </a:fld>
            <a:endParaRPr lang="en-US"/>
          </a:p>
        </p:txBody>
      </p:sp>
    </p:spTree>
    <p:extLst>
      <p:ext uri="{BB962C8B-B14F-4D97-AF65-F5344CB8AC3E}">
        <p14:creationId xmlns:p14="http://schemas.microsoft.com/office/powerpoint/2010/main" val="415308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11497-1CF9-C83E-D56C-817ED281C4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0F8E0-108E-BA42-0CC4-D285CB7C38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7C912-5EE9-D22A-95DF-B328536DC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40054-15D4-45BD-950A-7F28238F54E7}" type="datetimeFigureOut">
              <a:rPr lang="en-US" smtClean="0"/>
              <a:t>3/31/25</a:t>
            </a:fld>
            <a:endParaRPr lang="en-US"/>
          </a:p>
        </p:txBody>
      </p:sp>
      <p:sp>
        <p:nvSpPr>
          <p:cNvPr id="5" name="Footer Placeholder 4">
            <a:extLst>
              <a:ext uri="{FF2B5EF4-FFF2-40B4-BE49-F238E27FC236}">
                <a16:creationId xmlns:a16="http://schemas.microsoft.com/office/drawing/2014/main" id="{DBCD915A-5355-51E5-CEDD-6EEA7F0E2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F5533A-4146-CB70-62C8-E92565244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E0CE6-E074-4AEE-89B5-5D47E3C2F22D}" type="slidenum">
              <a:rPr lang="en-US" smtClean="0"/>
              <a:t>‹#›</a:t>
            </a:fld>
            <a:endParaRPr lang="en-US"/>
          </a:p>
        </p:txBody>
      </p:sp>
    </p:spTree>
    <p:extLst>
      <p:ext uri="{BB962C8B-B14F-4D97-AF65-F5344CB8AC3E}">
        <p14:creationId xmlns:p14="http://schemas.microsoft.com/office/powerpoint/2010/main" val="219596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allethub.com/edu/states-coronavirus-restrictions/73818" TargetMode="External"/><Relationship Id="rId2" Type="http://schemas.openxmlformats.org/officeDocument/2006/relationships/hyperlink" Target="https://www.beckershospitalreview.com/finance/state-by-state-breakdown-of-federal-aid-per-covid-19-case.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beckershospitalreview.com/finance/state-by-state-breakdown-of-federal-aid-per-covid-19-case.html" TargetMode="External"/><Relationship Id="rId2" Type="http://schemas.openxmlformats.org/officeDocument/2006/relationships/hyperlink" Target="https://www.cdc.gov/nchs/pressroom/sosmap/covid19_mortality_final/COVID19.htm"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bpa-pathology.com/covid19-pcr-tests-are-scientifically-meaningless/"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archive.org/details/kary-mullis-with-pcr-you-can-find-almost-anything-in-anybody"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gigaohmbiological.com/" TargetMode="External"/><Relationship Id="rId4" Type="http://schemas.openxmlformats.org/officeDocument/2006/relationships/hyperlink" Target="https://www.youtube.com/@AnimateData" TargetMode="Externa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ourworldindata.org/us-life-expectancy-low"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umble.com/user/Housatonic"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cdc.gov/nchs/products/databriefs/db491.htm" TargetMode="External"/><Relationship Id="rId5" Type="http://schemas.openxmlformats.org/officeDocument/2006/relationships/image" Target="../media/image23.png"/><Relationship Id="rId4" Type="http://schemas.openxmlformats.org/officeDocument/2006/relationships/hyperlink" Target="https://ourworldindata.org/us-life-expectancy-low"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nchs/nvss/vsrr/drug-overdose-data.ht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tatista.com/statistics/1124915/flu-deaths-number-us/"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federalregister.gov/documents/2020/03/17/2020-05484/declaration-under-the-public-readiness-and-emergency-preparedness-act-for-medical-countermeasures"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s://rumble.com/user/Housatoni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forbes.com/sites/jvchamary/2021/01/31/remdesivir-covid-coronavirus/" TargetMode="External"/><Relationship Id="rId2" Type="http://schemas.openxmlformats.org/officeDocument/2006/relationships/hyperlink" Target="https://www.jdsupra.com/legalnews/cms-hikes-payment-for-covid-19-19452/"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pubmed.ncbi.nlm.nih.gov/33340409/" TargetMode="Externa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medintensiva.org/en-pulmonary-toxicity-by-oxygen-covid-19-articulo-S2173572722000777"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https://gigaohmbiological.com/" TargetMode="External"/><Relationship Id="rId5" Type="http://schemas.openxmlformats.org/officeDocument/2006/relationships/hyperlink" Target="https://gis.cdc.gov/grasp/fluview/mortality.html" TargetMode="Externa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hyperlink" Target="https://gis.cdc.gov/grasp/fluview/mortality.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hyperlink" Target="https://www.firstpost.com/health/covid-19-complications-high-oxygen-flow-from-ventilators-changes-microbiota-makes-lungs-vulnerable-to-damage-8723411.html" TargetMode="External"/><Relationship Id="rId4" Type="http://schemas.openxmlformats.org/officeDocument/2006/relationships/hyperlink" Target="https://www.cdc.gov/antimicrobial-resistance/data-research/threats/COVID-19.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medicalxpress.com/news/2023-05-covid-patients-wasnt-cytokine-storm.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gis.cdc.gov/grasp/fluview/mortality.html" TargetMode="Externa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hyperlink" Target="https://pmc.ncbi.nlm.nih.gov/articles/PMC10026546/" TargetMode="External"/><Relationship Id="rId7" Type="http://schemas.openxmlformats.org/officeDocument/2006/relationships/hyperlink" Target="https://academic.oup.com/cid/article/73/3/e652/6054971" TargetMode="Externa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clinicalmicrobiologyandinfection.com/article/S1198-743X(21)00614-5/pdf" TargetMode="Externa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worldometers.info/coronavirus/country/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hs/pressroom/sosmap/covid19_mortality_final/COVID19.htm" TargetMode="External"/><Relationship Id="rId2" Type="http://schemas.openxmlformats.org/officeDocument/2006/relationships/hyperlink" Target="https://wallethub.com/edu/states-coronavirus-restrictions/73818"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eb.archive.org/web/20200817174827/https:/www.cdc.gov/nchs/nvss/vsrr/covid_weekly/index.htm"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hs/pressroom/sosmap/life_expectancy/life_expectancy.htm" TargetMode="External"/><Relationship Id="rId2" Type="http://schemas.openxmlformats.org/officeDocument/2006/relationships/hyperlink" Target="https://wallethub.com/edu/states-coronavirus-restrictions/73818"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assets.americashealthrankings.org/app/uploads/2018ahrannual_020419.pdf" TargetMode="External"/><Relationship Id="rId2" Type="http://schemas.openxmlformats.org/officeDocument/2006/relationships/hyperlink" Target="https://wallethub.com/edu/states-coronavirus-restrictions/73818"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chs/pressroom/sosmap/covid19_mortality_final/COVID19.htm" TargetMode="External"/><Relationship Id="rId2" Type="http://schemas.openxmlformats.org/officeDocument/2006/relationships/hyperlink" Target="https://assets.americashealthrankings.org/app/uploads/2018ahrannual_020419.pdf"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chs/pressroom/sosmap/life_expectancy/life_expectancy.htm" TargetMode="External"/><Relationship Id="rId2" Type="http://schemas.openxmlformats.org/officeDocument/2006/relationships/hyperlink" Target="https://www.cdc.gov/nchs/pressroom/sosmap/covid19_mortality_final/COVID19.ht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beckershospitalreview.com/finance/state-by-state-breakdown-of-federal-aid-per-covid-19-case.html"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beckershospitalreview.com/finance/state-by-state-breakdown-of-federal-aid-per-covid-19-case.html" TargetMode="External"/><Relationship Id="rId2" Type="http://schemas.openxmlformats.org/officeDocument/2006/relationships/hyperlink" Target="https://www.visualcapitalist.com/sp/mapping-us-urbanization-by-state/"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EB32CB1-A39E-5CD4-48C7-F7F495FE3FA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412AF9F-31E3-00DA-7B86-2BF30AD76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elicopter dropping money from the sky&#10;&#10;Description automatically generated">
            <a:extLst>
              <a:ext uri="{FF2B5EF4-FFF2-40B4-BE49-F238E27FC236}">
                <a16:creationId xmlns:a16="http://schemas.microsoft.com/office/drawing/2014/main" id="{FF9F0927-C3C0-049D-C71B-87CF25809890}"/>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F7B605C2-FDBF-0268-59FD-3F6CBB5E17EE}"/>
              </a:ext>
            </a:extLst>
          </p:cNvPr>
          <p:cNvSpPr txBox="1">
            <a:spLocks/>
          </p:cNvSpPr>
          <p:nvPr/>
        </p:nvSpPr>
        <p:spPr>
          <a:xfrm>
            <a:off x="812562" y="1962485"/>
            <a:ext cx="10917392" cy="1872823"/>
          </a:xfrm>
          <a:prstGeom prst="rect">
            <a:avLst/>
          </a:prstGeom>
        </p:spPr>
        <p:txBody>
          <a:bodyPr vert="horz" lIns="91440" tIns="45720" rIns="91440" bIns="45720" rtlCol="0" anchor="b">
            <a:normAutofit/>
          </a:bodyPr>
          <a:lstStyle>
            <a:lvl1pPr algn="l" defTabSz="457200" rtl="0" eaLnBrk="1" latinLnBrk="0" hangingPunct="1">
              <a:spcBef>
                <a:spcPct val="0"/>
              </a:spcBef>
              <a:buNone/>
              <a:defRPr sz="3000" b="1" kern="1200">
                <a:solidFill>
                  <a:srgbClr val="4373B7"/>
                </a:solidFill>
                <a:latin typeface="+mj-lt"/>
                <a:ea typeface="+mj-ea"/>
                <a:cs typeface="+mj-cs"/>
              </a:defRPr>
            </a:lvl1pPr>
          </a:lstStyle>
          <a:p>
            <a:pPr defTabSz="914400">
              <a:lnSpc>
                <a:spcPct val="90000"/>
              </a:lnSpc>
              <a:spcAft>
                <a:spcPts val="600"/>
              </a:spcAft>
            </a:pPr>
            <a:r>
              <a:rPr lang="en-US" sz="5200" dirty="0">
                <a:solidFill>
                  <a:srgbClr val="FFFFFF"/>
                </a:solidFill>
              </a:rPr>
              <a:t>Did CARES Act funding undermine the accuracy COVID-19 death reporting?</a:t>
            </a:r>
          </a:p>
        </p:txBody>
      </p:sp>
      <p:sp>
        <p:nvSpPr>
          <p:cNvPr id="3" name="TextBox 2">
            <a:extLst>
              <a:ext uri="{FF2B5EF4-FFF2-40B4-BE49-F238E27FC236}">
                <a16:creationId xmlns:a16="http://schemas.microsoft.com/office/drawing/2014/main" id="{4A5E7481-9D40-5E03-0197-D96A5F081EB2}"/>
              </a:ext>
            </a:extLst>
          </p:cNvPr>
          <p:cNvSpPr txBox="1"/>
          <p:nvPr/>
        </p:nvSpPr>
        <p:spPr>
          <a:xfrm>
            <a:off x="0" y="6550219"/>
            <a:ext cx="2838490" cy="307777"/>
          </a:xfrm>
          <a:prstGeom prst="rect">
            <a:avLst/>
          </a:prstGeom>
          <a:noFill/>
        </p:spPr>
        <p:txBody>
          <a:bodyPr wrap="square">
            <a:spAutoFit/>
          </a:bodyPr>
          <a:lstStyle/>
          <a:p>
            <a:r>
              <a:rPr lang="en-US" sz="1400" dirty="0">
                <a:latin typeface="Helvetica Neue"/>
              </a:rPr>
              <a:t>Adobe Photoshop stock image</a:t>
            </a:r>
          </a:p>
        </p:txBody>
      </p:sp>
      <p:sp>
        <p:nvSpPr>
          <p:cNvPr id="5" name="TextBox 4">
            <a:extLst>
              <a:ext uri="{FF2B5EF4-FFF2-40B4-BE49-F238E27FC236}">
                <a16:creationId xmlns:a16="http://schemas.microsoft.com/office/drawing/2014/main" id="{4CBCF9DC-BBCA-862E-BCA3-62C3551DA017}"/>
              </a:ext>
            </a:extLst>
          </p:cNvPr>
          <p:cNvSpPr txBox="1"/>
          <p:nvPr/>
        </p:nvSpPr>
        <p:spPr>
          <a:xfrm>
            <a:off x="2588279" y="4056116"/>
            <a:ext cx="6634100" cy="535531"/>
          </a:xfrm>
          <a:prstGeom prst="rect">
            <a:avLst/>
          </a:prstGeom>
          <a:noFill/>
        </p:spPr>
        <p:txBody>
          <a:bodyPr wrap="square">
            <a:spAutoFit/>
          </a:bodyPr>
          <a:lstStyle/>
          <a:p>
            <a:pPr algn="just" defTabSz="914400">
              <a:lnSpc>
                <a:spcPct val="90000"/>
              </a:lnSpc>
              <a:spcAft>
                <a:spcPts val="600"/>
              </a:spcAft>
            </a:pPr>
            <a:r>
              <a:rPr lang="en-US" sz="3200" b="0" dirty="0">
                <a:solidFill>
                  <a:srgbClr val="FFFFFF"/>
                </a:solidFill>
              </a:rPr>
              <a:t>A </a:t>
            </a:r>
            <a:r>
              <a:rPr lang="en-US" sz="3200" dirty="0">
                <a:solidFill>
                  <a:srgbClr val="FFFFFF"/>
                </a:solidFill>
              </a:rPr>
              <a:t>s</a:t>
            </a:r>
            <a:r>
              <a:rPr lang="en-US" sz="3200" b="0" dirty="0">
                <a:solidFill>
                  <a:srgbClr val="FFFFFF"/>
                </a:solidFill>
              </a:rPr>
              <a:t>tatistical inquiry by Antonio Chaves</a:t>
            </a:r>
          </a:p>
        </p:txBody>
      </p:sp>
    </p:spTree>
    <p:extLst>
      <p:ext uri="{BB962C8B-B14F-4D97-AF65-F5344CB8AC3E}">
        <p14:creationId xmlns:p14="http://schemas.microsoft.com/office/powerpoint/2010/main" val="18829123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9606AE-8B40-6A15-C543-DE92CB96275D}"/>
              </a:ext>
            </a:extLst>
          </p:cNvPr>
          <p:cNvSpPr txBox="1"/>
          <p:nvPr/>
        </p:nvSpPr>
        <p:spPr>
          <a:xfrm>
            <a:off x="614053" y="6322532"/>
            <a:ext cx="11700163" cy="307777"/>
          </a:xfrm>
          <a:prstGeom prst="rect">
            <a:avLst/>
          </a:prstGeom>
          <a:noFill/>
        </p:spPr>
        <p:txBody>
          <a:bodyPr wrap="square" rtlCol="0">
            <a:spAutoFit/>
          </a:bodyPr>
          <a:lstStyle/>
          <a:p>
            <a:r>
              <a:rPr lang="en-US" sz="1400" dirty="0"/>
              <a:t>Y-axis data from Becker’s Hospital Review: </a:t>
            </a:r>
            <a:r>
              <a:rPr lang="en-US" sz="1400" dirty="0">
                <a:hlinkClick r:id="rId2"/>
              </a:rPr>
              <a:t>https://www.beckershospitalreview.com/finance/state-by-state-breakdown-of-federal-aid-per-covid-19-case.html</a:t>
            </a:r>
            <a:endParaRPr lang="en-US" sz="1400" dirty="0"/>
          </a:p>
        </p:txBody>
      </p:sp>
      <p:sp>
        <p:nvSpPr>
          <p:cNvPr id="2" name="TextBox 1">
            <a:extLst>
              <a:ext uri="{FF2B5EF4-FFF2-40B4-BE49-F238E27FC236}">
                <a16:creationId xmlns:a16="http://schemas.microsoft.com/office/drawing/2014/main" id="{49EC17DC-B1B3-7A15-E2CC-B4D70A379F00}"/>
              </a:ext>
            </a:extLst>
          </p:cNvPr>
          <p:cNvSpPr txBox="1"/>
          <p:nvPr/>
        </p:nvSpPr>
        <p:spPr>
          <a:xfrm>
            <a:off x="614053" y="5890924"/>
            <a:ext cx="8112958" cy="307777"/>
          </a:xfrm>
          <a:prstGeom prst="rect">
            <a:avLst/>
          </a:prstGeom>
          <a:noFill/>
        </p:spPr>
        <p:txBody>
          <a:bodyPr wrap="square" rtlCol="0">
            <a:spAutoFit/>
          </a:bodyPr>
          <a:lstStyle/>
          <a:p>
            <a:r>
              <a:rPr lang="en-US" sz="1400" dirty="0"/>
              <a:t>X-axis data from WalletHub: </a:t>
            </a:r>
            <a:r>
              <a:rPr lang="en-US" sz="1400" dirty="0">
                <a:hlinkClick r:id="rId3"/>
              </a:rPr>
              <a:t>https://wallethub.com/edu/states-coronavirus-restrictions/73818</a:t>
            </a:r>
            <a:endParaRPr lang="en-US" sz="1400" dirty="0"/>
          </a:p>
        </p:txBody>
      </p:sp>
      <p:sp>
        <p:nvSpPr>
          <p:cNvPr id="3" name="TextBox 2">
            <a:extLst>
              <a:ext uri="{FF2B5EF4-FFF2-40B4-BE49-F238E27FC236}">
                <a16:creationId xmlns:a16="http://schemas.microsoft.com/office/drawing/2014/main" id="{199BBB7E-9F39-9333-CB07-524A71B9080F}"/>
              </a:ext>
            </a:extLst>
          </p:cNvPr>
          <p:cNvSpPr txBox="1"/>
          <p:nvPr/>
        </p:nvSpPr>
        <p:spPr>
          <a:xfrm>
            <a:off x="1539209" y="162500"/>
            <a:ext cx="9113579" cy="446276"/>
          </a:xfrm>
          <a:prstGeom prst="rect">
            <a:avLst/>
          </a:prstGeom>
          <a:noFill/>
        </p:spPr>
        <p:txBody>
          <a:bodyPr wrap="square" rtlCol="0">
            <a:spAutoFit/>
          </a:bodyPr>
          <a:lstStyle/>
          <a:p>
            <a:pPr algn="just"/>
            <a:r>
              <a:rPr lang="en-US" sz="2300" b="1" dirty="0">
                <a:solidFill>
                  <a:srgbClr val="0033CC"/>
                </a:solidFill>
              </a:rPr>
              <a:t>States with less coronavirus restrictions often received higher payments.</a:t>
            </a:r>
          </a:p>
        </p:txBody>
      </p:sp>
      <p:sp>
        <p:nvSpPr>
          <p:cNvPr id="5" name="TextBox 4">
            <a:extLst>
              <a:ext uri="{FF2B5EF4-FFF2-40B4-BE49-F238E27FC236}">
                <a16:creationId xmlns:a16="http://schemas.microsoft.com/office/drawing/2014/main" id="{DBFCA505-40A1-2C4C-4DB2-14CEF38700B8}"/>
              </a:ext>
            </a:extLst>
          </p:cNvPr>
          <p:cNvSpPr txBox="1"/>
          <p:nvPr/>
        </p:nvSpPr>
        <p:spPr>
          <a:xfrm>
            <a:off x="10119058" y="2037162"/>
            <a:ext cx="1177053" cy="1015663"/>
          </a:xfrm>
          <a:prstGeom prst="rect">
            <a:avLst/>
          </a:prstGeom>
          <a:noFill/>
        </p:spPr>
        <p:txBody>
          <a:bodyPr wrap="none" rtlCol="0">
            <a:spAutoFit/>
          </a:bodyPr>
          <a:lstStyle/>
          <a:p>
            <a:r>
              <a:rPr lang="en-US" sz="2000" dirty="0"/>
              <a:t>r = 0.39</a:t>
            </a:r>
          </a:p>
          <a:p>
            <a:r>
              <a:rPr lang="en-US" sz="2000" dirty="0"/>
              <a:t>P &lt; 0.01</a:t>
            </a:r>
          </a:p>
          <a:p>
            <a:r>
              <a:rPr lang="en-US" sz="2000" dirty="0"/>
              <a:t>(Pearson)</a:t>
            </a:r>
          </a:p>
        </p:txBody>
      </p:sp>
      <p:sp>
        <p:nvSpPr>
          <p:cNvPr id="8" name="TextBox 7">
            <a:extLst>
              <a:ext uri="{FF2B5EF4-FFF2-40B4-BE49-F238E27FC236}">
                <a16:creationId xmlns:a16="http://schemas.microsoft.com/office/drawing/2014/main" id="{C8A1D50F-901B-CE1A-6FAE-103AB9188382}"/>
              </a:ext>
            </a:extLst>
          </p:cNvPr>
          <p:cNvSpPr txBox="1"/>
          <p:nvPr/>
        </p:nvSpPr>
        <p:spPr>
          <a:xfrm>
            <a:off x="10119058" y="3261381"/>
            <a:ext cx="1399742" cy="1015663"/>
          </a:xfrm>
          <a:prstGeom prst="rect">
            <a:avLst/>
          </a:prstGeom>
          <a:noFill/>
        </p:spPr>
        <p:txBody>
          <a:bodyPr wrap="none" rtlCol="0">
            <a:spAutoFit/>
          </a:bodyPr>
          <a:lstStyle/>
          <a:p>
            <a:r>
              <a:rPr lang="en-US" sz="2000" dirty="0"/>
              <a:t>r = 0.41</a:t>
            </a:r>
          </a:p>
          <a:p>
            <a:r>
              <a:rPr lang="en-US" sz="2000" dirty="0"/>
              <a:t>P &lt; 0.005</a:t>
            </a:r>
          </a:p>
          <a:p>
            <a:r>
              <a:rPr lang="en-US" sz="2000" dirty="0"/>
              <a:t>(Spearman)</a:t>
            </a:r>
          </a:p>
        </p:txBody>
      </p:sp>
      <p:pic>
        <p:nvPicPr>
          <p:cNvPr id="9" name="Picture 8" descr="A graph of a number of blue dots&#10;&#10;Description automatically generated">
            <a:extLst>
              <a:ext uri="{FF2B5EF4-FFF2-40B4-BE49-F238E27FC236}">
                <a16:creationId xmlns:a16="http://schemas.microsoft.com/office/drawing/2014/main" id="{4FFB3677-3859-C398-3F83-5E26B21698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9208" y="951767"/>
            <a:ext cx="8412313" cy="4815326"/>
          </a:xfrm>
          <a:prstGeom prst="rect">
            <a:avLst/>
          </a:prstGeom>
          <a:ln>
            <a:solidFill>
              <a:srgbClr val="0033CC"/>
            </a:solidFill>
          </a:ln>
        </p:spPr>
      </p:pic>
    </p:spTree>
    <p:extLst>
      <p:ext uri="{BB962C8B-B14F-4D97-AF65-F5344CB8AC3E}">
        <p14:creationId xmlns:p14="http://schemas.microsoft.com/office/powerpoint/2010/main" val="1315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F03F8-4F54-E4DF-6F25-936D189B7C3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E7B17F-784A-6EC0-4B81-9F8F7883AF46}"/>
              </a:ext>
            </a:extLst>
          </p:cNvPr>
          <p:cNvSpPr txBox="1"/>
          <p:nvPr/>
        </p:nvSpPr>
        <p:spPr>
          <a:xfrm>
            <a:off x="307446" y="6330434"/>
            <a:ext cx="10498168" cy="307777"/>
          </a:xfrm>
          <a:prstGeom prst="rect">
            <a:avLst/>
          </a:prstGeom>
          <a:noFill/>
        </p:spPr>
        <p:txBody>
          <a:bodyPr wrap="square" rtlCol="0">
            <a:spAutoFit/>
          </a:bodyPr>
          <a:lstStyle/>
          <a:p>
            <a:r>
              <a:rPr lang="en-US" sz="1400" dirty="0"/>
              <a:t>Y-axis data from the CDC: </a:t>
            </a:r>
            <a:r>
              <a:rPr lang="en-US" sz="1400" dirty="0">
                <a:hlinkClick r:id="rId2"/>
              </a:rPr>
              <a:t>https://www.cdc.gov/nchs/pressroom/sosmap/covid19_mortality_final/COVID19.htm</a:t>
            </a:r>
            <a:endParaRPr lang="en-US" sz="1400" dirty="0"/>
          </a:p>
        </p:txBody>
      </p:sp>
      <p:sp>
        <p:nvSpPr>
          <p:cNvPr id="9" name="TextBox 8">
            <a:extLst>
              <a:ext uri="{FF2B5EF4-FFF2-40B4-BE49-F238E27FC236}">
                <a16:creationId xmlns:a16="http://schemas.microsoft.com/office/drawing/2014/main" id="{5B5F4461-A41D-B729-A21D-7EAF35F9CE48}"/>
              </a:ext>
            </a:extLst>
          </p:cNvPr>
          <p:cNvSpPr txBox="1"/>
          <p:nvPr/>
        </p:nvSpPr>
        <p:spPr>
          <a:xfrm>
            <a:off x="307446" y="6022657"/>
            <a:ext cx="11700163" cy="307777"/>
          </a:xfrm>
          <a:prstGeom prst="rect">
            <a:avLst/>
          </a:prstGeom>
          <a:noFill/>
        </p:spPr>
        <p:txBody>
          <a:bodyPr wrap="square" rtlCol="0">
            <a:spAutoFit/>
          </a:bodyPr>
          <a:lstStyle/>
          <a:p>
            <a:r>
              <a:rPr lang="en-US" sz="1400" dirty="0"/>
              <a:t>X-axis data from Becker’s Hospital Review: </a:t>
            </a:r>
            <a:r>
              <a:rPr lang="en-US" sz="1400" dirty="0">
                <a:hlinkClick r:id="rId3"/>
              </a:rPr>
              <a:t>https://www.beckershospitalreview.com/finance/state-by-state-breakdown-of-federal-aid-per-covid-19-case.html</a:t>
            </a:r>
            <a:endParaRPr lang="en-US" sz="1400" dirty="0"/>
          </a:p>
        </p:txBody>
      </p:sp>
      <p:sp>
        <p:nvSpPr>
          <p:cNvPr id="2" name="TextBox 1">
            <a:extLst>
              <a:ext uri="{FF2B5EF4-FFF2-40B4-BE49-F238E27FC236}">
                <a16:creationId xmlns:a16="http://schemas.microsoft.com/office/drawing/2014/main" id="{9370881C-F9FD-299F-D468-FDE79B7351E2}"/>
              </a:ext>
            </a:extLst>
          </p:cNvPr>
          <p:cNvSpPr txBox="1"/>
          <p:nvPr/>
        </p:nvSpPr>
        <p:spPr>
          <a:xfrm>
            <a:off x="165841" y="134183"/>
            <a:ext cx="11988059" cy="877163"/>
          </a:xfrm>
          <a:prstGeom prst="rect">
            <a:avLst/>
          </a:prstGeom>
          <a:noFill/>
        </p:spPr>
        <p:txBody>
          <a:bodyPr wrap="square" rtlCol="0">
            <a:spAutoFit/>
          </a:bodyPr>
          <a:lstStyle/>
          <a:p>
            <a:pPr algn="ctr">
              <a:spcAft>
                <a:spcPts val="600"/>
              </a:spcAft>
            </a:pPr>
            <a:r>
              <a:rPr lang="en-US" sz="2300" b="1" dirty="0">
                <a:solidFill>
                  <a:srgbClr val="0033CC"/>
                </a:solidFill>
              </a:rPr>
              <a:t>Did these higher CARES payments influence how some states reported COVID deaths in 2021?</a:t>
            </a:r>
          </a:p>
          <a:p>
            <a:pPr algn="ctr"/>
            <a:r>
              <a:rPr lang="en-US" sz="2300" b="1" dirty="0">
                <a:solidFill>
                  <a:srgbClr val="0033CC"/>
                </a:solidFill>
              </a:rPr>
              <a:t>If many of these deaths were not caused by COVID-19, how were these numbers generated?</a:t>
            </a:r>
          </a:p>
        </p:txBody>
      </p:sp>
      <p:sp>
        <p:nvSpPr>
          <p:cNvPr id="5" name="TextBox 4">
            <a:extLst>
              <a:ext uri="{FF2B5EF4-FFF2-40B4-BE49-F238E27FC236}">
                <a16:creationId xmlns:a16="http://schemas.microsoft.com/office/drawing/2014/main" id="{9F48FEED-3E2F-2537-9F2C-08AA6F6734B1}"/>
              </a:ext>
            </a:extLst>
          </p:cNvPr>
          <p:cNvSpPr txBox="1"/>
          <p:nvPr/>
        </p:nvSpPr>
        <p:spPr>
          <a:xfrm>
            <a:off x="10329499" y="2150808"/>
            <a:ext cx="1177053" cy="1015663"/>
          </a:xfrm>
          <a:prstGeom prst="rect">
            <a:avLst/>
          </a:prstGeom>
          <a:noFill/>
        </p:spPr>
        <p:txBody>
          <a:bodyPr wrap="none" rtlCol="0">
            <a:spAutoFit/>
          </a:bodyPr>
          <a:lstStyle/>
          <a:p>
            <a:r>
              <a:rPr lang="en-US" sz="2000" dirty="0"/>
              <a:t>r = 0.37</a:t>
            </a:r>
          </a:p>
          <a:p>
            <a:r>
              <a:rPr lang="en-US" sz="2000" dirty="0"/>
              <a:t>P &lt; 0.01</a:t>
            </a:r>
          </a:p>
          <a:p>
            <a:r>
              <a:rPr lang="en-US" sz="2000" dirty="0"/>
              <a:t>(Pearson)</a:t>
            </a:r>
          </a:p>
        </p:txBody>
      </p:sp>
      <p:sp>
        <p:nvSpPr>
          <p:cNvPr id="6" name="TextBox 5">
            <a:extLst>
              <a:ext uri="{FF2B5EF4-FFF2-40B4-BE49-F238E27FC236}">
                <a16:creationId xmlns:a16="http://schemas.microsoft.com/office/drawing/2014/main" id="{92DAB56E-D56F-21E4-2FCA-27198785FBC7}"/>
              </a:ext>
            </a:extLst>
          </p:cNvPr>
          <p:cNvSpPr txBox="1"/>
          <p:nvPr/>
        </p:nvSpPr>
        <p:spPr>
          <a:xfrm>
            <a:off x="10329499" y="3230896"/>
            <a:ext cx="1399742" cy="1015663"/>
          </a:xfrm>
          <a:prstGeom prst="rect">
            <a:avLst/>
          </a:prstGeom>
          <a:noFill/>
        </p:spPr>
        <p:txBody>
          <a:bodyPr wrap="none" rtlCol="0">
            <a:spAutoFit/>
          </a:bodyPr>
          <a:lstStyle/>
          <a:p>
            <a:r>
              <a:rPr lang="en-US" sz="2000" dirty="0"/>
              <a:t>r = 0.32</a:t>
            </a:r>
          </a:p>
          <a:p>
            <a:r>
              <a:rPr lang="en-US" sz="2000" dirty="0"/>
              <a:t>P &lt; 0.05</a:t>
            </a:r>
          </a:p>
          <a:p>
            <a:r>
              <a:rPr lang="en-US" sz="2000" dirty="0"/>
              <a:t>(Spearman)</a:t>
            </a:r>
          </a:p>
        </p:txBody>
      </p:sp>
      <p:pic>
        <p:nvPicPr>
          <p:cNvPr id="7" name="Picture 6" descr="A graph of payment payments per covid case and change in death&#10;&#10;Description automatically generated">
            <a:extLst>
              <a:ext uri="{FF2B5EF4-FFF2-40B4-BE49-F238E27FC236}">
                <a16:creationId xmlns:a16="http://schemas.microsoft.com/office/drawing/2014/main" id="{03F265DF-7AC1-162B-5CFF-933FB55C451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74421" y="1184247"/>
            <a:ext cx="8478981" cy="4665508"/>
          </a:xfrm>
          <a:prstGeom prst="rect">
            <a:avLst/>
          </a:prstGeom>
          <a:ln>
            <a:solidFill>
              <a:srgbClr val="0033CC"/>
            </a:solidFill>
          </a:ln>
        </p:spPr>
      </p:pic>
    </p:spTree>
    <p:extLst>
      <p:ext uri="{BB962C8B-B14F-4D97-AF65-F5344CB8AC3E}">
        <p14:creationId xmlns:p14="http://schemas.microsoft.com/office/powerpoint/2010/main" val="7585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9F541911-288E-5EDC-38B6-A3A8FE8FD2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8750" y="2777491"/>
            <a:ext cx="6743699" cy="2766650"/>
          </a:xfrm>
          <a:prstGeom prst="rect">
            <a:avLst/>
          </a:prstGeom>
          <a:ln>
            <a:solidFill>
              <a:schemeClr val="tx1"/>
            </a:solidFill>
          </a:ln>
        </p:spPr>
      </p:pic>
      <p:sp>
        <p:nvSpPr>
          <p:cNvPr id="6" name="TextBox 5">
            <a:extLst>
              <a:ext uri="{FF2B5EF4-FFF2-40B4-BE49-F238E27FC236}">
                <a16:creationId xmlns:a16="http://schemas.microsoft.com/office/drawing/2014/main" id="{C30AB2A9-1130-0163-ABCD-E2EAF4E52C81}"/>
              </a:ext>
            </a:extLst>
          </p:cNvPr>
          <p:cNvSpPr txBox="1"/>
          <p:nvPr/>
        </p:nvSpPr>
        <p:spPr>
          <a:xfrm>
            <a:off x="5139977" y="5573021"/>
            <a:ext cx="6842471" cy="523220"/>
          </a:xfrm>
          <a:prstGeom prst="rect">
            <a:avLst/>
          </a:prstGeom>
          <a:noFill/>
        </p:spPr>
        <p:txBody>
          <a:bodyPr wrap="square" rtlCol="0">
            <a:spAutoFit/>
          </a:bodyPr>
          <a:lstStyle/>
          <a:p>
            <a:pPr algn="just"/>
            <a:r>
              <a:rPr lang="en-US" sz="1400" dirty="0"/>
              <a:t>From the Bulgarian Pathology Association: </a:t>
            </a:r>
            <a:r>
              <a:rPr lang="en-US" sz="1400" dirty="0">
                <a:hlinkClick r:id="rId3"/>
              </a:rPr>
              <a:t>https://bpa-pathology.com/covid19-pcr-tests-are-scientifically-meaningless/</a:t>
            </a:r>
            <a:endParaRPr lang="en-US" sz="1400" dirty="0"/>
          </a:p>
        </p:txBody>
      </p:sp>
      <p:pic>
        <p:nvPicPr>
          <p:cNvPr id="9" name="Picture 8" descr="A person talking into a microphone&#10;&#10;Description automatically generated">
            <a:extLst>
              <a:ext uri="{FF2B5EF4-FFF2-40B4-BE49-F238E27FC236}">
                <a16:creationId xmlns:a16="http://schemas.microsoft.com/office/drawing/2014/main" id="{2B5944F7-A0D9-1E4C-A326-22444862F7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851" y="2526030"/>
            <a:ext cx="4641264" cy="3306383"/>
          </a:xfrm>
          <a:prstGeom prst="rect">
            <a:avLst/>
          </a:prstGeom>
          <a:ln>
            <a:solidFill>
              <a:schemeClr val="tx1"/>
            </a:solidFill>
          </a:ln>
        </p:spPr>
      </p:pic>
      <p:sp>
        <p:nvSpPr>
          <p:cNvPr id="10" name="TextBox 9">
            <a:extLst>
              <a:ext uri="{FF2B5EF4-FFF2-40B4-BE49-F238E27FC236}">
                <a16:creationId xmlns:a16="http://schemas.microsoft.com/office/drawing/2014/main" id="{64BF1E8E-A99F-EAA5-2D2B-05C09D22D34D}"/>
              </a:ext>
            </a:extLst>
          </p:cNvPr>
          <p:cNvSpPr txBox="1"/>
          <p:nvPr/>
        </p:nvSpPr>
        <p:spPr>
          <a:xfrm>
            <a:off x="209552" y="5867986"/>
            <a:ext cx="4755563" cy="523220"/>
          </a:xfrm>
          <a:prstGeom prst="rect">
            <a:avLst/>
          </a:prstGeom>
          <a:noFill/>
        </p:spPr>
        <p:txBody>
          <a:bodyPr wrap="square" rtlCol="0">
            <a:spAutoFit/>
          </a:bodyPr>
          <a:lstStyle/>
          <a:p>
            <a:pPr algn="just"/>
            <a:r>
              <a:rPr lang="en-US" sz="1400" dirty="0"/>
              <a:t>From the Internet Archive: </a:t>
            </a:r>
            <a:r>
              <a:rPr lang="en-US" sz="1400" dirty="0">
                <a:hlinkClick r:id="rId5"/>
              </a:rPr>
              <a:t>https://archive.org/details/kary-mullis-with-pcr-you-can-find-almost-anything-in-anybody</a:t>
            </a:r>
            <a:r>
              <a:rPr lang="en-US" sz="1400" dirty="0"/>
              <a:t> </a:t>
            </a:r>
          </a:p>
        </p:txBody>
      </p:sp>
      <p:sp>
        <p:nvSpPr>
          <p:cNvPr id="2" name="TextBox 1">
            <a:extLst>
              <a:ext uri="{FF2B5EF4-FFF2-40B4-BE49-F238E27FC236}">
                <a16:creationId xmlns:a16="http://schemas.microsoft.com/office/drawing/2014/main" id="{E5DDD4E7-9B5C-1911-F0D4-2D6C20757712}"/>
              </a:ext>
            </a:extLst>
          </p:cNvPr>
          <p:cNvSpPr txBox="1"/>
          <p:nvPr/>
        </p:nvSpPr>
        <p:spPr>
          <a:xfrm>
            <a:off x="249872" y="761759"/>
            <a:ext cx="11732576" cy="1661993"/>
          </a:xfrm>
          <a:prstGeom prst="rect">
            <a:avLst/>
          </a:prstGeom>
          <a:noFill/>
        </p:spPr>
        <p:txBody>
          <a:bodyPr wrap="square" rtlCol="0">
            <a:spAutoFit/>
          </a:bodyPr>
          <a:lstStyle/>
          <a:p>
            <a:pPr algn="just">
              <a:spcAft>
                <a:spcPts val="600"/>
              </a:spcAft>
            </a:pPr>
            <a:r>
              <a:rPr lang="en-US" sz="2300" b="1" dirty="0">
                <a:solidFill>
                  <a:srgbClr val="0033CC"/>
                </a:solidFill>
              </a:rPr>
              <a:t>How reliable were the COVID tests?</a:t>
            </a:r>
          </a:p>
          <a:p>
            <a:pPr algn="just">
              <a:spcAft>
                <a:spcPts val="600"/>
              </a:spcAft>
            </a:pPr>
            <a:r>
              <a:rPr lang="en-US" sz="2300" b="1" dirty="0">
                <a:solidFill>
                  <a:srgbClr val="0033CC"/>
                </a:solidFill>
              </a:rPr>
              <a:t>If PCR testing often generates false positives, what are the odds a hospital patient will be misdiagnosed after getting tested multiple times?</a:t>
            </a:r>
          </a:p>
          <a:p>
            <a:pPr algn="just">
              <a:spcAft>
                <a:spcPts val="600"/>
              </a:spcAft>
            </a:pPr>
            <a:r>
              <a:rPr lang="en-US" sz="2300" b="1" dirty="0">
                <a:solidFill>
                  <a:srgbClr val="0033CC"/>
                </a:solidFill>
              </a:rPr>
              <a:t>Did high CARES payments incentivize hospitals and clinics to test more frequently?</a:t>
            </a:r>
          </a:p>
        </p:txBody>
      </p:sp>
    </p:spTree>
    <p:extLst>
      <p:ext uri="{BB962C8B-B14F-4D97-AF65-F5344CB8AC3E}">
        <p14:creationId xmlns:p14="http://schemas.microsoft.com/office/powerpoint/2010/main" val="102160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57E3-F5C7-EE2A-6378-FF28508794B2}"/>
            </a:ext>
          </a:extLst>
        </p:cNvPr>
        <p:cNvGrpSpPr/>
        <p:nvPr/>
      </p:nvGrpSpPr>
      <p:grpSpPr>
        <a:xfrm>
          <a:off x="0" y="0"/>
          <a:ext cx="0" cy="0"/>
          <a:chOff x="0" y="0"/>
          <a:chExt cx="0" cy="0"/>
        </a:xfrm>
      </p:grpSpPr>
      <p:pic>
        <p:nvPicPr>
          <p:cNvPr id="9" name="Picture 8" descr="A screenshot of a graph&#10;&#10;Description automatically generated">
            <a:extLst>
              <a:ext uri="{FF2B5EF4-FFF2-40B4-BE49-F238E27FC236}">
                <a16:creationId xmlns:a16="http://schemas.microsoft.com/office/drawing/2014/main" id="{39DA3A13-2E9E-6625-1049-E1CB60C1D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253" y="3508156"/>
            <a:ext cx="3866666" cy="2713441"/>
          </a:xfrm>
          <a:prstGeom prst="rect">
            <a:avLst/>
          </a:prstGeom>
          <a:ln>
            <a:solidFill>
              <a:schemeClr val="tx1"/>
            </a:solidFill>
          </a:ln>
        </p:spPr>
      </p:pic>
      <p:sp>
        <p:nvSpPr>
          <p:cNvPr id="14" name="TextBox 13">
            <a:extLst>
              <a:ext uri="{FF2B5EF4-FFF2-40B4-BE49-F238E27FC236}">
                <a16:creationId xmlns:a16="http://schemas.microsoft.com/office/drawing/2014/main" id="{67BD66BD-C379-3FAB-6251-EFE29861F311}"/>
              </a:ext>
            </a:extLst>
          </p:cNvPr>
          <p:cNvSpPr txBox="1"/>
          <p:nvPr/>
        </p:nvSpPr>
        <p:spPr>
          <a:xfrm>
            <a:off x="2407093" y="6391952"/>
            <a:ext cx="6623160" cy="338554"/>
          </a:xfrm>
          <a:prstGeom prst="rect">
            <a:avLst/>
          </a:prstGeom>
          <a:noFill/>
        </p:spPr>
        <p:txBody>
          <a:bodyPr wrap="none" rtlCol="0">
            <a:spAutoFit/>
          </a:bodyPr>
          <a:lstStyle/>
          <a:p>
            <a:r>
              <a:rPr lang="en-US" sz="1600" dirty="0"/>
              <a:t>Video stills from </a:t>
            </a:r>
            <a:r>
              <a:rPr lang="en-US" sz="1600" dirty="0" err="1"/>
              <a:t>AnimateData</a:t>
            </a:r>
            <a:r>
              <a:rPr lang="en-US" sz="1600" dirty="0"/>
              <a:t>: </a:t>
            </a:r>
            <a:r>
              <a:rPr lang="en-US" sz="1600" dirty="0">
                <a:hlinkClick r:id="rId4"/>
              </a:rPr>
              <a:t>https://www.youtube.com/@AnimateData</a:t>
            </a:r>
            <a:endParaRPr lang="en-US" sz="1600" dirty="0"/>
          </a:p>
        </p:txBody>
      </p:sp>
      <p:sp>
        <p:nvSpPr>
          <p:cNvPr id="15" name="TextBox 14">
            <a:extLst>
              <a:ext uri="{FF2B5EF4-FFF2-40B4-BE49-F238E27FC236}">
                <a16:creationId xmlns:a16="http://schemas.microsoft.com/office/drawing/2014/main" id="{11EA5B7B-4524-3BEA-C3BC-C994DB385A9D}"/>
              </a:ext>
            </a:extLst>
          </p:cNvPr>
          <p:cNvSpPr txBox="1"/>
          <p:nvPr/>
        </p:nvSpPr>
        <p:spPr>
          <a:xfrm>
            <a:off x="150030" y="762455"/>
            <a:ext cx="11758841" cy="2769989"/>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The term “boomer” refers to Americans born during the “baby boom” that happened after the end of World War II (1946 to 1964). </a:t>
            </a:r>
          </a:p>
          <a:p>
            <a:pPr algn="just">
              <a:spcAft>
                <a:spcPts val="600"/>
              </a:spcAft>
            </a:pPr>
            <a:r>
              <a:rPr lang="en-US" sz="2200" dirty="0">
                <a:latin typeface="Calibri" panose="020F0502020204030204" pitchFamily="34" charset="0"/>
                <a:cs typeface="Calibri" panose="020F0502020204030204" pitchFamily="34" charset="0"/>
              </a:rPr>
              <a:t>The budget surplus of 1998-2001 was largely driven by a critical mass of working Americans contributing record amounts of tax revenue during the 1980’s and 1990’s. This is when boomers were in their prime.</a:t>
            </a:r>
          </a:p>
          <a:p>
            <a:pPr algn="just">
              <a:spcAft>
                <a:spcPts val="1200"/>
              </a:spcAft>
            </a:pPr>
            <a:r>
              <a:rPr lang="en-US" sz="2200" b="1" dirty="0">
                <a:latin typeface="Calibri" panose="020F0502020204030204" pitchFamily="34" charset="0"/>
                <a:cs typeface="Calibri" panose="020F0502020204030204" pitchFamily="34" charset="0"/>
              </a:rPr>
              <a:t>In 2020, boomers were between ages 56 and 76.  This is when many of them started to die off.</a:t>
            </a:r>
            <a:endParaRPr lang="en-US" sz="2200" dirty="0">
              <a:latin typeface="Calibri" panose="020F0502020204030204" pitchFamily="34" charset="0"/>
              <a:cs typeface="Calibri" panose="020F0502020204030204" pitchFamily="34" charset="0"/>
            </a:endParaRPr>
          </a:p>
          <a:p>
            <a:pPr algn="just">
              <a:spcAft>
                <a:spcPts val="1200"/>
              </a:spcAft>
            </a:pPr>
            <a:r>
              <a:rPr lang="en-US" sz="22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Hat Tip: Jonathan Couey of </a:t>
            </a:r>
            <a:r>
              <a:rPr lang="en-US" dirty="0" err="1">
                <a:latin typeface="Calibri" panose="020F0502020204030204" pitchFamily="34" charset="0"/>
                <a:cs typeface="Calibri" panose="020F0502020204030204" pitchFamily="34" charset="0"/>
              </a:rPr>
              <a:t>Gigaohm</a:t>
            </a:r>
            <a:r>
              <a:rPr lang="en-US" dirty="0">
                <a:latin typeface="Calibri" panose="020F0502020204030204" pitchFamily="34" charset="0"/>
                <a:cs typeface="Calibri" panose="020F0502020204030204" pitchFamily="34" charset="0"/>
              </a:rPr>
              <a:t> Biological </a:t>
            </a:r>
            <a:r>
              <a:rPr lang="en-US" dirty="0">
                <a:latin typeface="Calibri" panose="020F0502020204030204" pitchFamily="34" charset="0"/>
                <a:cs typeface="Calibri" panose="020F0502020204030204" pitchFamily="34" charset="0"/>
                <a:hlinkClick r:id="rId5"/>
              </a:rPr>
              <a:t>https://gigaohmbiological.com/</a:t>
            </a:r>
            <a:endParaRPr lang="en-US" dirty="0">
              <a:latin typeface="Calibri" panose="020F0502020204030204" pitchFamily="34" charset="0"/>
              <a:cs typeface="Calibri" panose="020F0502020204030204" pitchFamily="34" charset="0"/>
            </a:endParaRPr>
          </a:p>
        </p:txBody>
      </p:sp>
      <p:pic>
        <p:nvPicPr>
          <p:cNvPr id="3" name="Picture 2" descr="A group of children playing on a playground&#10;&#10;Description automatically generated">
            <a:extLst>
              <a:ext uri="{FF2B5EF4-FFF2-40B4-BE49-F238E27FC236}">
                <a16:creationId xmlns:a16="http://schemas.microsoft.com/office/drawing/2014/main" id="{467C48E2-46C6-ACA1-2E3A-FBCC92BDA4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2466" y="3606130"/>
            <a:ext cx="3227844" cy="2515204"/>
          </a:xfrm>
          <a:prstGeom prst="rect">
            <a:avLst/>
          </a:prstGeom>
          <a:solidFill>
            <a:schemeClr val="tx1"/>
          </a:solidFill>
          <a:ln>
            <a:solidFill>
              <a:schemeClr val="tx1"/>
            </a:solidFill>
          </a:ln>
        </p:spPr>
      </p:pic>
      <p:pic>
        <p:nvPicPr>
          <p:cNvPr id="6" name="Picture 5" descr="A graph of a person and person&#10;&#10;Description automatically generated">
            <a:extLst>
              <a:ext uri="{FF2B5EF4-FFF2-40B4-BE49-F238E27FC236}">
                <a16:creationId xmlns:a16="http://schemas.microsoft.com/office/drawing/2014/main" id="{9650EC75-5DBE-BB9D-6D25-CE388121B4B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47447" y="3508156"/>
            <a:ext cx="3889284" cy="2713441"/>
          </a:xfrm>
          <a:prstGeom prst="rect">
            <a:avLst/>
          </a:prstGeom>
          <a:ln>
            <a:solidFill>
              <a:schemeClr val="tx1"/>
            </a:solidFill>
          </a:ln>
        </p:spPr>
      </p:pic>
      <p:pic>
        <p:nvPicPr>
          <p:cNvPr id="10" name="Picture 9" descr="A group of people sitting in a room&#10;&#10;Description automatically generated">
            <a:extLst>
              <a:ext uri="{FF2B5EF4-FFF2-40B4-BE49-F238E27FC236}">
                <a16:creationId xmlns:a16="http://schemas.microsoft.com/office/drawing/2014/main" id="{EDFCBFE7-015E-8AD5-EA27-51EE155806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45168" y="3702799"/>
            <a:ext cx="3603994" cy="2392746"/>
          </a:xfrm>
          <a:prstGeom prst="rect">
            <a:avLst/>
          </a:prstGeom>
        </p:spPr>
      </p:pic>
      <p:sp>
        <p:nvSpPr>
          <p:cNvPr id="4" name="TextBox 3">
            <a:extLst>
              <a:ext uri="{FF2B5EF4-FFF2-40B4-BE49-F238E27FC236}">
                <a16:creationId xmlns:a16="http://schemas.microsoft.com/office/drawing/2014/main" id="{9AB1663A-6F44-215B-EC1B-B591FDE350BB}"/>
              </a:ext>
            </a:extLst>
          </p:cNvPr>
          <p:cNvSpPr txBox="1"/>
          <p:nvPr/>
        </p:nvSpPr>
        <p:spPr>
          <a:xfrm>
            <a:off x="11672888" y="-471488"/>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CD8D14B9-A9E8-B3EB-82CE-C5976625234A}"/>
              </a:ext>
            </a:extLst>
          </p:cNvPr>
          <p:cNvSpPr txBox="1"/>
          <p:nvPr/>
        </p:nvSpPr>
        <p:spPr>
          <a:xfrm>
            <a:off x="434113" y="251556"/>
            <a:ext cx="11423506" cy="461665"/>
          </a:xfrm>
          <a:prstGeom prst="rect">
            <a:avLst/>
          </a:prstGeom>
          <a:noFill/>
        </p:spPr>
        <p:txBody>
          <a:bodyPr wrap="square" rtlCol="0">
            <a:spAutoFit/>
          </a:bodyPr>
          <a:lstStyle/>
          <a:p>
            <a:pPr algn="just"/>
            <a:r>
              <a:rPr lang="en-US" sz="2300" b="1" dirty="0">
                <a:solidFill>
                  <a:srgbClr val="0033CC"/>
                </a:solidFill>
              </a:rPr>
              <a:t>Could some “COVID” deaths be attributed to this anticipated rise in all-cause mortality*?</a:t>
            </a:r>
          </a:p>
        </p:txBody>
      </p:sp>
      <p:pic>
        <p:nvPicPr>
          <p:cNvPr id="7" name="Picture 6" descr="A graph of covid-19&#10;&#10;Description automatically generated">
            <a:extLst>
              <a:ext uri="{FF2B5EF4-FFF2-40B4-BE49-F238E27FC236}">
                <a16:creationId xmlns:a16="http://schemas.microsoft.com/office/drawing/2014/main" id="{ECAF1583-673C-E1A7-5C36-C9BE76A744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21259" y="3528276"/>
            <a:ext cx="3657741" cy="2713441"/>
          </a:xfrm>
          <a:prstGeom prst="rect">
            <a:avLst/>
          </a:prstGeom>
          <a:ln>
            <a:solidFill>
              <a:schemeClr val="tx1"/>
            </a:solidFill>
          </a:ln>
        </p:spPr>
      </p:pic>
    </p:spTree>
    <p:extLst>
      <p:ext uri="{BB962C8B-B14F-4D97-AF65-F5344CB8AC3E}">
        <p14:creationId xmlns:p14="http://schemas.microsoft.com/office/powerpoint/2010/main" val="151326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4CCB9-3B19-02C8-A88E-3F28B1F3AB07}"/>
            </a:ext>
          </a:extLst>
        </p:cNvPr>
        <p:cNvGrpSpPr/>
        <p:nvPr/>
      </p:nvGrpSpPr>
      <p:grpSpPr>
        <a:xfrm>
          <a:off x="0" y="0"/>
          <a:ext cx="0" cy="0"/>
          <a:chOff x="0" y="0"/>
          <a:chExt cx="0" cy="0"/>
        </a:xfrm>
      </p:grpSpPr>
      <p:pic>
        <p:nvPicPr>
          <p:cNvPr id="5" name="Picture 4" descr="A graph showing the cost of health expenditure&#10;&#10;Description automatically generated">
            <a:extLst>
              <a:ext uri="{FF2B5EF4-FFF2-40B4-BE49-F238E27FC236}">
                <a16:creationId xmlns:a16="http://schemas.microsoft.com/office/drawing/2014/main" id="{DE4FD121-144E-2234-5CF6-3C7D5475CF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790" y="166635"/>
            <a:ext cx="6384911" cy="6524730"/>
          </a:xfrm>
          <a:prstGeom prst="rect">
            <a:avLst/>
          </a:prstGeom>
          <a:ln>
            <a:solidFill>
              <a:schemeClr val="tx1"/>
            </a:solidFill>
          </a:ln>
        </p:spPr>
      </p:pic>
      <p:sp>
        <p:nvSpPr>
          <p:cNvPr id="2" name="TextBox 1">
            <a:extLst>
              <a:ext uri="{FF2B5EF4-FFF2-40B4-BE49-F238E27FC236}">
                <a16:creationId xmlns:a16="http://schemas.microsoft.com/office/drawing/2014/main" id="{CB704153-F9A8-3AC3-3285-5BCB335480B2}"/>
              </a:ext>
            </a:extLst>
          </p:cNvPr>
          <p:cNvSpPr txBox="1"/>
          <p:nvPr/>
        </p:nvSpPr>
        <p:spPr>
          <a:xfrm>
            <a:off x="6738731" y="5952701"/>
            <a:ext cx="5029936" cy="738664"/>
          </a:xfrm>
          <a:prstGeom prst="rect">
            <a:avLst/>
          </a:prstGeom>
          <a:noFill/>
        </p:spPr>
        <p:txBody>
          <a:bodyPr wrap="square" rtlCol="0">
            <a:spAutoFit/>
          </a:bodyPr>
          <a:lstStyle/>
          <a:p>
            <a:pPr algn="just"/>
            <a:r>
              <a:rPr lang="en-US" sz="1400" dirty="0"/>
              <a:t>Max </a:t>
            </a:r>
            <a:r>
              <a:rPr lang="en-US" sz="1400" dirty="0" err="1"/>
              <a:t>Roser</a:t>
            </a:r>
            <a:r>
              <a:rPr lang="en-US" sz="1400" dirty="0"/>
              <a:t> (2020) - “Why is life expectancy in the US lower than in other rich countries?” Published online at </a:t>
            </a:r>
            <a:r>
              <a:rPr lang="en-US" sz="1400" dirty="0" err="1"/>
              <a:t>OurWorldinData.org</a:t>
            </a:r>
            <a:r>
              <a:rPr lang="en-US" sz="1400" dirty="0"/>
              <a:t>. Retrieved from: </a:t>
            </a:r>
            <a:r>
              <a:rPr lang="en-US" sz="1400" dirty="0">
                <a:hlinkClick r:id="rId3"/>
              </a:rPr>
              <a:t>https://ourworldindata.org/us-life-expectancy-low</a:t>
            </a:r>
            <a:endParaRPr lang="en-US" sz="1400" dirty="0"/>
          </a:p>
        </p:txBody>
      </p:sp>
      <p:sp>
        <p:nvSpPr>
          <p:cNvPr id="3" name="TextBox 2">
            <a:extLst>
              <a:ext uri="{FF2B5EF4-FFF2-40B4-BE49-F238E27FC236}">
                <a16:creationId xmlns:a16="http://schemas.microsoft.com/office/drawing/2014/main" id="{3CFAD6CA-9099-C201-A7CA-F8C166830339}"/>
              </a:ext>
            </a:extLst>
          </p:cNvPr>
          <p:cNvSpPr txBox="1"/>
          <p:nvPr/>
        </p:nvSpPr>
        <p:spPr>
          <a:xfrm>
            <a:off x="6738731" y="1483765"/>
            <a:ext cx="4826735" cy="2092881"/>
          </a:xfrm>
          <a:prstGeom prst="rect">
            <a:avLst/>
          </a:prstGeom>
          <a:noFill/>
        </p:spPr>
        <p:txBody>
          <a:bodyPr wrap="square" rtlCol="0">
            <a:spAutoFit/>
          </a:bodyPr>
          <a:lstStyle/>
          <a:p>
            <a:pPr algn="just">
              <a:spcAft>
                <a:spcPts val="1200"/>
              </a:spcAft>
            </a:pPr>
            <a:r>
              <a:rPr lang="en-US" sz="2300" b="1" dirty="0">
                <a:solidFill>
                  <a:srgbClr val="0033CC"/>
                </a:solidFill>
              </a:rPr>
              <a:t>Could some “COVID” deaths be attributed to the recent decline in US life expectancy?</a:t>
            </a:r>
          </a:p>
          <a:p>
            <a:pPr algn="just"/>
            <a:r>
              <a:rPr lang="en-US" sz="2300" b="1" dirty="0">
                <a:solidFill>
                  <a:srgbClr val="0033CC"/>
                </a:solidFill>
              </a:rPr>
              <a:t>Why did life US life expectancy decline in 2016 </a:t>
            </a:r>
            <a:r>
              <a:rPr lang="en-US" sz="2300" b="1" i="1" dirty="0">
                <a:solidFill>
                  <a:srgbClr val="0033CC"/>
                </a:solidFill>
              </a:rPr>
              <a:t>and</a:t>
            </a:r>
            <a:r>
              <a:rPr lang="en-US" sz="2300" b="1" dirty="0">
                <a:solidFill>
                  <a:srgbClr val="0033CC"/>
                </a:solidFill>
              </a:rPr>
              <a:t> 2018!?</a:t>
            </a:r>
          </a:p>
        </p:txBody>
      </p:sp>
      <p:sp>
        <p:nvSpPr>
          <p:cNvPr id="6" name="Oval 5">
            <a:extLst>
              <a:ext uri="{FF2B5EF4-FFF2-40B4-BE49-F238E27FC236}">
                <a16:creationId xmlns:a16="http://schemas.microsoft.com/office/drawing/2014/main" id="{B2715DB7-EA2C-DBE9-507C-D21F77AB7AFB}"/>
              </a:ext>
            </a:extLst>
          </p:cNvPr>
          <p:cNvSpPr/>
          <p:nvPr/>
        </p:nvSpPr>
        <p:spPr>
          <a:xfrm>
            <a:off x="5717300" y="2124593"/>
            <a:ext cx="867127" cy="811224"/>
          </a:xfrm>
          <a:prstGeom prst="ellipse">
            <a:avLst/>
          </a:prstGeom>
          <a:noFill/>
          <a:ln w="38100">
            <a:solidFill>
              <a:srgbClr val="0033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45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1D67F-21F3-9EB2-8F8C-7E0FBC0DBA2C}"/>
            </a:ext>
          </a:extLst>
        </p:cNvPr>
        <p:cNvGrpSpPr/>
        <p:nvPr/>
      </p:nvGrpSpPr>
      <p:grpSpPr>
        <a:xfrm>
          <a:off x="0" y="0"/>
          <a:ext cx="0" cy="0"/>
          <a:chOff x="0" y="0"/>
          <a:chExt cx="0" cy="0"/>
        </a:xfrm>
      </p:grpSpPr>
      <p:pic>
        <p:nvPicPr>
          <p:cNvPr id="5" name="Picture 4" descr="A graph of a number of people with different colored lines&#10;&#10;Description automatically generated">
            <a:extLst>
              <a:ext uri="{FF2B5EF4-FFF2-40B4-BE49-F238E27FC236}">
                <a16:creationId xmlns:a16="http://schemas.microsoft.com/office/drawing/2014/main" id="{B3D8ACBB-E5EF-E892-F522-05B84F8376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692" y="167680"/>
            <a:ext cx="6647878" cy="6522639"/>
          </a:xfrm>
          <a:prstGeom prst="rect">
            <a:avLst/>
          </a:prstGeom>
          <a:ln>
            <a:solidFill>
              <a:schemeClr val="tx1"/>
            </a:solidFill>
          </a:ln>
        </p:spPr>
      </p:pic>
      <p:sp>
        <p:nvSpPr>
          <p:cNvPr id="2" name="TextBox 1">
            <a:extLst>
              <a:ext uri="{FF2B5EF4-FFF2-40B4-BE49-F238E27FC236}">
                <a16:creationId xmlns:a16="http://schemas.microsoft.com/office/drawing/2014/main" id="{9A355250-0ADC-1E87-CE52-4857B9554C25}"/>
              </a:ext>
            </a:extLst>
          </p:cNvPr>
          <p:cNvSpPr txBox="1"/>
          <p:nvPr/>
        </p:nvSpPr>
        <p:spPr>
          <a:xfrm>
            <a:off x="6949723" y="188751"/>
            <a:ext cx="5043584" cy="1600438"/>
          </a:xfrm>
          <a:prstGeom prst="rect">
            <a:avLst/>
          </a:prstGeom>
          <a:noFill/>
        </p:spPr>
        <p:txBody>
          <a:bodyPr wrap="square" rtlCol="0">
            <a:spAutoFit/>
          </a:bodyPr>
          <a:lstStyle/>
          <a:p>
            <a:pPr algn="just">
              <a:spcAft>
                <a:spcPts val="1200"/>
              </a:spcAft>
            </a:pPr>
            <a:r>
              <a:rPr lang="en-US" sz="2200" b="1" dirty="0">
                <a:solidFill>
                  <a:srgbClr val="0033CC"/>
                </a:solidFill>
              </a:rPr>
              <a:t>Could some “COVID” deaths be attributed to opioids?*</a:t>
            </a:r>
          </a:p>
          <a:p>
            <a:pPr algn="just"/>
            <a:r>
              <a:rPr lang="en-US" sz="2200" b="1" dirty="0">
                <a:solidFill>
                  <a:srgbClr val="0033CC"/>
                </a:solidFill>
              </a:rPr>
              <a:t>This chart from the CDC shows US drug overdose deaths spiking …</a:t>
            </a:r>
            <a:r>
              <a:rPr lang="en-US" sz="2200" b="1" i="1" dirty="0">
                <a:solidFill>
                  <a:srgbClr val="0033CC"/>
                </a:solidFill>
              </a:rPr>
              <a:t>in 2020</a:t>
            </a:r>
            <a:r>
              <a:rPr lang="en-US" sz="2200" b="1" dirty="0">
                <a:solidFill>
                  <a:srgbClr val="0033CC"/>
                </a:solidFill>
              </a:rPr>
              <a:t>.</a:t>
            </a:r>
          </a:p>
        </p:txBody>
      </p:sp>
      <p:sp>
        <p:nvSpPr>
          <p:cNvPr id="4" name="TextBox 3">
            <a:extLst>
              <a:ext uri="{FF2B5EF4-FFF2-40B4-BE49-F238E27FC236}">
                <a16:creationId xmlns:a16="http://schemas.microsoft.com/office/drawing/2014/main" id="{25341518-C06A-4239-8CFA-460E83D21D14}"/>
              </a:ext>
            </a:extLst>
          </p:cNvPr>
          <p:cNvSpPr txBox="1"/>
          <p:nvPr/>
        </p:nvSpPr>
        <p:spPr>
          <a:xfrm>
            <a:off x="6898145" y="5256613"/>
            <a:ext cx="3577306" cy="677108"/>
          </a:xfrm>
          <a:prstGeom prst="rect">
            <a:avLst/>
          </a:prstGeom>
          <a:noFill/>
        </p:spPr>
        <p:txBody>
          <a:bodyPr wrap="square">
            <a:spAutoFit/>
          </a:bodyPr>
          <a:lstStyle/>
          <a:p>
            <a:r>
              <a:rPr lang="en-US" sz="22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Hat Tip: Mark </a:t>
            </a:r>
            <a:r>
              <a:rPr lang="en-US" dirty="0" err="1">
                <a:latin typeface="Calibri" panose="020F0502020204030204" pitchFamily="34" charset="0"/>
                <a:cs typeface="Calibri" panose="020F0502020204030204" pitchFamily="34" charset="0"/>
              </a:rPr>
              <a:t>Kulacz</a:t>
            </a:r>
            <a:r>
              <a:rPr lang="en-US" dirty="0">
                <a:latin typeface="Calibri" panose="020F0502020204030204" pitchFamily="34" charset="0"/>
                <a:cs typeface="Calibri" panose="020F0502020204030204" pitchFamily="34" charset="0"/>
              </a:rPr>
              <a:t> of Housatonic </a:t>
            </a:r>
            <a:r>
              <a:rPr lang="en-US" sz="1600" dirty="0">
                <a:latin typeface="Calibri" panose="020F0502020204030204" pitchFamily="34" charset="0"/>
                <a:cs typeface="Calibri" panose="020F0502020204030204" pitchFamily="34" charset="0"/>
                <a:hlinkClick r:id="rId3"/>
              </a:rPr>
              <a:t>https://rumble.com/user/Housatonic</a:t>
            </a:r>
            <a:endParaRPr lang="en-US"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A7D298F-C890-1C77-A559-4AAFB6B9A83A}"/>
              </a:ext>
            </a:extLst>
          </p:cNvPr>
          <p:cNvSpPr txBox="1"/>
          <p:nvPr/>
        </p:nvSpPr>
        <p:spPr>
          <a:xfrm>
            <a:off x="6898145" y="6007461"/>
            <a:ext cx="5043584" cy="738664"/>
          </a:xfrm>
          <a:prstGeom prst="rect">
            <a:avLst/>
          </a:prstGeom>
          <a:noFill/>
        </p:spPr>
        <p:txBody>
          <a:bodyPr wrap="square" rtlCol="0">
            <a:spAutoFit/>
          </a:bodyPr>
          <a:lstStyle/>
          <a:p>
            <a:pPr algn="just"/>
            <a:r>
              <a:rPr lang="en-US" sz="1400" dirty="0"/>
              <a:t>Max </a:t>
            </a:r>
            <a:r>
              <a:rPr lang="en-US" sz="1400" dirty="0" err="1"/>
              <a:t>Roser</a:t>
            </a:r>
            <a:r>
              <a:rPr lang="en-US" sz="1400" dirty="0"/>
              <a:t> (2020) - “Why is life expectancy in the US lower than in other rich countries?” Published online at </a:t>
            </a:r>
            <a:r>
              <a:rPr lang="en-US" sz="1400" dirty="0" err="1"/>
              <a:t>OurWorldinData.org</a:t>
            </a:r>
            <a:r>
              <a:rPr lang="en-US" sz="1400" dirty="0"/>
              <a:t>. Retrieved from: </a:t>
            </a:r>
            <a:r>
              <a:rPr lang="en-US" sz="1400" dirty="0">
                <a:hlinkClick r:id="rId4"/>
              </a:rPr>
              <a:t>https://ourworldindata.org/us-life-expectancy-low</a:t>
            </a:r>
            <a:endParaRPr lang="en-US" sz="1400" dirty="0"/>
          </a:p>
        </p:txBody>
      </p:sp>
      <p:pic>
        <p:nvPicPr>
          <p:cNvPr id="3" name="Picture 2" descr="A graph showing the number of drug overdose deaths&#10;&#10;Description automatically generated">
            <a:extLst>
              <a:ext uri="{FF2B5EF4-FFF2-40B4-BE49-F238E27FC236}">
                <a16:creationId xmlns:a16="http://schemas.microsoft.com/office/drawing/2014/main" id="{8F7B4C79-DFC3-F931-DEE2-DAA801A2C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1538" y="1847163"/>
            <a:ext cx="4796799" cy="2724311"/>
          </a:xfrm>
          <a:prstGeom prst="rect">
            <a:avLst/>
          </a:prstGeom>
          <a:ln>
            <a:solidFill>
              <a:schemeClr val="tx1"/>
            </a:solidFill>
          </a:ln>
        </p:spPr>
      </p:pic>
      <p:sp>
        <p:nvSpPr>
          <p:cNvPr id="7" name="TextBox 6">
            <a:extLst>
              <a:ext uri="{FF2B5EF4-FFF2-40B4-BE49-F238E27FC236}">
                <a16:creationId xmlns:a16="http://schemas.microsoft.com/office/drawing/2014/main" id="{00956A09-753F-A1E4-7892-E825337856F0}"/>
              </a:ext>
            </a:extLst>
          </p:cNvPr>
          <p:cNvSpPr txBox="1"/>
          <p:nvPr/>
        </p:nvSpPr>
        <p:spPr>
          <a:xfrm>
            <a:off x="6949723" y="4618772"/>
            <a:ext cx="4868613" cy="307777"/>
          </a:xfrm>
          <a:prstGeom prst="rect">
            <a:avLst/>
          </a:prstGeom>
          <a:noFill/>
        </p:spPr>
        <p:txBody>
          <a:bodyPr wrap="square" rtlCol="0">
            <a:spAutoFit/>
          </a:bodyPr>
          <a:lstStyle/>
          <a:p>
            <a:pPr algn="just"/>
            <a:r>
              <a:rPr lang="en-US" sz="1400" dirty="0">
                <a:hlinkClick r:id="rId6"/>
              </a:rPr>
              <a:t>https://www.cdc.gov/nchs/products/databriefs/db491.htm</a:t>
            </a:r>
            <a:endParaRPr lang="en-US" sz="1400" dirty="0"/>
          </a:p>
        </p:txBody>
      </p:sp>
    </p:spTree>
    <p:extLst>
      <p:ext uri="{BB962C8B-B14F-4D97-AF65-F5344CB8AC3E}">
        <p14:creationId xmlns:p14="http://schemas.microsoft.com/office/powerpoint/2010/main" val="10221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line of drug overdose&#10;&#10;Description automatically generated">
            <a:extLst>
              <a:ext uri="{FF2B5EF4-FFF2-40B4-BE49-F238E27FC236}">
                <a16:creationId xmlns:a16="http://schemas.microsoft.com/office/drawing/2014/main" id="{13BB6427-8137-0B97-5239-BD47B103F4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4320" y="1390650"/>
            <a:ext cx="8203359" cy="4734096"/>
          </a:xfrm>
          <a:prstGeom prst="rect">
            <a:avLst/>
          </a:prstGeom>
          <a:ln>
            <a:solidFill>
              <a:schemeClr val="accent1"/>
            </a:solidFill>
          </a:ln>
        </p:spPr>
      </p:pic>
      <p:sp>
        <p:nvSpPr>
          <p:cNvPr id="7" name="TextBox 6">
            <a:extLst>
              <a:ext uri="{FF2B5EF4-FFF2-40B4-BE49-F238E27FC236}">
                <a16:creationId xmlns:a16="http://schemas.microsoft.com/office/drawing/2014/main" id="{437C0C6B-F133-0DB9-9DA9-D9C80A397314}"/>
              </a:ext>
            </a:extLst>
          </p:cNvPr>
          <p:cNvSpPr txBox="1"/>
          <p:nvPr/>
        </p:nvSpPr>
        <p:spPr>
          <a:xfrm>
            <a:off x="2543167" y="6124746"/>
            <a:ext cx="7105663" cy="307777"/>
          </a:xfrm>
          <a:prstGeom prst="rect">
            <a:avLst/>
          </a:prstGeom>
          <a:noFill/>
        </p:spPr>
        <p:txBody>
          <a:bodyPr wrap="none" rtlCol="0">
            <a:spAutoFit/>
          </a:bodyPr>
          <a:lstStyle/>
          <a:p>
            <a:r>
              <a:rPr lang="en-US" sz="1400" dirty="0"/>
              <a:t>Data downloaded from the CDC: </a:t>
            </a:r>
            <a:r>
              <a:rPr lang="en-US" sz="1400" dirty="0">
                <a:hlinkClick r:id="rId3"/>
              </a:rPr>
              <a:t>https://www.cdc.gov/nchs/nvss/vsrr/drug-overdose-data.htm</a:t>
            </a:r>
            <a:endParaRPr lang="en-US" sz="1400" dirty="0"/>
          </a:p>
        </p:txBody>
      </p:sp>
      <p:cxnSp>
        <p:nvCxnSpPr>
          <p:cNvPr id="10" name="Straight Arrow Connector 9">
            <a:extLst>
              <a:ext uri="{FF2B5EF4-FFF2-40B4-BE49-F238E27FC236}">
                <a16:creationId xmlns:a16="http://schemas.microsoft.com/office/drawing/2014/main" id="{22A9D4E7-2C41-D798-8F38-92F3F0E8A2A3}"/>
              </a:ext>
            </a:extLst>
          </p:cNvPr>
          <p:cNvCxnSpPr>
            <a:cxnSpLocks/>
          </p:cNvCxnSpPr>
          <p:nvPr/>
        </p:nvCxnSpPr>
        <p:spPr>
          <a:xfrm>
            <a:off x="6381750" y="3124200"/>
            <a:ext cx="0" cy="457200"/>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A321C0-27D3-40CE-7AEA-FE4C22DD7D1E}"/>
              </a:ext>
            </a:extLst>
          </p:cNvPr>
          <p:cNvCxnSpPr>
            <a:cxnSpLocks/>
          </p:cNvCxnSpPr>
          <p:nvPr/>
        </p:nvCxnSpPr>
        <p:spPr>
          <a:xfrm>
            <a:off x="9385312" y="2190750"/>
            <a:ext cx="0" cy="457200"/>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850D2F-07C3-C99B-F147-E9D37B475BD6}"/>
              </a:ext>
            </a:extLst>
          </p:cNvPr>
          <p:cNvSpPr txBox="1"/>
          <p:nvPr/>
        </p:nvSpPr>
        <p:spPr>
          <a:xfrm>
            <a:off x="529363" y="317755"/>
            <a:ext cx="11423506" cy="830997"/>
          </a:xfrm>
          <a:prstGeom prst="rect">
            <a:avLst/>
          </a:prstGeom>
          <a:noFill/>
        </p:spPr>
        <p:txBody>
          <a:bodyPr wrap="square" rtlCol="0">
            <a:spAutoFit/>
          </a:bodyPr>
          <a:lstStyle/>
          <a:p>
            <a:pPr algn="just"/>
            <a:r>
              <a:rPr lang="en-US" sz="2400" b="1" dirty="0">
                <a:solidFill>
                  <a:srgbClr val="0033CC"/>
                </a:solidFill>
              </a:rPr>
              <a:t>This interactive chart from the CDC indicates that about 416,000 Americans died from drug overdoses from January of 2020 to January of 2024 (about 100,000 per year).</a:t>
            </a:r>
          </a:p>
        </p:txBody>
      </p:sp>
    </p:spTree>
    <p:extLst>
      <p:ext uri="{BB962C8B-B14F-4D97-AF65-F5344CB8AC3E}">
        <p14:creationId xmlns:p14="http://schemas.microsoft.com/office/powerpoint/2010/main" val="428065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aph of blue bars&#10;&#10;Description automatically generated">
            <a:extLst>
              <a:ext uri="{FF2B5EF4-FFF2-40B4-BE49-F238E27FC236}">
                <a16:creationId xmlns:a16="http://schemas.microsoft.com/office/drawing/2014/main" id="{8A32312A-576E-B93E-9A0E-978012AA16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6807" y="1250333"/>
            <a:ext cx="8059118" cy="5103973"/>
          </a:xfrm>
          <a:prstGeom prst="rect">
            <a:avLst/>
          </a:prstGeom>
          <a:ln>
            <a:solidFill>
              <a:schemeClr val="tx1"/>
            </a:solidFill>
          </a:ln>
        </p:spPr>
      </p:pic>
      <p:sp>
        <p:nvSpPr>
          <p:cNvPr id="24" name="TextBox 23">
            <a:extLst>
              <a:ext uri="{FF2B5EF4-FFF2-40B4-BE49-F238E27FC236}">
                <a16:creationId xmlns:a16="http://schemas.microsoft.com/office/drawing/2014/main" id="{2C9BC7CE-BF8C-49AC-71B7-7FA9D71BA564}"/>
              </a:ext>
            </a:extLst>
          </p:cNvPr>
          <p:cNvSpPr txBox="1"/>
          <p:nvPr/>
        </p:nvSpPr>
        <p:spPr>
          <a:xfrm>
            <a:off x="2027225" y="6354306"/>
            <a:ext cx="7538282" cy="307777"/>
          </a:xfrm>
          <a:prstGeom prst="rect">
            <a:avLst/>
          </a:prstGeom>
          <a:noFill/>
        </p:spPr>
        <p:txBody>
          <a:bodyPr wrap="none" rtlCol="0">
            <a:spAutoFit/>
          </a:bodyPr>
          <a:lstStyle/>
          <a:p>
            <a:r>
              <a:rPr lang="en-US" sz="1400" dirty="0"/>
              <a:t>Data downloaded from Statista: </a:t>
            </a:r>
            <a:r>
              <a:rPr lang="en-US" sz="1400" dirty="0">
                <a:hlinkClick r:id="rId3"/>
              </a:rPr>
              <a:t>https://www.statista.com/statistics/1124915/flu-deaths-number-us/</a:t>
            </a:r>
            <a:endParaRPr lang="en-US" sz="1400" dirty="0"/>
          </a:p>
        </p:txBody>
      </p:sp>
      <p:cxnSp>
        <p:nvCxnSpPr>
          <p:cNvPr id="3" name="Straight Arrow Connector 2">
            <a:extLst>
              <a:ext uri="{FF2B5EF4-FFF2-40B4-BE49-F238E27FC236}">
                <a16:creationId xmlns:a16="http://schemas.microsoft.com/office/drawing/2014/main" id="{B6174C11-E5FB-8AC2-CA08-B1DE0BADE88A}"/>
              </a:ext>
            </a:extLst>
          </p:cNvPr>
          <p:cNvCxnSpPr>
            <a:cxnSpLocks/>
          </p:cNvCxnSpPr>
          <p:nvPr/>
        </p:nvCxnSpPr>
        <p:spPr>
          <a:xfrm>
            <a:off x="8357191" y="3293197"/>
            <a:ext cx="0" cy="1637414"/>
          </a:xfrm>
          <a:prstGeom prst="straightConnector1">
            <a:avLst/>
          </a:prstGeom>
          <a:ln w="1016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53613C-A121-8AC6-F33A-673932680085}"/>
              </a:ext>
            </a:extLst>
          </p:cNvPr>
          <p:cNvSpPr txBox="1"/>
          <p:nvPr/>
        </p:nvSpPr>
        <p:spPr>
          <a:xfrm>
            <a:off x="8126096" y="2431869"/>
            <a:ext cx="462189" cy="1015663"/>
          </a:xfrm>
          <a:prstGeom prst="rect">
            <a:avLst/>
          </a:prstGeom>
          <a:noFill/>
        </p:spPr>
        <p:txBody>
          <a:bodyPr wrap="square" rtlCol="0">
            <a:spAutoFit/>
          </a:bodyPr>
          <a:lstStyle/>
          <a:p>
            <a:r>
              <a:rPr lang="en-US" sz="6000" b="1" dirty="0">
                <a:solidFill>
                  <a:srgbClr val="0033CC"/>
                </a:solidFill>
              </a:rPr>
              <a:t>?</a:t>
            </a:r>
          </a:p>
        </p:txBody>
      </p:sp>
      <p:sp>
        <p:nvSpPr>
          <p:cNvPr id="8" name="TextBox 7">
            <a:extLst>
              <a:ext uri="{FF2B5EF4-FFF2-40B4-BE49-F238E27FC236}">
                <a16:creationId xmlns:a16="http://schemas.microsoft.com/office/drawing/2014/main" id="{570E20C3-279D-DED0-1260-01F7C22EE642}"/>
              </a:ext>
            </a:extLst>
          </p:cNvPr>
          <p:cNvSpPr txBox="1"/>
          <p:nvPr/>
        </p:nvSpPr>
        <p:spPr>
          <a:xfrm>
            <a:off x="776690" y="532206"/>
            <a:ext cx="10039351" cy="446276"/>
          </a:xfrm>
          <a:prstGeom prst="rect">
            <a:avLst/>
          </a:prstGeom>
          <a:noFill/>
        </p:spPr>
        <p:txBody>
          <a:bodyPr wrap="none" rtlCol="0">
            <a:spAutoFit/>
          </a:bodyPr>
          <a:lstStyle/>
          <a:p>
            <a:r>
              <a:rPr lang="en-US" sz="2300" b="1" dirty="0">
                <a:solidFill>
                  <a:srgbClr val="0033CC"/>
                </a:solidFill>
              </a:rPr>
              <a:t>Could some “COVID” deaths be attributed to underreporting of the seasonal flu?</a:t>
            </a:r>
          </a:p>
        </p:txBody>
      </p:sp>
    </p:spTree>
    <p:extLst>
      <p:ext uri="{BB962C8B-B14F-4D97-AF65-F5344CB8AC3E}">
        <p14:creationId xmlns:p14="http://schemas.microsoft.com/office/powerpoint/2010/main" val="134867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C677C-20B0-CFC4-1B4B-3BF7255FB172}"/>
              </a:ext>
            </a:extLst>
          </p:cNvPr>
          <p:cNvSpPr txBox="1"/>
          <p:nvPr/>
        </p:nvSpPr>
        <p:spPr>
          <a:xfrm rot="10800000" flipV="1">
            <a:off x="528491" y="657029"/>
            <a:ext cx="8250456" cy="1692771"/>
          </a:xfrm>
          <a:prstGeom prst="rect">
            <a:avLst/>
          </a:prstGeom>
          <a:noFill/>
        </p:spPr>
        <p:txBody>
          <a:bodyPr wrap="square">
            <a:spAutoFit/>
          </a:bodyPr>
          <a:lstStyle/>
          <a:p>
            <a:pPr algn="just"/>
            <a:r>
              <a:rPr lang="en-US" sz="2400" dirty="0">
                <a:latin typeface="Calibri" panose="020F0502020204030204" pitchFamily="34" charset="0"/>
                <a:cs typeface="Calibri" panose="020F0502020204030204" pitchFamily="34" charset="0"/>
              </a:rPr>
              <a:t>The </a:t>
            </a:r>
            <a:r>
              <a:rPr lang="en-US" sz="2400" b="1" dirty="0">
                <a:latin typeface="Calibri" panose="020F0502020204030204" pitchFamily="34" charset="0"/>
                <a:cs typeface="Calibri" panose="020F0502020204030204" pitchFamily="34" charset="0"/>
              </a:rPr>
              <a:t>Prep Act </a:t>
            </a:r>
            <a:r>
              <a:rPr lang="en-US" sz="2400" dirty="0">
                <a:latin typeface="Calibri" panose="020F0502020204030204" pitchFamily="34" charset="0"/>
                <a:cs typeface="Calibri" panose="020F0502020204030204" pitchFamily="34" charset="0"/>
              </a:rPr>
              <a:t>of 2020 provided liability protection to health workers and manufacturers from all procedures and products designated as “pandemic countermeasures.”</a:t>
            </a:r>
          </a:p>
          <a:p>
            <a:pPr algn="just"/>
            <a:r>
              <a:rPr lang="en-US" sz="1600" dirty="0">
                <a:latin typeface="Calibri" panose="020F0502020204030204" pitchFamily="34" charset="0"/>
                <a:cs typeface="Calibri" panose="020F0502020204030204" pitchFamily="34" charset="0"/>
                <a:hlinkClick r:id="rId2"/>
              </a:rPr>
              <a:t>https://www.federalregister.gov/documents/2020/03/17/2020-05484/declaration-under-the-public-readiness-and-emergency-preparedness-act-for-medical-countermeasures</a:t>
            </a:r>
            <a:endParaRPr lang="en-US" sz="1600" dirty="0">
              <a:latin typeface="Calibri" panose="020F0502020204030204" pitchFamily="34" charset="0"/>
              <a:cs typeface="Calibri" panose="020F0502020204030204" pitchFamily="34" charset="0"/>
            </a:endParaRPr>
          </a:p>
        </p:txBody>
      </p:sp>
      <p:pic>
        <p:nvPicPr>
          <p:cNvPr id="2" name="Picture 1" descr="A person in a hospital bed&#10;&#10;Description automatically generated">
            <a:extLst>
              <a:ext uri="{FF2B5EF4-FFF2-40B4-BE49-F238E27FC236}">
                <a16:creationId xmlns:a16="http://schemas.microsoft.com/office/drawing/2014/main" id="{2ACD16AF-7830-F099-9A52-B7C6DFEFE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5119" y="361123"/>
            <a:ext cx="2868525" cy="1884796"/>
          </a:xfrm>
          <a:prstGeom prst="rect">
            <a:avLst/>
          </a:prstGeom>
          <a:ln>
            <a:solidFill>
              <a:schemeClr val="tx1"/>
            </a:solidFill>
          </a:ln>
        </p:spPr>
      </p:pic>
      <p:sp>
        <p:nvSpPr>
          <p:cNvPr id="3" name="TextBox 2">
            <a:extLst>
              <a:ext uri="{FF2B5EF4-FFF2-40B4-BE49-F238E27FC236}">
                <a16:creationId xmlns:a16="http://schemas.microsoft.com/office/drawing/2014/main" id="{8B546DAA-D1EA-2A5A-0420-3CF6F3CBB864}"/>
              </a:ext>
            </a:extLst>
          </p:cNvPr>
          <p:cNvSpPr txBox="1"/>
          <p:nvPr/>
        </p:nvSpPr>
        <p:spPr>
          <a:xfrm>
            <a:off x="518405" y="2361347"/>
            <a:ext cx="11427409" cy="1600438"/>
          </a:xfrm>
          <a:prstGeom prst="rect">
            <a:avLst/>
          </a:prstGeom>
          <a:noFill/>
        </p:spPr>
        <p:txBody>
          <a:bodyPr wrap="square" rtlCol="0">
            <a:spAutoFit/>
          </a:bodyPr>
          <a:lstStyle/>
          <a:p>
            <a:pPr algn="just">
              <a:spcAft>
                <a:spcPts val="1200"/>
              </a:spcAft>
            </a:pPr>
            <a:r>
              <a:rPr lang="en-US" sz="2200" b="1" dirty="0">
                <a:solidFill>
                  <a:srgbClr val="0033CC"/>
                </a:solidFill>
              </a:rPr>
              <a:t>Did the Prep Act liability protections and CARES Act funding incentivize US hospitals to prioritize novel countermeasures over patient needs?</a:t>
            </a:r>
          </a:p>
          <a:p>
            <a:pPr algn="just">
              <a:spcAft>
                <a:spcPts val="600"/>
              </a:spcAft>
            </a:pPr>
            <a:r>
              <a:rPr lang="en-US" sz="2200" b="1" dirty="0">
                <a:solidFill>
                  <a:srgbClr val="0033CC"/>
                </a:solidFill>
              </a:rPr>
              <a:t>Did novel recommendations like widespread intubation/ventilation, remdesivir (US), midazolam (UK), high-flow oxygen,* and the withholding of antibiotics do more harm than good?</a:t>
            </a:r>
          </a:p>
        </p:txBody>
      </p:sp>
      <p:sp>
        <p:nvSpPr>
          <p:cNvPr id="5" name="TextBox 4">
            <a:extLst>
              <a:ext uri="{FF2B5EF4-FFF2-40B4-BE49-F238E27FC236}">
                <a16:creationId xmlns:a16="http://schemas.microsoft.com/office/drawing/2014/main" id="{40C1D1E9-2305-CFD5-8403-1D6B11C36968}"/>
              </a:ext>
            </a:extLst>
          </p:cNvPr>
          <p:cNvSpPr txBox="1"/>
          <p:nvPr/>
        </p:nvSpPr>
        <p:spPr>
          <a:xfrm>
            <a:off x="5311140" y="6289560"/>
            <a:ext cx="6880860" cy="430887"/>
          </a:xfrm>
          <a:prstGeom prst="rect">
            <a:avLst/>
          </a:prstGeom>
          <a:noFill/>
        </p:spPr>
        <p:txBody>
          <a:bodyPr wrap="square">
            <a:spAutoFit/>
          </a:bodyPr>
          <a:lstStyle/>
          <a:p>
            <a:r>
              <a:rPr lang="en-US" sz="22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Hat Tip: Mark </a:t>
            </a:r>
            <a:r>
              <a:rPr lang="en-US" dirty="0" err="1">
                <a:latin typeface="Calibri" panose="020F0502020204030204" pitchFamily="34" charset="0"/>
                <a:cs typeface="Calibri" panose="020F0502020204030204" pitchFamily="34" charset="0"/>
              </a:rPr>
              <a:t>Kulacz</a:t>
            </a:r>
            <a:r>
              <a:rPr lang="en-US" dirty="0">
                <a:latin typeface="Calibri" panose="020F0502020204030204" pitchFamily="34" charset="0"/>
                <a:cs typeface="Calibri" panose="020F0502020204030204" pitchFamily="34" charset="0"/>
              </a:rPr>
              <a:t> of Housatonic </a:t>
            </a:r>
            <a:r>
              <a:rPr lang="en-US" sz="1600" dirty="0">
                <a:latin typeface="Calibri" panose="020F0502020204030204" pitchFamily="34" charset="0"/>
                <a:cs typeface="Calibri" panose="020F0502020204030204" pitchFamily="34" charset="0"/>
                <a:hlinkClick r:id="rId4"/>
              </a:rPr>
              <a:t>https://rumble.com/user/Housatonic</a:t>
            </a:r>
            <a:endParaRPr lang="en-US"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3D068DD-62C7-EDA6-B000-02BEDB35F286}"/>
              </a:ext>
            </a:extLst>
          </p:cNvPr>
          <p:cNvSpPr txBox="1"/>
          <p:nvPr/>
        </p:nvSpPr>
        <p:spPr>
          <a:xfrm>
            <a:off x="4180590" y="4747659"/>
            <a:ext cx="7603054" cy="830997"/>
          </a:xfrm>
          <a:prstGeom prst="rect">
            <a:avLst/>
          </a:prstGeom>
          <a:noFill/>
        </p:spPr>
        <p:txBody>
          <a:bodyPr wrap="square">
            <a:spAutoFit/>
          </a:bodyPr>
          <a:lstStyle/>
          <a:p>
            <a:pPr algn="just" fontAlgn="base"/>
            <a:r>
              <a:rPr lang="en-US" sz="2400" b="1" dirty="0">
                <a:latin typeface="Calibri" panose="020F0502020204030204" pitchFamily="34" charset="0"/>
                <a:cs typeface="Calibri" panose="020F0502020204030204" pitchFamily="34" charset="0"/>
              </a:rPr>
              <a:t>Hanlon’s razor: </a:t>
            </a:r>
            <a:r>
              <a:rPr lang="en-US" sz="2400" dirty="0">
                <a:solidFill>
                  <a:srgbClr val="000000"/>
                </a:solidFill>
                <a:latin typeface="Calibri" panose="020F0502020204030204" pitchFamily="34" charset="0"/>
                <a:cs typeface="Calibri" panose="020F0502020204030204" pitchFamily="34" charset="0"/>
              </a:rPr>
              <a:t>Never attribute to malice that which can be adequately explained by incompetence or stupidity.</a:t>
            </a:r>
          </a:p>
        </p:txBody>
      </p:sp>
      <p:pic>
        <p:nvPicPr>
          <p:cNvPr id="8" name="Picture 7" descr="A ship that has been destroyed by a crane&#10;&#10;Description automatically generated with medium confidence">
            <a:extLst>
              <a:ext uri="{FF2B5EF4-FFF2-40B4-BE49-F238E27FC236}">
                <a16:creationId xmlns:a16="http://schemas.microsoft.com/office/drawing/2014/main" id="{165BC21A-E6A7-19C5-A8AB-702E366084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721" y="4137394"/>
            <a:ext cx="3403290" cy="2198332"/>
          </a:xfrm>
          <a:prstGeom prst="rect">
            <a:avLst/>
          </a:prstGeom>
          <a:ln>
            <a:solidFill>
              <a:schemeClr val="accent1"/>
            </a:solidFill>
          </a:ln>
        </p:spPr>
      </p:pic>
      <p:sp>
        <p:nvSpPr>
          <p:cNvPr id="9" name="TextBox 8">
            <a:extLst>
              <a:ext uri="{FF2B5EF4-FFF2-40B4-BE49-F238E27FC236}">
                <a16:creationId xmlns:a16="http://schemas.microsoft.com/office/drawing/2014/main" id="{226C8763-7BC3-5D25-0318-56C69B13C557}"/>
              </a:ext>
            </a:extLst>
          </p:cNvPr>
          <p:cNvSpPr txBox="1"/>
          <p:nvPr/>
        </p:nvSpPr>
        <p:spPr>
          <a:xfrm>
            <a:off x="528491" y="6335726"/>
            <a:ext cx="3694354"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Key Bridge Collapse in Baltimore (3/26/24) </a:t>
            </a:r>
          </a:p>
        </p:txBody>
      </p:sp>
      <p:sp>
        <p:nvSpPr>
          <p:cNvPr id="7" name="TextBox 6">
            <a:extLst>
              <a:ext uri="{FF2B5EF4-FFF2-40B4-BE49-F238E27FC236}">
                <a16:creationId xmlns:a16="http://schemas.microsoft.com/office/drawing/2014/main" id="{49B09304-B155-F6AE-7066-639B9989482E}"/>
              </a:ext>
            </a:extLst>
          </p:cNvPr>
          <p:cNvSpPr txBox="1"/>
          <p:nvPr/>
        </p:nvSpPr>
        <p:spPr>
          <a:xfrm>
            <a:off x="577989" y="187742"/>
            <a:ext cx="6761925" cy="461665"/>
          </a:xfrm>
          <a:prstGeom prst="rect">
            <a:avLst/>
          </a:prstGeom>
          <a:noFill/>
        </p:spPr>
        <p:txBody>
          <a:bodyPr wrap="square" rtlCol="0">
            <a:spAutoFit/>
          </a:bodyPr>
          <a:lstStyle/>
          <a:p>
            <a:r>
              <a:rPr lang="en-US" sz="2300" b="1" dirty="0">
                <a:solidFill>
                  <a:srgbClr val="0033CC"/>
                </a:solidFill>
              </a:rPr>
              <a:t>Did pandemic countermeasures make things worse?</a:t>
            </a:r>
          </a:p>
        </p:txBody>
      </p:sp>
    </p:spTree>
    <p:extLst>
      <p:ext uri="{BB962C8B-B14F-4D97-AF65-F5344CB8AC3E}">
        <p14:creationId xmlns:p14="http://schemas.microsoft.com/office/powerpoint/2010/main" val="191966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CCFD46-AC85-9760-796F-70F4C1B7A1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350" y="946154"/>
            <a:ext cx="11449301" cy="1346727"/>
          </a:xfrm>
          <a:prstGeom prst="rect">
            <a:avLst/>
          </a:prstGeom>
          <a:ln>
            <a:solidFill>
              <a:schemeClr val="tx1"/>
            </a:solidFill>
          </a:ln>
        </p:spPr>
      </p:pic>
      <p:pic>
        <p:nvPicPr>
          <p:cNvPr id="9" name="Picture 8" descr="A white text on a white background&#10;&#10;Description automatically generated">
            <a:extLst>
              <a:ext uri="{FF2B5EF4-FFF2-40B4-BE49-F238E27FC236}">
                <a16:creationId xmlns:a16="http://schemas.microsoft.com/office/drawing/2014/main" id="{03A62E36-57BF-E531-C5DD-57483F682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350" y="2597680"/>
            <a:ext cx="11449301" cy="3914748"/>
          </a:xfrm>
          <a:prstGeom prst="rect">
            <a:avLst/>
          </a:prstGeom>
          <a:ln>
            <a:solidFill>
              <a:schemeClr val="tx1"/>
            </a:solidFill>
          </a:ln>
        </p:spPr>
      </p:pic>
      <p:sp>
        <p:nvSpPr>
          <p:cNvPr id="10" name="TextBox 9">
            <a:extLst>
              <a:ext uri="{FF2B5EF4-FFF2-40B4-BE49-F238E27FC236}">
                <a16:creationId xmlns:a16="http://schemas.microsoft.com/office/drawing/2014/main" id="{862D14FA-E44E-3912-BB9E-D3D7027139E1}"/>
              </a:ext>
            </a:extLst>
          </p:cNvPr>
          <p:cNvSpPr txBox="1"/>
          <p:nvPr/>
        </p:nvSpPr>
        <p:spPr>
          <a:xfrm>
            <a:off x="244458" y="355247"/>
            <a:ext cx="11885964" cy="430887"/>
          </a:xfrm>
          <a:prstGeom prst="rect">
            <a:avLst/>
          </a:prstGeom>
          <a:noFill/>
        </p:spPr>
        <p:txBody>
          <a:bodyPr wrap="square" rtlCol="0">
            <a:spAutoFit/>
          </a:bodyPr>
          <a:lstStyle/>
          <a:p>
            <a:r>
              <a:rPr lang="en-US" sz="2200" b="1" dirty="0">
                <a:solidFill>
                  <a:srgbClr val="0033CC"/>
                </a:solidFill>
              </a:rPr>
              <a:t>Widespread intubation/ventilation was “not for the patients’ benefit” but to “control the epidemic.”</a:t>
            </a:r>
          </a:p>
        </p:txBody>
      </p:sp>
      <p:cxnSp>
        <p:nvCxnSpPr>
          <p:cNvPr id="12" name="Straight Connector 11">
            <a:extLst>
              <a:ext uri="{FF2B5EF4-FFF2-40B4-BE49-F238E27FC236}">
                <a16:creationId xmlns:a16="http://schemas.microsoft.com/office/drawing/2014/main" id="{5475B25B-C9F1-E6E9-0E09-9958E06F65A5}"/>
              </a:ext>
            </a:extLst>
          </p:cNvPr>
          <p:cNvCxnSpPr>
            <a:cxnSpLocks/>
          </p:cNvCxnSpPr>
          <p:nvPr/>
        </p:nvCxnSpPr>
        <p:spPr>
          <a:xfrm>
            <a:off x="9335590" y="4702094"/>
            <a:ext cx="22860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ABBDA5-2695-39B3-0CAB-7D75FAD9454E}"/>
              </a:ext>
            </a:extLst>
          </p:cNvPr>
          <p:cNvCxnSpPr>
            <a:cxnSpLocks/>
          </p:cNvCxnSpPr>
          <p:nvPr/>
        </p:nvCxnSpPr>
        <p:spPr>
          <a:xfrm>
            <a:off x="507216" y="5003846"/>
            <a:ext cx="1077685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7D605B5-2F45-8F31-EC97-EA5CF2B04476}"/>
              </a:ext>
            </a:extLst>
          </p:cNvPr>
          <p:cNvCxnSpPr>
            <a:cxnSpLocks/>
          </p:cNvCxnSpPr>
          <p:nvPr/>
        </p:nvCxnSpPr>
        <p:spPr>
          <a:xfrm>
            <a:off x="544287" y="5849447"/>
            <a:ext cx="8188234"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592788-61F9-B5CE-2D1C-94B58A0AFCDA}"/>
              </a:ext>
            </a:extLst>
          </p:cNvPr>
          <p:cNvCxnSpPr>
            <a:cxnSpLocks/>
          </p:cNvCxnSpPr>
          <p:nvPr/>
        </p:nvCxnSpPr>
        <p:spPr>
          <a:xfrm>
            <a:off x="2006456" y="5296286"/>
            <a:ext cx="1502229"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13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047B69-5929-A6BB-3271-A2973FEF52FB}"/>
              </a:ext>
            </a:extLst>
          </p:cNvPr>
          <p:cNvSpPr txBox="1"/>
          <p:nvPr/>
        </p:nvSpPr>
        <p:spPr>
          <a:xfrm>
            <a:off x="655320" y="792480"/>
            <a:ext cx="10881360" cy="5539978"/>
          </a:xfrm>
          <a:prstGeom prst="rect">
            <a:avLst/>
          </a:prstGeom>
          <a:noFill/>
        </p:spPr>
        <p:txBody>
          <a:bodyPr wrap="square" rtlCol="0">
            <a:spAutoFit/>
          </a:bodyPr>
          <a:lstStyle/>
          <a:p>
            <a:pPr algn="just"/>
            <a:r>
              <a:rPr lang="en-US" sz="2800" b="1" kern="100" dirty="0">
                <a:effectLst/>
                <a:latin typeface="Aptos" panose="020B0004020202020204" pitchFamily="34" charset="0"/>
                <a:ea typeface="DengXian" panose="02010600030101010101" pitchFamily="2" charset="-122"/>
                <a:cs typeface="Times New Roman" panose="02020603050405020304" pitchFamily="18" charset="0"/>
              </a:rPr>
              <a:t>Abstract: </a:t>
            </a:r>
            <a:r>
              <a:rPr lang="en-US" sz="2800" kern="100" dirty="0">
                <a:effectLst/>
                <a:latin typeface="Aptos" panose="020B0004020202020204" pitchFamily="34" charset="0"/>
                <a:ea typeface="DengXian" panose="02010600030101010101" pitchFamily="2" charset="-122"/>
                <a:cs typeface="Times New Roman" panose="02020603050405020304" pitchFamily="18" charset="0"/>
              </a:rPr>
              <a:t>During the first half of 2020 the most deaths from COVID-19 were reported in the Northeast and Midwest, but by the end of 2021 this trend shifted to Southern and Western states. This shift has been attributed in part to a lack of masking and social distancing in these states, but this analysis fails to adjust for differences in pre-existing comorbidities and massive disparities in CARES funding per state (from $20,000 per COVID patient in New York to $470,000 per patient in West Virginia). Preliminary statistical analysis reveals a positive correlation between CARES payments and COVID deaths. Did hospitals in states with higher payments lower their reporting standards in order to get more funding? If these causes of death are inaccurate, how might they have been misconstrued?</a:t>
            </a:r>
          </a:p>
          <a:p>
            <a:pPr algn="just"/>
            <a:endParaRPr lang="en-US" dirty="0"/>
          </a:p>
        </p:txBody>
      </p:sp>
    </p:spTree>
    <p:extLst>
      <p:ext uri="{BB962C8B-B14F-4D97-AF65-F5344CB8AC3E}">
        <p14:creationId xmlns:p14="http://schemas.microsoft.com/office/powerpoint/2010/main" val="371339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71932-4497-245E-2B51-FEF7A8B2E8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276CA9-C5D0-577B-0485-12B967D27F4F}"/>
              </a:ext>
            </a:extLst>
          </p:cNvPr>
          <p:cNvSpPr txBox="1"/>
          <p:nvPr/>
        </p:nvSpPr>
        <p:spPr>
          <a:xfrm>
            <a:off x="150087" y="6075118"/>
            <a:ext cx="7874585" cy="307777"/>
          </a:xfrm>
          <a:prstGeom prst="rect">
            <a:avLst/>
          </a:prstGeom>
          <a:noFill/>
        </p:spPr>
        <p:txBody>
          <a:bodyPr wrap="square" rtlCol="0">
            <a:spAutoFit/>
          </a:bodyPr>
          <a:lstStyle/>
          <a:p>
            <a:pPr algn="just"/>
            <a:r>
              <a:rPr lang="en-US" sz="1400" dirty="0">
                <a:solidFill>
                  <a:srgbClr val="000000"/>
                </a:solidFill>
                <a:effectLst/>
                <a:latin typeface="Aptos" panose="020B0004020202020204" pitchFamily="34" charset="0"/>
              </a:rPr>
              <a:t>Posted in JD Supra: </a:t>
            </a:r>
            <a:r>
              <a:rPr lang="en-US" sz="1400" dirty="0">
                <a:solidFill>
                  <a:srgbClr val="000000"/>
                </a:solidFill>
                <a:effectLst/>
                <a:latin typeface="Aptos" panose="020B0004020202020204" pitchFamily="34" charset="0"/>
                <a:hlinkClick r:id="rId2"/>
              </a:rPr>
              <a:t>https://www.jdsupra.com/legalnews/cms-hikes-payment-for-covid-19-19452/</a:t>
            </a:r>
            <a:endParaRPr lang="en-US" sz="1400" dirty="0">
              <a:solidFill>
                <a:srgbClr val="000000"/>
              </a:solidFill>
              <a:effectLst/>
              <a:latin typeface="Aptos" panose="020B0004020202020204" pitchFamily="34" charset="0"/>
            </a:endParaRPr>
          </a:p>
        </p:txBody>
      </p:sp>
      <p:pic>
        <p:nvPicPr>
          <p:cNvPr id="9" name="Picture 8" descr="A screenshot of a medical policy&#10;&#10;Description automatically generated">
            <a:extLst>
              <a:ext uri="{FF2B5EF4-FFF2-40B4-BE49-F238E27FC236}">
                <a16:creationId xmlns:a16="http://schemas.microsoft.com/office/drawing/2014/main" id="{857014B2-BEEE-3023-C5F5-143A2FAA0D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891" y="801004"/>
            <a:ext cx="6171481" cy="5252323"/>
          </a:xfrm>
          <a:prstGeom prst="rect">
            <a:avLst/>
          </a:prstGeom>
          <a:ln>
            <a:solidFill>
              <a:schemeClr val="tx1"/>
            </a:solidFill>
          </a:ln>
        </p:spPr>
      </p:pic>
      <p:cxnSp>
        <p:nvCxnSpPr>
          <p:cNvPr id="11" name="Straight Connector 10">
            <a:extLst>
              <a:ext uri="{FF2B5EF4-FFF2-40B4-BE49-F238E27FC236}">
                <a16:creationId xmlns:a16="http://schemas.microsoft.com/office/drawing/2014/main" id="{AEC1FCAE-33FA-7F0E-42B3-A3B728EC52F1}"/>
              </a:ext>
            </a:extLst>
          </p:cNvPr>
          <p:cNvCxnSpPr>
            <a:cxnSpLocks/>
          </p:cNvCxnSpPr>
          <p:nvPr/>
        </p:nvCxnSpPr>
        <p:spPr>
          <a:xfrm>
            <a:off x="428825" y="5308028"/>
            <a:ext cx="3737385" cy="0"/>
          </a:xfrm>
          <a:prstGeom prst="line">
            <a:avLst/>
          </a:prstGeom>
          <a:ln w="444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6DB551-82D0-33F9-5C94-2AD0A996C0AE}"/>
              </a:ext>
            </a:extLst>
          </p:cNvPr>
          <p:cNvCxnSpPr>
            <a:cxnSpLocks/>
          </p:cNvCxnSpPr>
          <p:nvPr/>
        </p:nvCxnSpPr>
        <p:spPr>
          <a:xfrm>
            <a:off x="444591" y="5528960"/>
            <a:ext cx="1053135" cy="0"/>
          </a:xfrm>
          <a:prstGeom prst="line">
            <a:avLst/>
          </a:prstGeom>
          <a:ln w="44450">
            <a:solidFill>
              <a:srgbClr val="0033C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AAEF5D1-7A10-EA7E-2408-3420807D1C11}"/>
              </a:ext>
            </a:extLst>
          </p:cNvPr>
          <p:cNvSpPr txBox="1"/>
          <p:nvPr/>
        </p:nvSpPr>
        <p:spPr>
          <a:xfrm>
            <a:off x="302487" y="189342"/>
            <a:ext cx="11751225" cy="430887"/>
          </a:xfrm>
          <a:prstGeom prst="rect">
            <a:avLst/>
          </a:prstGeom>
          <a:noFill/>
        </p:spPr>
        <p:txBody>
          <a:bodyPr wrap="square" rtlCol="0">
            <a:spAutoFit/>
          </a:bodyPr>
          <a:lstStyle/>
          <a:p>
            <a:pPr algn="just"/>
            <a:r>
              <a:rPr lang="en-US" sz="2200" b="1" dirty="0">
                <a:solidFill>
                  <a:srgbClr val="0033CC"/>
                </a:solidFill>
              </a:rPr>
              <a:t>Bonuses were given for remdesivir despite its questionable efficacy and problematic safety record.</a:t>
            </a:r>
          </a:p>
        </p:txBody>
      </p:sp>
      <p:pic>
        <p:nvPicPr>
          <p:cNvPr id="3" name="Picture 2" descr="A screenshot of a computer&#10;&#10;Description automatically generated">
            <a:extLst>
              <a:ext uri="{FF2B5EF4-FFF2-40B4-BE49-F238E27FC236}">
                <a16:creationId xmlns:a16="http://schemas.microsoft.com/office/drawing/2014/main" id="{41160B50-2B08-020C-A9D0-FBEB2A3CAA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7937" y="3041957"/>
            <a:ext cx="5433298" cy="1780430"/>
          </a:xfrm>
          <a:prstGeom prst="rect">
            <a:avLst/>
          </a:prstGeom>
          <a:ln>
            <a:solidFill>
              <a:schemeClr val="tx1"/>
            </a:solidFill>
          </a:ln>
        </p:spPr>
      </p:pic>
      <p:sp>
        <p:nvSpPr>
          <p:cNvPr id="5" name="TextBox 4">
            <a:extLst>
              <a:ext uri="{FF2B5EF4-FFF2-40B4-BE49-F238E27FC236}">
                <a16:creationId xmlns:a16="http://schemas.microsoft.com/office/drawing/2014/main" id="{9B833E47-42E9-B1F7-AC32-564D91FD545D}"/>
              </a:ext>
            </a:extLst>
          </p:cNvPr>
          <p:cNvSpPr txBox="1"/>
          <p:nvPr/>
        </p:nvSpPr>
        <p:spPr>
          <a:xfrm>
            <a:off x="6461850" y="4822387"/>
            <a:ext cx="5500422" cy="523220"/>
          </a:xfrm>
          <a:prstGeom prst="rect">
            <a:avLst/>
          </a:prstGeom>
          <a:noFill/>
        </p:spPr>
        <p:txBody>
          <a:bodyPr wrap="square" rtlCol="0">
            <a:spAutoFit/>
          </a:bodyPr>
          <a:lstStyle/>
          <a:p>
            <a:pPr algn="just"/>
            <a:r>
              <a:rPr lang="en-US" sz="1400" dirty="0"/>
              <a:t>From Clinical Pharmacology &amp; Therapeutics: </a:t>
            </a:r>
            <a:r>
              <a:rPr lang="en-US" sz="1400" dirty="0">
                <a:hlinkClick r:id="rId5"/>
              </a:rPr>
              <a:t>https://pubmed.ncbi.nlm.nih.gov/33340409/</a:t>
            </a:r>
            <a:endParaRPr lang="en-US" sz="1400" dirty="0"/>
          </a:p>
        </p:txBody>
      </p:sp>
      <p:pic>
        <p:nvPicPr>
          <p:cNvPr id="8" name="Picture 7" descr="A close up of a logo&#10;&#10;Description automatically generated">
            <a:extLst>
              <a:ext uri="{FF2B5EF4-FFF2-40B4-BE49-F238E27FC236}">
                <a16:creationId xmlns:a16="http://schemas.microsoft.com/office/drawing/2014/main" id="{F6DF5688-988F-BAAA-A090-7C90E691CD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5066" y="801004"/>
            <a:ext cx="5417006" cy="1531059"/>
          </a:xfrm>
          <a:prstGeom prst="rect">
            <a:avLst/>
          </a:prstGeom>
          <a:ln>
            <a:solidFill>
              <a:schemeClr val="tx1"/>
            </a:solidFill>
          </a:ln>
        </p:spPr>
      </p:pic>
      <p:sp>
        <p:nvSpPr>
          <p:cNvPr id="10" name="TextBox 9">
            <a:extLst>
              <a:ext uri="{FF2B5EF4-FFF2-40B4-BE49-F238E27FC236}">
                <a16:creationId xmlns:a16="http://schemas.microsoft.com/office/drawing/2014/main" id="{6FC633CC-A2F2-0C3E-EF67-82910B39142B}"/>
              </a:ext>
            </a:extLst>
          </p:cNvPr>
          <p:cNvSpPr txBox="1"/>
          <p:nvPr/>
        </p:nvSpPr>
        <p:spPr>
          <a:xfrm>
            <a:off x="6461850" y="2353854"/>
            <a:ext cx="5647146" cy="461665"/>
          </a:xfrm>
          <a:prstGeom prst="rect">
            <a:avLst/>
          </a:prstGeom>
          <a:noFill/>
        </p:spPr>
        <p:txBody>
          <a:bodyPr wrap="square" rtlCol="0">
            <a:spAutoFit/>
          </a:bodyPr>
          <a:lstStyle/>
          <a:p>
            <a:pPr algn="just"/>
            <a:r>
              <a:rPr lang="en-US" sz="1200" dirty="0"/>
              <a:t>From Forbes: </a:t>
            </a:r>
            <a:r>
              <a:rPr lang="en-US" sz="1200" dirty="0">
                <a:hlinkClick r:id="rId7"/>
              </a:rPr>
              <a:t>https://www.forbes.com/sites/jvchamary/2021/01/31/remdesivir-covid-coronavirus/</a:t>
            </a:r>
            <a:endParaRPr lang="en-US" sz="1200" dirty="0"/>
          </a:p>
        </p:txBody>
      </p:sp>
    </p:spTree>
    <p:extLst>
      <p:ext uri="{BB962C8B-B14F-4D97-AF65-F5344CB8AC3E}">
        <p14:creationId xmlns:p14="http://schemas.microsoft.com/office/powerpoint/2010/main" val="3767862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D4D5F7-0857-8CC1-0E59-0F715D1CC419}"/>
              </a:ext>
            </a:extLst>
          </p:cNvPr>
          <p:cNvSpPr txBox="1"/>
          <p:nvPr/>
        </p:nvSpPr>
        <p:spPr>
          <a:xfrm>
            <a:off x="937742" y="6286614"/>
            <a:ext cx="10316516" cy="307777"/>
          </a:xfrm>
          <a:prstGeom prst="rect">
            <a:avLst/>
          </a:prstGeom>
          <a:noFill/>
          <a:ln>
            <a:solidFill>
              <a:schemeClr val="tx1"/>
            </a:solidFill>
          </a:ln>
        </p:spPr>
        <p:txBody>
          <a:bodyPr wrap="square" rtlCol="0">
            <a:spAutoFit/>
          </a:bodyPr>
          <a:lstStyle/>
          <a:p>
            <a:pPr algn="just"/>
            <a:r>
              <a:rPr lang="en-US" sz="1400" dirty="0"/>
              <a:t>From </a:t>
            </a:r>
            <a:r>
              <a:rPr lang="en-US" sz="1400" dirty="0" err="1"/>
              <a:t>Medicina</a:t>
            </a:r>
            <a:r>
              <a:rPr lang="en-US" sz="1400" dirty="0"/>
              <a:t> </a:t>
            </a:r>
            <a:r>
              <a:rPr lang="en-US" sz="1400" dirty="0" err="1"/>
              <a:t>Intensiva</a:t>
            </a:r>
            <a:r>
              <a:rPr lang="en-US" sz="1400" dirty="0"/>
              <a:t>: </a:t>
            </a:r>
            <a:r>
              <a:rPr lang="en-US" sz="1400" dirty="0">
                <a:hlinkClick r:id="rId2"/>
              </a:rPr>
              <a:t>https://www.medintensiva.org/en-pulmonary-toxicity-by-oxygen-covid-19-articulo-S2173572722000777</a:t>
            </a:r>
            <a:endParaRPr lang="en-US" sz="1400" dirty="0"/>
          </a:p>
        </p:txBody>
      </p:sp>
      <p:pic>
        <p:nvPicPr>
          <p:cNvPr id="7" name="Picture 6" descr="A close up of a text&#10;&#10;Description automatically generated">
            <a:extLst>
              <a:ext uri="{FF2B5EF4-FFF2-40B4-BE49-F238E27FC236}">
                <a16:creationId xmlns:a16="http://schemas.microsoft.com/office/drawing/2014/main" id="{19DE9263-D738-3D45-FF14-7854D8D683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579" y="958553"/>
            <a:ext cx="10614359" cy="1839086"/>
          </a:xfrm>
          <a:prstGeom prst="rect">
            <a:avLst/>
          </a:prstGeom>
          <a:ln>
            <a:solidFill>
              <a:schemeClr val="tx1"/>
            </a:solidFill>
          </a:ln>
        </p:spPr>
      </p:pic>
      <p:pic>
        <p:nvPicPr>
          <p:cNvPr id="9" name="Picture 8" descr="A close-up of a text&#10;&#10;Description automatically generated">
            <a:extLst>
              <a:ext uri="{FF2B5EF4-FFF2-40B4-BE49-F238E27FC236}">
                <a16:creationId xmlns:a16="http://schemas.microsoft.com/office/drawing/2014/main" id="{35F945F5-8A7D-4FF1-B6D2-09E8312993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2579" y="2974299"/>
            <a:ext cx="10614359" cy="3240574"/>
          </a:xfrm>
          <a:prstGeom prst="rect">
            <a:avLst/>
          </a:prstGeom>
          <a:ln>
            <a:solidFill>
              <a:schemeClr val="tx1"/>
            </a:solidFill>
          </a:ln>
        </p:spPr>
      </p:pic>
      <p:cxnSp>
        <p:nvCxnSpPr>
          <p:cNvPr id="10" name="Straight Connector 9">
            <a:extLst>
              <a:ext uri="{FF2B5EF4-FFF2-40B4-BE49-F238E27FC236}">
                <a16:creationId xmlns:a16="http://schemas.microsoft.com/office/drawing/2014/main" id="{27A8A45C-0EBE-8DBA-AC0E-E2D50C33D75D}"/>
              </a:ext>
            </a:extLst>
          </p:cNvPr>
          <p:cNvCxnSpPr>
            <a:cxnSpLocks/>
          </p:cNvCxnSpPr>
          <p:nvPr/>
        </p:nvCxnSpPr>
        <p:spPr>
          <a:xfrm>
            <a:off x="890444" y="4534560"/>
            <a:ext cx="10363814"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EB7BAF-E78A-0F2E-5DA8-0DE08B8C25ED}"/>
              </a:ext>
            </a:extLst>
          </p:cNvPr>
          <p:cNvCxnSpPr>
            <a:cxnSpLocks/>
          </p:cNvCxnSpPr>
          <p:nvPr/>
        </p:nvCxnSpPr>
        <p:spPr>
          <a:xfrm>
            <a:off x="890444" y="4949426"/>
            <a:ext cx="10240011"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667D2F-8323-AF78-DE15-827CEC9BCB06}"/>
              </a:ext>
            </a:extLst>
          </p:cNvPr>
          <p:cNvCxnSpPr>
            <a:cxnSpLocks/>
          </p:cNvCxnSpPr>
          <p:nvPr/>
        </p:nvCxnSpPr>
        <p:spPr>
          <a:xfrm>
            <a:off x="890444" y="5372760"/>
            <a:ext cx="394716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255DF64-5C0B-4973-4047-0D697BD46411}"/>
              </a:ext>
            </a:extLst>
          </p:cNvPr>
          <p:cNvSpPr txBox="1"/>
          <p:nvPr/>
        </p:nvSpPr>
        <p:spPr>
          <a:xfrm>
            <a:off x="374984" y="351006"/>
            <a:ext cx="11442032" cy="430887"/>
          </a:xfrm>
          <a:prstGeom prst="rect">
            <a:avLst/>
          </a:prstGeom>
          <a:noFill/>
        </p:spPr>
        <p:txBody>
          <a:bodyPr wrap="square" rtlCol="0">
            <a:spAutoFit/>
          </a:bodyPr>
          <a:lstStyle/>
          <a:p>
            <a:pPr algn="just"/>
            <a:r>
              <a:rPr lang="en-US" sz="2200" b="1" dirty="0">
                <a:solidFill>
                  <a:srgbClr val="0033CC"/>
                </a:solidFill>
              </a:rPr>
              <a:t>High-flow oxygen therapy may have also irreversibly damaged the lungs of some COVID patients.</a:t>
            </a:r>
          </a:p>
        </p:txBody>
      </p:sp>
    </p:spTree>
    <p:extLst>
      <p:ext uri="{BB962C8B-B14F-4D97-AF65-F5344CB8AC3E}">
        <p14:creationId xmlns:p14="http://schemas.microsoft.com/office/powerpoint/2010/main" val="210334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D0E58-61C5-4CEF-3B02-2861C3A30BB0}"/>
            </a:ext>
          </a:extLst>
        </p:cNvPr>
        <p:cNvGrpSpPr/>
        <p:nvPr/>
      </p:nvGrpSpPr>
      <p:grpSpPr>
        <a:xfrm>
          <a:off x="0" y="0"/>
          <a:ext cx="0" cy="0"/>
          <a:chOff x="0" y="0"/>
          <a:chExt cx="0" cy="0"/>
        </a:xfrm>
      </p:grpSpPr>
      <p:pic>
        <p:nvPicPr>
          <p:cNvPr id="4" name="Picture 3" descr="A graph of a graph of a number&#10;&#10;Description automatically generated with medium confidence">
            <a:extLst>
              <a:ext uri="{FF2B5EF4-FFF2-40B4-BE49-F238E27FC236}">
                <a16:creationId xmlns:a16="http://schemas.microsoft.com/office/drawing/2014/main" id="{356C1C4B-36DF-7FD0-252B-726E244431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584" y="161514"/>
            <a:ext cx="5401321" cy="3007208"/>
          </a:xfrm>
          <a:prstGeom prst="rect">
            <a:avLst/>
          </a:prstGeom>
          <a:ln>
            <a:solidFill>
              <a:schemeClr val="accent1"/>
            </a:solidFill>
          </a:ln>
        </p:spPr>
      </p:pic>
      <p:pic>
        <p:nvPicPr>
          <p:cNvPr id="8" name="Picture 7" descr="A graph of a graph with red lines&#10;&#10;Description automatically generated">
            <a:extLst>
              <a:ext uri="{FF2B5EF4-FFF2-40B4-BE49-F238E27FC236}">
                <a16:creationId xmlns:a16="http://schemas.microsoft.com/office/drawing/2014/main" id="{73E5DE56-C819-DC56-C68B-F297AACFB7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584" y="3320140"/>
            <a:ext cx="5401321" cy="3036879"/>
          </a:xfrm>
          <a:prstGeom prst="rect">
            <a:avLst/>
          </a:prstGeom>
          <a:ln>
            <a:solidFill>
              <a:schemeClr val="accent1"/>
            </a:solidFill>
          </a:ln>
        </p:spPr>
      </p:pic>
      <p:pic>
        <p:nvPicPr>
          <p:cNvPr id="10" name="Picture 9" descr="A graph of a graph with red lines&#10;&#10;Description automatically generated">
            <a:extLst>
              <a:ext uri="{FF2B5EF4-FFF2-40B4-BE49-F238E27FC236}">
                <a16:creationId xmlns:a16="http://schemas.microsoft.com/office/drawing/2014/main" id="{68595F72-B191-73DF-D9AA-A397AC2897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3583" y="3285749"/>
            <a:ext cx="5401321" cy="3062118"/>
          </a:xfrm>
          <a:prstGeom prst="rect">
            <a:avLst/>
          </a:prstGeom>
          <a:ln>
            <a:solidFill>
              <a:schemeClr val="accent1"/>
            </a:solidFill>
          </a:ln>
        </p:spPr>
      </p:pic>
      <p:sp>
        <p:nvSpPr>
          <p:cNvPr id="2" name="TextBox 1">
            <a:extLst>
              <a:ext uri="{FF2B5EF4-FFF2-40B4-BE49-F238E27FC236}">
                <a16:creationId xmlns:a16="http://schemas.microsoft.com/office/drawing/2014/main" id="{D6C61AF4-0889-A912-B0EE-EC3541C14763}"/>
              </a:ext>
            </a:extLst>
          </p:cNvPr>
          <p:cNvSpPr txBox="1"/>
          <p:nvPr/>
        </p:nvSpPr>
        <p:spPr>
          <a:xfrm>
            <a:off x="3299626" y="6464894"/>
            <a:ext cx="5787225" cy="307777"/>
          </a:xfrm>
          <a:prstGeom prst="rect">
            <a:avLst/>
          </a:prstGeom>
          <a:noFill/>
        </p:spPr>
        <p:txBody>
          <a:bodyPr wrap="none" rtlCol="0">
            <a:spAutoFit/>
          </a:bodyPr>
          <a:lstStyle/>
          <a:p>
            <a:r>
              <a:rPr lang="en-US" sz="1400" dirty="0"/>
              <a:t>Downloaded from the CDC: </a:t>
            </a:r>
            <a:r>
              <a:rPr lang="en-US" sz="1400" dirty="0">
                <a:hlinkClick r:id="rId5"/>
              </a:rPr>
              <a:t>https://gis.cdc.gov/grasp/fluview/mortality.html</a:t>
            </a:r>
            <a:r>
              <a:rPr lang="en-US" sz="1400" dirty="0"/>
              <a:t> </a:t>
            </a:r>
          </a:p>
        </p:txBody>
      </p:sp>
      <p:sp>
        <p:nvSpPr>
          <p:cNvPr id="5" name="TextBox 4">
            <a:extLst>
              <a:ext uri="{FF2B5EF4-FFF2-40B4-BE49-F238E27FC236}">
                <a16:creationId xmlns:a16="http://schemas.microsoft.com/office/drawing/2014/main" id="{1F5C12CC-DA4D-76CD-E385-6ECD02FB20D2}"/>
              </a:ext>
            </a:extLst>
          </p:cNvPr>
          <p:cNvSpPr txBox="1"/>
          <p:nvPr/>
        </p:nvSpPr>
        <p:spPr>
          <a:xfrm>
            <a:off x="5946904" y="772566"/>
            <a:ext cx="6235511" cy="2339102"/>
          </a:xfrm>
          <a:prstGeom prst="rect">
            <a:avLst/>
          </a:prstGeom>
          <a:noFill/>
        </p:spPr>
        <p:txBody>
          <a:bodyPr wrap="square" rtlCol="0">
            <a:spAutoFit/>
          </a:bodyPr>
          <a:lstStyle/>
          <a:p>
            <a:r>
              <a:rPr lang="en-US" sz="2200" b="1" dirty="0">
                <a:solidFill>
                  <a:srgbClr val="0033CC"/>
                </a:solidFill>
              </a:rPr>
              <a:t>Why did influenza deaths “disappear” 2020-2021?</a:t>
            </a:r>
          </a:p>
          <a:p>
            <a:endParaRPr lang="en-US" sz="2200" b="1" dirty="0">
              <a:solidFill>
                <a:srgbClr val="0033CC"/>
              </a:solidFill>
            </a:endParaRPr>
          </a:p>
          <a:p>
            <a:r>
              <a:rPr lang="en-US" sz="2200" b="1" dirty="0">
                <a:solidFill>
                  <a:srgbClr val="0033CC"/>
                </a:solidFill>
              </a:rPr>
              <a:t>Why did pneumonia deaths spike 2020-2021?</a:t>
            </a:r>
          </a:p>
          <a:p>
            <a:endParaRPr lang="en-US" sz="2200" b="1" dirty="0">
              <a:solidFill>
                <a:srgbClr val="0033CC"/>
              </a:solidFill>
            </a:endParaRPr>
          </a:p>
          <a:p>
            <a:r>
              <a:rPr lang="en-US" sz="2200" b="1" dirty="0">
                <a:solidFill>
                  <a:srgbClr val="0033CC"/>
                </a:solidFill>
              </a:rPr>
              <a:t>Why do pneumonia and COVID deaths coincide?*</a:t>
            </a:r>
          </a:p>
          <a:p>
            <a:endParaRPr lang="en-US" sz="2200" b="1" dirty="0">
              <a:solidFill>
                <a:srgbClr val="0033CC"/>
              </a:solidFill>
            </a:endParaRPr>
          </a:p>
          <a:p>
            <a:r>
              <a:rPr lang="en-US" sz="1400" dirty="0">
                <a:latin typeface="Calibri" panose="020F0502020204030204" pitchFamily="34" charset="0"/>
                <a:cs typeface="Calibri" panose="020F0502020204030204" pitchFamily="34" charset="0"/>
              </a:rPr>
              <a:t>*Hat Tip: Jonathan Couey of </a:t>
            </a:r>
            <a:r>
              <a:rPr lang="en-US" sz="1400" dirty="0" err="1">
                <a:latin typeface="Calibri" panose="020F0502020204030204" pitchFamily="34" charset="0"/>
                <a:cs typeface="Calibri" panose="020F0502020204030204" pitchFamily="34" charset="0"/>
              </a:rPr>
              <a:t>Gigaohm</a:t>
            </a:r>
            <a:r>
              <a:rPr lang="en-US" sz="1400" dirty="0">
                <a:latin typeface="Calibri" panose="020F0502020204030204" pitchFamily="34" charset="0"/>
                <a:cs typeface="Calibri" panose="020F0502020204030204" pitchFamily="34" charset="0"/>
              </a:rPr>
              <a:t> Biological </a:t>
            </a:r>
            <a:r>
              <a:rPr lang="en-US" sz="1400" dirty="0">
                <a:latin typeface="Calibri" panose="020F0502020204030204" pitchFamily="34" charset="0"/>
                <a:cs typeface="Calibri" panose="020F0502020204030204" pitchFamily="34" charset="0"/>
                <a:hlinkClick r:id="rId6"/>
              </a:rPr>
              <a:t>https://gigaohmbiological.com/</a:t>
            </a:r>
            <a:r>
              <a:rPr lang="en-US" sz="1400" b="1" dirty="0">
                <a:solidFill>
                  <a:srgbClr val="0033CC"/>
                </a:solidFill>
              </a:rPr>
              <a:t> </a:t>
            </a:r>
          </a:p>
        </p:txBody>
      </p:sp>
    </p:spTree>
    <p:extLst>
      <p:ext uri="{BB962C8B-B14F-4D97-AF65-F5344CB8AC3E}">
        <p14:creationId xmlns:p14="http://schemas.microsoft.com/office/powerpoint/2010/main" val="273061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18E0F-A8B0-37E4-7BE1-241C56F443C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F0F22C-434D-C98D-96F2-0B8B11E0A71F}"/>
              </a:ext>
            </a:extLst>
          </p:cNvPr>
          <p:cNvSpPr txBox="1"/>
          <p:nvPr/>
        </p:nvSpPr>
        <p:spPr>
          <a:xfrm>
            <a:off x="3299626" y="6464894"/>
            <a:ext cx="5787225" cy="307777"/>
          </a:xfrm>
          <a:prstGeom prst="rect">
            <a:avLst/>
          </a:prstGeom>
          <a:noFill/>
        </p:spPr>
        <p:txBody>
          <a:bodyPr wrap="none" rtlCol="0">
            <a:spAutoFit/>
          </a:bodyPr>
          <a:lstStyle/>
          <a:p>
            <a:r>
              <a:rPr lang="en-US" sz="1400" dirty="0"/>
              <a:t>Downloaded from the CDC: </a:t>
            </a:r>
            <a:r>
              <a:rPr lang="en-US" sz="1400" dirty="0">
                <a:hlinkClick r:id="rId3"/>
              </a:rPr>
              <a:t>https://gis.cdc.gov/grasp/fluview/mortality.html</a:t>
            </a:r>
            <a:r>
              <a:rPr lang="en-US" sz="1400" dirty="0"/>
              <a:t> </a:t>
            </a:r>
          </a:p>
        </p:txBody>
      </p:sp>
      <p:sp>
        <p:nvSpPr>
          <p:cNvPr id="5" name="TextBox 4">
            <a:extLst>
              <a:ext uri="{FF2B5EF4-FFF2-40B4-BE49-F238E27FC236}">
                <a16:creationId xmlns:a16="http://schemas.microsoft.com/office/drawing/2014/main" id="{192558E5-4BDF-90FF-6E2E-F89232B0278C}"/>
              </a:ext>
            </a:extLst>
          </p:cNvPr>
          <p:cNvSpPr txBox="1"/>
          <p:nvPr/>
        </p:nvSpPr>
        <p:spPr>
          <a:xfrm>
            <a:off x="944258" y="152334"/>
            <a:ext cx="10497960" cy="430887"/>
          </a:xfrm>
          <a:prstGeom prst="rect">
            <a:avLst/>
          </a:prstGeom>
          <a:noFill/>
        </p:spPr>
        <p:txBody>
          <a:bodyPr wrap="square" rtlCol="0">
            <a:spAutoFit/>
          </a:bodyPr>
          <a:lstStyle/>
          <a:p>
            <a:r>
              <a:rPr lang="en-US" sz="2200" b="1" dirty="0">
                <a:solidFill>
                  <a:srgbClr val="0033CC"/>
                </a:solidFill>
              </a:rPr>
              <a:t>Why did influenza and pneumonia mortality return to “pre-pandemic” levels after 2022? </a:t>
            </a:r>
          </a:p>
        </p:txBody>
      </p:sp>
      <p:pic>
        <p:nvPicPr>
          <p:cNvPr id="6" name="Picture 5" descr="A graph of death due to influenza&#10;&#10;Description automatically generated">
            <a:extLst>
              <a:ext uri="{FF2B5EF4-FFF2-40B4-BE49-F238E27FC236}">
                <a16:creationId xmlns:a16="http://schemas.microsoft.com/office/drawing/2014/main" id="{C162CBB8-3F52-C23E-63F6-152FC9518AB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24507" y="656132"/>
            <a:ext cx="8768580" cy="2792894"/>
          </a:xfrm>
          <a:prstGeom prst="rect">
            <a:avLst/>
          </a:prstGeom>
          <a:ln>
            <a:solidFill>
              <a:schemeClr val="tx1"/>
            </a:solidFill>
          </a:ln>
        </p:spPr>
      </p:pic>
      <p:pic>
        <p:nvPicPr>
          <p:cNvPr id="4" name="Picture 3" descr="A graph of a disease&#10;&#10;Description automatically generated with medium confidence">
            <a:extLst>
              <a:ext uri="{FF2B5EF4-FFF2-40B4-BE49-F238E27FC236}">
                <a16:creationId xmlns:a16="http://schemas.microsoft.com/office/drawing/2014/main" id="{F2C5887E-DC4A-9840-9C58-73274A6D95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24506" y="3521937"/>
            <a:ext cx="8768579" cy="2747917"/>
          </a:xfrm>
          <a:prstGeom prst="rect">
            <a:avLst/>
          </a:prstGeom>
          <a:ln>
            <a:solidFill>
              <a:schemeClr val="tx1"/>
            </a:solidFill>
          </a:ln>
        </p:spPr>
      </p:pic>
    </p:spTree>
    <p:extLst>
      <p:ext uri="{BB962C8B-B14F-4D97-AF65-F5344CB8AC3E}">
        <p14:creationId xmlns:p14="http://schemas.microsoft.com/office/powerpoint/2010/main" val="360298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9FA6-BE62-35C5-5A58-A2B9278A9D48}"/>
            </a:ext>
          </a:extLst>
        </p:cNvPr>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2C7522A-5240-3154-7CDB-C0A675BA32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748" y="2003685"/>
            <a:ext cx="6574945" cy="2076717"/>
          </a:xfrm>
          <a:prstGeom prst="rect">
            <a:avLst/>
          </a:prstGeom>
        </p:spPr>
      </p:pic>
      <p:pic>
        <p:nvPicPr>
          <p:cNvPr id="14" name="Picture 13" descr="A poster of a virus&#10;&#10;Description automatically generated with medium confidence">
            <a:extLst>
              <a:ext uri="{FF2B5EF4-FFF2-40B4-BE49-F238E27FC236}">
                <a16:creationId xmlns:a16="http://schemas.microsoft.com/office/drawing/2014/main" id="{7F2A4DC6-F446-67C0-C65D-0FEC18E3B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5169" y="1989685"/>
            <a:ext cx="4833081" cy="3144218"/>
          </a:xfrm>
          <a:prstGeom prst="rect">
            <a:avLst/>
          </a:prstGeom>
        </p:spPr>
      </p:pic>
      <p:sp>
        <p:nvSpPr>
          <p:cNvPr id="3" name="TextBox 2">
            <a:extLst>
              <a:ext uri="{FF2B5EF4-FFF2-40B4-BE49-F238E27FC236}">
                <a16:creationId xmlns:a16="http://schemas.microsoft.com/office/drawing/2014/main" id="{01BDB006-109A-06CE-207B-A6AF1392016B}"/>
              </a:ext>
            </a:extLst>
          </p:cNvPr>
          <p:cNvSpPr txBox="1"/>
          <p:nvPr/>
        </p:nvSpPr>
        <p:spPr>
          <a:xfrm>
            <a:off x="7055169" y="5133903"/>
            <a:ext cx="4833081" cy="523220"/>
          </a:xfrm>
          <a:prstGeom prst="rect">
            <a:avLst/>
          </a:prstGeom>
          <a:noFill/>
        </p:spPr>
        <p:txBody>
          <a:bodyPr wrap="square" rtlCol="0">
            <a:spAutoFit/>
          </a:bodyPr>
          <a:lstStyle/>
          <a:p>
            <a:pPr algn="just"/>
            <a:r>
              <a:rPr lang="en-US" sz="1400" dirty="0"/>
              <a:t>From the CDC: </a:t>
            </a:r>
            <a:r>
              <a:rPr lang="en-US" sz="1400" dirty="0">
                <a:hlinkClick r:id="rId4"/>
              </a:rPr>
              <a:t>https://www.cdc.gov/antimicrobial-resistance/data-research/threats/COVID-19.html</a:t>
            </a:r>
            <a:endParaRPr lang="en-US" sz="1400" dirty="0"/>
          </a:p>
        </p:txBody>
      </p:sp>
      <p:sp>
        <p:nvSpPr>
          <p:cNvPr id="6" name="TextBox 5">
            <a:extLst>
              <a:ext uri="{FF2B5EF4-FFF2-40B4-BE49-F238E27FC236}">
                <a16:creationId xmlns:a16="http://schemas.microsoft.com/office/drawing/2014/main" id="{9D878382-62C9-B42B-1159-106D8CF5ED3B}"/>
              </a:ext>
            </a:extLst>
          </p:cNvPr>
          <p:cNvSpPr txBox="1"/>
          <p:nvPr/>
        </p:nvSpPr>
        <p:spPr>
          <a:xfrm>
            <a:off x="303749" y="4198951"/>
            <a:ext cx="6574944" cy="1354217"/>
          </a:xfrm>
          <a:prstGeom prst="rect">
            <a:avLst/>
          </a:prstGeom>
          <a:noFill/>
          <a:ln>
            <a:solidFill>
              <a:schemeClr val="tx1"/>
            </a:solidFill>
          </a:ln>
        </p:spPr>
        <p:txBody>
          <a:bodyPr wrap="square">
            <a:spAutoFit/>
          </a:bodyPr>
          <a:lstStyle/>
          <a:p>
            <a:pPr algn="just"/>
            <a:r>
              <a:rPr lang="en-US" b="0" i="0" dirty="0">
                <a:solidFill>
                  <a:srgbClr val="050505"/>
                </a:solidFill>
                <a:effectLst/>
                <a:latin typeface="inter"/>
              </a:rPr>
              <a:t>…high flow oxygen from mechanical ventilation promotes the growth of microbes (such as </a:t>
            </a:r>
            <a:r>
              <a:rPr lang="en-US" b="0" i="1" dirty="0">
                <a:solidFill>
                  <a:srgbClr val="050505"/>
                </a:solidFill>
                <a:effectLst/>
                <a:latin typeface="inter"/>
              </a:rPr>
              <a:t>Staphylococcus aureus</a:t>
            </a:r>
            <a:r>
              <a:rPr lang="en-US" b="0" i="0" dirty="0">
                <a:solidFill>
                  <a:srgbClr val="050505"/>
                </a:solidFill>
                <a:effectLst/>
                <a:latin typeface="inter"/>
              </a:rPr>
              <a:t>) in the lungs which can result in pneumonia and abscess. </a:t>
            </a:r>
            <a:r>
              <a:rPr lang="en-US" sz="1400" dirty="0"/>
              <a:t>From First Post: </a:t>
            </a:r>
            <a:r>
              <a:rPr lang="en-US" sz="1400" dirty="0">
                <a:hlinkClick r:id="rId5"/>
              </a:rPr>
              <a:t>https://www.firstpost.com/health/covid-19-complications-high-oxygen-flow-from-ventilators-changes-microbiota-makes-lungs-vulnerable-to-damage-8723411.html</a:t>
            </a:r>
            <a:endParaRPr lang="en-US" sz="1400" dirty="0"/>
          </a:p>
        </p:txBody>
      </p:sp>
      <p:sp>
        <p:nvSpPr>
          <p:cNvPr id="9" name="TextBox 8">
            <a:extLst>
              <a:ext uri="{FF2B5EF4-FFF2-40B4-BE49-F238E27FC236}">
                <a16:creationId xmlns:a16="http://schemas.microsoft.com/office/drawing/2014/main" id="{8F06E1C6-7A49-0932-21B9-C135F31E73C1}"/>
              </a:ext>
            </a:extLst>
          </p:cNvPr>
          <p:cNvSpPr txBox="1"/>
          <p:nvPr/>
        </p:nvSpPr>
        <p:spPr>
          <a:xfrm>
            <a:off x="303749" y="1085516"/>
            <a:ext cx="11584502" cy="830997"/>
          </a:xfrm>
          <a:prstGeom prst="rect">
            <a:avLst/>
          </a:prstGeom>
          <a:noFill/>
        </p:spPr>
        <p:txBody>
          <a:bodyPr wrap="square" rtlCol="0">
            <a:spAutoFit/>
          </a:bodyPr>
          <a:lstStyle/>
          <a:p>
            <a:pPr algn="just"/>
            <a:r>
              <a:rPr lang="en-US" sz="2300" b="1" dirty="0">
                <a:solidFill>
                  <a:srgbClr val="0033CC"/>
                </a:solidFill>
              </a:rPr>
              <a:t>Did government recommendations prevent health workers from detecting the bacterial pneumonia brought about by prolonged exposure to high flow oxygen?</a:t>
            </a:r>
          </a:p>
        </p:txBody>
      </p:sp>
      <p:cxnSp>
        <p:nvCxnSpPr>
          <p:cNvPr id="4" name="Straight Connector 3">
            <a:extLst>
              <a:ext uri="{FF2B5EF4-FFF2-40B4-BE49-F238E27FC236}">
                <a16:creationId xmlns:a16="http://schemas.microsoft.com/office/drawing/2014/main" id="{06DCBF1A-092E-610F-9EE9-1354CC755031}"/>
              </a:ext>
            </a:extLst>
          </p:cNvPr>
          <p:cNvCxnSpPr>
            <a:cxnSpLocks/>
          </p:cNvCxnSpPr>
          <p:nvPr/>
        </p:nvCxnSpPr>
        <p:spPr>
          <a:xfrm>
            <a:off x="411314" y="4803808"/>
            <a:ext cx="6359091" cy="0"/>
          </a:xfrm>
          <a:prstGeom prst="line">
            <a:avLst/>
          </a:prstGeom>
          <a:ln w="4762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F120C3-E00A-9BA3-7B62-B13632E0A064}"/>
              </a:ext>
            </a:extLst>
          </p:cNvPr>
          <p:cNvCxnSpPr>
            <a:cxnSpLocks/>
          </p:cNvCxnSpPr>
          <p:nvPr/>
        </p:nvCxnSpPr>
        <p:spPr>
          <a:xfrm>
            <a:off x="505326" y="4511039"/>
            <a:ext cx="6325239" cy="0"/>
          </a:xfrm>
          <a:prstGeom prst="line">
            <a:avLst/>
          </a:prstGeom>
          <a:ln w="47625">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56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7D8DC5-7F52-7634-F620-BE61774AACDB}"/>
              </a:ext>
            </a:extLst>
          </p:cNvPr>
          <p:cNvSpPr txBox="1"/>
          <p:nvPr/>
        </p:nvSpPr>
        <p:spPr>
          <a:xfrm>
            <a:off x="5665264" y="2161490"/>
            <a:ext cx="6255026" cy="3046988"/>
          </a:xfrm>
          <a:prstGeom prst="rect">
            <a:avLst/>
          </a:prstGeom>
          <a:noFill/>
        </p:spPr>
        <p:txBody>
          <a:bodyPr wrap="square" rtlCol="0">
            <a:spAutoFit/>
          </a:bodyPr>
          <a:lstStyle/>
          <a:p>
            <a:pPr algn="just"/>
            <a:r>
              <a:rPr lang="en-US" sz="2400" b="0" i="0" dirty="0">
                <a:solidFill>
                  <a:srgbClr val="212529"/>
                </a:solidFill>
                <a:effectLst/>
              </a:rPr>
              <a:t>The investigators found </a:t>
            </a:r>
            <a:r>
              <a:rPr lang="en-US" sz="2400" b="1" i="0" dirty="0">
                <a:solidFill>
                  <a:srgbClr val="212529"/>
                </a:solidFill>
                <a:effectLst/>
              </a:rPr>
              <a:t>nearly half of patients with COVID-19 develop a secondary ventilator-associated bacterial pneumonia</a:t>
            </a:r>
            <a:r>
              <a:rPr lang="en-US" sz="2400" dirty="0">
                <a:solidFill>
                  <a:srgbClr val="212529"/>
                </a:solidFill>
              </a:rPr>
              <a:t>…</a:t>
            </a:r>
            <a:r>
              <a:rPr lang="en-US" sz="2400" i="0" dirty="0">
                <a:solidFill>
                  <a:srgbClr val="212529"/>
                </a:solidFill>
                <a:effectLst/>
              </a:rPr>
              <a:t>Those who were cured of their secondary pneumonia were likely to live, </a:t>
            </a:r>
            <a:r>
              <a:rPr lang="en-US" sz="2400" b="0" i="0" dirty="0">
                <a:solidFill>
                  <a:srgbClr val="212529"/>
                </a:solidFill>
                <a:effectLst/>
              </a:rPr>
              <a:t>while those whose pneumonia did not resolve were more likely to die…</a:t>
            </a:r>
            <a:r>
              <a:rPr lang="en-US" sz="2400" b="1" i="0" dirty="0">
                <a:solidFill>
                  <a:srgbClr val="212529"/>
                </a:solidFill>
                <a:effectLst/>
              </a:rPr>
              <a:t>The study findings also negate the cytokine storm theory</a:t>
            </a:r>
            <a:r>
              <a:rPr lang="en-US" sz="2400" b="0" i="0" dirty="0">
                <a:solidFill>
                  <a:srgbClr val="212529"/>
                </a:solidFill>
                <a:effectLst/>
              </a:rPr>
              <a:t>,…</a:t>
            </a:r>
            <a:endParaRPr lang="en-US" sz="2200" dirty="0"/>
          </a:p>
        </p:txBody>
      </p:sp>
      <p:sp>
        <p:nvSpPr>
          <p:cNvPr id="5" name="TextBox 4">
            <a:extLst>
              <a:ext uri="{FF2B5EF4-FFF2-40B4-BE49-F238E27FC236}">
                <a16:creationId xmlns:a16="http://schemas.microsoft.com/office/drawing/2014/main" id="{1F354B10-29F0-816C-87A3-B6BC66988FB4}"/>
              </a:ext>
            </a:extLst>
          </p:cNvPr>
          <p:cNvSpPr txBox="1"/>
          <p:nvPr/>
        </p:nvSpPr>
        <p:spPr>
          <a:xfrm>
            <a:off x="238620" y="6321286"/>
            <a:ext cx="7783862" cy="307777"/>
          </a:xfrm>
          <a:prstGeom prst="rect">
            <a:avLst/>
          </a:prstGeom>
          <a:noFill/>
        </p:spPr>
        <p:txBody>
          <a:bodyPr wrap="none" rtlCol="0">
            <a:spAutoFit/>
          </a:bodyPr>
          <a:lstStyle/>
          <a:p>
            <a:r>
              <a:rPr lang="en-US" sz="1400" dirty="0"/>
              <a:t>Downloaded from: </a:t>
            </a:r>
            <a:r>
              <a:rPr lang="en-US" sz="1400" dirty="0">
                <a:hlinkClick r:id="rId2"/>
              </a:rPr>
              <a:t>https://medicalxpress.com/news/2023-05-covid-patients-wasnt-cytokine-storm.html</a:t>
            </a:r>
            <a:endParaRPr lang="en-US" sz="1400" dirty="0"/>
          </a:p>
        </p:txBody>
      </p:sp>
      <p:sp>
        <p:nvSpPr>
          <p:cNvPr id="8" name="TextBox 7">
            <a:extLst>
              <a:ext uri="{FF2B5EF4-FFF2-40B4-BE49-F238E27FC236}">
                <a16:creationId xmlns:a16="http://schemas.microsoft.com/office/drawing/2014/main" id="{0A51E6BE-0442-5FD4-E197-DC82237C227A}"/>
              </a:ext>
            </a:extLst>
          </p:cNvPr>
          <p:cNvSpPr txBox="1"/>
          <p:nvPr/>
        </p:nvSpPr>
        <p:spPr>
          <a:xfrm>
            <a:off x="271710" y="217686"/>
            <a:ext cx="11648580" cy="830997"/>
          </a:xfrm>
          <a:prstGeom prst="rect">
            <a:avLst/>
          </a:prstGeom>
          <a:noFill/>
        </p:spPr>
        <p:txBody>
          <a:bodyPr wrap="square" rtlCol="0">
            <a:spAutoFit/>
          </a:bodyPr>
          <a:lstStyle/>
          <a:p>
            <a:pPr algn="just"/>
            <a:r>
              <a:rPr lang="en-US" sz="2400" b="1" dirty="0">
                <a:solidFill>
                  <a:srgbClr val="0033CC"/>
                </a:solidFill>
              </a:rPr>
              <a:t>Septic shock is a well-known consequence of untreated pneumonia. How many instances of septic shock were mislabeled as a “cytokine storm”?</a:t>
            </a:r>
          </a:p>
        </p:txBody>
      </p:sp>
      <p:pic>
        <p:nvPicPr>
          <p:cNvPr id="3" name="Picture 2" descr="A hand with a medical device attached to it&#10;&#10;Description automatically generated">
            <a:extLst>
              <a:ext uri="{FF2B5EF4-FFF2-40B4-BE49-F238E27FC236}">
                <a16:creationId xmlns:a16="http://schemas.microsoft.com/office/drawing/2014/main" id="{F97E7782-1088-EDF1-89B1-6DCED0537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10" y="1134510"/>
            <a:ext cx="5234095" cy="5100948"/>
          </a:xfrm>
          <a:prstGeom prst="rect">
            <a:avLst/>
          </a:prstGeom>
          <a:ln>
            <a:solidFill>
              <a:schemeClr val="tx1"/>
            </a:solidFill>
          </a:ln>
        </p:spPr>
      </p:pic>
    </p:spTree>
    <p:extLst>
      <p:ext uri="{BB962C8B-B14F-4D97-AF65-F5344CB8AC3E}">
        <p14:creationId xmlns:p14="http://schemas.microsoft.com/office/powerpoint/2010/main" val="4177060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82AF-C307-A0EC-8002-8F18370EC3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849F33-FB8D-E5F5-405C-5B287E54EBC3}"/>
              </a:ext>
            </a:extLst>
          </p:cNvPr>
          <p:cNvSpPr txBox="1"/>
          <p:nvPr/>
        </p:nvSpPr>
        <p:spPr>
          <a:xfrm>
            <a:off x="3202388" y="6422690"/>
            <a:ext cx="5787225" cy="307777"/>
          </a:xfrm>
          <a:prstGeom prst="rect">
            <a:avLst/>
          </a:prstGeom>
          <a:noFill/>
        </p:spPr>
        <p:txBody>
          <a:bodyPr wrap="none" rtlCol="0">
            <a:spAutoFit/>
          </a:bodyPr>
          <a:lstStyle/>
          <a:p>
            <a:r>
              <a:rPr lang="en-US" sz="1400" dirty="0"/>
              <a:t>Downloaded from the CDC: </a:t>
            </a:r>
            <a:r>
              <a:rPr lang="en-US" sz="1400" dirty="0">
                <a:hlinkClick r:id="rId2"/>
              </a:rPr>
              <a:t>https://gis.cdc.gov/grasp/fluview/mortality.html</a:t>
            </a:r>
            <a:r>
              <a:rPr lang="en-US" sz="1400" dirty="0"/>
              <a:t> </a:t>
            </a:r>
          </a:p>
        </p:txBody>
      </p:sp>
      <p:pic>
        <p:nvPicPr>
          <p:cNvPr id="5" name="Picture 4" descr="A graph of a graph with red lines&#10;&#10;Description automatically generated">
            <a:extLst>
              <a:ext uri="{FF2B5EF4-FFF2-40B4-BE49-F238E27FC236}">
                <a16:creationId xmlns:a16="http://schemas.microsoft.com/office/drawing/2014/main" id="{6C16FD71-E838-57B3-6680-933F51A284E8}"/>
              </a:ext>
            </a:extLst>
          </p:cNvPr>
          <p:cNvPicPr>
            <a:picLocks noChangeAspect="1"/>
          </p:cNvPicPr>
          <p:nvPr/>
        </p:nvPicPr>
        <p:blipFill>
          <a:blip r:embed="rId3" cstate="email">
            <a:duotone>
              <a:prstClr val="black"/>
              <a:srgbClr val="0033CC">
                <a:tint val="45000"/>
                <a:satMod val="400000"/>
              </a:srgbClr>
            </a:duotone>
            <a:extLst>
              <a:ext uri="{28A0092B-C50C-407E-A947-70E740481C1C}">
                <a14:useLocalDpi xmlns:a14="http://schemas.microsoft.com/office/drawing/2010/main"/>
              </a:ext>
            </a:extLst>
          </a:blip>
          <a:stretch>
            <a:fillRect/>
          </a:stretch>
        </p:blipFill>
        <p:spPr>
          <a:xfrm>
            <a:off x="3324143" y="2760772"/>
            <a:ext cx="5524500" cy="3031418"/>
          </a:xfrm>
          <a:prstGeom prst="rect">
            <a:avLst/>
          </a:prstGeom>
          <a:ln>
            <a:solidFill>
              <a:schemeClr val="accent1"/>
            </a:solidFill>
          </a:ln>
        </p:spPr>
      </p:pic>
      <p:pic>
        <p:nvPicPr>
          <p:cNvPr id="6" name="Picture 5" descr="A graph of a graph with red lines&#10;&#10;Description automatically generated">
            <a:extLst>
              <a:ext uri="{FF2B5EF4-FFF2-40B4-BE49-F238E27FC236}">
                <a16:creationId xmlns:a16="http://schemas.microsoft.com/office/drawing/2014/main" id="{3AD784ED-E56A-B646-D6E7-DAF1C9C5D9C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31649" y="1044039"/>
            <a:ext cx="5524500" cy="5236648"/>
          </a:xfrm>
          <a:prstGeom prst="rect">
            <a:avLst/>
          </a:prstGeom>
          <a:ln>
            <a:solidFill>
              <a:schemeClr val="accent1"/>
            </a:solidFill>
          </a:ln>
        </p:spPr>
      </p:pic>
      <p:sp>
        <p:nvSpPr>
          <p:cNvPr id="3" name="TextBox 2">
            <a:extLst>
              <a:ext uri="{FF2B5EF4-FFF2-40B4-BE49-F238E27FC236}">
                <a16:creationId xmlns:a16="http://schemas.microsoft.com/office/drawing/2014/main" id="{12DC6D01-9236-3D26-90EF-8A4A01CC6F09}"/>
              </a:ext>
            </a:extLst>
          </p:cNvPr>
          <p:cNvSpPr txBox="1"/>
          <p:nvPr/>
        </p:nvSpPr>
        <p:spPr>
          <a:xfrm>
            <a:off x="1230443" y="127533"/>
            <a:ext cx="10300498" cy="846386"/>
          </a:xfrm>
          <a:prstGeom prst="rect">
            <a:avLst/>
          </a:prstGeom>
          <a:noFill/>
        </p:spPr>
        <p:txBody>
          <a:bodyPr wrap="square" rtlCol="0">
            <a:spAutoFit/>
          </a:bodyPr>
          <a:lstStyle/>
          <a:p>
            <a:pPr>
              <a:spcAft>
                <a:spcPts val="600"/>
              </a:spcAft>
            </a:pPr>
            <a:r>
              <a:rPr lang="en-US" sz="2200" b="1" dirty="0">
                <a:solidFill>
                  <a:srgbClr val="0033CC"/>
                </a:solidFill>
              </a:rPr>
              <a:t>How many of these “COVID” deaths are the consequences of bacterial pneumonia?</a:t>
            </a:r>
          </a:p>
          <a:p>
            <a:r>
              <a:rPr lang="en-US" sz="2200" b="1" dirty="0">
                <a:solidFill>
                  <a:srgbClr val="0033CC"/>
                </a:solidFill>
              </a:rPr>
              <a:t>How many “COVID” deaths could have been prevented by treatment with antibiotics? </a:t>
            </a:r>
          </a:p>
        </p:txBody>
      </p:sp>
    </p:spTree>
    <p:extLst>
      <p:ext uri="{BB962C8B-B14F-4D97-AF65-F5344CB8AC3E}">
        <p14:creationId xmlns:p14="http://schemas.microsoft.com/office/powerpoint/2010/main" val="71535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the year&#10;&#10;Description automatically generated with medium confidence">
            <a:extLst>
              <a:ext uri="{FF2B5EF4-FFF2-40B4-BE49-F238E27FC236}">
                <a16:creationId xmlns:a16="http://schemas.microsoft.com/office/drawing/2014/main" id="{F5B18BB2-4908-968A-6F6D-891878CC6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628" y="2619822"/>
            <a:ext cx="5391398" cy="3316609"/>
          </a:xfrm>
          <a:prstGeom prst="rect">
            <a:avLst/>
          </a:prstGeom>
          <a:ln>
            <a:solidFill>
              <a:schemeClr val="tx1"/>
            </a:solidFill>
          </a:ln>
        </p:spPr>
      </p:pic>
      <p:sp>
        <p:nvSpPr>
          <p:cNvPr id="4" name="TextBox 3">
            <a:extLst>
              <a:ext uri="{FF2B5EF4-FFF2-40B4-BE49-F238E27FC236}">
                <a16:creationId xmlns:a16="http://schemas.microsoft.com/office/drawing/2014/main" id="{3D25FE22-4A66-2A21-FFCB-845F5B4B5BA5}"/>
              </a:ext>
            </a:extLst>
          </p:cNvPr>
          <p:cNvSpPr txBox="1"/>
          <p:nvPr/>
        </p:nvSpPr>
        <p:spPr>
          <a:xfrm>
            <a:off x="163601" y="5936431"/>
            <a:ext cx="5531451" cy="307777"/>
          </a:xfrm>
          <a:prstGeom prst="rect">
            <a:avLst/>
          </a:prstGeom>
          <a:noFill/>
        </p:spPr>
        <p:txBody>
          <a:bodyPr wrap="none" rtlCol="0">
            <a:spAutoFit/>
          </a:bodyPr>
          <a:lstStyle/>
          <a:p>
            <a:r>
              <a:rPr lang="en-US" sz="1400" dirty="0"/>
              <a:t>Downloaded from: </a:t>
            </a:r>
            <a:r>
              <a:rPr lang="en-US" sz="1400" dirty="0">
                <a:hlinkClick r:id="rId3"/>
              </a:rPr>
              <a:t>https://pmc.ncbi.nlm.nih.gov/articles/PMC10026546/</a:t>
            </a:r>
            <a:endParaRPr lang="en-US" sz="1400" dirty="0"/>
          </a:p>
        </p:txBody>
      </p:sp>
      <p:pic>
        <p:nvPicPr>
          <p:cNvPr id="8" name="Picture 7" descr="A close-up of a medical information&#10;&#10;Description automatically generated">
            <a:extLst>
              <a:ext uri="{FF2B5EF4-FFF2-40B4-BE49-F238E27FC236}">
                <a16:creationId xmlns:a16="http://schemas.microsoft.com/office/drawing/2014/main" id="{0574E01B-6AF6-F5EC-5D17-E13572A5FB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628" y="939932"/>
            <a:ext cx="5391398" cy="1536154"/>
          </a:xfrm>
          <a:prstGeom prst="rect">
            <a:avLst/>
          </a:prstGeom>
          <a:ln>
            <a:solidFill>
              <a:schemeClr val="tx1"/>
            </a:solidFill>
          </a:ln>
        </p:spPr>
      </p:pic>
      <p:pic>
        <p:nvPicPr>
          <p:cNvPr id="9" name="Picture 8" descr="A screenshot of a web page&#10;&#10;Description automatically generated">
            <a:extLst>
              <a:ext uri="{FF2B5EF4-FFF2-40B4-BE49-F238E27FC236}">
                <a16:creationId xmlns:a16="http://schemas.microsoft.com/office/drawing/2014/main" id="{DBD940DA-1E59-C423-031A-FC9B8F2ECA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6333" y="933667"/>
            <a:ext cx="6116861" cy="1536155"/>
          </a:xfrm>
          <a:prstGeom prst="rect">
            <a:avLst/>
          </a:prstGeom>
          <a:ln>
            <a:solidFill>
              <a:schemeClr val="tx1"/>
            </a:solidFill>
          </a:ln>
        </p:spPr>
      </p:pic>
      <p:pic>
        <p:nvPicPr>
          <p:cNvPr id="10" name="Picture 9" descr="A graph of a patient with blue squares&#10;&#10;Description automatically generated">
            <a:extLst>
              <a:ext uri="{FF2B5EF4-FFF2-40B4-BE49-F238E27FC236}">
                <a16:creationId xmlns:a16="http://schemas.microsoft.com/office/drawing/2014/main" id="{10F0B502-8976-CD18-C380-53D1433BC3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1751" y="2644126"/>
            <a:ext cx="6146023" cy="3292305"/>
          </a:xfrm>
          <a:prstGeom prst="rect">
            <a:avLst/>
          </a:prstGeom>
          <a:ln>
            <a:solidFill>
              <a:schemeClr val="tx1"/>
            </a:solidFill>
          </a:ln>
        </p:spPr>
      </p:pic>
      <p:sp>
        <p:nvSpPr>
          <p:cNvPr id="11" name="TextBox 10">
            <a:extLst>
              <a:ext uri="{FF2B5EF4-FFF2-40B4-BE49-F238E27FC236}">
                <a16:creationId xmlns:a16="http://schemas.microsoft.com/office/drawing/2014/main" id="{5819533B-9363-D9F2-05DB-AB77D292A279}"/>
              </a:ext>
            </a:extLst>
          </p:cNvPr>
          <p:cNvSpPr txBox="1"/>
          <p:nvPr/>
        </p:nvSpPr>
        <p:spPr>
          <a:xfrm>
            <a:off x="5876358" y="5936431"/>
            <a:ext cx="5919506" cy="307777"/>
          </a:xfrm>
          <a:prstGeom prst="rect">
            <a:avLst/>
          </a:prstGeom>
          <a:noFill/>
        </p:spPr>
        <p:txBody>
          <a:bodyPr wrap="none" rtlCol="0">
            <a:spAutoFit/>
          </a:bodyPr>
          <a:lstStyle/>
          <a:p>
            <a:r>
              <a:rPr lang="en-US" sz="1400" dirty="0"/>
              <a:t>Downloaded from : </a:t>
            </a:r>
            <a:r>
              <a:rPr lang="en-US" sz="1400" dirty="0">
                <a:hlinkClick r:id="rId7"/>
              </a:rPr>
              <a:t>https://academic.oup.com/cid/article/73/3/e652/6054971</a:t>
            </a:r>
            <a:endParaRPr lang="en-US" sz="1400" dirty="0"/>
          </a:p>
        </p:txBody>
      </p:sp>
      <p:sp>
        <p:nvSpPr>
          <p:cNvPr id="14" name="TextBox 13">
            <a:extLst>
              <a:ext uri="{FF2B5EF4-FFF2-40B4-BE49-F238E27FC236}">
                <a16:creationId xmlns:a16="http://schemas.microsoft.com/office/drawing/2014/main" id="{B8EE2CBC-A7EC-1CC3-4A62-79A35672F463}"/>
              </a:ext>
            </a:extLst>
          </p:cNvPr>
          <p:cNvSpPr txBox="1"/>
          <p:nvPr/>
        </p:nvSpPr>
        <p:spPr>
          <a:xfrm>
            <a:off x="205449" y="399143"/>
            <a:ext cx="11781102" cy="430887"/>
          </a:xfrm>
          <a:prstGeom prst="rect">
            <a:avLst/>
          </a:prstGeom>
          <a:noFill/>
        </p:spPr>
        <p:txBody>
          <a:bodyPr wrap="square" rtlCol="0">
            <a:spAutoFit/>
          </a:bodyPr>
          <a:lstStyle/>
          <a:p>
            <a:pPr algn="just"/>
            <a:r>
              <a:rPr lang="en-US" sz="2200" b="1" dirty="0">
                <a:solidFill>
                  <a:srgbClr val="0033CC"/>
                </a:solidFill>
              </a:rPr>
              <a:t>These articles report massive declines in antibiotic prescriptions in the US during the spring of 2020.</a:t>
            </a:r>
          </a:p>
        </p:txBody>
      </p:sp>
    </p:spTree>
    <p:extLst>
      <p:ext uri="{BB962C8B-B14F-4D97-AF65-F5344CB8AC3E}">
        <p14:creationId xmlns:p14="http://schemas.microsoft.com/office/powerpoint/2010/main" val="411598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09E251-E148-B9E0-67C7-C4824AC7D93E}"/>
              </a:ext>
            </a:extLst>
          </p:cNvPr>
          <p:cNvSpPr txBox="1"/>
          <p:nvPr/>
        </p:nvSpPr>
        <p:spPr>
          <a:xfrm>
            <a:off x="1483262" y="6260682"/>
            <a:ext cx="9100825" cy="338554"/>
          </a:xfrm>
          <a:prstGeom prst="rect">
            <a:avLst/>
          </a:prstGeom>
          <a:noFill/>
        </p:spPr>
        <p:txBody>
          <a:bodyPr wrap="none" rtlCol="0">
            <a:spAutoFit/>
          </a:bodyPr>
          <a:lstStyle/>
          <a:p>
            <a:r>
              <a:rPr lang="en-US" sz="1600" dirty="0"/>
              <a:t>Downloaded from : </a:t>
            </a:r>
            <a:r>
              <a:rPr lang="en-US" sz="1600" dirty="0">
                <a:hlinkClick r:id="rId2"/>
              </a:rPr>
              <a:t>https://www.clinicalmicrobiologyandinfection.com/article/S1198-743X(21)00614-5/pdf</a:t>
            </a:r>
            <a:endParaRPr lang="en-US" sz="1600" dirty="0"/>
          </a:p>
        </p:txBody>
      </p:sp>
      <p:pic>
        <p:nvPicPr>
          <p:cNvPr id="8" name="Picture 7" descr="A close-up of a sign&#10;&#10;Description automatically generated">
            <a:extLst>
              <a:ext uri="{FF2B5EF4-FFF2-40B4-BE49-F238E27FC236}">
                <a16:creationId xmlns:a16="http://schemas.microsoft.com/office/drawing/2014/main" id="{607F8D12-1DCA-9D4C-2D39-E220529924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912" y="1122282"/>
            <a:ext cx="8976175" cy="1475948"/>
          </a:xfrm>
          <a:prstGeom prst="rect">
            <a:avLst/>
          </a:prstGeom>
          <a:ln>
            <a:solidFill>
              <a:schemeClr val="tx1"/>
            </a:solidFill>
          </a:ln>
        </p:spPr>
      </p:pic>
      <p:pic>
        <p:nvPicPr>
          <p:cNvPr id="10" name="Picture 9" descr="A graph of different colored lines&#10;&#10;Description automatically generated">
            <a:extLst>
              <a:ext uri="{FF2B5EF4-FFF2-40B4-BE49-F238E27FC236}">
                <a16:creationId xmlns:a16="http://schemas.microsoft.com/office/drawing/2014/main" id="{63ED93AF-D6C8-F677-B9B2-4768B2CAC8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7912" y="2712992"/>
            <a:ext cx="8976175" cy="3482374"/>
          </a:xfrm>
          <a:prstGeom prst="rect">
            <a:avLst/>
          </a:prstGeom>
          <a:ln>
            <a:solidFill>
              <a:schemeClr val="tx1"/>
            </a:solidFill>
          </a:ln>
        </p:spPr>
      </p:pic>
      <p:sp>
        <p:nvSpPr>
          <p:cNvPr id="11" name="TextBox 10">
            <a:extLst>
              <a:ext uri="{FF2B5EF4-FFF2-40B4-BE49-F238E27FC236}">
                <a16:creationId xmlns:a16="http://schemas.microsoft.com/office/drawing/2014/main" id="{0205987F-8CD2-2370-F90D-BB1F720A9C04}"/>
              </a:ext>
            </a:extLst>
          </p:cNvPr>
          <p:cNvSpPr txBox="1"/>
          <p:nvPr/>
        </p:nvSpPr>
        <p:spPr>
          <a:xfrm>
            <a:off x="708065" y="467008"/>
            <a:ext cx="10775868" cy="430887"/>
          </a:xfrm>
          <a:prstGeom prst="rect">
            <a:avLst/>
          </a:prstGeom>
          <a:noFill/>
        </p:spPr>
        <p:txBody>
          <a:bodyPr wrap="square" rtlCol="0">
            <a:spAutoFit/>
          </a:bodyPr>
          <a:lstStyle/>
          <a:p>
            <a:pPr algn="just"/>
            <a:r>
              <a:rPr lang="en-US" sz="2200" b="1" dirty="0">
                <a:solidFill>
                  <a:srgbClr val="0033CC"/>
                </a:solidFill>
              </a:rPr>
              <a:t>This chart from Canada shows the steepest decline for treatment of respiratory infections.</a:t>
            </a:r>
          </a:p>
        </p:txBody>
      </p:sp>
    </p:spTree>
    <p:extLst>
      <p:ext uri="{BB962C8B-B14F-4D97-AF65-F5344CB8AC3E}">
        <p14:creationId xmlns:p14="http://schemas.microsoft.com/office/powerpoint/2010/main" val="334493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F651E1-73DA-91E5-6D78-4ECD45A8B7C7}"/>
              </a:ext>
            </a:extLst>
          </p:cNvPr>
          <p:cNvSpPr txBox="1"/>
          <p:nvPr/>
        </p:nvSpPr>
        <p:spPr>
          <a:xfrm>
            <a:off x="2156107" y="6300934"/>
            <a:ext cx="7023141" cy="338554"/>
          </a:xfrm>
          <a:prstGeom prst="rect">
            <a:avLst/>
          </a:prstGeom>
          <a:noFill/>
        </p:spPr>
        <p:txBody>
          <a:bodyPr wrap="none" rtlCol="0">
            <a:spAutoFit/>
          </a:bodyPr>
          <a:lstStyle/>
          <a:p>
            <a:r>
              <a:rPr lang="en-US" sz="1600" dirty="0"/>
              <a:t>From the </a:t>
            </a:r>
            <a:r>
              <a:rPr lang="en-US" sz="1600" dirty="0" err="1"/>
              <a:t>Worldometer</a:t>
            </a:r>
            <a:r>
              <a:rPr lang="en-US" sz="1600" dirty="0"/>
              <a:t>: </a:t>
            </a:r>
            <a:r>
              <a:rPr lang="en-US" sz="1600" dirty="0">
                <a:hlinkClick r:id="rId2"/>
              </a:rPr>
              <a:t>https://www.worldometers.info/coronavirus/country/US/</a:t>
            </a:r>
            <a:endParaRPr lang="en-US" sz="1600" dirty="0"/>
          </a:p>
        </p:txBody>
      </p:sp>
      <p:pic>
        <p:nvPicPr>
          <p:cNvPr id="6" name="Picture 5" descr="A screenshot of a computer&#10;&#10;Description automatically generated">
            <a:extLst>
              <a:ext uri="{FF2B5EF4-FFF2-40B4-BE49-F238E27FC236}">
                <a16:creationId xmlns:a16="http://schemas.microsoft.com/office/drawing/2014/main" id="{6BD62879-0340-B504-EF5E-14A878673D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56107" y="861708"/>
            <a:ext cx="7879786" cy="5439226"/>
          </a:xfrm>
          <a:prstGeom prst="rect">
            <a:avLst/>
          </a:prstGeom>
          <a:ln>
            <a:solidFill>
              <a:schemeClr val="tx1"/>
            </a:solidFill>
          </a:ln>
        </p:spPr>
      </p:pic>
      <p:sp>
        <p:nvSpPr>
          <p:cNvPr id="7" name="TextBox 6">
            <a:extLst>
              <a:ext uri="{FF2B5EF4-FFF2-40B4-BE49-F238E27FC236}">
                <a16:creationId xmlns:a16="http://schemas.microsoft.com/office/drawing/2014/main" id="{ECAF3F5C-8044-C053-CAEB-144E52395628}"/>
              </a:ext>
            </a:extLst>
          </p:cNvPr>
          <p:cNvSpPr txBox="1"/>
          <p:nvPr/>
        </p:nvSpPr>
        <p:spPr>
          <a:xfrm>
            <a:off x="609600" y="218512"/>
            <a:ext cx="10927080" cy="523220"/>
          </a:xfrm>
          <a:prstGeom prst="rect">
            <a:avLst/>
          </a:prstGeom>
          <a:noFill/>
        </p:spPr>
        <p:txBody>
          <a:bodyPr wrap="square" rtlCol="0">
            <a:spAutoFit/>
          </a:bodyPr>
          <a:lstStyle/>
          <a:p>
            <a:pPr algn="just"/>
            <a:r>
              <a:rPr lang="en-US" sz="2800" b="1" dirty="0">
                <a:solidFill>
                  <a:srgbClr val="0033CC"/>
                </a:solidFill>
              </a:rPr>
              <a:t>Will we ever learn the true number of Americans that died of COVID-19?</a:t>
            </a:r>
          </a:p>
        </p:txBody>
      </p:sp>
    </p:spTree>
    <p:extLst>
      <p:ext uri="{BB962C8B-B14F-4D97-AF65-F5344CB8AC3E}">
        <p14:creationId xmlns:p14="http://schemas.microsoft.com/office/powerpoint/2010/main" val="412815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D5B4E-07EB-CA0B-09A7-63CE2F3FEA3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DBBF3F4-3FCA-463D-717E-70869F42FD99}"/>
              </a:ext>
            </a:extLst>
          </p:cNvPr>
          <p:cNvSpPr txBox="1"/>
          <p:nvPr/>
        </p:nvSpPr>
        <p:spPr>
          <a:xfrm>
            <a:off x="1845075" y="5822125"/>
            <a:ext cx="8112958" cy="307777"/>
          </a:xfrm>
          <a:prstGeom prst="rect">
            <a:avLst/>
          </a:prstGeom>
          <a:noFill/>
        </p:spPr>
        <p:txBody>
          <a:bodyPr wrap="square" rtlCol="0">
            <a:spAutoFit/>
          </a:bodyPr>
          <a:lstStyle/>
          <a:p>
            <a:r>
              <a:rPr lang="en-US" sz="1400" dirty="0"/>
              <a:t>X-axis data from WalletHub: </a:t>
            </a:r>
            <a:r>
              <a:rPr lang="en-US" sz="1400" dirty="0">
                <a:hlinkClick r:id="rId2"/>
              </a:rPr>
              <a:t>https://wallethub.com/edu/states-coronavirus-restrictions/73818</a:t>
            </a:r>
            <a:endParaRPr lang="en-US" sz="1400" dirty="0"/>
          </a:p>
        </p:txBody>
      </p:sp>
      <p:sp>
        <p:nvSpPr>
          <p:cNvPr id="10" name="TextBox 9">
            <a:extLst>
              <a:ext uri="{FF2B5EF4-FFF2-40B4-BE49-F238E27FC236}">
                <a16:creationId xmlns:a16="http://schemas.microsoft.com/office/drawing/2014/main" id="{B9D0BFE5-BDAD-8B2E-D4C5-E1EA742A9AD3}"/>
              </a:ext>
            </a:extLst>
          </p:cNvPr>
          <p:cNvSpPr txBox="1"/>
          <p:nvPr/>
        </p:nvSpPr>
        <p:spPr>
          <a:xfrm>
            <a:off x="1845075" y="6239702"/>
            <a:ext cx="8405048" cy="307777"/>
          </a:xfrm>
          <a:prstGeom prst="rect">
            <a:avLst/>
          </a:prstGeom>
          <a:noFill/>
        </p:spPr>
        <p:txBody>
          <a:bodyPr wrap="square" rtlCol="0">
            <a:spAutoFit/>
          </a:bodyPr>
          <a:lstStyle/>
          <a:p>
            <a:r>
              <a:rPr lang="en-US" sz="1400" dirty="0"/>
              <a:t>Y-axis data from the CDC: </a:t>
            </a:r>
            <a:r>
              <a:rPr lang="en-US" sz="1400" dirty="0">
                <a:hlinkClick r:id="rId3"/>
              </a:rPr>
              <a:t>https://www.cdc.gov/nchs/pressroom/sosmap/covid19_mortality_final/COVID19.htm</a:t>
            </a:r>
            <a:endParaRPr lang="en-US" sz="1400" dirty="0"/>
          </a:p>
        </p:txBody>
      </p:sp>
      <p:sp>
        <p:nvSpPr>
          <p:cNvPr id="2" name="TextBox 1">
            <a:extLst>
              <a:ext uri="{FF2B5EF4-FFF2-40B4-BE49-F238E27FC236}">
                <a16:creationId xmlns:a16="http://schemas.microsoft.com/office/drawing/2014/main" id="{8F34AB7E-32E8-70AD-1160-3B9183B66777}"/>
              </a:ext>
            </a:extLst>
          </p:cNvPr>
          <p:cNvSpPr txBox="1"/>
          <p:nvPr/>
        </p:nvSpPr>
        <p:spPr>
          <a:xfrm>
            <a:off x="876353" y="83108"/>
            <a:ext cx="10453816" cy="907941"/>
          </a:xfrm>
          <a:prstGeom prst="rect">
            <a:avLst/>
          </a:prstGeom>
          <a:noFill/>
        </p:spPr>
        <p:txBody>
          <a:bodyPr wrap="square" rtlCol="0">
            <a:spAutoFit/>
          </a:bodyPr>
          <a:lstStyle/>
          <a:p>
            <a:pPr algn="ctr">
              <a:spcAft>
                <a:spcPts val="600"/>
              </a:spcAft>
            </a:pPr>
            <a:r>
              <a:rPr lang="en-US" sz="2300" b="1" dirty="0">
                <a:solidFill>
                  <a:srgbClr val="0033CC"/>
                </a:solidFill>
              </a:rPr>
              <a:t>This graph supports the hypothesis that coronavirus restrictions “saved lives.”</a:t>
            </a:r>
          </a:p>
          <a:p>
            <a:pPr algn="ctr"/>
            <a:r>
              <a:rPr lang="en-US" sz="2300" b="1" dirty="0">
                <a:solidFill>
                  <a:srgbClr val="0033CC"/>
                </a:solidFill>
              </a:rPr>
              <a:t>But this raw data fails to account for pre-existing differences between these states. </a:t>
            </a:r>
          </a:p>
        </p:txBody>
      </p:sp>
      <p:pic>
        <p:nvPicPr>
          <p:cNvPr id="5" name="Picture 4" descr="A graph with blue dots and numbers&#10;&#10;Description automatically generated">
            <a:extLst>
              <a:ext uri="{FF2B5EF4-FFF2-40B4-BE49-F238E27FC236}">
                <a16:creationId xmlns:a16="http://schemas.microsoft.com/office/drawing/2014/main" id="{8BAD898B-CC10-2050-E7DF-9B897DBD54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45075" y="1145675"/>
            <a:ext cx="8405048" cy="4566650"/>
          </a:xfrm>
          <a:prstGeom prst="rect">
            <a:avLst/>
          </a:prstGeom>
          <a:ln>
            <a:solidFill>
              <a:schemeClr val="accent1"/>
            </a:solidFill>
          </a:ln>
        </p:spPr>
      </p:pic>
      <p:sp>
        <p:nvSpPr>
          <p:cNvPr id="6" name="TextBox 5">
            <a:extLst>
              <a:ext uri="{FF2B5EF4-FFF2-40B4-BE49-F238E27FC236}">
                <a16:creationId xmlns:a16="http://schemas.microsoft.com/office/drawing/2014/main" id="{00AA6A47-0540-44D7-F3DE-75CCB94D8597}"/>
              </a:ext>
            </a:extLst>
          </p:cNvPr>
          <p:cNvSpPr txBox="1"/>
          <p:nvPr/>
        </p:nvSpPr>
        <p:spPr>
          <a:xfrm>
            <a:off x="10346925" y="2456489"/>
            <a:ext cx="1177053" cy="707886"/>
          </a:xfrm>
          <a:prstGeom prst="rect">
            <a:avLst/>
          </a:prstGeom>
          <a:noFill/>
        </p:spPr>
        <p:txBody>
          <a:bodyPr wrap="none" rtlCol="0">
            <a:spAutoFit/>
          </a:bodyPr>
          <a:lstStyle/>
          <a:p>
            <a:r>
              <a:rPr lang="en-US" sz="2000" dirty="0"/>
              <a:t>r = 0.49</a:t>
            </a:r>
          </a:p>
          <a:p>
            <a:r>
              <a:rPr lang="en-US" sz="2000" dirty="0"/>
              <a:t>(Pearson)</a:t>
            </a:r>
          </a:p>
        </p:txBody>
      </p:sp>
    </p:spTree>
    <p:extLst>
      <p:ext uri="{BB962C8B-B14F-4D97-AF65-F5344CB8AC3E}">
        <p14:creationId xmlns:p14="http://schemas.microsoft.com/office/powerpoint/2010/main" val="31199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D16B09-0E15-73A7-D8A3-C0C63785A06B}"/>
              </a:ext>
            </a:extLst>
          </p:cNvPr>
          <p:cNvSpPr txBox="1"/>
          <p:nvPr/>
        </p:nvSpPr>
        <p:spPr>
          <a:xfrm>
            <a:off x="1074625" y="6331827"/>
            <a:ext cx="9338262" cy="307777"/>
          </a:xfrm>
          <a:prstGeom prst="rect">
            <a:avLst/>
          </a:prstGeom>
          <a:noFill/>
        </p:spPr>
        <p:txBody>
          <a:bodyPr wrap="none" rtlCol="0">
            <a:spAutoFit/>
          </a:bodyPr>
          <a:lstStyle/>
          <a:p>
            <a:r>
              <a:rPr lang="en-US" sz="1400" dirty="0"/>
              <a:t>From the CDC: </a:t>
            </a:r>
            <a:r>
              <a:rPr lang="en-US" sz="1400" dirty="0">
                <a:hlinkClick r:id="rId2"/>
              </a:rPr>
              <a:t>https://web.archive.org/web/20200817174827/https://www.cdc.gov/nchs/nvss/vsrr/covid_weekly/index.htm</a:t>
            </a:r>
            <a:endParaRPr lang="en-US" sz="1400" dirty="0"/>
          </a:p>
        </p:txBody>
      </p:sp>
      <p:pic>
        <p:nvPicPr>
          <p:cNvPr id="7" name="Picture 6" descr="A close-up of a text&#10;&#10;Description automatically generated">
            <a:extLst>
              <a:ext uri="{FF2B5EF4-FFF2-40B4-BE49-F238E27FC236}">
                <a16:creationId xmlns:a16="http://schemas.microsoft.com/office/drawing/2014/main" id="{3F068BE3-C866-0EE9-3322-29B9A9F144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625" y="4752641"/>
            <a:ext cx="10042750" cy="1569387"/>
          </a:xfrm>
          <a:prstGeom prst="rect">
            <a:avLst/>
          </a:prstGeom>
          <a:ln>
            <a:solidFill>
              <a:schemeClr val="tx1"/>
            </a:solidFill>
          </a:ln>
        </p:spPr>
      </p:pic>
      <p:pic>
        <p:nvPicPr>
          <p:cNvPr id="9" name="Picture 8" descr="A screenshot of a medical report&#10;&#10;Description automatically generated">
            <a:extLst>
              <a:ext uri="{FF2B5EF4-FFF2-40B4-BE49-F238E27FC236}">
                <a16:creationId xmlns:a16="http://schemas.microsoft.com/office/drawing/2014/main" id="{F32F5A6F-BA3D-2557-BB8B-D5D0D2C126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625" y="939403"/>
            <a:ext cx="10042750" cy="3693985"/>
          </a:xfrm>
          <a:prstGeom prst="rect">
            <a:avLst/>
          </a:prstGeom>
          <a:ln>
            <a:solidFill>
              <a:schemeClr val="tx1"/>
            </a:solidFill>
          </a:ln>
        </p:spPr>
      </p:pic>
      <p:sp>
        <p:nvSpPr>
          <p:cNvPr id="10" name="TextBox 9">
            <a:extLst>
              <a:ext uri="{FF2B5EF4-FFF2-40B4-BE49-F238E27FC236}">
                <a16:creationId xmlns:a16="http://schemas.microsoft.com/office/drawing/2014/main" id="{18A22B08-E306-499A-D63E-0BFC993CCFFD}"/>
              </a:ext>
            </a:extLst>
          </p:cNvPr>
          <p:cNvSpPr txBox="1"/>
          <p:nvPr/>
        </p:nvSpPr>
        <p:spPr>
          <a:xfrm>
            <a:off x="430939" y="305071"/>
            <a:ext cx="11590638" cy="492443"/>
          </a:xfrm>
          <a:prstGeom prst="rect">
            <a:avLst/>
          </a:prstGeom>
          <a:noFill/>
        </p:spPr>
        <p:txBody>
          <a:bodyPr wrap="square" rtlCol="0">
            <a:spAutoFit/>
          </a:bodyPr>
          <a:lstStyle/>
          <a:p>
            <a:pPr algn="just"/>
            <a:r>
              <a:rPr lang="en-US" sz="2600" b="1" dirty="0">
                <a:solidFill>
                  <a:srgbClr val="0033CC"/>
                </a:solidFill>
              </a:rPr>
              <a:t>According to the CDC, </a:t>
            </a:r>
            <a:r>
              <a:rPr lang="en-US" sz="2600" b="1" i="1" dirty="0">
                <a:solidFill>
                  <a:srgbClr val="0033CC"/>
                </a:solidFill>
              </a:rPr>
              <a:t>only 6% </a:t>
            </a:r>
            <a:r>
              <a:rPr lang="en-US" sz="2600" b="1" dirty="0">
                <a:solidFill>
                  <a:srgbClr val="0033CC"/>
                </a:solidFill>
              </a:rPr>
              <a:t>of “COVID deaths” listed COVID-19 as the sole cause.</a:t>
            </a:r>
          </a:p>
        </p:txBody>
      </p:sp>
      <p:cxnSp>
        <p:nvCxnSpPr>
          <p:cNvPr id="11" name="Straight Connector 10">
            <a:extLst>
              <a:ext uri="{FF2B5EF4-FFF2-40B4-BE49-F238E27FC236}">
                <a16:creationId xmlns:a16="http://schemas.microsoft.com/office/drawing/2014/main" id="{8956BA83-2CCB-9F34-5439-F75E41A1ECA1}"/>
              </a:ext>
            </a:extLst>
          </p:cNvPr>
          <p:cNvCxnSpPr>
            <a:cxnSpLocks/>
          </p:cNvCxnSpPr>
          <p:nvPr/>
        </p:nvCxnSpPr>
        <p:spPr>
          <a:xfrm>
            <a:off x="1169333" y="6048049"/>
            <a:ext cx="9396248"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CC1594-DDB7-4D33-42C8-AB2B4C794D00}"/>
              </a:ext>
            </a:extLst>
          </p:cNvPr>
          <p:cNvCxnSpPr>
            <a:cxnSpLocks/>
          </p:cNvCxnSpPr>
          <p:nvPr/>
        </p:nvCxnSpPr>
        <p:spPr>
          <a:xfrm>
            <a:off x="5268368" y="5764271"/>
            <a:ext cx="5817475"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24F64-6C2E-B8CD-1A0B-BDB3A67380E1}"/>
              </a:ext>
            </a:extLst>
          </p:cNvPr>
          <p:cNvCxnSpPr>
            <a:cxnSpLocks/>
          </p:cNvCxnSpPr>
          <p:nvPr/>
        </p:nvCxnSpPr>
        <p:spPr>
          <a:xfrm>
            <a:off x="1153455" y="6290496"/>
            <a:ext cx="154006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21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background&#10;&#10;Description automatically generated">
            <a:extLst>
              <a:ext uri="{FF2B5EF4-FFF2-40B4-BE49-F238E27FC236}">
                <a16:creationId xmlns:a16="http://schemas.microsoft.com/office/drawing/2014/main" id="{06DA7846-8CEA-404A-11A2-2F8DD33064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2335" y="711202"/>
            <a:ext cx="10647329" cy="5435595"/>
          </a:xfrm>
          <a:prstGeom prst="rect">
            <a:avLst/>
          </a:prstGeom>
          <a:ln>
            <a:solidFill>
              <a:schemeClr val="tx1"/>
            </a:solidFill>
          </a:ln>
        </p:spPr>
      </p:pic>
    </p:spTree>
    <p:extLst>
      <p:ext uri="{BB962C8B-B14F-4D97-AF65-F5344CB8AC3E}">
        <p14:creationId xmlns:p14="http://schemas.microsoft.com/office/powerpoint/2010/main" val="2976652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6FA69C07-44B7-D5E8-FCD6-A8F7A61249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4913"/>
            <a:ext cx="9145210" cy="6839712"/>
          </a:xfrm>
          <a:prstGeom prst="rect">
            <a:avLst/>
          </a:prstGeom>
        </p:spPr>
      </p:pic>
      <p:sp>
        <p:nvSpPr>
          <p:cNvPr id="9" name="TextBox 8">
            <a:extLst>
              <a:ext uri="{FF2B5EF4-FFF2-40B4-BE49-F238E27FC236}">
                <a16:creationId xmlns:a16="http://schemas.microsoft.com/office/drawing/2014/main" id="{B915A7BC-B2FF-6E57-6F38-A15EAA5D6FED}"/>
              </a:ext>
            </a:extLst>
          </p:cNvPr>
          <p:cNvSpPr txBox="1"/>
          <p:nvPr/>
        </p:nvSpPr>
        <p:spPr>
          <a:xfrm>
            <a:off x="6096000" y="1940650"/>
            <a:ext cx="3882345" cy="707886"/>
          </a:xfrm>
          <a:prstGeom prst="rect">
            <a:avLst/>
          </a:prstGeom>
          <a:noFill/>
        </p:spPr>
        <p:txBody>
          <a:bodyPr wrap="none" rtlCol="0">
            <a:spAutoFit/>
          </a:bodyPr>
          <a:lstStyle/>
          <a:p>
            <a:r>
              <a:rPr lang="en-US" sz="4000" b="1" dirty="0" err="1">
                <a:solidFill>
                  <a:srgbClr val="FFFF00"/>
                </a:solidFill>
              </a:rPr>
              <a:t>entropyrider.com</a:t>
            </a:r>
            <a:endParaRPr lang="en-US" sz="4000" b="1" dirty="0">
              <a:solidFill>
                <a:srgbClr val="FFFF00"/>
              </a:solidFill>
            </a:endParaRPr>
          </a:p>
        </p:txBody>
      </p:sp>
    </p:spTree>
    <p:extLst>
      <p:ext uri="{BB962C8B-B14F-4D97-AF65-F5344CB8AC3E}">
        <p14:creationId xmlns:p14="http://schemas.microsoft.com/office/powerpoint/2010/main" val="82032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627A26-D172-5C2B-D313-75121C5B23BA}"/>
              </a:ext>
            </a:extLst>
          </p:cNvPr>
          <p:cNvSpPr txBox="1"/>
          <p:nvPr/>
        </p:nvSpPr>
        <p:spPr>
          <a:xfrm>
            <a:off x="1836397" y="5855528"/>
            <a:ext cx="7210192" cy="307777"/>
          </a:xfrm>
          <a:prstGeom prst="rect">
            <a:avLst/>
          </a:prstGeom>
          <a:noFill/>
        </p:spPr>
        <p:txBody>
          <a:bodyPr wrap="square" rtlCol="0">
            <a:spAutoFit/>
          </a:bodyPr>
          <a:lstStyle/>
          <a:p>
            <a:r>
              <a:rPr lang="en-US" sz="1400" dirty="0"/>
              <a:t>X-axis data from WalletHub: </a:t>
            </a:r>
            <a:r>
              <a:rPr lang="en-US" sz="1400" dirty="0">
                <a:hlinkClick r:id="rId2"/>
              </a:rPr>
              <a:t>https://wallethub.com/edu/states-coronavirus-restrictions/73818</a:t>
            </a:r>
            <a:endParaRPr lang="en-US" sz="1400" dirty="0"/>
          </a:p>
        </p:txBody>
      </p:sp>
      <p:sp>
        <p:nvSpPr>
          <p:cNvPr id="2" name="TextBox 1">
            <a:extLst>
              <a:ext uri="{FF2B5EF4-FFF2-40B4-BE49-F238E27FC236}">
                <a16:creationId xmlns:a16="http://schemas.microsoft.com/office/drawing/2014/main" id="{D00C010D-B355-A964-C70E-5559A6236D87}"/>
              </a:ext>
            </a:extLst>
          </p:cNvPr>
          <p:cNvSpPr txBox="1"/>
          <p:nvPr/>
        </p:nvSpPr>
        <p:spPr>
          <a:xfrm>
            <a:off x="1828035" y="6284893"/>
            <a:ext cx="8171276" cy="307777"/>
          </a:xfrm>
          <a:prstGeom prst="rect">
            <a:avLst/>
          </a:prstGeom>
          <a:noFill/>
        </p:spPr>
        <p:txBody>
          <a:bodyPr wrap="none" rtlCol="0">
            <a:spAutoFit/>
          </a:bodyPr>
          <a:lstStyle/>
          <a:p>
            <a:r>
              <a:rPr lang="en-US" sz="1400" dirty="0"/>
              <a:t>Y-axis data from the CDC: </a:t>
            </a:r>
            <a:r>
              <a:rPr lang="en-US" sz="1400" dirty="0">
                <a:hlinkClick r:id="rId3"/>
              </a:rPr>
              <a:t>https://www.cdc.gov/nchs/pressroom/sosmap/life_expectancy/life_expectancy.htm</a:t>
            </a:r>
            <a:endParaRPr lang="en-US" sz="1400" dirty="0"/>
          </a:p>
        </p:txBody>
      </p:sp>
      <p:sp>
        <p:nvSpPr>
          <p:cNvPr id="5" name="TextBox 4">
            <a:extLst>
              <a:ext uri="{FF2B5EF4-FFF2-40B4-BE49-F238E27FC236}">
                <a16:creationId xmlns:a16="http://schemas.microsoft.com/office/drawing/2014/main" id="{632C6168-0B7E-1EAF-D86C-E647B0C7AFB4}"/>
              </a:ext>
            </a:extLst>
          </p:cNvPr>
          <p:cNvSpPr txBox="1"/>
          <p:nvPr/>
        </p:nvSpPr>
        <p:spPr>
          <a:xfrm>
            <a:off x="541021" y="363985"/>
            <a:ext cx="11132819" cy="446276"/>
          </a:xfrm>
          <a:prstGeom prst="rect">
            <a:avLst/>
          </a:prstGeom>
          <a:noFill/>
        </p:spPr>
        <p:txBody>
          <a:bodyPr wrap="square" rtlCol="0">
            <a:spAutoFit/>
          </a:bodyPr>
          <a:lstStyle/>
          <a:p>
            <a:pPr algn="just"/>
            <a:r>
              <a:rPr lang="en-US" sz="2300" b="1" dirty="0">
                <a:solidFill>
                  <a:srgbClr val="0033CC"/>
                </a:solidFill>
              </a:rPr>
              <a:t>On average, people in states with less COVID restrictions also had lower life expectancies.</a:t>
            </a:r>
          </a:p>
        </p:txBody>
      </p:sp>
      <p:sp>
        <p:nvSpPr>
          <p:cNvPr id="7" name="TextBox 6">
            <a:extLst>
              <a:ext uri="{FF2B5EF4-FFF2-40B4-BE49-F238E27FC236}">
                <a16:creationId xmlns:a16="http://schemas.microsoft.com/office/drawing/2014/main" id="{3F388AC2-14AA-E28C-8710-1A8994A1E31A}"/>
              </a:ext>
            </a:extLst>
          </p:cNvPr>
          <p:cNvSpPr txBox="1"/>
          <p:nvPr/>
        </p:nvSpPr>
        <p:spPr>
          <a:xfrm>
            <a:off x="10496787" y="2402953"/>
            <a:ext cx="1177053" cy="1015663"/>
          </a:xfrm>
          <a:prstGeom prst="rect">
            <a:avLst/>
          </a:prstGeom>
          <a:noFill/>
        </p:spPr>
        <p:txBody>
          <a:bodyPr wrap="none" rtlCol="0">
            <a:spAutoFit/>
          </a:bodyPr>
          <a:lstStyle/>
          <a:p>
            <a:r>
              <a:rPr lang="en-US" sz="2000" dirty="0"/>
              <a:t>r = -0.39</a:t>
            </a:r>
          </a:p>
          <a:p>
            <a:r>
              <a:rPr lang="en-US" sz="2000" dirty="0"/>
              <a:t>P &lt; 0.01</a:t>
            </a:r>
          </a:p>
          <a:p>
            <a:r>
              <a:rPr lang="en-US" sz="2000" dirty="0"/>
              <a:t>(Pearson)</a:t>
            </a:r>
          </a:p>
        </p:txBody>
      </p:sp>
      <p:sp>
        <p:nvSpPr>
          <p:cNvPr id="8" name="TextBox 7">
            <a:extLst>
              <a:ext uri="{FF2B5EF4-FFF2-40B4-BE49-F238E27FC236}">
                <a16:creationId xmlns:a16="http://schemas.microsoft.com/office/drawing/2014/main" id="{E1FB4187-08C0-C4D7-43C6-A978F08D33FA}"/>
              </a:ext>
            </a:extLst>
          </p:cNvPr>
          <p:cNvSpPr txBox="1"/>
          <p:nvPr/>
        </p:nvSpPr>
        <p:spPr>
          <a:xfrm>
            <a:off x="10496787" y="3627172"/>
            <a:ext cx="1399742" cy="1015663"/>
          </a:xfrm>
          <a:prstGeom prst="rect">
            <a:avLst/>
          </a:prstGeom>
          <a:noFill/>
        </p:spPr>
        <p:txBody>
          <a:bodyPr wrap="none" rtlCol="0">
            <a:spAutoFit/>
          </a:bodyPr>
          <a:lstStyle/>
          <a:p>
            <a:r>
              <a:rPr lang="en-US" sz="2000" dirty="0"/>
              <a:t>r = -0.41</a:t>
            </a:r>
          </a:p>
          <a:p>
            <a:r>
              <a:rPr lang="en-US" sz="2000" dirty="0"/>
              <a:t>P &lt; 0.005</a:t>
            </a:r>
          </a:p>
          <a:p>
            <a:r>
              <a:rPr lang="en-US" sz="2000" dirty="0"/>
              <a:t>(Spearman)</a:t>
            </a:r>
          </a:p>
        </p:txBody>
      </p:sp>
      <p:pic>
        <p:nvPicPr>
          <p:cNvPr id="10" name="Picture 9" descr="A graph with blue dots and numbers&#10;&#10;Description automatically generated">
            <a:extLst>
              <a:ext uri="{FF2B5EF4-FFF2-40B4-BE49-F238E27FC236}">
                <a16:creationId xmlns:a16="http://schemas.microsoft.com/office/drawing/2014/main" id="{9D47738C-F4A0-4C22-2C41-719CB96B48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10047" y="942301"/>
            <a:ext cx="8645556" cy="4781187"/>
          </a:xfrm>
          <a:prstGeom prst="rect">
            <a:avLst/>
          </a:prstGeom>
          <a:ln>
            <a:solidFill>
              <a:schemeClr val="accent1"/>
            </a:solidFill>
          </a:ln>
        </p:spPr>
      </p:pic>
    </p:spTree>
    <p:extLst>
      <p:ext uri="{BB962C8B-B14F-4D97-AF65-F5344CB8AC3E}">
        <p14:creationId xmlns:p14="http://schemas.microsoft.com/office/powerpoint/2010/main" val="66887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11500-017C-410A-CCD8-2173229EE5B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758DE75-E2C3-A1D6-EB68-FC0C718279E5}"/>
              </a:ext>
            </a:extLst>
          </p:cNvPr>
          <p:cNvSpPr txBox="1"/>
          <p:nvPr/>
        </p:nvSpPr>
        <p:spPr>
          <a:xfrm>
            <a:off x="1499320" y="5875484"/>
            <a:ext cx="7210192" cy="307777"/>
          </a:xfrm>
          <a:prstGeom prst="rect">
            <a:avLst/>
          </a:prstGeom>
          <a:noFill/>
        </p:spPr>
        <p:txBody>
          <a:bodyPr wrap="square" rtlCol="0">
            <a:spAutoFit/>
          </a:bodyPr>
          <a:lstStyle/>
          <a:p>
            <a:r>
              <a:rPr lang="en-US" sz="1400" dirty="0"/>
              <a:t>X-axis data from WalletHub: </a:t>
            </a:r>
            <a:r>
              <a:rPr lang="en-US" sz="1400" dirty="0">
                <a:hlinkClick r:id="rId2"/>
              </a:rPr>
              <a:t>https://wallethub.com/edu/states-coronavirus-restrictions/73818</a:t>
            </a:r>
            <a:endParaRPr lang="en-US" sz="1400" dirty="0"/>
          </a:p>
        </p:txBody>
      </p:sp>
      <p:sp>
        <p:nvSpPr>
          <p:cNvPr id="7" name="TextBox 6">
            <a:extLst>
              <a:ext uri="{FF2B5EF4-FFF2-40B4-BE49-F238E27FC236}">
                <a16:creationId xmlns:a16="http://schemas.microsoft.com/office/drawing/2014/main" id="{3207FD0F-F7B5-6C28-CA11-ADA3E353078A}"/>
              </a:ext>
            </a:extLst>
          </p:cNvPr>
          <p:cNvSpPr txBox="1"/>
          <p:nvPr/>
        </p:nvSpPr>
        <p:spPr>
          <a:xfrm>
            <a:off x="1499320" y="6259958"/>
            <a:ext cx="9802284" cy="307777"/>
          </a:xfrm>
          <a:prstGeom prst="rect">
            <a:avLst/>
          </a:prstGeom>
          <a:noFill/>
        </p:spPr>
        <p:txBody>
          <a:bodyPr wrap="square" rtlCol="0">
            <a:spAutoFit/>
          </a:bodyPr>
          <a:lstStyle/>
          <a:p>
            <a:r>
              <a:rPr lang="en-US" sz="1400" dirty="0"/>
              <a:t>Y-axis data from the United Health Foundation: </a:t>
            </a:r>
            <a:r>
              <a:rPr lang="en-US" sz="1400" dirty="0">
                <a:hlinkClick r:id="rId3"/>
              </a:rPr>
              <a:t>https://assets.americashealthrankings.org/app/uploads/2018ahrannual_020419.pdf</a:t>
            </a:r>
            <a:endParaRPr lang="en-US" sz="1400" dirty="0"/>
          </a:p>
        </p:txBody>
      </p:sp>
      <p:sp>
        <p:nvSpPr>
          <p:cNvPr id="3" name="TextBox 2">
            <a:extLst>
              <a:ext uri="{FF2B5EF4-FFF2-40B4-BE49-F238E27FC236}">
                <a16:creationId xmlns:a16="http://schemas.microsoft.com/office/drawing/2014/main" id="{9383B0F4-99AE-12D0-CFAD-56C7CFB45F4C}"/>
              </a:ext>
            </a:extLst>
          </p:cNvPr>
          <p:cNvSpPr txBox="1"/>
          <p:nvPr/>
        </p:nvSpPr>
        <p:spPr>
          <a:xfrm>
            <a:off x="222249" y="450178"/>
            <a:ext cx="11747500" cy="446276"/>
          </a:xfrm>
          <a:prstGeom prst="rect">
            <a:avLst/>
          </a:prstGeom>
          <a:noFill/>
        </p:spPr>
        <p:txBody>
          <a:bodyPr wrap="square" rtlCol="0">
            <a:spAutoFit/>
          </a:bodyPr>
          <a:lstStyle/>
          <a:p>
            <a:pPr algn="just"/>
            <a:r>
              <a:rPr lang="en-US" sz="2300" b="1" dirty="0">
                <a:solidFill>
                  <a:srgbClr val="0033CC"/>
                </a:solidFill>
              </a:rPr>
              <a:t>Residents of states with less COVID restrictions were also more likely to score poorly on health.</a:t>
            </a:r>
          </a:p>
        </p:txBody>
      </p:sp>
      <p:sp>
        <p:nvSpPr>
          <p:cNvPr id="4" name="TextBox 3">
            <a:extLst>
              <a:ext uri="{FF2B5EF4-FFF2-40B4-BE49-F238E27FC236}">
                <a16:creationId xmlns:a16="http://schemas.microsoft.com/office/drawing/2014/main" id="{096670E0-B3CC-EDD9-E1BF-7483DD04BF99}"/>
              </a:ext>
            </a:extLst>
          </p:cNvPr>
          <p:cNvSpPr txBox="1"/>
          <p:nvPr/>
        </p:nvSpPr>
        <p:spPr>
          <a:xfrm>
            <a:off x="10486880" y="2183478"/>
            <a:ext cx="1177053" cy="1015663"/>
          </a:xfrm>
          <a:prstGeom prst="rect">
            <a:avLst/>
          </a:prstGeom>
          <a:noFill/>
        </p:spPr>
        <p:txBody>
          <a:bodyPr wrap="none" rtlCol="0">
            <a:spAutoFit/>
          </a:bodyPr>
          <a:lstStyle/>
          <a:p>
            <a:r>
              <a:rPr lang="en-US" sz="2000" dirty="0"/>
              <a:t>r = -0.39</a:t>
            </a:r>
          </a:p>
          <a:p>
            <a:r>
              <a:rPr lang="en-US" sz="2000" dirty="0"/>
              <a:t>P &lt; 0.01</a:t>
            </a:r>
          </a:p>
          <a:p>
            <a:r>
              <a:rPr lang="en-US" sz="2000" dirty="0"/>
              <a:t>(Pearson)</a:t>
            </a:r>
          </a:p>
        </p:txBody>
      </p:sp>
      <p:sp>
        <p:nvSpPr>
          <p:cNvPr id="8" name="TextBox 7">
            <a:extLst>
              <a:ext uri="{FF2B5EF4-FFF2-40B4-BE49-F238E27FC236}">
                <a16:creationId xmlns:a16="http://schemas.microsoft.com/office/drawing/2014/main" id="{3D317D80-AF34-CCBE-F1CE-6E89B58DE19F}"/>
              </a:ext>
            </a:extLst>
          </p:cNvPr>
          <p:cNvSpPr txBox="1"/>
          <p:nvPr/>
        </p:nvSpPr>
        <p:spPr>
          <a:xfrm>
            <a:off x="10486880" y="3429000"/>
            <a:ext cx="1399742" cy="1015663"/>
          </a:xfrm>
          <a:prstGeom prst="rect">
            <a:avLst/>
          </a:prstGeom>
          <a:noFill/>
        </p:spPr>
        <p:txBody>
          <a:bodyPr wrap="none" rtlCol="0">
            <a:spAutoFit/>
          </a:bodyPr>
          <a:lstStyle/>
          <a:p>
            <a:r>
              <a:rPr lang="en-US" sz="2000" dirty="0"/>
              <a:t>r = -0.43</a:t>
            </a:r>
          </a:p>
          <a:p>
            <a:r>
              <a:rPr lang="en-US" sz="2000" dirty="0"/>
              <a:t>P &lt; 0.005</a:t>
            </a:r>
          </a:p>
          <a:p>
            <a:r>
              <a:rPr lang="en-US" sz="2000" dirty="0"/>
              <a:t>(Spearman)</a:t>
            </a:r>
          </a:p>
        </p:txBody>
      </p:sp>
      <p:pic>
        <p:nvPicPr>
          <p:cNvPr id="12" name="Picture 11" descr="A graph of a number of blue dots&#10;&#10;Description automatically generated with medium confidence">
            <a:extLst>
              <a:ext uri="{FF2B5EF4-FFF2-40B4-BE49-F238E27FC236}">
                <a16:creationId xmlns:a16="http://schemas.microsoft.com/office/drawing/2014/main" id="{718E471D-394E-52D1-2D15-579DD235691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6622" y="1125587"/>
            <a:ext cx="8891007" cy="4674653"/>
          </a:xfrm>
          <a:prstGeom prst="rect">
            <a:avLst/>
          </a:prstGeom>
          <a:ln>
            <a:solidFill>
              <a:srgbClr val="0033CC"/>
            </a:solidFill>
          </a:ln>
        </p:spPr>
      </p:pic>
    </p:spTree>
    <p:extLst>
      <p:ext uri="{BB962C8B-B14F-4D97-AF65-F5344CB8AC3E}">
        <p14:creationId xmlns:p14="http://schemas.microsoft.com/office/powerpoint/2010/main" val="250388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43E99-6D81-9E6B-7DC5-E003DB76C4F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E5F0E8-2112-6811-B440-A0A540CB3FB0}"/>
              </a:ext>
            </a:extLst>
          </p:cNvPr>
          <p:cNvSpPr txBox="1"/>
          <p:nvPr/>
        </p:nvSpPr>
        <p:spPr>
          <a:xfrm>
            <a:off x="1431657" y="6011657"/>
            <a:ext cx="9802284" cy="307777"/>
          </a:xfrm>
          <a:prstGeom prst="rect">
            <a:avLst/>
          </a:prstGeom>
          <a:noFill/>
        </p:spPr>
        <p:txBody>
          <a:bodyPr wrap="square" rtlCol="0">
            <a:spAutoFit/>
          </a:bodyPr>
          <a:lstStyle/>
          <a:p>
            <a:r>
              <a:rPr lang="en-US" sz="1400" dirty="0"/>
              <a:t>X-axis data from the United Health Foundation: </a:t>
            </a:r>
            <a:r>
              <a:rPr lang="en-US" sz="1400" dirty="0">
                <a:hlinkClick r:id="rId2"/>
              </a:rPr>
              <a:t>https://assets.americashealthrankings.org/app/uploads/2018ahrannual_020419.pdf</a:t>
            </a:r>
            <a:endParaRPr lang="en-US" sz="1400" dirty="0"/>
          </a:p>
        </p:txBody>
      </p:sp>
      <p:sp>
        <p:nvSpPr>
          <p:cNvPr id="6" name="TextBox 5">
            <a:extLst>
              <a:ext uri="{FF2B5EF4-FFF2-40B4-BE49-F238E27FC236}">
                <a16:creationId xmlns:a16="http://schemas.microsoft.com/office/drawing/2014/main" id="{71886697-D91D-9170-EC29-D3D99B83CF65}"/>
              </a:ext>
            </a:extLst>
          </p:cNvPr>
          <p:cNvSpPr txBox="1"/>
          <p:nvPr/>
        </p:nvSpPr>
        <p:spPr>
          <a:xfrm>
            <a:off x="1431657" y="6319434"/>
            <a:ext cx="8447675" cy="307777"/>
          </a:xfrm>
          <a:prstGeom prst="rect">
            <a:avLst/>
          </a:prstGeom>
          <a:noFill/>
        </p:spPr>
        <p:txBody>
          <a:bodyPr wrap="square" rtlCol="0">
            <a:spAutoFit/>
          </a:bodyPr>
          <a:lstStyle/>
          <a:p>
            <a:r>
              <a:rPr lang="en-US" sz="1400" dirty="0"/>
              <a:t>Y-axis data from the CDC: </a:t>
            </a:r>
            <a:r>
              <a:rPr lang="en-US" sz="1400" dirty="0">
                <a:hlinkClick r:id="rId3"/>
              </a:rPr>
              <a:t>https://www.cdc.gov/nchs/pressroom/sosmap/covid19_mortality_final/COVID19.htm</a:t>
            </a:r>
            <a:endParaRPr lang="en-US" sz="1400" dirty="0"/>
          </a:p>
        </p:txBody>
      </p:sp>
      <p:sp>
        <p:nvSpPr>
          <p:cNvPr id="4" name="TextBox 3">
            <a:extLst>
              <a:ext uri="{FF2B5EF4-FFF2-40B4-BE49-F238E27FC236}">
                <a16:creationId xmlns:a16="http://schemas.microsoft.com/office/drawing/2014/main" id="{8BE72CAB-681A-BACD-C52F-18FFD8F66F96}"/>
              </a:ext>
            </a:extLst>
          </p:cNvPr>
          <p:cNvSpPr txBox="1"/>
          <p:nvPr/>
        </p:nvSpPr>
        <p:spPr>
          <a:xfrm>
            <a:off x="1014368" y="230789"/>
            <a:ext cx="10328104" cy="461665"/>
          </a:xfrm>
          <a:prstGeom prst="rect">
            <a:avLst/>
          </a:prstGeom>
          <a:noFill/>
        </p:spPr>
        <p:txBody>
          <a:bodyPr wrap="square" rtlCol="0">
            <a:spAutoFit/>
          </a:bodyPr>
          <a:lstStyle/>
          <a:p>
            <a:pPr algn="just"/>
            <a:r>
              <a:rPr lang="en-US" sz="2300" b="1" dirty="0">
                <a:solidFill>
                  <a:srgbClr val="0033CC"/>
                </a:solidFill>
              </a:rPr>
              <a:t>People with better overall health are less likely to die from respiratory infections. </a:t>
            </a:r>
          </a:p>
        </p:txBody>
      </p:sp>
      <p:sp>
        <p:nvSpPr>
          <p:cNvPr id="2" name="TextBox 1">
            <a:extLst>
              <a:ext uri="{FF2B5EF4-FFF2-40B4-BE49-F238E27FC236}">
                <a16:creationId xmlns:a16="http://schemas.microsoft.com/office/drawing/2014/main" id="{EDB30C66-ABCA-D172-47F2-57658A514ECB}"/>
              </a:ext>
            </a:extLst>
          </p:cNvPr>
          <p:cNvSpPr txBox="1"/>
          <p:nvPr/>
        </p:nvSpPr>
        <p:spPr>
          <a:xfrm>
            <a:off x="10256208" y="3671652"/>
            <a:ext cx="1177053" cy="707886"/>
          </a:xfrm>
          <a:prstGeom prst="rect">
            <a:avLst/>
          </a:prstGeom>
          <a:noFill/>
        </p:spPr>
        <p:txBody>
          <a:bodyPr wrap="none" rtlCol="0">
            <a:spAutoFit/>
          </a:bodyPr>
          <a:lstStyle/>
          <a:p>
            <a:r>
              <a:rPr lang="en-US" sz="2000" dirty="0"/>
              <a:t>r = -0.84</a:t>
            </a:r>
          </a:p>
          <a:p>
            <a:r>
              <a:rPr lang="en-US" sz="2000" dirty="0"/>
              <a:t>(Pearson)</a:t>
            </a:r>
          </a:p>
        </p:txBody>
      </p:sp>
      <p:pic>
        <p:nvPicPr>
          <p:cNvPr id="8" name="Picture 7" descr="A graph with blue dots&#10;&#10;Description automatically generated">
            <a:extLst>
              <a:ext uri="{FF2B5EF4-FFF2-40B4-BE49-F238E27FC236}">
                <a16:creationId xmlns:a16="http://schemas.microsoft.com/office/drawing/2014/main" id="{D4059289-3BCA-421E-AA27-85B7A2075C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05049" y="902525"/>
            <a:ext cx="8300851" cy="4920115"/>
          </a:xfrm>
          <a:prstGeom prst="rect">
            <a:avLst/>
          </a:prstGeom>
          <a:ln>
            <a:solidFill>
              <a:schemeClr val="accent1"/>
            </a:solidFill>
          </a:ln>
        </p:spPr>
      </p:pic>
    </p:spTree>
    <p:extLst>
      <p:ext uri="{BB962C8B-B14F-4D97-AF65-F5344CB8AC3E}">
        <p14:creationId xmlns:p14="http://schemas.microsoft.com/office/powerpoint/2010/main" val="232633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A171A-D6D1-9A6D-E19B-F60BFECC4B0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86F62C22-E7BE-AA00-F7AF-FE7DD4A1CB25}"/>
              </a:ext>
            </a:extLst>
          </p:cNvPr>
          <p:cNvSpPr txBox="1"/>
          <p:nvPr/>
        </p:nvSpPr>
        <p:spPr>
          <a:xfrm>
            <a:off x="1338134" y="6280985"/>
            <a:ext cx="8411347" cy="307777"/>
          </a:xfrm>
          <a:prstGeom prst="rect">
            <a:avLst/>
          </a:prstGeom>
          <a:noFill/>
        </p:spPr>
        <p:txBody>
          <a:bodyPr wrap="square" rtlCol="0">
            <a:spAutoFit/>
          </a:bodyPr>
          <a:lstStyle/>
          <a:p>
            <a:r>
              <a:rPr lang="en-US" sz="1400" dirty="0"/>
              <a:t>Y-axis data from the CDC: </a:t>
            </a:r>
            <a:r>
              <a:rPr lang="en-US" sz="1400" dirty="0">
                <a:hlinkClick r:id="rId2"/>
              </a:rPr>
              <a:t>https://www.cdc.gov/nchs/pressroom/sosmap/covid19_mortality_final/COVID19.htm</a:t>
            </a:r>
            <a:endParaRPr lang="en-US" sz="1400" dirty="0"/>
          </a:p>
        </p:txBody>
      </p:sp>
      <p:sp>
        <p:nvSpPr>
          <p:cNvPr id="6" name="TextBox 5">
            <a:extLst>
              <a:ext uri="{FF2B5EF4-FFF2-40B4-BE49-F238E27FC236}">
                <a16:creationId xmlns:a16="http://schemas.microsoft.com/office/drawing/2014/main" id="{9512657C-5AE4-597D-5C19-DF5579BD1BA4}"/>
              </a:ext>
            </a:extLst>
          </p:cNvPr>
          <p:cNvSpPr txBox="1"/>
          <p:nvPr/>
        </p:nvSpPr>
        <p:spPr>
          <a:xfrm>
            <a:off x="1338134" y="5973208"/>
            <a:ext cx="8171276" cy="307777"/>
          </a:xfrm>
          <a:prstGeom prst="rect">
            <a:avLst/>
          </a:prstGeom>
          <a:noFill/>
        </p:spPr>
        <p:txBody>
          <a:bodyPr wrap="square" rtlCol="0">
            <a:spAutoFit/>
          </a:bodyPr>
          <a:lstStyle/>
          <a:p>
            <a:r>
              <a:rPr lang="en-US" sz="1400" dirty="0"/>
              <a:t>X-axis data from the CDC: </a:t>
            </a:r>
            <a:r>
              <a:rPr lang="en-US" sz="1400" dirty="0">
                <a:hlinkClick r:id="rId3"/>
              </a:rPr>
              <a:t>https://www.cdc.gov/nchs/pressroom/sosmap/life_expectancy/life_expectancy.htm</a:t>
            </a:r>
            <a:endParaRPr lang="en-US" sz="1400" dirty="0"/>
          </a:p>
        </p:txBody>
      </p:sp>
      <p:sp>
        <p:nvSpPr>
          <p:cNvPr id="3" name="TextBox 2">
            <a:extLst>
              <a:ext uri="{FF2B5EF4-FFF2-40B4-BE49-F238E27FC236}">
                <a16:creationId xmlns:a16="http://schemas.microsoft.com/office/drawing/2014/main" id="{CFC8C72E-DE67-0DA4-D2EB-2E36361CF64A}"/>
              </a:ext>
            </a:extLst>
          </p:cNvPr>
          <p:cNvSpPr txBox="1"/>
          <p:nvPr/>
        </p:nvSpPr>
        <p:spPr>
          <a:xfrm>
            <a:off x="1165860" y="227739"/>
            <a:ext cx="9951719" cy="446276"/>
          </a:xfrm>
          <a:prstGeom prst="rect">
            <a:avLst/>
          </a:prstGeom>
          <a:noFill/>
        </p:spPr>
        <p:txBody>
          <a:bodyPr wrap="square" rtlCol="0">
            <a:spAutoFit/>
          </a:bodyPr>
          <a:lstStyle/>
          <a:p>
            <a:pPr algn="just"/>
            <a:r>
              <a:rPr lang="en-US" sz="2300" b="1" dirty="0">
                <a:solidFill>
                  <a:srgbClr val="0033CC"/>
                </a:solidFill>
              </a:rPr>
              <a:t>Reporting of COVID-19 deaths are also inversely correlated with life expectancy. </a:t>
            </a:r>
          </a:p>
        </p:txBody>
      </p:sp>
      <p:pic>
        <p:nvPicPr>
          <p:cNvPr id="5" name="Picture 4" descr="A graph of a number of blue dots&#10;&#10;Description automatically generated">
            <a:extLst>
              <a:ext uri="{FF2B5EF4-FFF2-40B4-BE49-F238E27FC236}">
                <a16:creationId xmlns:a16="http://schemas.microsoft.com/office/drawing/2014/main" id="{D1970DD5-57ED-5530-A723-E1B10D1372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6291" y="909174"/>
            <a:ext cx="8787739" cy="4774007"/>
          </a:xfrm>
          <a:prstGeom prst="rect">
            <a:avLst/>
          </a:prstGeom>
          <a:ln>
            <a:solidFill>
              <a:schemeClr val="accent1"/>
            </a:solidFill>
          </a:ln>
        </p:spPr>
      </p:pic>
      <p:sp>
        <p:nvSpPr>
          <p:cNvPr id="7" name="TextBox 6">
            <a:extLst>
              <a:ext uri="{FF2B5EF4-FFF2-40B4-BE49-F238E27FC236}">
                <a16:creationId xmlns:a16="http://schemas.microsoft.com/office/drawing/2014/main" id="{EDFFEC3B-EA9B-11B8-E950-97C8ADA1F8FC}"/>
              </a:ext>
            </a:extLst>
          </p:cNvPr>
          <p:cNvSpPr txBox="1"/>
          <p:nvPr/>
        </p:nvSpPr>
        <p:spPr>
          <a:xfrm>
            <a:off x="10422177" y="3624151"/>
            <a:ext cx="1177053" cy="707886"/>
          </a:xfrm>
          <a:prstGeom prst="rect">
            <a:avLst/>
          </a:prstGeom>
          <a:noFill/>
          <a:ln>
            <a:noFill/>
          </a:ln>
        </p:spPr>
        <p:txBody>
          <a:bodyPr wrap="none" rtlCol="0">
            <a:spAutoFit/>
          </a:bodyPr>
          <a:lstStyle/>
          <a:p>
            <a:r>
              <a:rPr lang="en-US" sz="2000" dirty="0"/>
              <a:t>r = -0.77</a:t>
            </a:r>
          </a:p>
          <a:p>
            <a:r>
              <a:rPr lang="en-US" sz="2000" dirty="0"/>
              <a:t>(Pearson)</a:t>
            </a:r>
          </a:p>
        </p:txBody>
      </p:sp>
    </p:spTree>
    <p:extLst>
      <p:ext uri="{BB962C8B-B14F-4D97-AF65-F5344CB8AC3E}">
        <p14:creationId xmlns:p14="http://schemas.microsoft.com/office/powerpoint/2010/main" val="381016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87D41-C04B-B4D5-7E40-5AE9AD511EF2}"/>
            </a:ext>
          </a:extLst>
        </p:cNvPr>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0C0121F4-635B-65A7-1747-2D2EF6F08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371" y="2088274"/>
            <a:ext cx="1139584" cy="4338343"/>
          </a:xfrm>
          <a:prstGeom prst="rect">
            <a:avLst/>
          </a:prstGeom>
          <a:ln>
            <a:solidFill>
              <a:schemeClr val="accent1"/>
            </a:solidFill>
          </a:ln>
        </p:spPr>
      </p:pic>
      <p:pic>
        <p:nvPicPr>
          <p:cNvPr id="11" name="Picture 10" descr="A screenshot of a cellphone&#10;&#10;Description automatically generated">
            <a:extLst>
              <a:ext uri="{FF2B5EF4-FFF2-40B4-BE49-F238E27FC236}">
                <a16:creationId xmlns:a16="http://schemas.microsoft.com/office/drawing/2014/main" id="{0162A80C-8D42-A419-97BC-BB85D7B728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3036" y="2088275"/>
            <a:ext cx="1142259" cy="4348520"/>
          </a:xfrm>
          <a:prstGeom prst="rect">
            <a:avLst/>
          </a:prstGeom>
          <a:ln>
            <a:solidFill>
              <a:schemeClr val="accent1"/>
            </a:solidFill>
          </a:ln>
        </p:spPr>
      </p:pic>
      <p:pic>
        <p:nvPicPr>
          <p:cNvPr id="13" name="Picture 12" descr="A close-up of a sign&#10;&#10;Description automatically generated">
            <a:extLst>
              <a:ext uri="{FF2B5EF4-FFF2-40B4-BE49-F238E27FC236}">
                <a16:creationId xmlns:a16="http://schemas.microsoft.com/office/drawing/2014/main" id="{962716E9-4CBE-6D27-D6BA-7960D7C61F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036" y="718257"/>
            <a:ext cx="7892868" cy="1238375"/>
          </a:xfrm>
          <a:prstGeom prst="rect">
            <a:avLst/>
          </a:prstGeom>
          <a:ln>
            <a:solidFill>
              <a:schemeClr val="accent1"/>
            </a:solidFill>
          </a:ln>
        </p:spPr>
      </p:pic>
      <p:sp>
        <p:nvSpPr>
          <p:cNvPr id="14" name="TextBox 13">
            <a:extLst>
              <a:ext uri="{FF2B5EF4-FFF2-40B4-BE49-F238E27FC236}">
                <a16:creationId xmlns:a16="http://schemas.microsoft.com/office/drawing/2014/main" id="{73209C24-166F-3851-EE9B-F1FBF33511E7}"/>
              </a:ext>
            </a:extLst>
          </p:cNvPr>
          <p:cNvSpPr txBox="1"/>
          <p:nvPr/>
        </p:nvSpPr>
        <p:spPr>
          <a:xfrm>
            <a:off x="874008" y="6478338"/>
            <a:ext cx="11172434" cy="307777"/>
          </a:xfrm>
          <a:prstGeom prst="rect">
            <a:avLst/>
          </a:prstGeom>
          <a:noFill/>
        </p:spPr>
        <p:txBody>
          <a:bodyPr wrap="square" rtlCol="0">
            <a:spAutoFit/>
          </a:bodyPr>
          <a:lstStyle/>
          <a:p>
            <a:r>
              <a:rPr lang="en-US" sz="1400" dirty="0"/>
              <a:t>Data from Becker’s Hospital Review: </a:t>
            </a:r>
            <a:r>
              <a:rPr lang="en-US" sz="1400" dirty="0">
                <a:hlinkClick r:id="rId5"/>
              </a:rPr>
              <a:t>https://www.beckershospitalreview.com/finance/state-by-state-breakdown-of-federal-aid-per-covid-19-case.html</a:t>
            </a:r>
            <a:endParaRPr lang="en-US" sz="1400" dirty="0"/>
          </a:p>
        </p:txBody>
      </p:sp>
      <p:cxnSp>
        <p:nvCxnSpPr>
          <p:cNvPr id="16" name="Straight Arrow Connector 15">
            <a:extLst>
              <a:ext uri="{FF2B5EF4-FFF2-40B4-BE49-F238E27FC236}">
                <a16:creationId xmlns:a16="http://schemas.microsoft.com/office/drawing/2014/main" id="{4C2634D2-19F3-33FD-5C6D-4BE98BF25CE3}"/>
              </a:ext>
            </a:extLst>
          </p:cNvPr>
          <p:cNvCxnSpPr>
            <a:cxnSpLocks/>
          </p:cNvCxnSpPr>
          <p:nvPr/>
        </p:nvCxnSpPr>
        <p:spPr>
          <a:xfrm>
            <a:off x="358110" y="4138222"/>
            <a:ext cx="604927"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DA73EA3-2406-CB88-6C16-B8BA6DE3F8F2}"/>
              </a:ext>
            </a:extLst>
          </p:cNvPr>
          <p:cNvCxnSpPr>
            <a:cxnSpLocks/>
          </p:cNvCxnSpPr>
          <p:nvPr/>
        </p:nvCxnSpPr>
        <p:spPr>
          <a:xfrm>
            <a:off x="358109" y="3335582"/>
            <a:ext cx="604927"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A close-up of a text&#10;&#10;Description automatically generated">
            <a:extLst>
              <a:ext uri="{FF2B5EF4-FFF2-40B4-BE49-F238E27FC236}">
                <a16:creationId xmlns:a16="http://schemas.microsoft.com/office/drawing/2014/main" id="{B9C7E5AA-5DC4-F671-1D46-EB576306DA9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40352" y="3034370"/>
            <a:ext cx="7391233" cy="3392834"/>
          </a:xfrm>
          <a:prstGeom prst="rect">
            <a:avLst/>
          </a:prstGeom>
          <a:ln>
            <a:solidFill>
              <a:schemeClr val="accent1"/>
            </a:solidFill>
          </a:ln>
        </p:spPr>
      </p:pic>
      <p:cxnSp>
        <p:nvCxnSpPr>
          <p:cNvPr id="27" name="Straight Arrow Connector 26">
            <a:extLst>
              <a:ext uri="{FF2B5EF4-FFF2-40B4-BE49-F238E27FC236}">
                <a16:creationId xmlns:a16="http://schemas.microsoft.com/office/drawing/2014/main" id="{8ABCF1E8-14EA-EA49-1892-52A0005418E9}"/>
              </a:ext>
            </a:extLst>
          </p:cNvPr>
          <p:cNvCxnSpPr>
            <a:cxnSpLocks/>
          </p:cNvCxnSpPr>
          <p:nvPr/>
        </p:nvCxnSpPr>
        <p:spPr>
          <a:xfrm>
            <a:off x="358109" y="2195050"/>
            <a:ext cx="604927"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0F4843D-B592-5C4E-2081-8679B31113D9}"/>
              </a:ext>
            </a:extLst>
          </p:cNvPr>
          <p:cNvCxnSpPr>
            <a:cxnSpLocks/>
          </p:cNvCxnSpPr>
          <p:nvPr/>
        </p:nvCxnSpPr>
        <p:spPr>
          <a:xfrm>
            <a:off x="2281444" y="5352155"/>
            <a:ext cx="604927" cy="0"/>
          </a:xfrm>
          <a:prstGeom prst="straightConnector1">
            <a:avLst/>
          </a:prstGeom>
          <a:ln w="5715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2A1CC73-78D6-85D0-5146-0499696C2E6C}"/>
              </a:ext>
            </a:extLst>
          </p:cNvPr>
          <p:cNvSpPr txBox="1"/>
          <p:nvPr/>
        </p:nvSpPr>
        <p:spPr>
          <a:xfrm>
            <a:off x="4340352" y="2095391"/>
            <a:ext cx="7493539" cy="800219"/>
          </a:xfrm>
          <a:prstGeom prst="rect">
            <a:avLst/>
          </a:prstGeom>
          <a:noFill/>
        </p:spPr>
        <p:txBody>
          <a:bodyPr wrap="square" rtlCol="0">
            <a:spAutoFit/>
          </a:bodyPr>
          <a:lstStyle/>
          <a:p>
            <a:pPr algn="just"/>
            <a:r>
              <a:rPr lang="en-US" sz="2300" b="1" dirty="0">
                <a:solidFill>
                  <a:srgbClr val="0033CC"/>
                </a:solidFill>
              </a:rPr>
              <a:t>Why did states like Nebraska and West Virginia get 20X more funding per patient than New York and New Jersey?</a:t>
            </a:r>
          </a:p>
        </p:txBody>
      </p:sp>
      <p:sp>
        <p:nvSpPr>
          <p:cNvPr id="15" name="TextBox 14">
            <a:extLst>
              <a:ext uri="{FF2B5EF4-FFF2-40B4-BE49-F238E27FC236}">
                <a16:creationId xmlns:a16="http://schemas.microsoft.com/office/drawing/2014/main" id="{71CE91E3-F0AA-E205-4F63-701F6194D5C5}"/>
              </a:ext>
            </a:extLst>
          </p:cNvPr>
          <p:cNvSpPr txBox="1"/>
          <p:nvPr/>
        </p:nvSpPr>
        <p:spPr>
          <a:xfrm>
            <a:off x="340653" y="124949"/>
            <a:ext cx="10397369" cy="461665"/>
          </a:xfrm>
          <a:prstGeom prst="rect">
            <a:avLst/>
          </a:prstGeom>
          <a:noFill/>
        </p:spPr>
        <p:txBody>
          <a:bodyPr wrap="square" rtlCol="0">
            <a:spAutoFit/>
          </a:bodyPr>
          <a:lstStyle/>
          <a:p>
            <a:pPr algn="just"/>
            <a:r>
              <a:rPr lang="en-US" sz="2300" b="1" dirty="0">
                <a:solidFill>
                  <a:srgbClr val="0033CC"/>
                </a:solidFill>
              </a:rPr>
              <a:t>Did CARES funding adversely affect the reporting of COVID deaths per state?</a:t>
            </a:r>
          </a:p>
        </p:txBody>
      </p:sp>
    </p:spTree>
    <p:extLst>
      <p:ext uri="{BB962C8B-B14F-4D97-AF65-F5344CB8AC3E}">
        <p14:creationId xmlns:p14="http://schemas.microsoft.com/office/powerpoint/2010/main" val="4371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65DC2-1227-EBEA-14C4-F35CE4F041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CDFB037-0D47-A7B9-8A01-B48500CC810A}"/>
              </a:ext>
            </a:extLst>
          </p:cNvPr>
          <p:cNvSpPr txBox="1"/>
          <p:nvPr/>
        </p:nvSpPr>
        <p:spPr>
          <a:xfrm>
            <a:off x="580395" y="5873872"/>
            <a:ext cx="11031209" cy="307777"/>
          </a:xfrm>
          <a:prstGeom prst="rect">
            <a:avLst/>
          </a:prstGeom>
          <a:noFill/>
        </p:spPr>
        <p:txBody>
          <a:bodyPr wrap="square" rtlCol="0">
            <a:spAutoFit/>
          </a:bodyPr>
          <a:lstStyle/>
          <a:p>
            <a:r>
              <a:rPr lang="en-US" sz="1400" dirty="0"/>
              <a:t>X-axis data from the Visual Capitalist: </a:t>
            </a:r>
            <a:r>
              <a:rPr lang="en-US" sz="1400" dirty="0">
                <a:hlinkClick r:id="rId2"/>
              </a:rPr>
              <a:t>https://www.visualcapitalist.com/sp/mapping-us-urbanization-by-state/</a:t>
            </a:r>
            <a:endParaRPr lang="en-US" sz="1400" dirty="0"/>
          </a:p>
        </p:txBody>
      </p:sp>
      <p:sp>
        <p:nvSpPr>
          <p:cNvPr id="8" name="TextBox 7">
            <a:extLst>
              <a:ext uri="{FF2B5EF4-FFF2-40B4-BE49-F238E27FC236}">
                <a16:creationId xmlns:a16="http://schemas.microsoft.com/office/drawing/2014/main" id="{9EDDFB34-C461-35C6-9539-B488F225F7E8}"/>
              </a:ext>
            </a:extLst>
          </p:cNvPr>
          <p:cNvSpPr txBox="1"/>
          <p:nvPr/>
        </p:nvSpPr>
        <p:spPr>
          <a:xfrm>
            <a:off x="580395" y="6296836"/>
            <a:ext cx="11544300" cy="307777"/>
          </a:xfrm>
          <a:prstGeom prst="rect">
            <a:avLst/>
          </a:prstGeom>
          <a:noFill/>
        </p:spPr>
        <p:txBody>
          <a:bodyPr wrap="square" rtlCol="0">
            <a:spAutoFit/>
          </a:bodyPr>
          <a:lstStyle/>
          <a:p>
            <a:r>
              <a:rPr lang="en-US" sz="1400" dirty="0"/>
              <a:t>Y-axis data from Becker’s Hospital Review: </a:t>
            </a:r>
            <a:r>
              <a:rPr lang="en-US" sz="1400" dirty="0">
                <a:hlinkClick r:id="rId3"/>
              </a:rPr>
              <a:t>https://www.beckershospitalreview.com/finance/state-by-state-breakdown-of-federal-aid-per-covid-19-case.html</a:t>
            </a:r>
            <a:endParaRPr lang="en-US" sz="1400" dirty="0"/>
          </a:p>
        </p:txBody>
      </p:sp>
      <p:sp>
        <p:nvSpPr>
          <p:cNvPr id="4" name="TextBox 3">
            <a:extLst>
              <a:ext uri="{FF2B5EF4-FFF2-40B4-BE49-F238E27FC236}">
                <a16:creationId xmlns:a16="http://schemas.microsoft.com/office/drawing/2014/main" id="{E9BDB7C0-F148-EF83-C544-A8FA4A6EAF9C}"/>
              </a:ext>
            </a:extLst>
          </p:cNvPr>
          <p:cNvSpPr txBox="1"/>
          <p:nvPr/>
        </p:nvSpPr>
        <p:spPr>
          <a:xfrm>
            <a:off x="2050206" y="274444"/>
            <a:ext cx="8178653" cy="461665"/>
          </a:xfrm>
          <a:prstGeom prst="rect">
            <a:avLst/>
          </a:prstGeom>
          <a:noFill/>
        </p:spPr>
        <p:txBody>
          <a:bodyPr wrap="square" rtlCol="0">
            <a:spAutoFit/>
          </a:bodyPr>
          <a:lstStyle/>
          <a:p>
            <a:pPr algn="just"/>
            <a:r>
              <a:rPr lang="en-US" sz="2300" b="1" dirty="0">
                <a:solidFill>
                  <a:srgbClr val="0033CC"/>
                </a:solidFill>
              </a:rPr>
              <a:t>States that were more urbanized often received lower payments.</a:t>
            </a:r>
          </a:p>
        </p:txBody>
      </p:sp>
      <p:sp>
        <p:nvSpPr>
          <p:cNvPr id="3" name="TextBox 2">
            <a:extLst>
              <a:ext uri="{FF2B5EF4-FFF2-40B4-BE49-F238E27FC236}">
                <a16:creationId xmlns:a16="http://schemas.microsoft.com/office/drawing/2014/main" id="{48A81110-F76E-6160-918F-ADB03E36B61F}"/>
              </a:ext>
            </a:extLst>
          </p:cNvPr>
          <p:cNvSpPr txBox="1"/>
          <p:nvPr/>
        </p:nvSpPr>
        <p:spPr>
          <a:xfrm>
            <a:off x="10578800" y="3830336"/>
            <a:ext cx="1177053" cy="707886"/>
          </a:xfrm>
          <a:prstGeom prst="rect">
            <a:avLst/>
          </a:prstGeom>
          <a:noFill/>
        </p:spPr>
        <p:txBody>
          <a:bodyPr wrap="none" rtlCol="0">
            <a:spAutoFit/>
          </a:bodyPr>
          <a:lstStyle/>
          <a:p>
            <a:r>
              <a:rPr lang="en-US" sz="2000" dirty="0"/>
              <a:t>r = -0.54</a:t>
            </a:r>
          </a:p>
          <a:p>
            <a:r>
              <a:rPr lang="en-US" sz="2000" dirty="0"/>
              <a:t>(Pearson)</a:t>
            </a:r>
          </a:p>
        </p:txBody>
      </p:sp>
      <p:pic>
        <p:nvPicPr>
          <p:cNvPr id="6" name="Picture 5" descr="A graph of a graph with blue dots&#10;&#10;Description automatically generated with medium confidence">
            <a:extLst>
              <a:ext uri="{FF2B5EF4-FFF2-40B4-BE49-F238E27FC236}">
                <a16:creationId xmlns:a16="http://schemas.microsoft.com/office/drawing/2014/main" id="{F23F7B3B-F1D3-A56C-1AAE-5A0A49B180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4910" y="851296"/>
            <a:ext cx="8917873" cy="4907389"/>
          </a:xfrm>
          <a:prstGeom prst="rect">
            <a:avLst/>
          </a:prstGeom>
          <a:ln>
            <a:solidFill>
              <a:srgbClr val="0033CC"/>
            </a:solidFill>
          </a:ln>
        </p:spPr>
      </p:pic>
    </p:spTree>
    <p:extLst>
      <p:ext uri="{BB962C8B-B14F-4D97-AF65-F5344CB8AC3E}">
        <p14:creationId xmlns:p14="http://schemas.microsoft.com/office/powerpoint/2010/main" val="3165369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0DFC32B-167B-A443-A453-4B92E2C61A30}">
  <we:reference id="b0430364-2ab6-47cd-907e-f8b72239b204" version="4.6.79.0" store="EXCatalog" storeType="EXCatalog"/>
  <we:alternateReferences>
    <we:reference id="WA200000729" version="4.6.79.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3876</TotalTime>
  <Words>2041</Words>
  <Application>Microsoft Macintosh PowerPoint</Application>
  <PresentationFormat>Widescreen</PresentationFormat>
  <Paragraphs>136</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inter</vt:lpstr>
      <vt:lpstr>Aptos</vt: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cccc</dc:title>
  <dc:creator>Antonio Chaves</dc:creator>
  <cp:lastModifiedBy>Chaves, Antonio R</cp:lastModifiedBy>
  <cp:revision>222</cp:revision>
  <cp:lastPrinted>2025-03-02T22:02:28Z</cp:lastPrinted>
  <dcterms:created xsi:type="dcterms:W3CDTF">2023-03-07T14:00:42Z</dcterms:created>
  <dcterms:modified xsi:type="dcterms:W3CDTF">2025-03-31T13:25:00Z</dcterms:modified>
</cp:coreProperties>
</file>