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773" r:id="rId3"/>
    <p:sldId id="258" r:id="rId4"/>
    <p:sldId id="261" r:id="rId5"/>
    <p:sldId id="259" r:id="rId6"/>
    <p:sldId id="280" r:id="rId7"/>
    <p:sldId id="771" r:id="rId8"/>
    <p:sldId id="761" r:id="rId9"/>
    <p:sldId id="265" r:id="rId10"/>
    <p:sldId id="759" r:id="rId11"/>
    <p:sldId id="775" r:id="rId12"/>
    <p:sldId id="267" r:id="rId13"/>
    <p:sldId id="772" r:id="rId14"/>
    <p:sldId id="760" r:id="rId15"/>
    <p:sldId id="755" r:id="rId16"/>
    <p:sldId id="275" r:id="rId17"/>
    <p:sldId id="758" r:id="rId18"/>
    <p:sldId id="276" r:id="rId19"/>
    <p:sldId id="273" r:id="rId20"/>
    <p:sldId id="774" r:id="rId21"/>
    <p:sldId id="757" r:id="rId22"/>
    <p:sldId id="777" r:id="rId23"/>
    <p:sldId id="770" r:id="rId24"/>
    <p:sldId id="269" r:id="rId25"/>
    <p:sldId id="274" r:id="rId26"/>
    <p:sldId id="271" r:id="rId27"/>
    <p:sldId id="75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2A11"/>
    <a:srgbClr val="FF44B1"/>
    <a:srgbClr val="A64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4"/>
    <p:restoredTop sz="95884"/>
  </p:normalViewPr>
  <p:slideViewPr>
    <p:cSldViewPr snapToGrid="0">
      <p:cViewPr varScale="1">
        <p:scale>
          <a:sx n="120" d="100"/>
          <a:sy n="120" d="100"/>
        </p:scale>
        <p:origin x="312"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9CA3C-26D9-D64D-ACA9-D3CDA0965B80}" type="datetimeFigureOut">
              <a:rPr lang="en-US" smtClean="0"/>
              <a:t>7/8/25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81C21-4AD3-4E45-883F-42F25180B339}" type="slidenum">
              <a:rPr lang="en-US" smtClean="0"/>
              <a:t>‹#›</a:t>
            </a:fld>
            <a:endParaRPr lang="en-US"/>
          </a:p>
        </p:txBody>
      </p:sp>
    </p:spTree>
    <p:extLst>
      <p:ext uri="{BB962C8B-B14F-4D97-AF65-F5344CB8AC3E}">
        <p14:creationId xmlns:p14="http://schemas.microsoft.com/office/powerpoint/2010/main" val="192646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D5A5-F6EE-A00A-9CD0-0DA05ADF4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84DDC-E1DA-0C85-BA14-22C03DDEE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BD503-9FA3-61CA-D429-58BB50F54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75B33-7907-C66D-6DA8-7D906B975A5E}"/>
              </a:ext>
            </a:extLst>
          </p:cNvPr>
          <p:cNvSpPr>
            <a:spLocks noGrp="1"/>
          </p:cNvSpPr>
          <p:nvPr>
            <p:ph type="sldNum" sz="quarter" idx="5"/>
          </p:nvPr>
        </p:nvSpPr>
        <p:spPr/>
        <p:txBody>
          <a:bodyPr/>
          <a:lstStyle/>
          <a:p>
            <a:fld id="{0FF81C21-4AD3-4E45-883F-42F25180B339}" type="slidenum">
              <a:rPr lang="en-US" smtClean="0"/>
              <a:t>2</a:t>
            </a:fld>
            <a:endParaRPr lang="en-US"/>
          </a:p>
        </p:txBody>
      </p:sp>
    </p:spTree>
    <p:extLst>
      <p:ext uri="{BB962C8B-B14F-4D97-AF65-F5344CB8AC3E}">
        <p14:creationId xmlns:p14="http://schemas.microsoft.com/office/powerpoint/2010/main" val="7899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75C4-7D23-2685-03D8-F5D6FB5FF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BD805-1CEF-1931-13AE-BAE8155AC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DD6C9-AB24-AB2C-BEE4-0A6EF23D83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B4B647-E1D0-D3CF-84DC-30126A98C731}"/>
              </a:ext>
            </a:extLst>
          </p:cNvPr>
          <p:cNvSpPr>
            <a:spLocks noGrp="1"/>
          </p:cNvSpPr>
          <p:nvPr>
            <p:ph type="sldNum" sz="quarter" idx="5"/>
          </p:nvPr>
        </p:nvSpPr>
        <p:spPr/>
        <p:txBody>
          <a:bodyPr/>
          <a:lstStyle/>
          <a:p>
            <a:fld id="{0FF81C21-4AD3-4E45-883F-42F25180B339}" type="slidenum">
              <a:rPr lang="en-US" smtClean="0"/>
              <a:t>21</a:t>
            </a:fld>
            <a:endParaRPr lang="en-US"/>
          </a:p>
        </p:txBody>
      </p:sp>
    </p:spTree>
    <p:extLst>
      <p:ext uri="{BB962C8B-B14F-4D97-AF65-F5344CB8AC3E}">
        <p14:creationId xmlns:p14="http://schemas.microsoft.com/office/powerpoint/2010/main" val="409957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C2AD-2433-82DB-4FA1-E15854EB9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32302-5292-2577-5508-849E00781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5EDDF-7EF8-442A-4872-5AFA38FC3E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2A9E29-F16A-FA78-7E8C-BC8F04AADD69}"/>
              </a:ext>
            </a:extLst>
          </p:cNvPr>
          <p:cNvSpPr>
            <a:spLocks noGrp="1"/>
          </p:cNvSpPr>
          <p:nvPr>
            <p:ph type="sldNum" sz="quarter" idx="5"/>
          </p:nvPr>
        </p:nvSpPr>
        <p:spPr/>
        <p:txBody>
          <a:bodyPr/>
          <a:lstStyle/>
          <a:p>
            <a:fld id="{0FF81C21-4AD3-4E45-883F-42F25180B339}" type="slidenum">
              <a:rPr lang="en-US" smtClean="0"/>
              <a:t>23</a:t>
            </a:fld>
            <a:endParaRPr lang="en-US"/>
          </a:p>
        </p:txBody>
      </p:sp>
    </p:spTree>
    <p:extLst>
      <p:ext uri="{BB962C8B-B14F-4D97-AF65-F5344CB8AC3E}">
        <p14:creationId xmlns:p14="http://schemas.microsoft.com/office/powerpoint/2010/main" val="118460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6</a:t>
            </a:fld>
            <a:endParaRPr lang="en-US"/>
          </a:p>
        </p:txBody>
      </p:sp>
    </p:spTree>
    <p:extLst>
      <p:ext uri="{BB962C8B-B14F-4D97-AF65-F5344CB8AC3E}">
        <p14:creationId xmlns:p14="http://schemas.microsoft.com/office/powerpoint/2010/main" val="197409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2DC8A-A7DD-AD19-8060-6F86D3007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74C4E-2C08-ECB2-7C39-B2C5EDE99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F4405-F200-458F-D6A9-857D03D5F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E5316A-1002-65BF-F824-2922EB05DFFE}"/>
              </a:ext>
            </a:extLst>
          </p:cNvPr>
          <p:cNvSpPr>
            <a:spLocks noGrp="1"/>
          </p:cNvSpPr>
          <p:nvPr>
            <p:ph type="sldNum" sz="quarter" idx="5"/>
          </p:nvPr>
        </p:nvSpPr>
        <p:spPr/>
        <p:txBody>
          <a:bodyPr/>
          <a:lstStyle/>
          <a:p>
            <a:fld id="{0FF81C21-4AD3-4E45-883F-42F25180B339}" type="slidenum">
              <a:rPr lang="en-US" smtClean="0"/>
              <a:t>10</a:t>
            </a:fld>
            <a:endParaRPr lang="en-US"/>
          </a:p>
        </p:txBody>
      </p:sp>
    </p:spTree>
    <p:extLst>
      <p:ext uri="{BB962C8B-B14F-4D97-AF65-F5344CB8AC3E}">
        <p14:creationId xmlns:p14="http://schemas.microsoft.com/office/powerpoint/2010/main" val="344487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12</a:t>
            </a:fld>
            <a:endParaRPr lang="en-US"/>
          </a:p>
        </p:txBody>
      </p:sp>
    </p:spTree>
    <p:extLst>
      <p:ext uri="{BB962C8B-B14F-4D97-AF65-F5344CB8AC3E}">
        <p14:creationId xmlns:p14="http://schemas.microsoft.com/office/powerpoint/2010/main" val="338948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421A-1675-53DD-93F2-90CA0B4D8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9866A-9C29-6FF6-9E03-1C50A871B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1F30C-3DE6-4444-0D6C-F9C2E38128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9896C-06A0-99F0-1B7E-D1D57AA618F8}"/>
              </a:ext>
            </a:extLst>
          </p:cNvPr>
          <p:cNvSpPr>
            <a:spLocks noGrp="1"/>
          </p:cNvSpPr>
          <p:nvPr>
            <p:ph type="sldNum" sz="quarter" idx="5"/>
          </p:nvPr>
        </p:nvSpPr>
        <p:spPr/>
        <p:txBody>
          <a:bodyPr/>
          <a:lstStyle/>
          <a:p>
            <a:fld id="{0FF81C21-4AD3-4E45-883F-42F25180B339}" type="slidenum">
              <a:rPr lang="en-US" smtClean="0"/>
              <a:t>13</a:t>
            </a:fld>
            <a:endParaRPr lang="en-US"/>
          </a:p>
        </p:txBody>
      </p:sp>
    </p:spTree>
    <p:extLst>
      <p:ext uri="{BB962C8B-B14F-4D97-AF65-F5344CB8AC3E}">
        <p14:creationId xmlns:p14="http://schemas.microsoft.com/office/powerpoint/2010/main" val="131599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685C-437C-F074-7D1A-C896D3647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DF423-400F-217D-388B-DE8C89F03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E5934-72C1-BAAB-CDD3-5221366525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4F6DD-BACF-C3C4-41EF-C6CC8BC858DC}"/>
              </a:ext>
            </a:extLst>
          </p:cNvPr>
          <p:cNvSpPr>
            <a:spLocks noGrp="1"/>
          </p:cNvSpPr>
          <p:nvPr>
            <p:ph type="sldNum" sz="quarter" idx="5"/>
          </p:nvPr>
        </p:nvSpPr>
        <p:spPr/>
        <p:txBody>
          <a:bodyPr/>
          <a:lstStyle/>
          <a:p>
            <a:fld id="{0FF81C21-4AD3-4E45-883F-42F25180B339}" type="slidenum">
              <a:rPr lang="en-US" smtClean="0"/>
              <a:t>14</a:t>
            </a:fld>
            <a:endParaRPr lang="en-US"/>
          </a:p>
        </p:txBody>
      </p:sp>
    </p:spTree>
    <p:extLst>
      <p:ext uri="{BB962C8B-B14F-4D97-AF65-F5344CB8AC3E}">
        <p14:creationId xmlns:p14="http://schemas.microsoft.com/office/powerpoint/2010/main" val="251696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5"/>
          </p:nvPr>
        </p:nvSpPr>
        <p:spPr/>
        <p:txBody>
          <a:bodyPr/>
          <a:lstStyle/>
          <a:p>
            <a:fld id="{0FF81C21-4AD3-4E45-883F-42F25180B339}" type="slidenum">
              <a:rPr lang="en-US" smtClean="0"/>
              <a:t>15</a:t>
            </a:fld>
            <a:endParaRPr lang="en-US"/>
          </a:p>
        </p:txBody>
      </p:sp>
    </p:spTree>
    <p:extLst>
      <p:ext uri="{BB962C8B-B14F-4D97-AF65-F5344CB8AC3E}">
        <p14:creationId xmlns:p14="http://schemas.microsoft.com/office/powerpoint/2010/main" val="392697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F81C21-4AD3-4E45-883F-42F25180B339}" type="slidenum">
              <a:rPr lang="en-US" smtClean="0"/>
              <a:t>16</a:t>
            </a:fld>
            <a:endParaRPr lang="en-US"/>
          </a:p>
        </p:txBody>
      </p:sp>
    </p:spTree>
    <p:extLst>
      <p:ext uri="{BB962C8B-B14F-4D97-AF65-F5344CB8AC3E}">
        <p14:creationId xmlns:p14="http://schemas.microsoft.com/office/powerpoint/2010/main" val="217175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927D-2394-7F51-6A24-1E7F2BEA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154D4-F5F4-3059-8A54-56B74CEEA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4AE9F-D690-73EE-BFC7-41259A25B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57375-E952-6BE1-D1BA-E1BAE384B411}"/>
              </a:ext>
            </a:extLst>
          </p:cNvPr>
          <p:cNvSpPr>
            <a:spLocks noGrp="1"/>
          </p:cNvSpPr>
          <p:nvPr>
            <p:ph type="sldNum" sz="quarter" idx="5"/>
          </p:nvPr>
        </p:nvSpPr>
        <p:spPr/>
        <p:txBody>
          <a:bodyPr/>
          <a:lstStyle/>
          <a:p>
            <a:fld id="{0FF81C21-4AD3-4E45-883F-42F25180B339}" type="slidenum">
              <a:rPr lang="en-US" smtClean="0"/>
              <a:t>17</a:t>
            </a:fld>
            <a:endParaRPr lang="en-US"/>
          </a:p>
        </p:txBody>
      </p:sp>
    </p:spTree>
    <p:extLst>
      <p:ext uri="{BB962C8B-B14F-4D97-AF65-F5344CB8AC3E}">
        <p14:creationId xmlns:p14="http://schemas.microsoft.com/office/powerpoint/2010/main" val="179484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9038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8054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847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F7B2B-08D6-9144-84AC-A42021437FF2}"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3162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F7B2B-08D6-9144-84AC-A42021437FF2}"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58496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3F7B2B-08D6-9144-84AC-A42021437FF2}" type="datetimeFigureOut">
              <a:rPr lang="en-US" smtClean="0"/>
              <a:t>7/8/25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16175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3F7B2B-08D6-9144-84AC-A42021437FF2}" type="datetimeFigureOut">
              <a:rPr lang="en-US" smtClean="0"/>
              <a:t>7/8/25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51321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3F7B2B-08D6-9144-84AC-A42021437FF2}" type="datetimeFigureOut">
              <a:rPr lang="en-US" smtClean="0"/>
              <a:t>7/8/25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133798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F7B2B-08D6-9144-84AC-A42021437FF2}" type="datetimeFigureOut">
              <a:rPr lang="en-US" smtClean="0"/>
              <a:t>7/8/25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4510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7/8/25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784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F7B2B-08D6-9144-84AC-A42021437FF2}" type="datetimeFigureOut">
              <a:rPr lang="en-US" smtClean="0"/>
              <a:t>7/8/25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F9F4-F54D-284C-AF89-D39AA6C15C20}" type="slidenum">
              <a:rPr lang="en-US" smtClean="0"/>
              <a:t>‹#›</a:t>
            </a:fld>
            <a:endParaRPr lang="en-US"/>
          </a:p>
        </p:txBody>
      </p:sp>
    </p:spTree>
    <p:extLst>
      <p:ext uri="{BB962C8B-B14F-4D97-AF65-F5344CB8AC3E}">
        <p14:creationId xmlns:p14="http://schemas.microsoft.com/office/powerpoint/2010/main" val="30648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3F7B2B-08D6-9144-84AC-A42021437FF2}" type="datetimeFigureOut">
              <a:rPr lang="en-US" smtClean="0"/>
              <a:t>7/8/25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9BF9F4-F54D-284C-AF89-D39AA6C15C20}" type="slidenum">
              <a:rPr lang="en-US" smtClean="0"/>
              <a:t>‹#›</a:t>
            </a:fld>
            <a:endParaRPr lang="en-US"/>
          </a:p>
        </p:txBody>
      </p:sp>
    </p:spTree>
    <p:extLst>
      <p:ext uri="{BB962C8B-B14F-4D97-AF65-F5344CB8AC3E}">
        <p14:creationId xmlns:p14="http://schemas.microsoft.com/office/powerpoint/2010/main" val="1095409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ubmed.ncbi.nlm.nih.gov/16849471/" TargetMode="External"/><Relationship Id="rId11" Type="http://schemas.openxmlformats.org/officeDocument/2006/relationships/image" Target="../media/image65.svg"/><Relationship Id="rId5" Type="http://schemas.openxmlformats.org/officeDocument/2006/relationships/hyperlink" Target="https://pubmed.ncbi.nlm.nih.gov/16275759/" TargetMode="External"/><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svg"/><Relationship Id="rId14"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6.svg"/><Relationship Id="rId3" Type="http://schemas.openxmlformats.org/officeDocument/2006/relationships/hyperlink" Target="https://pmc.ncbi.nlm.nih.gov/articles/PMC4918254/pdf/itt-4-143.pdf" TargetMode="External"/><Relationship Id="rId7" Type="http://schemas.openxmlformats.org/officeDocument/2006/relationships/image" Target="../media/image74.svg"/><Relationship Id="rId12" Type="http://schemas.openxmlformats.org/officeDocument/2006/relationships/image" Target="../media/image75.png"/><Relationship Id="rId2" Type="http://schemas.openxmlformats.org/officeDocument/2006/relationships/image" Target="../media/image70.jp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22.svg"/><Relationship Id="rId5" Type="http://schemas.openxmlformats.org/officeDocument/2006/relationships/image" Target="../media/image72.png"/><Relationship Id="rId15" Type="http://schemas.openxmlformats.org/officeDocument/2006/relationships/image" Target="../media/image78.svg"/><Relationship Id="rId10" Type="http://schemas.openxmlformats.org/officeDocument/2006/relationships/image" Target="../media/image21.png"/><Relationship Id="rId4" Type="http://schemas.openxmlformats.org/officeDocument/2006/relationships/image" Target="../media/image71.png"/><Relationship Id="rId9" Type="http://schemas.openxmlformats.org/officeDocument/2006/relationships/image" Target="../media/image20.svg"/><Relationship Id="rId14" Type="http://schemas.openxmlformats.org/officeDocument/2006/relationships/image" Target="../media/image77.png"/></Relationships>
</file>

<file path=ppt/slides/_rels/slide1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svg"/><Relationship Id="rId3" Type="http://schemas.openxmlformats.org/officeDocument/2006/relationships/image" Target="../media/image79.png"/><Relationship Id="rId7" Type="http://schemas.openxmlformats.org/officeDocument/2006/relationships/image" Target="../media/image51.png"/><Relationship Id="rId12" Type="http://schemas.openxmlformats.org/officeDocument/2006/relationships/image" Target="../media/image8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hyperlink" Target="https://pubmed.ncbi.nlm.nih.gov/17259812/" TargetMode="External"/><Relationship Id="rId10" Type="http://schemas.openxmlformats.org/officeDocument/2006/relationships/image" Target="../media/image84.svg"/><Relationship Id="rId4" Type="http://schemas.openxmlformats.org/officeDocument/2006/relationships/image" Target="../media/image80.png"/><Relationship Id="rId9" Type="http://schemas.openxmlformats.org/officeDocument/2006/relationships/image" Target="../media/image83.png"/></Relationships>
</file>

<file path=ppt/slides/_rels/slide1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hyperlink" Target="https://pubmed.ncbi.nlm.nih.gov/18492839/" TargetMode="External"/><Relationship Id="rId7" Type="http://schemas.openxmlformats.org/officeDocument/2006/relationships/image" Target="../media/image9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 Id="rId9" Type="http://schemas.openxmlformats.org/officeDocument/2006/relationships/image" Target="../media/image93.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99.png"/><Relationship Id="rId18" Type="http://schemas.openxmlformats.org/officeDocument/2006/relationships/image" Target="../media/image104.svg"/><Relationship Id="rId3" Type="http://schemas.openxmlformats.org/officeDocument/2006/relationships/image" Target="../media/image64.png"/><Relationship Id="rId7" Type="http://schemas.openxmlformats.org/officeDocument/2006/relationships/hyperlink" Target="https://pubmed.ncbi.nlm.nih.gov/17920536/" TargetMode="External"/><Relationship Id="rId12" Type="http://schemas.openxmlformats.org/officeDocument/2006/relationships/image" Target="../media/image98.svg"/><Relationship Id="rId17" Type="http://schemas.openxmlformats.org/officeDocument/2006/relationships/image" Target="../media/image103.png"/><Relationship Id="rId2" Type="http://schemas.openxmlformats.org/officeDocument/2006/relationships/notesSlide" Target="../notesSlides/notesSlide6.xml"/><Relationship Id="rId16" Type="http://schemas.openxmlformats.org/officeDocument/2006/relationships/image" Target="../media/image102.sv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97.png"/><Relationship Id="rId5" Type="http://schemas.openxmlformats.org/officeDocument/2006/relationships/image" Target="../media/image94.png"/><Relationship Id="rId15" Type="http://schemas.openxmlformats.org/officeDocument/2006/relationships/image" Target="../media/image101.png"/><Relationship Id="rId10" Type="http://schemas.openxmlformats.org/officeDocument/2006/relationships/image" Target="../media/image96.jpeg"/><Relationship Id="rId4" Type="http://schemas.openxmlformats.org/officeDocument/2006/relationships/image" Target="../media/image65.svg"/><Relationship Id="rId9" Type="http://schemas.openxmlformats.org/officeDocument/2006/relationships/image" Target="../media/image63.svg"/><Relationship Id="rId14"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106.png"/><Relationship Id="rId7" Type="http://schemas.openxmlformats.org/officeDocument/2006/relationships/image" Target="../media/image64.png"/><Relationship Id="rId12" Type="http://schemas.openxmlformats.org/officeDocument/2006/relationships/image" Target="../media/image1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9.svg"/><Relationship Id="rId11" Type="http://schemas.openxmlformats.org/officeDocument/2006/relationships/image" Target="../media/image112.jpeg"/><Relationship Id="rId5" Type="http://schemas.openxmlformats.org/officeDocument/2006/relationships/image" Target="../media/image108.png"/><Relationship Id="rId10" Type="http://schemas.openxmlformats.org/officeDocument/2006/relationships/image" Target="../media/image111.svg"/><Relationship Id="rId4" Type="http://schemas.openxmlformats.org/officeDocument/2006/relationships/image" Target="../media/image107.svg"/><Relationship Id="rId9"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19870667/" TargetMode="External"/><Relationship Id="rId13" Type="http://schemas.openxmlformats.org/officeDocument/2006/relationships/image" Target="../media/image117.jpeg"/><Relationship Id="rId18" Type="http://schemas.openxmlformats.org/officeDocument/2006/relationships/image" Target="../media/image120.png"/><Relationship Id="rId3" Type="http://schemas.openxmlformats.org/officeDocument/2006/relationships/hyperlink" Target="https://www.sciencedirect.com/science/article/abs/pii/S1896112623000391" TargetMode="External"/><Relationship Id="rId7" Type="http://schemas.openxmlformats.org/officeDocument/2006/relationships/hyperlink" Target="https://pubmed.ncbi.nlm.nih.gov/13685194/" TargetMode="External"/><Relationship Id="rId12" Type="http://schemas.openxmlformats.org/officeDocument/2006/relationships/image" Target="../media/image116.png"/><Relationship Id="rId17" Type="http://schemas.openxmlformats.org/officeDocument/2006/relationships/image" Target="../media/image119.svg"/><Relationship Id="rId2" Type="http://schemas.openxmlformats.org/officeDocument/2006/relationships/notesSlide" Target="../notesSlides/notesSlide9.xml"/><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hyperlink" Target="https://pubmed.ncbi.nlm.nih.gov/14616775/" TargetMode="External"/><Relationship Id="rId11" Type="http://schemas.openxmlformats.org/officeDocument/2006/relationships/image" Target="../media/image115.png"/><Relationship Id="rId5" Type="http://schemas.openxmlformats.org/officeDocument/2006/relationships/hyperlink" Target="https://pubmed.ncbi.nlm.nih.gov/29685134/" TargetMode="External"/><Relationship Id="rId15" Type="http://schemas.openxmlformats.org/officeDocument/2006/relationships/image" Target="../media/image65.svg"/><Relationship Id="rId10" Type="http://schemas.openxmlformats.org/officeDocument/2006/relationships/image" Target="../media/image114.png"/><Relationship Id="rId19" Type="http://schemas.openxmlformats.org/officeDocument/2006/relationships/image" Target="../media/image121.svg"/><Relationship Id="rId4" Type="http://schemas.openxmlformats.org/officeDocument/2006/relationships/hyperlink" Target="https://www.frontiersin.org/journals/allergy/articles/10.3389/falgy.2022.854038/full" TargetMode="External"/><Relationship Id="rId9" Type="http://schemas.openxmlformats.org/officeDocument/2006/relationships/hyperlink" Target="https://pmc.ncbi.nlm.nih.gov/articles/PMC6930064/" TargetMode="External"/><Relationship Id="rId1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126.png"/><Relationship Id="rId18" Type="http://schemas.openxmlformats.org/officeDocument/2006/relationships/image" Target="../media/image129.png"/><Relationship Id="rId3" Type="http://schemas.openxmlformats.org/officeDocument/2006/relationships/hyperlink" Target="https://pubmed.ncbi.nlm.nih.gov/9949325/" TargetMode="External"/><Relationship Id="rId7" Type="http://schemas.openxmlformats.org/officeDocument/2006/relationships/image" Target="../media/image77.png"/><Relationship Id="rId12" Type="http://schemas.openxmlformats.org/officeDocument/2006/relationships/image" Target="../media/image29.svg"/><Relationship Id="rId17" Type="http://schemas.openxmlformats.org/officeDocument/2006/relationships/image" Target="../media/image128.png"/><Relationship Id="rId2" Type="http://schemas.openxmlformats.org/officeDocument/2006/relationships/hyperlink" Target="https://www.jstage.jst.go.jp/article/yoken/53/5/53_JJID.2000.189/_pdf/-char/en" TargetMode="Externa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28.png"/><Relationship Id="rId5" Type="http://schemas.openxmlformats.org/officeDocument/2006/relationships/image" Target="../media/image124.jpeg"/><Relationship Id="rId15" Type="http://schemas.openxmlformats.org/officeDocument/2006/relationships/image" Target="../media/image71.png"/><Relationship Id="rId10" Type="http://schemas.openxmlformats.org/officeDocument/2006/relationships/image" Target="../media/image33.svg"/><Relationship Id="rId4" Type="http://schemas.openxmlformats.org/officeDocument/2006/relationships/image" Target="../media/image123.png"/><Relationship Id="rId9" Type="http://schemas.openxmlformats.org/officeDocument/2006/relationships/image" Target="../media/image32.png"/><Relationship Id="rId14" Type="http://schemas.openxmlformats.org/officeDocument/2006/relationships/image" Target="../media/image127.sv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33.svg"/><Relationship Id="rId3" Type="http://schemas.openxmlformats.org/officeDocument/2006/relationships/hyperlink" Target="https://vaccine-schedule.ecdc.europa.eu/" TargetMode="External"/><Relationship Id="rId7" Type="http://schemas.openxmlformats.org/officeDocument/2006/relationships/image" Target="../media/image133.png"/><Relationship Id="rId12" Type="http://schemas.openxmlformats.org/officeDocument/2006/relationships/image" Target="../media/image32.png"/><Relationship Id="rId2" Type="http://schemas.openxmlformats.org/officeDocument/2006/relationships/hyperlink" Target="https://www.cdc.gov/vaccines/hcp/imz-schedules/resources.html?CDC_AAref_Val=https://www.cdc.gov/vaccines/schedules/hcp/schedule-related-resources.html" TargetMode="External"/><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29.svg"/><Relationship Id="rId5" Type="http://schemas.openxmlformats.org/officeDocument/2006/relationships/image" Target="../media/image131.png"/><Relationship Id="rId10" Type="http://schemas.openxmlformats.org/officeDocument/2006/relationships/image" Target="../media/image28.png"/><Relationship Id="rId4" Type="http://schemas.openxmlformats.org/officeDocument/2006/relationships/image" Target="../media/image130.png"/><Relationship Id="rId9" Type="http://schemas.openxmlformats.org/officeDocument/2006/relationships/image" Target="../media/image7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endallergiestogether.com/research/food-allergy-statistics/"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vaccines/hcp/imz-schedules/resources.html?CDC_AAref_Val=https://www.cdc.gov/vaccines/schedules/hcp/schedule-related-resources.html" TargetMode="External"/><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2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hyperlink" Target="https://www.cdc.gov/nchs/products/databriefs/db10.htm" TargetMode="External"/><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6.jpeg"/><Relationship Id="rId5" Type="http://schemas.openxmlformats.org/officeDocument/2006/relationships/image" Target="../media/image11.jpg"/><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43.jpe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svg"/><Relationship Id="rId4" Type="http://schemas.openxmlformats.org/officeDocument/2006/relationships/image" Target="../media/image139.png"/><Relationship Id="rId9" Type="http://schemas.openxmlformats.org/officeDocument/2006/relationships/image" Target="../media/image144.jpeg"/></Relationships>
</file>

<file path=ppt/slides/_rels/slide2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jpg"/><Relationship Id="rId7" Type="http://schemas.openxmlformats.org/officeDocument/2006/relationships/image" Target="../media/image1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svg"/></Relationships>
</file>

<file path=ppt/slides/_rels/slide2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hyperlink" Target="https://substackcdn.com/image/fetch/f_auto,q_auto:good,fl_progressive:steep/https%3A%2F%2Fsubstack-post-media.s3.amazonaws.com%2Fpublic%2Fimages%2Fe95a3f0d-475d-4049-9442-de276b07d3df_720x587.png" TargetMode="External"/><Relationship Id="rId1" Type="http://schemas.openxmlformats.org/officeDocument/2006/relationships/slideLayout" Target="../slideLayouts/slideLayout2.xml"/><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hyperlink" Target="https://substackcdn.com/image/fetch/f_auto,q_auto:good,fl_progressive:steep/https%3A%2F%2Fsubstack-post-media.s3.amazonaws.com%2Fpublic%2Fimages%2F1332e0b0-2362-4431-83e8-ef0837a540f9_921x623.png" TargetMode="External"/><Relationship Id="rId1" Type="http://schemas.openxmlformats.org/officeDocument/2006/relationships/slideLayout" Target="../slideLayouts/slideLayout2.xml"/><Relationship Id="rId5" Type="http://schemas.openxmlformats.org/officeDocument/2006/relationships/hyperlink" Target="https://vaccine-schedule.ecdc.europa.eu/" TargetMode="External"/><Relationship Id="rId4" Type="http://schemas.openxmlformats.org/officeDocument/2006/relationships/hyperlink" Target="https://www.cdc.gov/vaccines/hcp/imz-schedules/resources.html?CDC_AAref_Val=https://www.cdc.gov/vaccines/schedules/hcp/schedule-related-resources.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pmc.ncbi.nlm.nih.gov/articles/PMC6930064/" TargetMode="External"/><Relationship Id="rId3" Type="http://schemas.openxmlformats.org/officeDocument/2006/relationships/hyperlink" Target="https://www.frontiersin.org/journals/allergy/articles/10.3389/falgy.2022.854038/full" TargetMode="External"/><Relationship Id="rId7" Type="http://schemas.openxmlformats.org/officeDocument/2006/relationships/hyperlink" Target="https://pubmed.ncbi.nlm.nih.gov/19870667/" TargetMode="External"/><Relationship Id="rId2" Type="http://schemas.openxmlformats.org/officeDocument/2006/relationships/hyperlink" Target="https://www.sciencedirect.com/science/article/abs/pii/S1896112623000391" TargetMode="External"/><Relationship Id="rId1" Type="http://schemas.openxmlformats.org/officeDocument/2006/relationships/slideLayout" Target="../slideLayouts/slideLayout2.xml"/><Relationship Id="rId6" Type="http://schemas.openxmlformats.org/officeDocument/2006/relationships/hyperlink" Target="https://pubmed.ncbi.nlm.nih.gov/13685194/" TargetMode="External"/><Relationship Id="rId5" Type="http://schemas.openxmlformats.org/officeDocument/2006/relationships/hyperlink" Target="https://pubmed.ncbi.nlm.nih.gov/14616775/" TargetMode="External"/><Relationship Id="rId4" Type="http://schemas.openxmlformats.org/officeDocument/2006/relationships/hyperlink" Target="https://pubmed.ncbi.nlm.nih.gov/2968513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3.xml.rels><?xml version="1.0" encoding="UTF-8" standalone="yes"?>
<Relationships xmlns="http://schemas.openxmlformats.org/package/2006/relationships"><Relationship Id="rId3" Type="http://schemas.openxmlformats.org/officeDocument/2006/relationships/hyperlink" Target="https://pmc.ncbi.nlm.nih.gov/articles/PMC4617537/"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mc.ncbi.nlm.nih.gov/articles/PMC4617537/"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pubmed.ncbi.nlm.nih.gov/19117599/"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cdc.gov/nchs/products/databriefs/db10.htm"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sv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svg"/><Relationship Id="rId2" Type="http://schemas.openxmlformats.org/officeDocument/2006/relationships/hyperlink" Target="https://pmc.ncbi.nlm.nih.gov/articles/PMC1838109/" TargetMode="Externa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hyperlink" Target="https://pubmed.ncbi.nlm.nih.gov/10669445/" TargetMode="External"/><Relationship Id="rId16"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hyperlink" Target="https://www.jacionline.org/article/S0091-6749(14)00593-4/fulltext" TargetMode="External"/><Relationship Id="rId7"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svg"/><Relationship Id="rId10" Type="http://schemas.openxmlformats.org/officeDocument/2006/relationships/image" Target="../media/image57.sv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le of peanuts&#10;&#10;Description automatically generated">
            <a:extLst>
              <a:ext uri="{FF2B5EF4-FFF2-40B4-BE49-F238E27FC236}">
                <a16:creationId xmlns:a16="http://schemas.microsoft.com/office/drawing/2014/main" id="{23A8A6F8-E73C-2EC0-118C-EA6D4D1C9EF2}"/>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b="-1"/>
          <a:stretch>
            <a:fillRect/>
          </a:stretch>
        </p:blipFill>
        <p:spPr>
          <a:xfrm>
            <a:off x="0" y="0"/>
            <a:ext cx="12188930" cy="6857990"/>
          </a:xfrm>
          <a:prstGeom prst="rect">
            <a:avLst/>
          </a:prstGeom>
        </p:spPr>
      </p:pic>
      <p:sp>
        <p:nvSpPr>
          <p:cNvPr id="13" name="Title 1">
            <a:extLst>
              <a:ext uri="{FF2B5EF4-FFF2-40B4-BE49-F238E27FC236}">
                <a16:creationId xmlns:a16="http://schemas.microsoft.com/office/drawing/2014/main" id="{3BC2E899-5441-C49F-E2ED-C60837785C43}"/>
              </a:ext>
            </a:extLst>
          </p:cNvPr>
          <p:cNvSpPr>
            <a:spLocks noGrp="1"/>
          </p:cNvSpPr>
          <p:nvPr>
            <p:ph type="ctrTitle"/>
          </p:nvPr>
        </p:nvSpPr>
        <p:spPr>
          <a:xfrm>
            <a:off x="-22" y="957757"/>
            <a:ext cx="12188952" cy="3063240"/>
          </a:xfrm>
        </p:spPr>
        <p:txBody>
          <a:bodyPr>
            <a:normAutofit/>
          </a:bodyPr>
          <a:lstStyle/>
          <a:p>
            <a:r>
              <a:rPr lang="en-US" b="1" dirty="0">
                <a:ln>
                  <a:solidFill>
                    <a:schemeClr val="accent1"/>
                  </a:solidFill>
                </a:ln>
                <a:solidFill>
                  <a:schemeClr val="bg1"/>
                </a:solidFill>
                <a:latin typeface="+mj-lt"/>
              </a:rPr>
              <a:t>A Review on Probable Causes </a:t>
            </a:r>
            <a:br>
              <a:rPr lang="en-US" b="1" dirty="0">
                <a:ln>
                  <a:solidFill>
                    <a:schemeClr val="accent1"/>
                  </a:solidFill>
                </a:ln>
                <a:solidFill>
                  <a:schemeClr val="bg1"/>
                </a:solidFill>
                <a:latin typeface="+mj-lt"/>
              </a:rPr>
            </a:br>
            <a:r>
              <a:rPr lang="en-US" b="1" dirty="0">
                <a:ln>
                  <a:solidFill>
                    <a:schemeClr val="accent1"/>
                  </a:solidFill>
                </a:ln>
                <a:solidFill>
                  <a:schemeClr val="bg1"/>
                </a:solidFill>
                <a:latin typeface="+mj-lt"/>
              </a:rPr>
              <a:t>of the Childhood Allergy Epidemic</a:t>
            </a:r>
          </a:p>
        </p:txBody>
      </p:sp>
      <p:sp>
        <p:nvSpPr>
          <p:cNvPr id="14" name="Subtitle 2">
            <a:extLst>
              <a:ext uri="{FF2B5EF4-FFF2-40B4-BE49-F238E27FC236}">
                <a16:creationId xmlns:a16="http://schemas.microsoft.com/office/drawing/2014/main" id="{2D953A12-1625-199E-1D2E-AE65BCD01306}"/>
              </a:ext>
            </a:extLst>
          </p:cNvPr>
          <p:cNvSpPr>
            <a:spLocks noGrp="1"/>
          </p:cNvSpPr>
          <p:nvPr>
            <p:ph type="subTitle" idx="1"/>
          </p:nvPr>
        </p:nvSpPr>
        <p:spPr>
          <a:xfrm>
            <a:off x="3373374" y="4526939"/>
            <a:ext cx="5445252" cy="843597"/>
          </a:xfrm>
        </p:spPr>
        <p:txBody>
          <a:bodyPr>
            <a:normAutofit/>
          </a:bodyPr>
          <a:lstStyle/>
          <a:p>
            <a:r>
              <a:rPr lang="en-US" sz="4000" b="1" dirty="0">
                <a:ln w="15875">
                  <a:solidFill>
                    <a:schemeClr val="accent1"/>
                  </a:solidFill>
                </a:ln>
                <a:solidFill>
                  <a:schemeClr val="bg1"/>
                </a:solidFill>
              </a:rPr>
              <a:t>Antonio Chaves</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11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1F81-0177-D6D4-8502-96E194CD747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C521D01-96C8-290C-4EB7-EEAA2935893B}"/>
              </a:ext>
            </a:extLst>
          </p:cNvPr>
          <p:cNvSpPr txBox="1"/>
          <p:nvPr/>
        </p:nvSpPr>
        <p:spPr>
          <a:xfrm>
            <a:off x="4628632" y="4544817"/>
            <a:ext cx="6445098" cy="784830"/>
          </a:xfrm>
          <a:prstGeom prst="rect">
            <a:avLst/>
          </a:prstGeom>
          <a:noFill/>
        </p:spPr>
        <p:txBody>
          <a:bodyPr wrap="square" rtlCol="0">
            <a:spAutoFit/>
          </a:bodyPr>
          <a:lstStyle/>
          <a:p>
            <a:pPr algn="just"/>
            <a:r>
              <a:rPr lang="en-US" sz="1500" dirty="0"/>
              <a:t>Naïve = non-sensitized mice (control)</a:t>
            </a:r>
          </a:p>
          <a:p>
            <a:pPr algn="just"/>
            <a:r>
              <a:rPr lang="en-US" sz="1500" dirty="0"/>
              <a:t>O:O or D:D = mice sensitized to ovalbumin or the dust mite allergen Der p 1</a:t>
            </a:r>
          </a:p>
          <a:p>
            <a:pPr algn="just"/>
            <a:r>
              <a:rPr lang="en-US" sz="1500" dirty="0"/>
              <a:t>Hp = mice infected with worms prior to sensitization</a:t>
            </a:r>
          </a:p>
        </p:txBody>
      </p:sp>
      <p:pic>
        <p:nvPicPr>
          <p:cNvPr id="11" name="Picture 10" descr="A comparison of a graph&#10;&#10;Description automatically generated with medium confidence">
            <a:extLst>
              <a:ext uri="{FF2B5EF4-FFF2-40B4-BE49-F238E27FC236}">
                <a16:creationId xmlns:a16="http://schemas.microsoft.com/office/drawing/2014/main" id="{9D52918B-F207-D564-EC68-96D8F3C746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8632" y="2055012"/>
            <a:ext cx="7306419" cy="2422299"/>
          </a:xfrm>
          <a:prstGeom prst="rect">
            <a:avLst/>
          </a:prstGeom>
          <a:ln>
            <a:solidFill>
              <a:schemeClr val="accent4"/>
            </a:solidFill>
          </a:ln>
        </p:spPr>
      </p:pic>
      <p:pic>
        <p:nvPicPr>
          <p:cNvPr id="13" name="Picture 12" descr="A diagram of a methacholine concentration&#10;&#10;Description automatically generated">
            <a:extLst>
              <a:ext uri="{FF2B5EF4-FFF2-40B4-BE49-F238E27FC236}">
                <a16:creationId xmlns:a16="http://schemas.microsoft.com/office/drawing/2014/main" id="{EB2FD93F-0115-D75A-31A2-768010A09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28" y="2522902"/>
            <a:ext cx="3775841" cy="2454698"/>
          </a:xfrm>
          <a:prstGeom prst="rect">
            <a:avLst/>
          </a:prstGeom>
        </p:spPr>
      </p:pic>
      <p:sp>
        <p:nvSpPr>
          <p:cNvPr id="15" name="TextBox 14">
            <a:extLst>
              <a:ext uri="{FF2B5EF4-FFF2-40B4-BE49-F238E27FC236}">
                <a16:creationId xmlns:a16="http://schemas.microsoft.com/office/drawing/2014/main" id="{A975A981-A1A0-1C35-ED09-9C2518914B53}"/>
              </a:ext>
            </a:extLst>
          </p:cNvPr>
          <p:cNvSpPr txBox="1"/>
          <p:nvPr/>
        </p:nvSpPr>
        <p:spPr>
          <a:xfrm>
            <a:off x="4628632" y="1654320"/>
            <a:ext cx="7301807" cy="369332"/>
          </a:xfrm>
          <a:prstGeom prst="rect">
            <a:avLst/>
          </a:prstGeom>
          <a:noFill/>
        </p:spPr>
        <p:txBody>
          <a:bodyPr wrap="none" rtlCol="0">
            <a:spAutoFit/>
          </a:bodyPr>
          <a:lstStyle/>
          <a:p>
            <a:r>
              <a:rPr lang="en-US" dirty="0">
                <a:latin typeface="+mj-lt"/>
              </a:rPr>
              <a:t>Eosinophil Levels in Lungs of Mice Challenged with Ovalbumin or Dust Mite**</a:t>
            </a:r>
          </a:p>
        </p:txBody>
      </p:sp>
      <p:sp>
        <p:nvSpPr>
          <p:cNvPr id="16" name="TextBox 15">
            <a:extLst>
              <a:ext uri="{FF2B5EF4-FFF2-40B4-BE49-F238E27FC236}">
                <a16:creationId xmlns:a16="http://schemas.microsoft.com/office/drawing/2014/main" id="{D6A68295-377D-4570-59AB-F9B20C8EDF95}"/>
              </a:ext>
            </a:extLst>
          </p:cNvPr>
          <p:cNvSpPr txBox="1"/>
          <p:nvPr/>
        </p:nvSpPr>
        <p:spPr>
          <a:xfrm>
            <a:off x="438520" y="1670887"/>
            <a:ext cx="3889700" cy="923330"/>
          </a:xfrm>
          <a:prstGeom prst="rect">
            <a:avLst/>
          </a:prstGeom>
          <a:noFill/>
        </p:spPr>
        <p:txBody>
          <a:bodyPr wrap="square" rtlCol="0">
            <a:spAutoFit/>
          </a:bodyPr>
          <a:lstStyle/>
          <a:p>
            <a:pPr algn="just"/>
            <a:r>
              <a:rPr lang="en-US" dirty="0">
                <a:latin typeface="+mj-lt"/>
              </a:rPr>
              <a:t>Bronchial Constriction in Response to Methacholine in Mice Challenged with Aerosolized Ovalbumin*</a:t>
            </a:r>
          </a:p>
        </p:txBody>
      </p:sp>
      <p:sp>
        <p:nvSpPr>
          <p:cNvPr id="18" name="TextBox 17">
            <a:extLst>
              <a:ext uri="{FF2B5EF4-FFF2-40B4-BE49-F238E27FC236}">
                <a16:creationId xmlns:a16="http://schemas.microsoft.com/office/drawing/2014/main" id="{1B37D806-2578-3BF7-87E0-4FA0B433BD4E}"/>
              </a:ext>
            </a:extLst>
          </p:cNvPr>
          <p:cNvSpPr txBox="1"/>
          <p:nvPr/>
        </p:nvSpPr>
        <p:spPr>
          <a:xfrm>
            <a:off x="810619" y="4909363"/>
            <a:ext cx="6445099" cy="784830"/>
          </a:xfrm>
          <a:prstGeom prst="rect">
            <a:avLst/>
          </a:prstGeom>
          <a:noFill/>
        </p:spPr>
        <p:txBody>
          <a:bodyPr wrap="square" rtlCol="0">
            <a:spAutoFit/>
          </a:bodyPr>
          <a:lstStyle/>
          <a:p>
            <a:pPr algn="just"/>
            <a:r>
              <a:rPr lang="en-US" sz="1500" dirty="0"/>
              <a:t>Control = non-sensitized mice</a:t>
            </a:r>
          </a:p>
          <a:p>
            <a:pPr algn="just"/>
            <a:r>
              <a:rPr lang="en-US" sz="1500" dirty="0"/>
              <a:t>OVA = mice sensitized to ovalbumin.</a:t>
            </a:r>
          </a:p>
          <a:p>
            <a:pPr algn="just"/>
            <a:r>
              <a:rPr lang="en-US" sz="1500" dirty="0"/>
              <a:t>Worm/OVA = sensitized mice infected with worms prior to sensitization.</a:t>
            </a:r>
          </a:p>
        </p:txBody>
      </p:sp>
      <p:sp>
        <p:nvSpPr>
          <p:cNvPr id="3" name="TextBox 2">
            <a:extLst>
              <a:ext uri="{FF2B5EF4-FFF2-40B4-BE49-F238E27FC236}">
                <a16:creationId xmlns:a16="http://schemas.microsoft.com/office/drawing/2014/main" id="{B79BCD91-749F-2F12-F105-92B97D0A60BA}"/>
              </a:ext>
            </a:extLst>
          </p:cNvPr>
          <p:cNvSpPr txBox="1"/>
          <p:nvPr/>
        </p:nvSpPr>
        <p:spPr>
          <a:xfrm>
            <a:off x="400030" y="120308"/>
            <a:ext cx="11672227" cy="1107996"/>
          </a:xfrm>
          <a:prstGeom prst="rect">
            <a:avLst/>
          </a:prstGeom>
          <a:noFill/>
        </p:spPr>
        <p:txBody>
          <a:bodyPr wrap="square" rtlCol="0">
            <a:spAutoFit/>
          </a:bodyPr>
          <a:lstStyle/>
          <a:p>
            <a:r>
              <a:rPr lang="en-US" sz="2200" b="1" dirty="0">
                <a:solidFill>
                  <a:schemeClr val="accent1"/>
                </a:solidFill>
                <a:latin typeface="+mj-lt"/>
              </a:rPr>
              <a:t>These two experiments show how prior infection with parasitic roundworms may also play a role in preventing respiratory allergies in sensitized mice</a:t>
            </a:r>
            <a:r>
              <a:rPr lang="en-US" sz="2200" b="1" dirty="0">
                <a:solidFill>
                  <a:schemeClr val="accent1"/>
                </a:solidFill>
                <a:effectLst/>
                <a:latin typeface="+mj-lt"/>
              </a:rPr>
              <a:t>.</a:t>
            </a:r>
          </a:p>
          <a:p>
            <a:endParaRPr lang="en-US" sz="2200" b="1" dirty="0">
              <a:solidFill>
                <a:schemeClr val="accent1"/>
              </a:solidFill>
              <a:effectLst/>
              <a:latin typeface="+mj-lt"/>
            </a:endParaRPr>
          </a:p>
        </p:txBody>
      </p:sp>
      <p:sp>
        <p:nvSpPr>
          <p:cNvPr id="5" name="TextBox 4">
            <a:extLst>
              <a:ext uri="{FF2B5EF4-FFF2-40B4-BE49-F238E27FC236}">
                <a16:creationId xmlns:a16="http://schemas.microsoft.com/office/drawing/2014/main" id="{46C06945-1EAE-F031-C936-19EFA286D1CA}"/>
              </a:ext>
            </a:extLst>
          </p:cNvPr>
          <p:cNvSpPr txBox="1"/>
          <p:nvPr/>
        </p:nvSpPr>
        <p:spPr>
          <a:xfrm>
            <a:off x="333928" y="6241563"/>
            <a:ext cx="11672227" cy="523220"/>
          </a:xfrm>
          <a:prstGeom prst="rect">
            <a:avLst/>
          </a:prstGeom>
          <a:noFill/>
        </p:spPr>
        <p:txBody>
          <a:bodyPr wrap="square" rtlCol="0">
            <a:spAutoFit/>
          </a:bodyPr>
          <a:lstStyle/>
          <a:p>
            <a:r>
              <a:rPr lang="en-US" sz="1400" dirty="0"/>
              <a:t>**Wilson </a:t>
            </a:r>
            <a:r>
              <a:rPr lang="en-US" sz="1400" i="1" dirty="0"/>
              <a:t>et al. </a:t>
            </a:r>
            <a:r>
              <a:rPr lang="en-US" sz="1400" dirty="0"/>
              <a:t>“Suppression of Allergic Airway Inflammation by Helminth-induced Regulatory T-Cells.” </a:t>
            </a:r>
            <a:r>
              <a:rPr lang="en-US" sz="1400" i="1" dirty="0"/>
              <a:t>J. of </a:t>
            </a:r>
            <a:r>
              <a:rPr lang="en-US" sz="1400" i="1" dirty="0" err="1"/>
              <a:t>Exper</a:t>
            </a:r>
            <a:r>
              <a:rPr lang="en-US" sz="1400" i="1" dirty="0"/>
              <a:t>. Medicine</a:t>
            </a:r>
            <a:r>
              <a:rPr lang="en-US" sz="1400" dirty="0"/>
              <a:t> (2005) 202(9): 1199-1212.</a:t>
            </a:r>
          </a:p>
          <a:p>
            <a:r>
              <a:rPr lang="en-US" sz="1400" dirty="0">
                <a:hlinkClick r:id="rId5"/>
              </a:rPr>
              <a:t>https://pubmed.ncbi.nlm.nih.gov/16275759/</a:t>
            </a:r>
            <a:r>
              <a:rPr lang="en-US" sz="1400" dirty="0"/>
              <a:t> </a:t>
            </a:r>
          </a:p>
        </p:txBody>
      </p:sp>
      <p:sp>
        <p:nvSpPr>
          <p:cNvPr id="2" name="TextBox 1">
            <a:extLst>
              <a:ext uri="{FF2B5EF4-FFF2-40B4-BE49-F238E27FC236}">
                <a16:creationId xmlns:a16="http://schemas.microsoft.com/office/drawing/2014/main" id="{5AD3B700-CF60-C50D-755D-A076B40B79C8}"/>
              </a:ext>
            </a:extLst>
          </p:cNvPr>
          <p:cNvSpPr txBox="1"/>
          <p:nvPr/>
        </p:nvSpPr>
        <p:spPr>
          <a:xfrm>
            <a:off x="400032" y="892978"/>
            <a:ext cx="5695968" cy="769441"/>
          </a:xfrm>
          <a:prstGeom prst="rect">
            <a:avLst/>
          </a:prstGeom>
          <a:noFill/>
        </p:spPr>
        <p:txBody>
          <a:bodyPr wrap="square" rtlCol="0">
            <a:spAutoFit/>
          </a:bodyPr>
          <a:lstStyle/>
          <a:p>
            <a:pPr algn="just"/>
            <a:r>
              <a:rPr lang="en-US" sz="2200" b="1" dirty="0">
                <a:solidFill>
                  <a:schemeClr val="accent1"/>
                </a:solidFill>
              </a:rPr>
              <a:t>Mice were sensitized via injection of the antigen with alum as the adjuvant. </a:t>
            </a:r>
            <a:endParaRPr lang="en-US" sz="2200" b="1" dirty="0">
              <a:solidFill>
                <a:schemeClr val="accent1"/>
              </a:solidFill>
              <a:effectLst/>
            </a:endParaRPr>
          </a:p>
        </p:txBody>
      </p:sp>
      <p:sp>
        <p:nvSpPr>
          <p:cNvPr id="4" name="TextBox 3">
            <a:extLst>
              <a:ext uri="{FF2B5EF4-FFF2-40B4-BE49-F238E27FC236}">
                <a16:creationId xmlns:a16="http://schemas.microsoft.com/office/drawing/2014/main" id="{335DBD4B-16FA-150B-2F6A-C910648F0D69}"/>
              </a:ext>
            </a:extLst>
          </p:cNvPr>
          <p:cNvSpPr txBox="1"/>
          <p:nvPr/>
        </p:nvSpPr>
        <p:spPr>
          <a:xfrm>
            <a:off x="341414" y="5743339"/>
            <a:ext cx="11399065" cy="523220"/>
          </a:xfrm>
          <a:prstGeom prst="rect">
            <a:avLst/>
          </a:prstGeom>
          <a:noFill/>
        </p:spPr>
        <p:txBody>
          <a:bodyPr wrap="square" rtlCol="0">
            <a:spAutoFit/>
          </a:bodyPr>
          <a:lstStyle/>
          <a:p>
            <a:r>
              <a:rPr lang="en-US" sz="1400" dirty="0"/>
              <a:t>*</a:t>
            </a:r>
            <a:r>
              <a:rPr lang="en-US" sz="1400" dirty="0" err="1"/>
              <a:t>Kitagaki</a:t>
            </a:r>
            <a:r>
              <a:rPr lang="en-US" sz="1400" dirty="0"/>
              <a:t> </a:t>
            </a:r>
            <a:r>
              <a:rPr lang="en-US" sz="1400" i="1" dirty="0"/>
              <a:t>et al. </a:t>
            </a:r>
            <a:r>
              <a:rPr lang="en-US" sz="1400" dirty="0"/>
              <a:t>“Intestinal Helminths Protect in a Murine Model of Asthma.” </a:t>
            </a:r>
            <a:r>
              <a:rPr lang="en-US" sz="1400" i="1" dirty="0"/>
              <a:t>J. of Immunology </a:t>
            </a:r>
            <a:r>
              <a:rPr lang="en-US" sz="1400" dirty="0"/>
              <a:t>(2006) 117(3): 1628-1635. </a:t>
            </a:r>
            <a:r>
              <a:rPr lang="en-US" sz="1400" dirty="0">
                <a:hlinkClick r:id="rId6"/>
              </a:rPr>
              <a:t>https://pubmed.ncbi.nlm.nih.gov/16849471/</a:t>
            </a:r>
            <a:endParaRPr lang="en-US" sz="1400" dirty="0"/>
          </a:p>
        </p:txBody>
      </p:sp>
      <p:pic>
        <p:nvPicPr>
          <p:cNvPr id="7" name="Picture 6" descr="A black and white curved object&#10;&#10;Description automatically generated">
            <a:extLst>
              <a:ext uri="{FF2B5EF4-FFF2-40B4-BE49-F238E27FC236}">
                <a16:creationId xmlns:a16="http://schemas.microsoft.com/office/drawing/2014/main" id="{D86FF8D7-69D2-B34A-FB55-C7445A5F3F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2491" y="724360"/>
            <a:ext cx="2674879" cy="768185"/>
          </a:xfrm>
          <a:prstGeom prst="rect">
            <a:avLst/>
          </a:prstGeom>
        </p:spPr>
      </p:pic>
      <p:pic>
        <p:nvPicPr>
          <p:cNvPr id="14" name="Graphic 13" descr="Rat outline">
            <a:extLst>
              <a:ext uri="{FF2B5EF4-FFF2-40B4-BE49-F238E27FC236}">
                <a16:creationId xmlns:a16="http://schemas.microsoft.com/office/drawing/2014/main" id="{1FB19DE5-D9B3-AA79-9336-D7350D3A48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0790" y="548144"/>
            <a:ext cx="1278745" cy="1278745"/>
          </a:xfrm>
          <a:prstGeom prst="rect">
            <a:avLst/>
          </a:prstGeom>
        </p:spPr>
      </p:pic>
      <p:pic>
        <p:nvPicPr>
          <p:cNvPr id="17" name="Graphic 16" descr="Needle outline">
            <a:extLst>
              <a:ext uri="{FF2B5EF4-FFF2-40B4-BE49-F238E27FC236}">
                <a16:creationId xmlns:a16="http://schemas.microsoft.com/office/drawing/2014/main" id="{AD0D5B85-0652-BE9F-3518-56DC39B159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958542" flipH="1">
            <a:off x="4948848" y="1029319"/>
            <a:ext cx="885597" cy="885597"/>
          </a:xfrm>
          <a:prstGeom prst="rect">
            <a:avLst/>
          </a:prstGeom>
        </p:spPr>
      </p:pic>
      <p:pic>
        <p:nvPicPr>
          <p:cNvPr id="8" name="Graphic 7" descr="Lungs outline">
            <a:extLst>
              <a:ext uri="{FF2B5EF4-FFF2-40B4-BE49-F238E27FC236}">
                <a16:creationId xmlns:a16="http://schemas.microsoft.com/office/drawing/2014/main" id="{FAC476A3-8E47-D572-8289-9DD949A697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93616" y="3941916"/>
            <a:ext cx="521435" cy="521435"/>
          </a:xfrm>
          <a:prstGeom prst="rect">
            <a:avLst/>
          </a:prstGeom>
        </p:spPr>
      </p:pic>
      <p:pic>
        <p:nvPicPr>
          <p:cNvPr id="10" name="Graphic 9" descr="Lungs outline">
            <a:extLst>
              <a:ext uri="{FF2B5EF4-FFF2-40B4-BE49-F238E27FC236}">
                <a16:creationId xmlns:a16="http://schemas.microsoft.com/office/drawing/2014/main" id="{42FD3ADD-02E5-B646-2219-6A3217AF10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69927" y="3581125"/>
            <a:ext cx="521435" cy="521435"/>
          </a:xfrm>
          <a:prstGeom prst="rect">
            <a:avLst/>
          </a:prstGeom>
        </p:spPr>
      </p:pic>
      <p:pic>
        <p:nvPicPr>
          <p:cNvPr id="12" name="Graphic 11" descr="Lungs outline">
            <a:extLst>
              <a:ext uri="{FF2B5EF4-FFF2-40B4-BE49-F238E27FC236}">
                <a16:creationId xmlns:a16="http://schemas.microsoft.com/office/drawing/2014/main" id="{7B469BFA-D97A-E994-3D9D-1629695A72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8461" y="3598395"/>
            <a:ext cx="521435" cy="521435"/>
          </a:xfrm>
          <a:prstGeom prst="rect">
            <a:avLst/>
          </a:prstGeom>
        </p:spPr>
      </p:pic>
      <p:pic>
        <p:nvPicPr>
          <p:cNvPr id="19" name="Graphic 18" descr="Lungs with virus outline">
            <a:extLst>
              <a:ext uri="{FF2B5EF4-FFF2-40B4-BE49-F238E27FC236}">
                <a16:creationId xmlns:a16="http://schemas.microsoft.com/office/drawing/2014/main" id="{79E779B6-9CF4-E7BD-23A7-9494002425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78961" y="2917384"/>
            <a:ext cx="521436" cy="521436"/>
          </a:xfrm>
          <a:prstGeom prst="rect">
            <a:avLst/>
          </a:prstGeom>
        </p:spPr>
      </p:pic>
      <p:pic>
        <p:nvPicPr>
          <p:cNvPr id="20" name="Graphic 19" descr="Lungs with virus outline">
            <a:extLst>
              <a:ext uri="{FF2B5EF4-FFF2-40B4-BE49-F238E27FC236}">
                <a16:creationId xmlns:a16="http://schemas.microsoft.com/office/drawing/2014/main" id="{A9D0845F-FBD9-32D6-4AF7-3ECB49C062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56674" y="2743156"/>
            <a:ext cx="521435" cy="521435"/>
          </a:xfrm>
          <a:prstGeom prst="rect">
            <a:avLst/>
          </a:prstGeom>
        </p:spPr>
      </p:pic>
      <p:pic>
        <p:nvPicPr>
          <p:cNvPr id="21" name="Graphic 20" descr="Lungs with virus outline">
            <a:extLst>
              <a:ext uri="{FF2B5EF4-FFF2-40B4-BE49-F238E27FC236}">
                <a16:creationId xmlns:a16="http://schemas.microsoft.com/office/drawing/2014/main" id="{0EF9348F-6F7F-B35B-9E4C-8B0F7578BB9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25793" y="2395948"/>
            <a:ext cx="521436" cy="521436"/>
          </a:xfrm>
          <a:prstGeom prst="rect">
            <a:avLst/>
          </a:prstGeom>
        </p:spPr>
      </p:pic>
    </p:spTree>
    <p:extLst>
      <p:ext uri="{BB962C8B-B14F-4D97-AF65-F5344CB8AC3E}">
        <p14:creationId xmlns:p14="http://schemas.microsoft.com/office/powerpoint/2010/main" val="46651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22A-D690-97FB-8F9B-6E8E7B0860F0}"/>
            </a:ext>
          </a:extLst>
        </p:cNvPr>
        <p:cNvGrpSpPr/>
        <p:nvPr/>
      </p:nvGrpSpPr>
      <p:grpSpPr>
        <a:xfrm>
          <a:off x="0" y="0"/>
          <a:ext cx="0" cy="0"/>
          <a:chOff x="0" y="0"/>
          <a:chExt cx="0" cy="0"/>
        </a:xfrm>
      </p:grpSpPr>
      <p:pic>
        <p:nvPicPr>
          <p:cNvPr id="5" name="Picture 4" descr="Diagram of intestines and intestines&#10;&#10;Description automatically generated">
            <a:extLst>
              <a:ext uri="{FF2B5EF4-FFF2-40B4-BE49-F238E27FC236}">
                <a16:creationId xmlns:a16="http://schemas.microsoft.com/office/drawing/2014/main" id="{57C0780A-1709-A25B-1925-11CEDFF20243}"/>
              </a:ext>
            </a:extLst>
          </p:cNvPr>
          <p:cNvPicPr>
            <a:picLocks noChangeAspect="1"/>
          </p:cNvPicPr>
          <p:nvPr/>
        </p:nvPicPr>
        <p:blipFill>
          <a:blip r:embed="rId2"/>
          <a:stretch>
            <a:fillRect/>
          </a:stretch>
        </p:blipFill>
        <p:spPr>
          <a:xfrm>
            <a:off x="1227516" y="810647"/>
            <a:ext cx="9736966" cy="5082819"/>
          </a:xfrm>
          <a:prstGeom prst="rect">
            <a:avLst/>
          </a:prstGeom>
        </p:spPr>
      </p:pic>
      <p:sp>
        <p:nvSpPr>
          <p:cNvPr id="6" name="TextBox 5">
            <a:extLst>
              <a:ext uri="{FF2B5EF4-FFF2-40B4-BE49-F238E27FC236}">
                <a16:creationId xmlns:a16="http://schemas.microsoft.com/office/drawing/2014/main" id="{87916431-4B01-3549-B711-C94ED933FE6C}"/>
              </a:ext>
            </a:extLst>
          </p:cNvPr>
          <p:cNvSpPr txBox="1"/>
          <p:nvPr/>
        </p:nvSpPr>
        <p:spPr>
          <a:xfrm>
            <a:off x="424542" y="6046109"/>
            <a:ext cx="11342915" cy="584775"/>
          </a:xfrm>
          <a:prstGeom prst="rect">
            <a:avLst/>
          </a:prstGeom>
          <a:noFill/>
        </p:spPr>
        <p:txBody>
          <a:bodyPr wrap="square" rtlCol="0">
            <a:spAutoFit/>
          </a:bodyPr>
          <a:lstStyle/>
          <a:p>
            <a:r>
              <a:rPr lang="en-US" sz="1600" dirty="0"/>
              <a:t>Stiemsma </a:t>
            </a:r>
            <a:r>
              <a:rPr lang="en-US" sz="1600" i="1" dirty="0"/>
              <a:t>et al. </a:t>
            </a:r>
            <a:r>
              <a:rPr lang="en-US" sz="1600" dirty="0"/>
              <a:t>“The hygiene hypothesis: current perspectives and future therapies.” </a:t>
            </a:r>
            <a:r>
              <a:rPr lang="en-US" sz="1600" i="1" dirty="0" err="1"/>
              <a:t>Immuno</a:t>
            </a:r>
            <a:r>
              <a:rPr lang="en-US" sz="1600" i="1" dirty="0"/>
              <a:t> Targets and Therapy </a:t>
            </a:r>
            <a:r>
              <a:rPr lang="en-US" sz="1600" dirty="0"/>
              <a:t>July 27, 2015.</a:t>
            </a:r>
          </a:p>
          <a:p>
            <a:r>
              <a:rPr lang="en-US" sz="1600" dirty="0">
                <a:hlinkClick r:id="rId3"/>
              </a:rPr>
              <a:t>https://pmc.ncbi.nlm.nih.gov/articles/PMC4918254/pdf/itt-4-143.pdf</a:t>
            </a:r>
            <a:endParaRPr lang="en-US" sz="1600" dirty="0"/>
          </a:p>
        </p:txBody>
      </p:sp>
      <p:sp>
        <p:nvSpPr>
          <p:cNvPr id="2" name="TextBox 1">
            <a:extLst>
              <a:ext uri="{FF2B5EF4-FFF2-40B4-BE49-F238E27FC236}">
                <a16:creationId xmlns:a16="http://schemas.microsoft.com/office/drawing/2014/main" id="{5541F9D2-085A-D09D-320F-F3B2BB4F35E8}"/>
              </a:ext>
            </a:extLst>
          </p:cNvPr>
          <p:cNvSpPr txBox="1"/>
          <p:nvPr/>
        </p:nvSpPr>
        <p:spPr>
          <a:xfrm>
            <a:off x="625927" y="303438"/>
            <a:ext cx="10940144" cy="430887"/>
          </a:xfrm>
          <a:prstGeom prst="rect">
            <a:avLst/>
          </a:prstGeom>
          <a:noFill/>
        </p:spPr>
        <p:txBody>
          <a:bodyPr wrap="square" rtlCol="0">
            <a:spAutoFit/>
          </a:bodyPr>
          <a:lstStyle/>
          <a:p>
            <a:r>
              <a:rPr lang="en-US" sz="2200" b="1" dirty="0">
                <a:solidFill>
                  <a:schemeClr val="accent1"/>
                </a:solidFill>
              </a:rPr>
              <a:t>Immune dysregulation is now increasingly attributed to breakdown of the gut biome.</a:t>
            </a:r>
          </a:p>
        </p:txBody>
      </p:sp>
      <p:pic>
        <p:nvPicPr>
          <p:cNvPr id="3" name="Picture 2" descr="A yellow smiley face with black background&#10;&#10;Description automatically generated">
            <a:extLst>
              <a:ext uri="{FF2B5EF4-FFF2-40B4-BE49-F238E27FC236}">
                <a16:creationId xmlns:a16="http://schemas.microsoft.com/office/drawing/2014/main" id="{670380B6-1507-10CB-9748-12193BEB9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1717" y="1559785"/>
            <a:ext cx="458232" cy="458232"/>
          </a:xfrm>
          <a:prstGeom prst="rect">
            <a:avLst/>
          </a:prstGeom>
        </p:spPr>
      </p:pic>
      <p:pic>
        <p:nvPicPr>
          <p:cNvPr id="4" name="Picture 3" descr="A cartoon of a yellow face with green slime&#10;&#10;Description automatically generated">
            <a:extLst>
              <a:ext uri="{FF2B5EF4-FFF2-40B4-BE49-F238E27FC236}">
                <a16:creationId xmlns:a16="http://schemas.microsoft.com/office/drawing/2014/main" id="{9D171947-FD0A-4F69-6764-2F9AA14278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27852" y="4120056"/>
            <a:ext cx="538594" cy="538594"/>
          </a:xfrm>
          <a:prstGeom prst="rect">
            <a:avLst/>
          </a:prstGeom>
        </p:spPr>
      </p:pic>
      <p:pic>
        <p:nvPicPr>
          <p:cNvPr id="7" name="Graphic 6" descr="Germ outline">
            <a:extLst>
              <a:ext uri="{FF2B5EF4-FFF2-40B4-BE49-F238E27FC236}">
                <a16:creationId xmlns:a16="http://schemas.microsoft.com/office/drawing/2014/main" id="{3C9656DC-CB3B-06AB-77E0-12ECF7B0C2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7292" y="2812054"/>
            <a:ext cx="778678" cy="613504"/>
          </a:xfrm>
          <a:prstGeom prst="rect">
            <a:avLst/>
          </a:prstGeom>
        </p:spPr>
      </p:pic>
      <p:pic>
        <p:nvPicPr>
          <p:cNvPr id="8" name="Graphic 7" descr="Children outline">
            <a:extLst>
              <a:ext uri="{FF2B5EF4-FFF2-40B4-BE49-F238E27FC236}">
                <a16:creationId xmlns:a16="http://schemas.microsoft.com/office/drawing/2014/main" id="{FD67AECF-D55B-753E-B1F9-9D061F12D9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039" y="3487699"/>
            <a:ext cx="684631" cy="684631"/>
          </a:xfrm>
          <a:prstGeom prst="rect">
            <a:avLst/>
          </a:prstGeom>
        </p:spPr>
      </p:pic>
      <p:pic>
        <p:nvPicPr>
          <p:cNvPr id="9" name="Graphic 8" descr="Man with baby outline">
            <a:extLst>
              <a:ext uri="{FF2B5EF4-FFF2-40B4-BE49-F238E27FC236}">
                <a16:creationId xmlns:a16="http://schemas.microsoft.com/office/drawing/2014/main" id="{48DDFC82-A1CE-D1EF-FEE3-D3DF4E488C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264" y="3487699"/>
            <a:ext cx="544910" cy="544910"/>
          </a:xfrm>
          <a:prstGeom prst="rect">
            <a:avLst/>
          </a:prstGeom>
        </p:spPr>
      </p:pic>
      <p:pic>
        <p:nvPicPr>
          <p:cNvPr id="11" name="Graphic 10" descr="Cat outline">
            <a:extLst>
              <a:ext uri="{FF2B5EF4-FFF2-40B4-BE49-F238E27FC236}">
                <a16:creationId xmlns:a16="http://schemas.microsoft.com/office/drawing/2014/main" id="{211F78B4-3D58-E121-1B88-B2B844F743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1676" y="4166295"/>
            <a:ext cx="684632" cy="684632"/>
          </a:xfrm>
          <a:prstGeom prst="rect">
            <a:avLst/>
          </a:prstGeom>
        </p:spPr>
      </p:pic>
      <p:pic>
        <p:nvPicPr>
          <p:cNvPr id="13" name="Graphic 12" descr="Baby outline">
            <a:extLst>
              <a:ext uri="{FF2B5EF4-FFF2-40B4-BE49-F238E27FC236}">
                <a16:creationId xmlns:a16="http://schemas.microsoft.com/office/drawing/2014/main" id="{13932A20-CD6D-1000-43C7-DAEC62662E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3215" y="1928365"/>
            <a:ext cx="778678" cy="778678"/>
          </a:xfrm>
          <a:prstGeom prst="rect">
            <a:avLst/>
          </a:prstGeom>
        </p:spPr>
      </p:pic>
    </p:spTree>
    <p:extLst>
      <p:ext uri="{BB962C8B-B14F-4D97-AF65-F5344CB8AC3E}">
        <p14:creationId xmlns:p14="http://schemas.microsoft.com/office/powerpoint/2010/main" val="165036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people&#10;&#10;Description automatically generated with medium confidence">
            <a:extLst>
              <a:ext uri="{FF2B5EF4-FFF2-40B4-BE49-F238E27FC236}">
                <a16:creationId xmlns:a16="http://schemas.microsoft.com/office/drawing/2014/main" id="{926FE179-0B01-2255-BCEB-C02C634770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56" y="1891915"/>
            <a:ext cx="3947063" cy="3447398"/>
          </a:xfrm>
          <a:prstGeom prst="rect">
            <a:avLst/>
          </a:prstGeom>
          <a:ln>
            <a:solidFill>
              <a:schemeClr val="tx1"/>
            </a:solidFill>
          </a:ln>
        </p:spPr>
      </p:pic>
      <p:pic>
        <p:nvPicPr>
          <p:cNvPr id="3" name="Picture 2" descr="A table with numbers and a few letters&#10;&#10;Description automatically generated with medium confidence">
            <a:extLst>
              <a:ext uri="{FF2B5EF4-FFF2-40B4-BE49-F238E27FC236}">
                <a16:creationId xmlns:a16="http://schemas.microsoft.com/office/drawing/2014/main" id="{67F7F9FD-1867-2D66-EED4-7ACE80C26046}"/>
              </a:ext>
            </a:extLst>
          </p:cNvPr>
          <p:cNvPicPr>
            <a:picLocks noChangeAspect="1"/>
          </p:cNvPicPr>
          <p:nvPr/>
        </p:nvPicPr>
        <p:blipFill>
          <a:blip r:embed="rId4"/>
          <a:stretch>
            <a:fillRect/>
          </a:stretch>
        </p:blipFill>
        <p:spPr>
          <a:xfrm>
            <a:off x="4539342" y="2152187"/>
            <a:ext cx="7400843" cy="3086733"/>
          </a:xfrm>
          <a:prstGeom prst="rect">
            <a:avLst/>
          </a:prstGeom>
        </p:spPr>
      </p:pic>
      <p:sp>
        <p:nvSpPr>
          <p:cNvPr id="4" name="TextBox 3">
            <a:extLst>
              <a:ext uri="{FF2B5EF4-FFF2-40B4-BE49-F238E27FC236}">
                <a16:creationId xmlns:a16="http://schemas.microsoft.com/office/drawing/2014/main" id="{4FD72628-1BEE-6357-8C66-A802FAAE4E00}"/>
              </a:ext>
            </a:extLst>
          </p:cNvPr>
          <p:cNvSpPr txBox="1"/>
          <p:nvPr/>
        </p:nvSpPr>
        <p:spPr>
          <a:xfrm>
            <a:off x="349073" y="5645878"/>
            <a:ext cx="11383382" cy="830997"/>
          </a:xfrm>
          <a:prstGeom prst="rect">
            <a:avLst/>
          </a:prstGeom>
          <a:noFill/>
        </p:spPr>
        <p:txBody>
          <a:bodyPr wrap="square" rtlCol="0">
            <a:spAutoFit/>
          </a:bodyPr>
          <a:lstStyle/>
          <a:p>
            <a:pPr algn="just"/>
            <a:r>
              <a:rPr lang="en-US" sz="1600" dirty="0">
                <a:effectLst/>
              </a:rPr>
              <a:t>Xiao</a:t>
            </a:r>
            <a:r>
              <a:rPr lang="en-US" sz="1600" dirty="0"/>
              <a:t> </a:t>
            </a:r>
            <a:r>
              <a:rPr lang="en-US" sz="1600" i="1" dirty="0"/>
              <a:t>et al. </a:t>
            </a:r>
            <a:r>
              <a:rPr lang="en-US" sz="1600" dirty="0"/>
              <a:t>“</a:t>
            </a:r>
            <a:r>
              <a:rPr lang="en-US" sz="1600" dirty="0">
                <a:effectLst/>
              </a:rPr>
              <a:t>Clinical Efficacy of Probiotic </a:t>
            </a:r>
            <a:r>
              <a:rPr lang="en-US" sz="1600" i="1" dirty="0">
                <a:effectLst/>
              </a:rPr>
              <a:t>Bifidobacterium longum </a:t>
            </a:r>
            <a:r>
              <a:rPr lang="en-US" sz="1600" dirty="0">
                <a:effectLst/>
              </a:rPr>
              <a:t>for the Treatment of Symptoms of Japanese Cedar Pollen Allergy in Subjects Evaluated in an Environmental Exposure Unit.</a:t>
            </a:r>
            <a:r>
              <a:rPr lang="en-US" sz="1600" dirty="0"/>
              <a:t>” </a:t>
            </a:r>
            <a:r>
              <a:rPr lang="en-US" sz="1600" i="1" dirty="0">
                <a:effectLst/>
              </a:rPr>
              <a:t>Allergology International </a:t>
            </a:r>
            <a:r>
              <a:rPr lang="en-US" sz="1600" dirty="0">
                <a:effectLst/>
              </a:rPr>
              <a:t>(2007)</a:t>
            </a:r>
            <a:r>
              <a:rPr lang="en-US" sz="1600" i="1" dirty="0">
                <a:effectLst/>
              </a:rPr>
              <a:t> </a:t>
            </a:r>
            <a:r>
              <a:rPr lang="en-US" sz="1600" dirty="0">
                <a:effectLst/>
              </a:rPr>
              <a:t>56 (1) 67-75</a:t>
            </a:r>
          </a:p>
          <a:p>
            <a:pPr algn="just"/>
            <a:r>
              <a:rPr lang="en-US" sz="1600" dirty="0">
                <a:effectLst/>
                <a:hlinkClick r:id="rId5"/>
              </a:rPr>
              <a:t>https://pubmed.ncbi.nlm.nih.gov/17259812/</a:t>
            </a:r>
            <a:endParaRPr lang="en-US" sz="1600" dirty="0"/>
          </a:p>
        </p:txBody>
      </p:sp>
      <p:sp>
        <p:nvSpPr>
          <p:cNvPr id="5" name="TextBox 4">
            <a:extLst>
              <a:ext uri="{FF2B5EF4-FFF2-40B4-BE49-F238E27FC236}">
                <a16:creationId xmlns:a16="http://schemas.microsoft.com/office/drawing/2014/main" id="{BB832A02-8DB8-3077-119F-C70654C1DB05}"/>
              </a:ext>
            </a:extLst>
          </p:cNvPr>
          <p:cNvSpPr txBox="1"/>
          <p:nvPr/>
        </p:nvSpPr>
        <p:spPr>
          <a:xfrm>
            <a:off x="280816" y="485771"/>
            <a:ext cx="8028206" cy="1107996"/>
          </a:xfrm>
          <a:prstGeom prst="rect">
            <a:avLst/>
          </a:prstGeom>
          <a:noFill/>
        </p:spPr>
        <p:txBody>
          <a:bodyPr wrap="square" rtlCol="0">
            <a:spAutoFit/>
          </a:bodyPr>
          <a:lstStyle/>
          <a:p>
            <a:pPr algn="just"/>
            <a:r>
              <a:rPr lang="en-US" sz="2200" b="1" dirty="0">
                <a:solidFill>
                  <a:schemeClr val="accent1"/>
                </a:solidFill>
              </a:rPr>
              <a:t>In this experiment, a probiotic powder consumed twice a day for four weeks significantly improved hay fever symptoms of patients allergic to Japanese cedar.</a:t>
            </a:r>
          </a:p>
        </p:txBody>
      </p:sp>
      <p:pic>
        <p:nvPicPr>
          <p:cNvPr id="6" name="Picture 5" descr="A green tree with white spots&#10;&#10;Description automatically generated">
            <a:extLst>
              <a:ext uri="{FF2B5EF4-FFF2-40B4-BE49-F238E27FC236}">
                <a16:creationId xmlns:a16="http://schemas.microsoft.com/office/drawing/2014/main" id="{0190ABAA-A50B-6FCA-4793-26CEB48CD0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8201" y="190045"/>
            <a:ext cx="1716064" cy="1555184"/>
          </a:xfrm>
          <a:prstGeom prst="rect">
            <a:avLst/>
          </a:prstGeom>
        </p:spPr>
      </p:pic>
      <p:pic>
        <p:nvPicPr>
          <p:cNvPr id="10" name="Graphic 9" descr="Germ outline">
            <a:extLst>
              <a:ext uri="{FF2B5EF4-FFF2-40B4-BE49-F238E27FC236}">
                <a16:creationId xmlns:a16="http://schemas.microsoft.com/office/drawing/2014/main" id="{DAE16750-1799-844E-DCE4-833C30FCED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466970" y="1388292"/>
            <a:ext cx="1114451" cy="878051"/>
          </a:xfrm>
          <a:prstGeom prst="rect">
            <a:avLst/>
          </a:prstGeom>
        </p:spPr>
      </p:pic>
      <p:pic>
        <p:nvPicPr>
          <p:cNvPr id="2" name="Graphic 1" descr="Eye outline">
            <a:extLst>
              <a:ext uri="{FF2B5EF4-FFF2-40B4-BE49-F238E27FC236}">
                <a16:creationId xmlns:a16="http://schemas.microsoft.com/office/drawing/2014/main" id="{EDAFE967-5255-53B3-2A72-20D41C5BD8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1538" y="1871873"/>
            <a:ext cx="682154" cy="650829"/>
          </a:xfrm>
          <a:prstGeom prst="rect">
            <a:avLst/>
          </a:prstGeom>
        </p:spPr>
      </p:pic>
      <p:pic>
        <p:nvPicPr>
          <p:cNvPr id="19" name="Picture 18" descr="A cartoon of a person covering her mouth with her hands&#10;&#10;Description automatically generated">
            <a:extLst>
              <a:ext uri="{FF2B5EF4-FFF2-40B4-BE49-F238E27FC236}">
                <a16:creationId xmlns:a16="http://schemas.microsoft.com/office/drawing/2014/main" id="{47065011-A0A7-C4D7-5055-C6A1BBEFE8D0}"/>
              </a:ext>
            </a:extLst>
          </p:cNvPr>
          <p:cNvPicPr>
            <a:picLocks noChangeAspect="1"/>
          </p:cNvPicPr>
          <p:nvPr/>
        </p:nvPicPr>
        <p:blipFill>
          <a:blip r:embed="rId11"/>
          <a:stretch>
            <a:fillRect/>
          </a:stretch>
        </p:blipFill>
        <p:spPr>
          <a:xfrm>
            <a:off x="9918700" y="357724"/>
            <a:ext cx="2273300" cy="1854200"/>
          </a:xfrm>
          <a:prstGeom prst="rect">
            <a:avLst/>
          </a:prstGeom>
        </p:spPr>
      </p:pic>
      <p:pic>
        <p:nvPicPr>
          <p:cNvPr id="11" name="Graphic 10" descr="Eye outline">
            <a:extLst>
              <a:ext uri="{FF2B5EF4-FFF2-40B4-BE49-F238E27FC236}">
                <a16:creationId xmlns:a16="http://schemas.microsoft.com/office/drawing/2014/main" id="{44B246F0-BDC6-2549-E721-9E5B50839A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51538" y="3586650"/>
            <a:ext cx="682154" cy="682154"/>
          </a:xfrm>
          <a:prstGeom prst="rect">
            <a:avLst/>
          </a:prstGeom>
        </p:spPr>
      </p:pic>
    </p:spTree>
    <p:extLst>
      <p:ext uri="{BB962C8B-B14F-4D97-AF65-F5344CB8AC3E}">
        <p14:creationId xmlns:p14="http://schemas.microsoft.com/office/powerpoint/2010/main" val="29077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F339-0B1C-394F-682D-1230383000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C43850-ED4A-DC21-0785-64C3FA97E300}"/>
              </a:ext>
            </a:extLst>
          </p:cNvPr>
          <p:cNvSpPr txBox="1"/>
          <p:nvPr/>
        </p:nvSpPr>
        <p:spPr>
          <a:xfrm>
            <a:off x="225094" y="6155330"/>
            <a:ext cx="11591891" cy="523220"/>
          </a:xfrm>
          <a:prstGeom prst="rect">
            <a:avLst/>
          </a:prstGeom>
          <a:noFill/>
        </p:spPr>
        <p:txBody>
          <a:bodyPr wrap="square" rtlCol="0">
            <a:spAutoFit/>
          </a:bodyPr>
          <a:lstStyle/>
          <a:p>
            <a:pPr algn="just"/>
            <a:r>
              <a:rPr lang="en-US" sz="1400" dirty="0" err="1">
                <a:effectLst/>
                <a:latin typeface="Times New Roman" panose="02020603050405020304" pitchFamily="18" charset="0"/>
                <a:cs typeface="Times New Roman" panose="02020603050405020304" pitchFamily="18" charset="0"/>
              </a:rPr>
              <a:t>Arslanoglu</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et al. </a:t>
            </a:r>
            <a:r>
              <a:rPr lang="en-US" sz="1400" dirty="0">
                <a:latin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cs typeface="Times New Roman" panose="02020603050405020304" pitchFamily="18" charset="0"/>
              </a:rPr>
              <a:t>Early Dietary Intervention with a Mixture of Prebiotic Oligosaccharides reduces the incidence of allergic manifestations and infections during the first two years of life.</a:t>
            </a:r>
            <a:r>
              <a:rPr lang="en-US" sz="1400" dirty="0">
                <a:latin typeface="Times New Roman" panose="02020603050405020304" pitchFamily="18" charset="0"/>
                <a:cs typeface="Times New Roman" panose="02020603050405020304" pitchFamily="18" charset="0"/>
              </a:rPr>
              <a:t>” </a:t>
            </a:r>
            <a:r>
              <a:rPr lang="en-US" sz="1400" b="0" i="1" dirty="0">
                <a:effectLst/>
                <a:latin typeface="Times New Roman" panose="02020603050405020304" pitchFamily="18" charset="0"/>
                <a:cs typeface="Times New Roman" panose="02020603050405020304" pitchFamily="18" charset="0"/>
              </a:rPr>
              <a:t>Journal of Nutrition </a:t>
            </a:r>
            <a:r>
              <a:rPr lang="en-US" sz="1400" b="0" i="0" dirty="0">
                <a:effectLst/>
                <a:latin typeface="Times New Roman" panose="02020603050405020304" pitchFamily="18" charset="0"/>
                <a:cs typeface="Times New Roman" panose="02020603050405020304" pitchFamily="18" charset="0"/>
              </a:rPr>
              <a:t>2008 Jun;138(6):1091-1095 </a:t>
            </a:r>
            <a:r>
              <a:rPr lang="en-US" sz="1400" b="0" i="0" dirty="0">
                <a:effectLst/>
                <a:latin typeface="Times New Roman" panose="02020603050405020304" pitchFamily="18" charset="0"/>
                <a:cs typeface="Times New Roman" panose="02020603050405020304" pitchFamily="18" charset="0"/>
                <a:hlinkClick r:id="rId3"/>
              </a:rPr>
              <a:t>https://pubmed.ncbi.nlm.nih.gov/18492839/</a:t>
            </a:r>
            <a:endParaRPr lang="en-US" sz="1400" b="0"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86B8E4-3BA0-13D4-FE48-46E1353F8B3E}"/>
              </a:ext>
            </a:extLst>
          </p:cNvPr>
          <p:cNvSpPr txBox="1"/>
          <p:nvPr/>
        </p:nvSpPr>
        <p:spPr>
          <a:xfrm>
            <a:off x="258254" y="179450"/>
            <a:ext cx="8010534" cy="1061829"/>
          </a:xfrm>
          <a:prstGeom prst="rect">
            <a:avLst/>
          </a:prstGeom>
          <a:noFill/>
        </p:spPr>
        <p:txBody>
          <a:bodyPr wrap="square" rtlCol="0">
            <a:spAutoFit/>
          </a:bodyPr>
          <a:lstStyle/>
          <a:p>
            <a:pPr algn="just"/>
            <a:r>
              <a:rPr lang="en-US" sz="2100" b="1" dirty="0">
                <a:solidFill>
                  <a:schemeClr val="accent1"/>
                </a:solidFill>
                <a:latin typeface="+mj-lt"/>
              </a:rPr>
              <a:t>In this experiment, babies</a:t>
            </a:r>
            <a:r>
              <a:rPr lang="en-US" sz="2100" b="1" dirty="0">
                <a:solidFill>
                  <a:schemeClr val="accent1"/>
                </a:solidFill>
                <a:effectLst/>
                <a:latin typeface="+mj-lt"/>
              </a:rPr>
              <a:t> with a parental history of atopy who consumed a supplemental “prebiotic” infant formula had less allergies and less infections than the placebo group.</a:t>
            </a:r>
            <a:endParaRPr lang="en-US" sz="2100" b="1" dirty="0">
              <a:solidFill>
                <a:schemeClr val="accent1"/>
              </a:solidFill>
            </a:endParaRPr>
          </a:p>
        </p:txBody>
      </p:sp>
      <p:sp>
        <p:nvSpPr>
          <p:cNvPr id="12" name="TextBox 11">
            <a:extLst>
              <a:ext uri="{FF2B5EF4-FFF2-40B4-BE49-F238E27FC236}">
                <a16:creationId xmlns:a16="http://schemas.microsoft.com/office/drawing/2014/main" id="{8B0D8E09-4F60-AEB1-3796-CF4D10C91D71}"/>
              </a:ext>
            </a:extLst>
          </p:cNvPr>
          <p:cNvSpPr txBox="1"/>
          <p:nvPr/>
        </p:nvSpPr>
        <p:spPr>
          <a:xfrm>
            <a:off x="6096000" y="2070982"/>
            <a:ext cx="5779008" cy="584775"/>
          </a:xfrm>
          <a:prstGeom prst="rect">
            <a:avLst/>
          </a:prstGeom>
          <a:noFill/>
        </p:spPr>
        <p:txBody>
          <a:bodyPr wrap="square" rtlCol="0">
            <a:spAutoFit/>
          </a:bodyPr>
          <a:lstStyle/>
          <a:p>
            <a:pPr algn="just"/>
            <a:r>
              <a:rPr lang="en-US" sz="1600" dirty="0">
                <a:effectLst/>
              </a:rPr>
              <a:t>Episodes of infections and fever during the 2-y follow-up period in the placebo group (left) and GOS/FOS group (right)</a:t>
            </a:r>
            <a:r>
              <a:rPr lang="en-US" sz="1600" baseline="30000" dirty="0">
                <a:effectLst/>
              </a:rPr>
              <a:t>1</a:t>
            </a:r>
          </a:p>
        </p:txBody>
      </p:sp>
      <p:pic>
        <p:nvPicPr>
          <p:cNvPr id="14" name="Picture 13" descr="A table of information with text&#10;&#10;Description automatically generated with medium confidence">
            <a:extLst>
              <a:ext uri="{FF2B5EF4-FFF2-40B4-BE49-F238E27FC236}">
                <a16:creationId xmlns:a16="http://schemas.microsoft.com/office/drawing/2014/main" id="{15CC51C4-8C23-4E08-4EF9-994D3DD43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4023" y="2724752"/>
            <a:ext cx="5662963" cy="3292588"/>
          </a:xfrm>
          <a:prstGeom prst="rect">
            <a:avLst/>
          </a:prstGeom>
          <a:ln>
            <a:solidFill>
              <a:schemeClr val="tx1"/>
            </a:solidFill>
          </a:ln>
        </p:spPr>
      </p:pic>
      <p:pic>
        <p:nvPicPr>
          <p:cNvPr id="16" name="Picture 15" descr="A graph of a number of patients&#10;&#10;Description automatically generated">
            <a:extLst>
              <a:ext uri="{FF2B5EF4-FFF2-40B4-BE49-F238E27FC236}">
                <a16:creationId xmlns:a16="http://schemas.microsoft.com/office/drawing/2014/main" id="{273E9039-DE3D-D39E-C39C-F3D01B685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276" y="2724752"/>
            <a:ext cx="5687827" cy="3292588"/>
          </a:xfrm>
          <a:prstGeom prst="rect">
            <a:avLst/>
          </a:prstGeom>
          <a:solidFill>
            <a:schemeClr val="tx1"/>
          </a:solidFill>
          <a:ln>
            <a:solidFill>
              <a:schemeClr val="tx1"/>
            </a:solidFill>
          </a:ln>
        </p:spPr>
      </p:pic>
      <p:sp>
        <p:nvSpPr>
          <p:cNvPr id="17" name="TextBox 16">
            <a:extLst>
              <a:ext uri="{FF2B5EF4-FFF2-40B4-BE49-F238E27FC236}">
                <a16:creationId xmlns:a16="http://schemas.microsoft.com/office/drawing/2014/main" id="{291639F7-1FDF-71F2-C866-26F767A62C0A}"/>
              </a:ext>
            </a:extLst>
          </p:cNvPr>
          <p:cNvSpPr txBox="1"/>
          <p:nvPr/>
        </p:nvSpPr>
        <p:spPr>
          <a:xfrm>
            <a:off x="225095" y="2070982"/>
            <a:ext cx="5687827" cy="584775"/>
          </a:xfrm>
          <a:prstGeom prst="rect">
            <a:avLst/>
          </a:prstGeom>
          <a:noFill/>
        </p:spPr>
        <p:txBody>
          <a:bodyPr wrap="square" rtlCol="0">
            <a:spAutoFit/>
          </a:bodyPr>
          <a:lstStyle/>
          <a:p>
            <a:pPr algn="just"/>
            <a:r>
              <a:rPr lang="en-US" sz="1600" dirty="0">
                <a:effectLst/>
                <a:latin typeface="Helvetica" pitchFamily="2" charset="0"/>
              </a:rPr>
              <a:t>Cumulative incidence of allergic manifestations at the end of 2-y follow-up period in the placebo and GOS/FOS groups.</a:t>
            </a:r>
          </a:p>
        </p:txBody>
      </p:sp>
      <p:sp>
        <p:nvSpPr>
          <p:cNvPr id="19" name="TextBox 18">
            <a:extLst>
              <a:ext uri="{FF2B5EF4-FFF2-40B4-BE49-F238E27FC236}">
                <a16:creationId xmlns:a16="http://schemas.microsoft.com/office/drawing/2014/main" id="{0B786CD9-4162-F505-2337-E7B77A2F0A2D}"/>
              </a:ext>
            </a:extLst>
          </p:cNvPr>
          <p:cNvSpPr txBox="1"/>
          <p:nvPr/>
        </p:nvSpPr>
        <p:spPr>
          <a:xfrm>
            <a:off x="241673" y="1267043"/>
            <a:ext cx="8027115" cy="738664"/>
          </a:xfrm>
          <a:prstGeom prst="rect">
            <a:avLst/>
          </a:prstGeom>
          <a:noFill/>
        </p:spPr>
        <p:txBody>
          <a:bodyPr wrap="square">
            <a:spAutoFit/>
          </a:bodyPr>
          <a:lstStyle/>
          <a:p>
            <a:pPr algn="just"/>
            <a:r>
              <a:rPr lang="en-US" sz="2100" b="1" dirty="0">
                <a:solidFill>
                  <a:schemeClr val="accent1"/>
                </a:solidFill>
                <a:effectLst/>
                <a:latin typeface="+mj-lt"/>
              </a:rPr>
              <a:t>This prebiotic </a:t>
            </a:r>
            <a:r>
              <a:rPr lang="en-US" sz="2100" b="1" dirty="0">
                <a:solidFill>
                  <a:schemeClr val="accent1"/>
                </a:solidFill>
              </a:rPr>
              <a:t>(GOS/FOS) </a:t>
            </a:r>
            <a:r>
              <a:rPr lang="en-US" sz="2100" b="1" dirty="0">
                <a:solidFill>
                  <a:schemeClr val="accent1"/>
                </a:solidFill>
                <a:effectLst/>
                <a:latin typeface="+mj-lt"/>
              </a:rPr>
              <a:t>contained </a:t>
            </a:r>
            <a:r>
              <a:rPr lang="en-US" sz="2100" b="1" dirty="0" err="1">
                <a:solidFill>
                  <a:schemeClr val="accent1"/>
                </a:solidFill>
                <a:effectLst/>
                <a:latin typeface="+mj-lt"/>
              </a:rPr>
              <a:t>galacto</a:t>
            </a:r>
            <a:r>
              <a:rPr lang="en-US" sz="2100" b="1" dirty="0">
                <a:solidFill>
                  <a:schemeClr val="accent1"/>
                </a:solidFill>
                <a:latin typeface="+mj-lt"/>
              </a:rPr>
              <a:t>- and fructo-</a:t>
            </a:r>
            <a:r>
              <a:rPr lang="en-US" sz="2100" b="1" dirty="0">
                <a:solidFill>
                  <a:schemeClr val="accent1"/>
                </a:solidFill>
                <a:effectLst/>
                <a:latin typeface="+mj-lt"/>
              </a:rPr>
              <a:t>oligosaccharides in ratios that approximated those of breast milk.</a:t>
            </a:r>
            <a:endParaRPr lang="en-US" sz="2100" dirty="0"/>
          </a:p>
        </p:txBody>
      </p:sp>
      <p:pic>
        <p:nvPicPr>
          <p:cNvPr id="24" name="Picture 23">
            <a:extLst>
              <a:ext uri="{FF2B5EF4-FFF2-40B4-BE49-F238E27FC236}">
                <a16:creationId xmlns:a16="http://schemas.microsoft.com/office/drawing/2014/main" id="{2B305A1E-BA15-BE65-812E-6C806686F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97816" y="153324"/>
            <a:ext cx="1650191" cy="1956816"/>
          </a:xfrm>
          <a:prstGeom prst="rect">
            <a:avLst/>
          </a:prstGeom>
        </p:spPr>
      </p:pic>
      <p:pic>
        <p:nvPicPr>
          <p:cNvPr id="15" name="Picture 14" descr="A spoon in a can of powder&#10;&#10;Description automatically generated">
            <a:extLst>
              <a:ext uri="{FF2B5EF4-FFF2-40B4-BE49-F238E27FC236}">
                <a16:creationId xmlns:a16="http://schemas.microsoft.com/office/drawing/2014/main" id="{1F28BB3E-F817-BDD9-E71E-159248D18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5416" y="150066"/>
            <a:ext cx="1229947" cy="820605"/>
          </a:xfrm>
          <a:prstGeom prst="rect">
            <a:avLst/>
          </a:prstGeom>
          <a:ln>
            <a:solidFill>
              <a:schemeClr val="tx1"/>
            </a:solidFill>
          </a:ln>
        </p:spPr>
      </p:pic>
      <p:pic>
        <p:nvPicPr>
          <p:cNvPr id="9" name="Picture 8" descr="A person breastfeeding a baby&#10;&#10;Description automatically generated">
            <a:extLst>
              <a:ext uri="{FF2B5EF4-FFF2-40B4-BE49-F238E27FC236}">
                <a16:creationId xmlns:a16="http://schemas.microsoft.com/office/drawing/2014/main" id="{F5F61F07-ED3B-E95E-8B4E-C5B422A228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5416" y="1089848"/>
            <a:ext cx="1242689" cy="974142"/>
          </a:xfrm>
          <a:prstGeom prst="rect">
            <a:avLst/>
          </a:prstGeom>
          <a:ln>
            <a:solidFill>
              <a:schemeClr val="tx1"/>
            </a:solidFill>
          </a:ln>
        </p:spPr>
      </p:pic>
      <p:pic>
        <p:nvPicPr>
          <p:cNvPr id="8" name="Picture 7" descr="A cartoon of a baby&#10;&#10;Description automatically generated">
            <a:extLst>
              <a:ext uri="{FF2B5EF4-FFF2-40B4-BE49-F238E27FC236}">
                <a16:creationId xmlns:a16="http://schemas.microsoft.com/office/drawing/2014/main" id="{1703AF7B-A5EA-E745-478F-82C0F0AE05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18782" y="2793747"/>
            <a:ext cx="952295" cy="1605510"/>
          </a:xfrm>
          <a:prstGeom prst="rect">
            <a:avLst/>
          </a:prstGeom>
        </p:spPr>
      </p:pic>
    </p:spTree>
    <p:extLst>
      <p:ext uri="{BB962C8B-B14F-4D97-AF65-F5344CB8AC3E}">
        <p14:creationId xmlns:p14="http://schemas.microsoft.com/office/powerpoint/2010/main" val="19385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6A8-8CC4-CE6E-A4BB-17E573843C2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82D5D9D-EC5A-B72F-66B7-3CA5F69B5E80}"/>
              </a:ext>
            </a:extLst>
          </p:cNvPr>
          <p:cNvSpPr txBox="1"/>
          <p:nvPr/>
        </p:nvSpPr>
        <p:spPr>
          <a:xfrm>
            <a:off x="5188814" y="1775309"/>
            <a:ext cx="4305997" cy="615553"/>
          </a:xfrm>
          <a:prstGeom prst="rect">
            <a:avLst/>
          </a:prstGeom>
          <a:noFill/>
        </p:spPr>
        <p:txBody>
          <a:bodyPr wrap="square" rtlCol="0">
            <a:spAutoFit/>
          </a:bodyPr>
          <a:lstStyle/>
          <a:p>
            <a:pPr algn="just"/>
            <a:r>
              <a:rPr lang="en-US" sz="1700" dirty="0">
                <a:latin typeface="+mj-lt"/>
              </a:rPr>
              <a:t>Lung Inflammation in Mice Challenged with Ovalbumin (</a:t>
            </a:r>
            <a:r>
              <a:rPr lang="en-US" sz="1700" dirty="0"/>
              <a:t>GFA= mice on the prebiotic diet</a:t>
            </a:r>
            <a:r>
              <a:rPr lang="en-US" sz="1700" dirty="0">
                <a:latin typeface="+mj-lt"/>
              </a:rPr>
              <a:t>)</a:t>
            </a:r>
            <a:endParaRPr lang="en-US" sz="1700" dirty="0"/>
          </a:p>
        </p:txBody>
      </p:sp>
      <p:sp>
        <p:nvSpPr>
          <p:cNvPr id="16" name="TextBox 15">
            <a:extLst>
              <a:ext uri="{FF2B5EF4-FFF2-40B4-BE49-F238E27FC236}">
                <a16:creationId xmlns:a16="http://schemas.microsoft.com/office/drawing/2014/main" id="{A6FD665A-8D2D-DB70-2F3C-51028761E89B}"/>
              </a:ext>
            </a:extLst>
          </p:cNvPr>
          <p:cNvSpPr txBox="1"/>
          <p:nvPr/>
        </p:nvSpPr>
        <p:spPr>
          <a:xfrm>
            <a:off x="334713" y="1748180"/>
            <a:ext cx="4794607" cy="615553"/>
          </a:xfrm>
          <a:prstGeom prst="rect">
            <a:avLst/>
          </a:prstGeom>
          <a:noFill/>
        </p:spPr>
        <p:txBody>
          <a:bodyPr wrap="square" rtlCol="0">
            <a:spAutoFit/>
          </a:bodyPr>
          <a:lstStyle/>
          <a:p>
            <a:pPr algn="just"/>
            <a:r>
              <a:rPr lang="en-US" sz="1700" dirty="0">
                <a:latin typeface="+mj-lt"/>
              </a:rPr>
              <a:t>Bronchial Constriction in Response to Methacholine in Mice Challenged with Aerosolized Ovalbumin</a:t>
            </a:r>
          </a:p>
        </p:txBody>
      </p:sp>
      <p:sp>
        <p:nvSpPr>
          <p:cNvPr id="3" name="TextBox 2">
            <a:extLst>
              <a:ext uri="{FF2B5EF4-FFF2-40B4-BE49-F238E27FC236}">
                <a16:creationId xmlns:a16="http://schemas.microsoft.com/office/drawing/2014/main" id="{8DA89BA0-E15B-8328-C0E0-B7C063D18DD3}"/>
              </a:ext>
            </a:extLst>
          </p:cNvPr>
          <p:cNvSpPr txBox="1"/>
          <p:nvPr/>
        </p:nvSpPr>
        <p:spPr>
          <a:xfrm>
            <a:off x="400030" y="159497"/>
            <a:ext cx="11265101" cy="769441"/>
          </a:xfrm>
          <a:prstGeom prst="rect">
            <a:avLst/>
          </a:prstGeom>
          <a:noFill/>
        </p:spPr>
        <p:txBody>
          <a:bodyPr wrap="square" rtlCol="0">
            <a:spAutoFit/>
          </a:bodyPr>
          <a:lstStyle/>
          <a:p>
            <a:pPr algn="just"/>
            <a:r>
              <a:rPr lang="en-US" sz="2200" b="1" dirty="0">
                <a:solidFill>
                  <a:schemeClr val="accent1"/>
                </a:solidFill>
                <a:effectLst/>
                <a:latin typeface="+mj-lt"/>
              </a:rPr>
              <a:t>The symptoms of these sensitized mice significantly improved when they consumed a supplement containing oligosaccharides in ratios that approximated those of breast milk. </a:t>
            </a:r>
          </a:p>
        </p:txBody>
      </p:sp>
      <p:sp>
        <p:nvSpPr>
          <p:cNvPr id="2" name="TextBox 1">
            <a:extLst>
              <a:ext uri="{FF2B5EF4-FFF2-40B4-BE49-F238E27FC236}">
                <a16:creationId xmlns:a16="http://schemas.microsoft.com/office/drawing/2014/main" id="{70EFB885-4388-89F3-9526-6C801696C9BE}"/>
              </a:ext>
            </a:extLst>
          </p:cNvPr>
          <p:cNvSpPr txBox="1"/>
          <p:nvPr/>
        </p:nvSpPr>
        <p:spPr>
          <a:xfrm>
            <a:off x="400028" y="943267"/>
            <a:ext cx="5695968" cy="769441"/>
          </a:xfrm>
          <a:prstGeom prst="rect">
            <a:avLst/>
          </a:prstGeom>
          <a:noFill/>
        </p:spPr>
        <p:txBody>
          <a:bodyPr wrap="square" rtlCol="0">
            <a:spAutoFit/>
          </a:bodyPr>
          <a:lstStyle/>
          <a:p>
            <a:pPr algn="just"/>
            <a:r>
              <a:rPr lang="en-US" sz="2200" b="1" dirty="0">
                <a:solidFill>
                  <a:schemeClr val="accent1"/>
                </a:solidFill>
              </a:rPr>
              <a:t>Mice were sensitized via injection of the antigen with alum as the adjuvant. </a:t>
            </a:r>
            <a:endParaRPr lang="en-US" sz="2200" b="1" dirty="0">
              <a:solidFill>
                <a:schemeClr val="accent1"/>
              </a:solidFill>
              <a:effectLst/>
            </a:endParaRPr>
          </a:p>
        </p:txBody>
      </p:sp>
      <p:pic>
        <p:nvPicPr>
          <p:cNvPr id="17" name="Graphic 16" descr="Needle outline">
            <a:extLst>
              <a:ext uri="{FF2B5EF4-FFF2-40B4-BE49-F238E27FC236}">
                <a16:creationId xmlns:a16="http://schemas.microsoft.com/office/drawing/2014/main" id="{BD0B17D7-0730-2352-53DF-0F388A3AA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958542" flipH="1">
            <a:off x="4948844" y="1066545"/>
            <a:ext cx="885597" cy="885597"/>
          </a:xfrm>
          <a:prstGeom prst="rect">
            <a:avLst/>
          </a:prstGeom>
        </p:spPr>
      </p:pic>
      <p:pic>
        <p:nvPicPr>
          <p:cNvPr id="8" name="Picture 7" descr="A graph of a number of different types of insulin&#10;&#10;Description automatically generated with medium confidence">
            <a:extLst>
              <a:ext uri="{FF2B5EF4-FFF2-40B4-BE49-F238E27FC236}">
                <a16:creationId xmlns:a16="http://schemas.microsoft.com/office/drawing/2014/main" id="{E64DD139-7323-063E-7E4C-CBB8DC59F1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89" y="2382042"/>
            <a:ext cx="4409809" cy="3530728"/>
          </a:xfrm>
          <a:prstGeom prst="rect">
            <a:avLst/>
          </a:prstGeom>
        </p:spPr>
      </p:pic>
      <p:pic>
        <p:nvPicPr>
          <p:cNvPr id="12" name="Picture 11" descr="A graph of a number of men and women&#10;&#10;Description automatically generated with medium confidence">
            <a:extLst>
              <a:ext uri="{FF2B5EF4-FFF2-40B4-BE49-F238E27FC236}">
                <a16:creationId xmlns:a16="http://schemas.microsoft.com/office/drawing/2014/main" id="{D994B856-70AA-626A-6C45-755BFD1758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7324" y="2591754"/>
            <a:ext cx="4826467" cy="3404488"/>
          </a:xfrm>
          <a:prstGeom prst="rect">
            <a:avLst/>
          </a:prstGeom>
        </p:spPr>
      </p:pic>
      <p:sp>
        <p:nvSpPr>
          <p:cNvPr id="20" name="TextBox 19">
            <a:extLst>
              <a:ext uri="{FF2B5EF4-FFF2-40B4-BE49-F238E27FC236}">
                <a16:creationId xmlns:a16="http://schemas.microsoft.com/office/drawing/2014/main" id="{622E7BEC-71F6-46BC-23EA-52912A6D26AA}"/>
              </a:ext>
            </a:extLst>
          </p:cNvPr>
          <p:cNvSpPr txBox="1"/>
          <p:nvPr/>
        </p:nvSpPr>
        <p:spPr>
          <a:xfrm>
            <a:off x="539884" y="6030725"/>
            <a:ext cx="11302656" cy="523220"/>
          </a:xfrm>
          <a:prstGeom prst="rect">
            <a:avLst/>
          </a:prstGeom>
          <a:noFill/>
        </p:spPr>
        <p:txBody>
          <a:bodyPr wrap="square" rtlCol="0">
            <a:spAutoFit/>
          </a:bodyPr>
          <a:lstStyle/>
          <a:p>
            <a:r>
              <a:rPr lang="en-US" sz="1400" dirty="0"/>
              <a:t>Vos </a:t>
            </a:r>
            <a:r>
              <a:rPr lang="en-US" sz="1400" i="1" dirty="0"/>
              <a:t>et al. </a:t>
            </a:r>
            <a:r>
              <a:rPr lang="en-US" sz="1400" dirty="0"/>
              <a:t>“Dietary supplementation with specific oligosaccharide mixtures decreases parameters of allergic asthma in mice.” </a:t>
            </a:r>
            <a:r>
              <a:rPr lang="en-US" sz="1400" i="1" dirty="0"/>
              <a:t>International Immunopharmacology 7 </a:t>
            </a:r>
            <a:r>
              <a:rPr lang="en-US" sz="1400" dirty="0"/>
              <a:t>(2007) 1582-1587. </a:t>
            </a:r>
            <a:r>
              <a:rPr lang="en-US" sz="1400" dirty="0">
                <a:hlinkClick r:id="rId7"/>
              </a:rPr>
              <a:t>https://pubmed.ncbi.nlm.nih.gov/17920536/</a:t>
            </a:r>
            <a:endParaRPr lang="en-US" sz="1400" dirty="0"/>
          </a:p>
        </p:txBody>
      </p:sp>
      <p:sp>
        <p:nvSpPr>
          <p:cNvPr id="21" name="TextBox 20">
            <a:extLst>
              <a:ext uri="{FF2B5EF4-FFF2-40B4-BE49-F238E27FC236}">
                <a16:creationId xmlns:a16="http://schemas.microsoft.com/office/drawing/2014/main" id="{0A07689C-274C-DB57-A5E5-9DCBF78F50A1}"/>
              </a:ext>
            </a:extLst>
          </p:cNvPr>
          <p:cNvSpPr txBox="1"/>
          <p:nvPr/>
        </p:nvSpPr>
        <p:spPr>
          <a:xfrm>
            <a:off x="9494811" y="4083820"/>
            <a:ext cx="2498749" cy="1323439"/>
          </a:xfrm>
          <a:prstGeom prst="rect">
            <a:avLst/>
          </a:prstGeom>
          <a:noFill/>
        </p:spPr>
        <p:txBody>
          <a:bodyPr wrap="square" rtlCol="0">
            <a:spAutoFit/>
          </a:bodyPr>
          <a:lstStyle/>
          <a:p>
            <a:r>
              <a:rPr lang="en-US" sz="1600" dirty="0"/>
              <a:t>GFA = a combination of </a:t>
            </a:r>
            <a:r>
              <a:rPr lang="en-US" sz="1600" dirty="0" err="1"/>
              <a:t>galactooligosaccharides</a:t>
            </a:r>
            <a:r>
              <a:rPr lang="en-US" sz="1600" dirty="0"/>
              <a:t>, </a:t>
            </a:r>
          </a:p>
          <a:p>
            <a:r>
              <a:rPr lang="en-US" sz="1600" dirty="0"/>
              <a:t> </a:t>
            </a:r>
            <a:r>
              <a:rPr lang="en-US" sz="1600" dirty="0" err="1"/>
              <a:t>fructooligosaccharides</a:t>
            </a:r>
            <a:r>
              <a:rPr lang="en-US" sz="1600" dirty="0"/>
              <a:t>, and acidic pectin-derived oligosaccharides</a:t>
            </a:r>
          </a:p>
        </p:txBody>
      </p:sp>
      <p:pic>
        <p:nvPicPr>
          <p:cNvPr id="6" name="Graphic 5" descr="Rat outline">
            <a:extLst>
              <a:ext uri="{FF2B5EF4-FFF2-40B4-BE49-F238E27FC236}">
                <a16:creationId xmlns:a16="http://schemas.microsoft.com/office/drawing/2014/main" id="{C9317498-6A81-0051-7B21-AC6BAD2877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53242" y="712144"/>
            <a:ext cx="1278745" cy="1278745"/>
          </a:xfrm>
          <a:prstGeom prst="rect">
            <a:avLst/>
          </a:prstGeom>
        </p:spPr>
      </p:pic>
      <p:pic>
        <p:nvPicPr>
          <p:cNvPr id="11" name="Picture 10">
            <a:extLst>
              <a:ext uri="{FF2B5EF4-FFF2-40B4-BE49-F238E27FC236}">
                <a16:creationId xmlns:a16="http://schemas.microsoft.com/office/drawing/2014/main" id="{465AF649-A050-9CA1-AE48-0CC0C77F9A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76792" y="1032555"/>
            <a:ext cx="2362476" cy="2995845"/>
          </a:xfrm>
          <a:prstGeom prst="rect">
            <a:avLst/>
          </a:prstGeom>
        </p:spPr>
      </p:pic>
      <p:pic>
        <p:nvPicPr>
          <p:cNvPr id="5" name="Graphic 4" descr="Lungs outline">
            <a:extLst>
              <a:ext uri="{FF2B5EF4-FFF2-40B4-BE49-F238E27FC236}">
                <a16:creationId xmlns:a16="http://schemas.microsoft.com/office/drawing/2014/main" id="{D6434383-27B2-0F29-03AB-E098EDDF57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2593" y="4470368"/>
            <a:ext cx="622462" cy="622462"/>
          </a:xfrm>
          <a:prstGeom prst="rect">
            <a:avLst/>
          </a:prstGeom>
        </p:spPr>
      </p:pic>
      <p:pic>
        <p:nvPicPr>
          <p:cNvPr id="9" name="Graphic 8" descr="Lungs with virus outline">
            <a:extLst>
              <a:ext uri="{FF2B5EF4-FFF2-40B4-BE49-F238E27FC236}">
                <a16:creationId xmlns:a16="http://schemas.microsoft.com/office/drawing/2014/main" id="{07FD8527-E874-AC80-6614-CF9E481571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73764" y="2481688"/>
            <a:ext cx="710315" cy="710315"/>
          </a:xfrm>
          <a:prstGeom prst="rect">
            <a:avLst/>
          </a:prstGeom>
        </p:spPr>
      </p:pic>
      <p:pic>
        <p:nvPicPr>
          <p:cNvPr id="10" name="Graphic 9" descr="Lungs outline">
            <a:extLst>
              <a:ext uri="{FF2B5EF4-FFF2-40B4-BE49-F238E27FC236}">
                <a16:creationId xmlns:a16="http://schemas.microsoft.com/office/drawing/2014/main" id="{AB54F0EB-4B6D-076F-D176-0806736612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73764" y="4503117"/>
            <a:ext cx="702662" cy="702662"/>
          </a:xfrm>
          <a:prstGeom prst="rect">
            <a:avLst/>
          </a:prstGeom>
        </p:spPr>
      </p:pic>
      <p:pic>
        <p:nvPicPr>
          <p:cNvPr id="13" name="Graphic 12" descr="Lungs with virus outline">
            <a:extLst>
              <a:ext uri="{FF2B5EF4-FFF2-40B4-BE49-F238E27FC236}">
                <a16:creationId xmlns:a16="http://schemas.microsoft.com/office/drawing/2014/main" id="{5C9FEA5D-11B9-77A1-82DB-0A62CFB915A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19798" y="3338615"/>
            <a:ext cx="622462" cy="622462"/>
          </a:xfrm>
          <a:prstGeom prst="rect">
            <a:avLst/>
          </a:prstGeom>
        </p:spPr>
      </p:pic>
    </p:spTree>
    <p:extLst>
      <p:ext uri="{BB962C8B-B14F-4D97-AF65-F5344CB8AC3E}">
        <p14:creationId xmlns:p14="http://schemas.microsoft.com/office/powerpoint/2010/main" val="86855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mp with a picture of a ship and a person&#10;&#10;Description automatically generated with medium confidence">
            <a:extLst>
              <a:ext uri="{FF2B5EF4-FFF2-40B4-BE49-F238E27FC236}">
                <a16:creationId xmlns:a16="http://schemas.microsoft.com/office/drawing/2014/main" id="{11B98599-EB38-B31B-2744-229EB11D69A2}"/>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a:fillRect/>
          </a:stretch>
        </p:blipFill>
        <p:spPr>
          <a:xfrm>
            <a:off x="0" y="1"/>
            <a:ext cx="12191980" cy="6857999"/>
          </a:xfrm>
          <a:prstGeom prst="rect">
            <a:avLst/>
          </a:prstGeom>
        </p:spPr>
      </p:pic>
      <p:sp>
        <p:nvSpPr>
          <p:cNvPr id="6" name="TextBox 5">
            <a:extLst>
              <a:ext uri="{FF2B5EF4-FFF2-40B4-BE49-F238E27FC236}">
                <a16:creationId xmlns:a16="http://schemas.microsoft.com/office/drawing/2014/main" id="{E46C6A93-7E5E-8A7F-26AE-C266E9633F09}"/>
              </a:ext>
            </a:extLst>
          </p:cNvPr>
          <p:cNvSpPr txBox="1"/>
          <p:nvPr/>
        </p:nvSpPr>
        <p:spPr>
          <a:xfrm>
            <a:off x="1793047" y="1450871"/>
            <a:ext cx="8605886" cy="2900518"/>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5400" b="1" dirty="0">
                <a:latin typeface="+mj-lt"/>
                <a:ea typeface="+mj-ea"/>
                <a:cs typeface="+mj-cs"/>
              </a:rPr>
              <a:t>A Short History of the Injected Vaccine Hypothesis</a:t>
            </a:r>
          </a:p>
        </p:txBody>
      </p:sp>
    </p:spTree>
    <p:extLst>
      <p:ext uri="{BB962C8B-B14F-4D97-AF65-F5344CB8AC3E}">
        <p14:creationId xmlns:p14="http://schemas.microsoft.com/office/powerpoint/2010/main" val="2194381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B7518B-C4C4-CC76-937C-4EFFCCA9ECE8}"/>
              </a:ext>
            </a:extLst>
          </p:cNvPr>
          <p:cNvSpPr txBox="1"/>
          <p:nvPr/>
        </p:nvSpPr>
        <p:spPr>
          <a:xfrm>
            <a:off x="346598" y="488811"/>
            <a:ext cx="8417392" cy="1708160"/>
          </a:xfrm>
          <a:prstGeom prst="rect">
            <a:avLst/>
          </a:prstGeom>
          <a:noFill/>
        </p:spPr>
        <p:txBody>
          <a:bodyPr wrap="square" rtlCol="0">
            <a:spAutoFit/>
          </a:bodyPr>
          <a:lstStyle/>
          <a:p>
            <a:pPr algn="just"/>
            <a:r>
              <a:rPr lang="en-US" sz="2100" dirty="0"/>
              <a:t>In 1902 Charles Richet and Paul Portier attempted to generate immunity by injecting sublethal doses of sea anemone toxin into dogs and saw that nearly all died after the second dose. Richet coined the term “</a:t>
            </a:r>
            <a:r>
              <a:rPr lang="en-US" sz="2100" b="1" dirty="0"/>
              <a:t>anaphylaxis</a:t>
            </a:r>
            <a:r>
              <a:rPr lang="en-US" sz="2100" dirty="0"/>
              <a:t>” to describe this unexpected “</a:t>
            </a:r>
            <a:r>
              <a:rPr lang="en-US" sz="2100" b="1" dirty="0"/>
              <a:t>absence of protection</a:t>
            </a:r>
            <a:r>
              <a:rPr lang="en-US" sz="2100" dirty="0"/>
              <a:t>” from the second injection.</a:t>
            </a:r>
          </a:p>
        </p:txBody>
      </p:sp>
      <p:sp>
        <p:nvSpPr>
          <p:cNvPr id="3" name="TextBox 2">
            <a:extLst>
              <a:ext uri="{FF2B5EF4-FFF2-40B4-BE49-F238E27FC236}">
                <a16:creationId xmlns:a16="http://schemas.microsoft.com/office/drawing/2014/main" id="{A0187FB7-0EBB-66D3-4F46-23FB38D8E40F}"/>
              </a:ext>
            </a:extLst>
          </p:cNvPr>
          <p:cNvSpPr txBox="1"/>
          <p:nvPr/>
        </p:nvSpPr>
        <p:spPr>
          <a:xfrm>
            <a:off x="323825" y="2424357"/>
            <a:ext cx="8544550" cy="1384995"/>
          </a:xfrm>
          <a:prstGeom prst="rect">
            <a:avLst/>
          </a:prstGeom>
          <a:noFill/>
        </p:spPr>
        <p:txBody>
          <a:bodyPr wrap="square" rtlCol="0">
            <a:spAutoFit/>
          </a:bodyPr>
          <a:lstStyle/>
          <a:p>
            <a:pPr algn="just"/>
            <a:r>
              <a:rPr lang="en-US" sz="2100" dirty="0"/>
              <a:t>In 1903 Maurice </a:t>
            </a:r>
            <a:r>
              <a:rPr lang="en-US" sz="2100" dirty="0" err="1"/>
              <a:t>Arthus</a:t>
            </a:r>
            <a:r>
              <a:rPr lang="en-US" sz="2100" dirty="0"/>
              <a:t> showed that sensitization could also be accomplished with non-toxic substances after he injected horse plasma into rabbits. The term “</a:t>
            </a:r>
            <a:r>
              <a:rPr lang="en-US" sz="2100" b="1" dirty="0" err="1"/>
              <a:t>Arthus</a:t>
            </a:r>
            <a:r>
              <a:rPr lang="en-US" sz="2100" b="1" dirty="0"/>
              <a:t> phenomenon</a:t>
            </a:r>
            <a:r>
              <a:rPr lang="en-US" sz="2100" dirty="0"/>
              <a:t>” would later be used to describe adverse reactions to serum therapy.</a:t>
            </a:r>
          </a:p>
        </p:txBody>
      </p:sp>
      <p:pic>
        <p:nvPicPr>
          <p:cNvPr id="15" name="Graphic 14" descr="Horse outline">
            <a:extLst>
              <a:ext uri="{FF2B5EF4-FFF2-40B4-BE49-F238E27FC236}">
                <a16:creationId xmlns:a16="http://schemas.microsoft.com/office/drawing/2014/main" id="{AA878384-4B1F-E0DF-DA58-D91651EB94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3668" y="2341437"/>
            <a:ext cx="1188775" cy="1188775"/>
          </a:xfrm>
          <a:prstGeom prst="rect">
            <a:avLst/>
          </a:prstGeom>
        </p:spPr>
      </p:pic>
      <p:pic>
        <p:nvPicPr>
          <p:cNvPr id="17" name="Graphic 16" descr="Rabbit outline">
            <a:extLst>
              <a:ext uri="{FF2B5EF4-FFF2-40B4-BE49-F238E27FC236}">
                <a16:creationId xmlns:a16="http://schemas.microsoft.com/office/drawing/2014/main" id="{90094E51-A707-5ECB-238E-16BC56695D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2230" y="2761563"/>
            <a:ext cx="768649" cy="768649"/>
          </a:xfrm>
          <a:prstGeom prst="rect">
            <a:avLst/>
          </a:prstGeom>
        </p:spPr>
      </p:pic>
      <p:pic>
        <p:nvPicPr>
          <p:cNvPr id="21" name="Graphic 20" descr="Needle outline">
            <a:extLst>
              <a:ext uri="{FF2B5EF4-FFF2-40B4-BE49-F238E27FC236}">
                <a16:creationId xmlns:a16="http://schemas.microsoft.com/office/drawing/2014/main" id="{87B3E183-D2FC-4EBE-0BDA-782C417C56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240699" y="2589300"/>
            <a:ext cx="727010" cy="727010"/>
          </a:xfrm>
          <a:prstGeom prst="rect">
            <a:avLst/>
          </a:prstGeom>
        </p:spPr>
      </p:pic>
      <p:pic>
        <p:nvPicPr>
          <p:cNvPr id="30" name="Graphic 29" descr="Dog outline">
            <a:extLst>
              <a:ext uri="{FF2B5EF4-FFF2-40B4-BE49-F238E27FC236}">
                <a16:creationId xmlns:a16="http://schemas.microsoft.com/office/drawing/2014/main" id="{4B7B6BB5-CF73-3FE8-D395-CFF21C8699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4302" y="800144"/>
            <a:ext cx="966577" cy="966577"/>
          </a:xfrm>
          <a:prstGeom prst="rect">
            <a:avLst/>
          </a:prstGeom>
        </p:spPr>
      </p:pic>
      <p:pic>
        <p:nvPicPr>
          <p:cNvPr id="31" name="Graphic 30" descr="Needle outline">
            <a:extLst>
              <a:ext uri="{FF2B5EF4-FFF2-40B4-BE49-F238E27FC236}">
                <a16:creationId xmlns:a16="http://schemas.microsoft.com/office/drawing/2014/main" id="{7FE5816B-FED5-73B9-2D4C-4385FAEA7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133847" y="792903"/>
            <a:ext cx="727009" cy="727009"/>
          </a:xfrm>
          <a:prstGeom prst="rect">
            <a:avLst/>
          </a:prstGeom>
        </p:spPr>
      </p:pic>
      <p:pic>
        <p:nvPicPr>
          <p:cNvPr id="32" name="Picture 31" descr="A person holding a child&#10;&#10;Description automatically generated">
            <a:extLst>
              <a:ext uri="{FF2B5EF4-FFF2-40B4-BE49-F238E27FC236}">
                <a16:creationId xmlns:a16="http://schemas.microsoft.com/office/drawing/2014/main" id="{44DD4A17-6AC5-9509-0CDD-4995D75897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14891" y="4065340"/>
            <a:ext cx="2854468" cy="2047230"/>
          </a:xfrm>
          <a:prstGeom prst="rect">
            <a:avLst/>
          </a:prstGeom>
        </p:spPr>
      </p:pic>
      <p:sp>
        <p:nvSpPr>
          <p:cNvPr id="37" name="TextBox 36">
            <a:extLst>
              <a:ext uri="{FF2B5EF4-FFF2-40B4-BE49-F238E27FC236}">
                <a16:creationId xmlns:a16="http://schemas.microsoft.com/office/drawing/2014/main" id="{ECA30664-7156-798D-9130-16FB5CD32DC4}"/>
              </a:ext>
            </a:extLst>
          </p:cNvPr>
          <p:cNvSpPr txBox="1"/>
          <p:nvPr/>
        </p:nvSpPr>
        <p:spPr>
          <a:xfrm>
            <a:off x="323825" y="4004184"/>
            <a:ext cx="8544550" cy="2031325"/>
          </a:xfrm>
          <a:prstGeom prst="rect">
            <a:avLst/>
          </a:prstGeom>
          <a:noFill/>
        </p:spPr>
        <p:txBody>
          <a:bodyPr wrap="square" rtlCol="0">
            <a:spAutoFit/>
          </a:bodyPr>
          <a:lstStyle/>
          <a:p>
            <a:pPr algn="just"/>
            <a:r>
              <a:rPr lang="en-US" sz="2100" dirty="0"/>
              <a:t>In 1906 Clemens Von </a:t>
            </a:r>
            <a:r>
              <a:rPr lang="en-US" sz="2100" dirty="0" err="1"/>
              <a:t>Pirquet</a:t>
            </a:r>
            <a:r>
              <a:rPr lang="en-US" sz="2100" dirty="0"/>
              <a:t> concluded that </a:t>
            </a:r>
            <a:r>
              <a:rPr lang="en-US" sz="2100" b="1" dirty="0"/>
              <a:t>immunity and sensitization are two</a:t>
            </a:r>
            <a:r>
              <a:rPr lang="en-US" sz="2100" dirty="0"/>
              <a:t> </a:t>
            </a:r>
            <a:r>
              <a:rPr lang="en-US" sz="2100" b="1" dirty="0"/>
              <a:t>sides of the immune response </a:t>
            </a:r>
            <a:r>
              <a:rPr lang="en-US" sz="2100" dirty="0"/>
              <a:t>and coined the term “</a:t>
            </a:r>
            <a:r>
              <a:rPr lang="en-US" sz="2100" b="1" dirty="0"/>
              <a:t>allergy</a:t>
            </a:r>
            <a:r>
              <a:rPr lang="en-US" sz="2100" dirty="0"/>
              <a:t>” to describe this “</a:t>
            </a:r>
            <a:r>
              <a:rPr lang="en-US" sz="2100" b="1" dirty="0"/>
              <a:t>altered reactivity</a:t>
            </a:r>
            <a:r>
              <a:rPr lang="en-US" sz="2100" dirty="0"/>
              <a:t>” to antigens. He based this on his clinical observations of adverse reactions to serum therapy and vaccine boosters. This model was not well-received, probably because it raised new concerns on the safety of these practices.</a:t>
            </a:r>
          </a:p>
        </p:txBody>
      </p:sp>
      <p:sp>
        <p:nvSpPr>
          <p:cNvPr id="39" name="TextBox 38">
            <a:extLst>
              <a:ext uri="{FF2B5EF4-FFF2-40B4-BE49-F238E27FC236}">
                <a16:creationId xmlns:a16="http://schemas.microsoft.com/office/drawing/2014/main" id="{8065D6BD-E127-2C25-0B0A-F7793BD29800}"/>
              </a:ext>
            </a:extLst>
          </p:cNvPr>
          <p:cNvSpPr txBox="1"/>
          <p:nvPr/>
        </p:nvSpPr>
        <p:spPr>
          <a:xfrm>
            <a:off x="320875" y="6144587"/>
            <a:ext cx="8547500" cy="338554"/>
          </a:xfrm>
          <a:prstGeom prst="rect">
            <a:avLst/>
          </a:prstGeom>
          <a:noFill/>
        </p:spPr>
        <p:txBody>
          <a:bodyPr wrap="square">
            <a:spAutoFit/>
          </a:bodyPr>
          <a:lstStyle/>
          <a:p>
            <a:r>
              <a:rPr lang="en-US" sz="1600" dirty="0">
                <a:effectLst/>
              </a:rPr>
              <a:t>Mark Jackson in “Allergy: History of a Modern Malady.” </a:t>
            </a:r>
            <a:r>
              <a:rPr lang="en-US" sz="1600" i="1" dirty="0" err="1">
                <a:effectLst/>
              </a:rPr>
              <a:t>Reakton</a:t>
            </a:r>
            <a:r>
              <a:rPr lang="en-US" sz="1600" i="1" dirty="0">
                <a:effectLst/>
              </a:rPr>
              <a:t> Books</a:t>
            </a:r>
            <a:r>
              <a:rPr lang="en-US" sz="1600" dirty="0">
                <a:effectLst/>
              </a:rPr>
              <a:t>, 2006, pp. 10, </a:t>
            </a:r>
            <a:r>
              <a:rPr lang="en-US" sz="1600" dirty="0"/>
              <a:t>21, 32</a:t>
            </a:r>
            <a:r>
              <a:rPr lang="en-US" sz="1600" dirty="0">
                <a:effectLst/>
              </a:rPr>
              <a:t> </a:t>
            </a:r>
          </a:p>
        </p:txBody>
      </p:sp>
      <p:pic>
        <p:nvPicPr>
          <p:cNvPr id="5" name="Picture 4" descr="A yellow and purple sea anemone&#10;&#10;Description automatically generated">
            <a:extLst>
              <a:ext uri="{FF2B5EF4-FFF2-40B4-BE49-F238E27FC236}">
                <a16:creationId xmlns:a16="http://schemas.microsoft.com/office/drawing/2014/main" id="{6E5FB2E1-CD1E-EB6F-6EF7-75F69471B7A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77995" y="620070"/>
            <a:ext cx="1035082" cy="1085099"/>
          </a:xfrm>
          <a:prstGeom prst="rect">
            <a:avLst/>
          </a:prstGeom>
        </p:spPr>
      </p:pic>
    </p:spTree>
    <p:extLst>
      <p:ext uri="{BB962C8B-B14F-4D97-AF65-F5344CB8AC3E}">
        <p14:creationId xmlns:p14="http://schemas.microsoft.com/office/powerpoint/2010/main" val="7653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D89268-8DF0-AAFD-E617-1A80F830B02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5637CC-17AE-D4C5-7E59-633779A64DA1}"/>
              </a:ext>
            </a:extLst>
          </p:cNvPr>
          <p:cNvGraphicFramePr>
            <a:graphicFrameLocks noGrp="1"/>
          </p:cNvGraphicFramePr>
          <p:nvPr>
            <p:extLst>
              <p:ext uri="{D42A27DB-BD31-4B8C-83A1-F6EECF244321}">
                <p14:modId xmlns:p14="http://schemas.microsoft.com/office/powerpoint/2010/main" val="2876558336"/>
              </p:ext>
            </p:extLst>
          </p:nvPr>
        </p:nvGraphicFramePr>
        <p:xfrm>
          <a:off x="432320" y="836607"/>
          <a:ext cx="11421621" cy="5695531"/>
        </p:xfrm>
        <a:graphic>
          <a:graphicData uri="http://schemas.openxmlformats.org/drawingml/2006/table">
            <a:tbl>
              <a:tblPr firstRow="1" firstCol="1" bandRow="1">
                <a:tableStyleId>{8EC20E35-A176-4012-BC5E-935CFFF8708E}</a:tableStyleId>
              </a:tblPr>
              <a:tblGrid>
                <a:gridCol w="485737">
                  <a:extLst>
                    <a:ext uri="{9D8B030D-6E8A-4147-A177-3AD203B41FA5}">
                      <a16:colId xmlns:a16="http://schemas.microsoft.com/office/drawing/2014/main" val="881348852"/>
                    </a:ext>
                  </a:extLst>
                </a:gridCol>
                <a:gridCol w="475175">
                  <a:extLst>
                    <a:ext uri="{9D8B030D-6E8A-4147-A177-3AD203B41FA5}">
                      <a16:colId xmlns:a16="http://schemas.microsoft.com/office/drawing/2014/main" val="871898482"/>
                    </a:ext>
                  </a:extLst>
                </a:gridCol>
                <a:gridCol w="2442498">
                  <a:extLst>
                    <a:ext uri="{9D8B030D-6E8A-4147-A177-3AD203B41FA5}">
                      <a16:colId xmlns:a16="http://schemas.microsoft.com/office/drawing/2014/main" val="2480105940"/>
                    </a:ext>
                  </a:extLst>
                </a:gridCol>
                <a:gridCol w="795647">
                  <a:extLst>
                    <a:ext uri="{9D8B030D-6E8A-4147-A177-3AD203B41FA5}">
                      <a16:colId xmlns:a16="http://schemas.microsoft.com/office/drawing/2014/main" val="398946938"/>
                    </a:ext>
                  </a:extLst>
                </a:gridCol>
                <a:gridCol w="3289465">
                  <a:extLst>
                    <a:ext uri="{9D8B030D-6E8A-4147-A177-3AD203B41FA5}">
                      <a16:colId xmlns:a16="http://schemas.microsoft.com/office/drawing/2014/main" val="2292692219"/>
                    </a:ext>
                  </a:extLst>
                </a:gridCol>
                <a:gridCol w="3933099">
                  <a:extLst>
                    <a:ext uri="{9D8B030D-6E8A-4147-A177-3AD203B41FA5}">
                      <a16:colId xmlns:a16="http://schemas.microsoft.com/office/drawing/2014/main" val="1295202544"/>
                    </a:ext>
                  </a:extLst>
                </a:gridCol>
              </a:tblGrid>
              <a:tr h="461921">
                <a:tc>
                  <a:txBody>
                    <a:bodyPr/>
                    <a:lstStyle/>
                    <a:p>
                      <a:pPr marL="0" marR="0" algn="ctr">
                        <a:spcBef>
                          <a:spcPts val="0"/>
                        </a:spcBef>
                        <a:spcAft>
                          <a:spcPts val="0"/>
                        </a:spcAft>
                      </a:pPr>
                      <a:r>
                        <a:rPr lang="en-US" sz="1600" b="0">
                          <a:solidFill>
                            <a:schemeClr val="tx1"/>
                          </a:solidFill>
                          <a:effectLst/>
                        </a:rPr>
                        <a:t>Ref.</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a:solidFill>
                            <a:schemeClr val="tx1"/>
                          </a:solidFill>
                          <a:effectLst/>
                        </a:rPr>
                        <a:t>Year</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1" algn="l">
                        <a:spcBef>
                          <a:spcPts val="0"/>
                        </a:spcBef>
                        <a:spcAft>
                          <a:spcPts val="0"/>
                        </a:spcAft>
                      </a:pPr>
                      <a:r>
                        <a:rPr lang="en-US" sz="1600" b="0" dirty="0">
                          <a:solidFill>
                            <a:schemeClr val="tx1"/>
                          </a:solidFill>
                          <a:effectLst/>
                        </a:rPr>
                        <a:t>Antigen(s)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Animal </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Sensitization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b="0">
                          <a:solidFill>
                            <a:schemeClr val="tx1"/>
                          </a:solidFill>
                          <a:effectLst/>
                        </a:rPr>
                        <a:t>Evaluation method(s)</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746325"/>
                  </a:ext>
                </a:extLst>
              </a:tr>
              <a:tr h="819516">
                <a:tc>
                  <a:txBody>
                    <a:bodyPr/>
                    <a:lstStyle/>
                    <a:p>
                      <a:pPr algn="ctr"/>
                      <a:r>
                        <a:rPr lang="en-US" sz="1600" b="0">
                          <a:hlinkClick r:id="rId3"/>
                        </a:rPr>
                        <a:t>1</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2023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tabLst>
                          <a:tab pos="0" algn="l"/>
                        </a:tabLs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p>
                    <a:p>
                      <a:pPr marL="342900" marR="0" lvl="0" indent="-342900" algn="l">
                        <a:lnSpc>
                          <a:spcPct val="100000"/>
                        </a:lnSpc>
                        <a:spcBef>
                          <a:spcPts val="0"/>
                        </a:spcBef>
                        <a:spcAft>
                          <a:spcPts val="0"/>
                        </a:spcAft>
                        <a:buFont typeface="Symbol" pitchFamily="2" charset="2"/>
                        <a:buChar char=""/>
                      </a:pPr>
                      <a:r>
                        <a:rPr lang="en-US" sz="1200" dirty="0">
                          <a:effectLst/>
                        </a:rPr>
                        <a:t>Scratching, sneezing, and nasal rubbing.</a:t>
                      </a:r>
                    </a:p>
                    <a:p>
                      <a:pPr marL="342900" marR="0" lvl="0" indent="-342900" algn="l">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gn="l">
                        <a:lnSpc>
                          <a:spcPct val="100000"/>
                        </a:lnSpc>
                        <a:spcBef>
                          <a:spcPts val="0"/>
                        </a:spcBef>
                        <a:spcAft>
                          <a:spcPts val="0"/>
                        </a:spcAft>
                        <a:buFont typeface="Symbol" pitchFamily="2" charset="2"/>
                        <a:buChar char=""/>
                      </a:pPr>
                      <a:r>
                        <a:rPr lang="en-US" sz="1200" dirty="0">
                          <a:effectLst/>
                        </a:rPr>
                        <a:t>Eosinophil levels in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6439453"/>
                  </a:ext>
                </a:extLst>
              </a:tr>
              <a:tr h="819516">
                <a:tc>
                  <a:txBody>
                    <a:bodyPr/>
                    <a:lstStyle/>
                    <a:p>
                      <a:pPr algn="ctr"/>
                      <a:r>
                        <a:rPr lang="en-US" sz="1600" b="0">
                          <a:hlinkClick r:id="rId4"/>
                        </a:rPr>
                        <a:t>2</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2022</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algn="l">
                        <a:spcBef>
                          <a:spcPts val="0"/>
                        </a:spcBef>
                        <a:spcAft>
                          <a:spcPts val="0"/>
                        </a:spcAft>
                      </a:pPr>
                      <a:r>
                        <a:rPr lang="en-US" sz="1200" b="0">
                          <a:effectLst/>
                        </a:rPr>
                        <a:t>Ragweed pollen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dirty="0">
                          <a:effectLst/>
                        </a:rPr>
                        <a:t>Intranasal application of 6 doses over 21 days under anesthesia.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8260" marR="0">
                        <a:lnSpc>
                          <a:spcPct val="115000"/>
                        </a:lnSpc>
                        <a:spcBef>
                          <a:spcPts val="0"/>
                        </a:spcBef>
                        <a:spcAft>
                          <a:spcPts val="0"/>
                        </a:spcAft>
                      </a:pPr>
                      <a:r>
                        <a:rPr lang="en-US" sz="1200" u="none" dirty="0">
                          <a:effectLst/>
                        </a:rPr>
                        <a:t>Responses to inhalation challenge:</a:t>
                      </a:r>
                    </a:p>
                    <a:p>
                      <a:pPr marL="342900" marR="0" lvl="0" indent="-342900">
                        <a:lnSpc>
                          <a:spcPct val="100000"/>
                        </a:lnSpc>
                        <a:spcBef>
                          <a:spcPts val="0"/>
                        </a:spcBef>
                        <a:spcAft>
                          <a:spcPts val="0"/>
                        </a:spcAft>
                        <a:buFont typeface="Symbol" pitchFamily="2" charset="2"/>
                        <a:buChar char=""/>
                      </a:pPr>
                      <a:r>
                        <a:rPr lang="en-US" sz="1200" dirty="0">
                          <a:effectLst/>
                        </a:rPr>
                        <a:t>Eosinophil and neutrophils in lungs.</a:t>
                      </a:r>
                    </a:p>
                    <a:p>
                      <a:pPr marL="342900" marR="0" lvl="0" indent="-342900">
                        <a:lnSpc>
                          <a:spcPct val="100000"/>
                        </a:lnSpc>
                        <a:spcBef>
                          <a:spcPts val="0"/>
                        </a:spcBef>
                        <a:spcAft>
                          <a:spcPts val="0"/>
                        </a:spcAft>
                        <a:buFont typeface="Symbol" pitchFamily="2" charset="2"/>
                        <a:buChar char=""/>
                      </a:pPr>
                      <a:r>
                        <a:rPr lang="en-US" sz="1200" dirty="0">
                          <a:effectLst/>
                        </a:rPr>
                        <a:t>Inflammation of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372254"/>
                  </a:ext>
                </a:extLst>
              </a:tr>
              <a:tr h="1027058">
                <a:tc>
                  <a:txBody>
                    <a:bodyPr/>
                    <a:lstStyle/>
                    <a:p>
                      <a:pPr algn="ctr"/>
                      <a:r>
                        <a:rPr lang="en-US" sz="1600" b="0">
                          <a:hlinkClick r:id="rId5"/>
                        </a:rPr>
                        <a:t>3</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2018</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Whey protein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Intragastric application with cholera toxin as the adjuvant.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8260" marR="0">
                        <a:lnSpc>
                          <a:spcPct val="115000"/>
                        </a:lnSpc>
                        <a:spcBef>
                          <a:spcPts val="0"/>
                        </a:spcBef>
                        <a:spcAft>
                          <a:spcPts val="0"/>
                        </a:spcAft>
                      </a:pPr>
                      <a:r>
                        <a:rPr lang="en-US" sz="1200" u="none" dirty="0">
                          <a:effectLst/>
                        </a:rPr>
                        <a:t>Responses to ingestion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a:effectLst/>
                        </a:rPr>
                        <a:t>Digging frequency.</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Mast cell activity in brain and intestine.</a:t>
                      </a:r>
                    </a:p>
                    <a:p>
                      <a:pPr marL="342900" marR="0" lvl="0" indent="-342900">
                        <a:lnSpc>
                          <a:spcPct val="100000"/>
                        </a:lnSpc>
                        <a:spcBef>
                          <a:spcPts val="0"/>
                        </a:spcBef>
                        <a:spcAft>
                          <a:spcPts val="0"/>
                        </a:spcAft>
                        <a:buFont typeface="Symbol" pitchFamily="2" charset="2"/>
                        <a:buChar char=""/>
                      </a:pPr>
                      <a:r>
                        <a:rPr lang="en-US" sz="1200" dirty="0">
                          <a:effectLst/>
                        </a:rPr>
                        <a:t>5-hydroxymethylcytosine reactivity in amygdala.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2898086"/>
                  </a:ext>
                </a:extLst>
              </a:tr>
              <a:tr h="1027058">
                <a:tc>
                  <a:txBody>
                    <a:bodyPr/>
                    <a:lstStyle/>
                    <a:p>
                      <a:pPr algn="ctr"/>
                      <a:r>
                        <a:rPr lang="en-US" sz="1600" b="0">
                          <a:hlinkClick r:id="rId6"/>
                        </a:rPr>
                        <a:t>4</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2003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marR="0" lvl="1" algn="l">
                        <a:spcBef>
                          <a:spcPts val="0"/>
                        </a:spcBef>
                        <a:spcAft>
                          <a:spcPts val="0"/>
                        </a:spcAft>
                      </a:pPr>
                      <a:r>
                        <a:rPr lang="en-US" sz="1200" b="0" dirty="0">
                          <a:effectLst/>
                        </a:rPr>
                        <a:t>Dust mites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Mouse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tabLst>
                          <a:tab pos="0" algn="l"/>
                        </a:tabLst>
                      </a:pPr>
                      <a:r>
                        <a:rPr lang="en-US" sz="1200" b="0" dirty="0">
                          <a:effectLst/>
                        </a:rPr>
                        <a:t> </a:t>
                      </a:r>
                    </a:p>
                    <a:p>
                      <a:pPr marL="0" marR="0">
                        <a:spcBef>
                          <a:spcPts val="0"/>
                        </a:spcBef>
                        <a:spcAft>
                          <a:spcPts val="0"/>
                        </a:spcAft>
                        <a:tabLst>
                          <a:tab pos="0" algn="l"/>
                        </a:tabLst>
                      </a:pPr>
                      <a:r>
                        <a:rPr lang="en-US" sz="1200" b="0" dirty="0">
                          <a:effectLst/>
                        </a:rPr>
                        <a:t>Injection with alum as the adjuvant.</a:t>
                      </a:r>
                    </a:p>
                    <a:p>
                      <a:pPr marL="0" marR="0">
                        <a:spcBef>
                          <a:spcPts val="0"/>
                        </a:spcBef>
                        <a:spcAft>
                          <a:spcPts val="0"/>
                        </a:spcAft>
                      </a:pPr>
                      <a:r>
                        <a:rPr lang="en-US" sz="1200" b="0" dirty="0">
                          <a:effectLst/>
                        </a:rPr>
                        <a:t> </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2560" marR="0" indent="-114300">
                        <a:lnSpc>
                          <a:spcPct val="115000"/>
                        </a:lnSpc>
                        <a:spcBef>
                          <a:spcPts val="0"/>
                        </a:spcBef>
                        <a:spcAft>
                          <a:spcPts val="0"/>
                        </a:spcAft>
                      </a:pPr>
                      <a:r>
                        <a:rPr lang="en-US" sz="1200" u="none" dirty="0">
                          <a:effectLst/>
                        </a:rPr>
                        <a:t>Responses to inhalation challenge</a:t>
                      </a:r>
                      <a:r>
                        <a:rPr lang="en-US" sz="1200" dirty="0">
                          <a:effectLst/>
                        </a:rPr>
                        <a:t>:</a:t>
                      </a:r>
                    </a:p>
                    <a:p>
                      <a:pPr marL="342900" marR="0" lvl="0" indent="-342900">
                        <a:lnSpc>
                          <a:spcPct val="100000"/>
                        </a:lnSpc>
                        <a:spcBef>
                          <a:spcPts val="0"/>
                        </a:spcBef>
                        <a:spcAft>
                          <a:spcPts val="0"/>
                        </a:spcAft>
                        <a:buFont typeface="Symbol" pitchFamily="2" charset="2"/>
                        <a:buChar char=""/>
                      </a:pPr>
                      <a:r>
                        <a:rPr lang="en-US" sz="1200" dirty="0" err="1">
                          <a:effectLst/>
                        </a:rPr>
                        <a:t>IgE</a:t>
                      </a:r>
                      <a:r>
                        <a:rPr lang="en-US" sz="1200" dirty="0">
                          <a:effectLst/>
                        </a:rPr>
                        <a:t> levels in plasma.</a:t>
                      </a:r>
                    </a:p>
                    <a:p>
                      <a:pPr marL="342900" marR="0" lvl="0" indent="-342900">
                        <a:lnSpc>
                          <a:spcPct val="100000"/>
                        </a:lnSpc>
                        <a:spcBef>
                          <a:spcPts val="0"/>
                        </a:spcBef>
                        <a:spcAft>
                          <a:spcPts val="0"/>
                        </a:spcAft>
                        <a:buFont typeface="Symbol" pitchFamily="2" charset="2"/>
                        <a:buChar char=""/>
                      </a:pPr>
                      <a:r>
                        <a:rPr lang="en-US" sz="1200" dirty="0">
                          <a:effectLst/>
                        </a:rPr>
                        <a:t>Eosinophil levels in blood.</a:t>
                      </a:r>
                    </a:p>
                    <a:p>
                      <a:pPr marL="342900" marR="0" lvl="0" indent="-342900">
                        <a:lnSpc>
                          <a:spcPct val="100000"/>
                        </a:lnSpc>
                        <a:spcBef>
                          <a:spcPts val="0"/>
                        </a:spcBef>
                        <a:spcAft>
                          <a:spcPts val="0"/>
                        </a:spcAft>
                        <a:buFont typeface="Symbol" pitchFamily="2" charset="2"/>
                        <a:buChar char=""/>
                      </a:pPr>
                      <a:r>
                        <a:rPr lang="en-US" sz="1200" dirty="0">
                          <a:effectLst/>
                        </a:rPr>
                        <a:t>Cytokine levels in lungs.</a:t>
                      </a:r>
                    </a:p>
                    <a:p>
                      <a:pPr marL="342900" marR="0" lvl="0" indent="-342900">
                        <a:lnSpc>
                          <a:spcPct val="100000"/>
                        </a:lnSpc>
                        <a:spcBef>
                          <a:spcPts val="0"/>
                        </a:spcBef>
                        <a:spcAft>
                          <a:spcPts val="0"/>
                        </a:spcAft>
                        <a:buFont typeface="Symbol" pitchFamily="2" charset="2"/>
                        <a:buChar char=""/>
                      </a:pPr>
                      <a:r>
                        <a:rPr lang="en-US" sz="1200" dirty="0">
                          <a:effectLst/>
                        </a:rPr>
                        <a:t>Airway resistance of lungs.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648322"/>
                  </a:ext>
                </a:extLst>
              </a:tr>
              <a:tr h="593208">
                <a:tc>
                  <a:txBody>
                    <a:bodyPr/>
                    <a:lstStyle/>
                    <a:p>
                      <a:pPr algn="ctr"/>
                      <a:r>
                        <a:rPr lang="en-US" sz="1600" b="0">
                          <a:hlinkClick r:id="rId7"/>
                        </a:rPr>
                        <a:t>5</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1960</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a:effectLst/>
                        </a:rPr>
                        <a:t>Ovalbumin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a:effectLst/>
                        </a:rPr>
                        <a:t> Guinea </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nSpc>
                          <a:spcPct val="100000"/>
                        </a:lnSpc>
                        <a:spcBef>
                          <a:spcPts val="0"/>
                        </a:spcBef>
                        <a:spcAft>
                          <a:spcPts val="0"/>
                        </a:spcAft>
                        <a:buFont typeface="Symbol" pitchFamily="2" charset="2"/>
                        <a:buChar char=""/>
                      </a:pPr>
                      <a:r>
                        <a:rPr lang="en-US" sz="1200" b="0" dirty="0">
                          <a:effectLst/>
                        </a:rPr>
                        <a:t>Injection with 0.5 % phenol as solvent.</a:t>
                      </a:r>
                    </a:p>
                    <a:p>
                      <a:pPr marL="342900" marR="0" lvl="0" indent="-342900">
                        <a:lnSpc>
                          <a:spcPct val="100000"/>
                        </a:lnSpc>
                        <a:spcBef>
                          <a:spcPts val="0"/>
                        </a:spcBef>
                        <a:spcAft>
                          <a:spcPts val="0"/>
                        </a:spcAft>
                        <a:buFont typeface="Symbol" pitchFamily="2" charset="2"/>
                        <a:buChar char=""/>
                      </a:pPr>
                      <a:r>
                        <a:rPr lang="en-US" sz="1200" b="0" dirty="0">
                          <a:effectLst/>
                        </a:rPr>
                        <a:t>Passive sensitization via injection with rabbit antisera.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Histamine release by lung tissue cultured </a:t>
                      </a:r>
                      <a:r>
                        <a:rPr lang="en-US" sz="1200" i="1" dirty="0">
                          <a:effectLst/>
                        </a:rPr>
                        <a:t>in vitro </a:t>
                      </a:r>
                      <a:r>
                        <a:rPr lang="en-US" sz="1200" dirty="0">
                          <a:effectLst/>
                        </a:rPr>
                        <a:t>after the addition of antigen to the culture media.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7824945"/>
                  </a:ext>
                </a:extLst>
              </a:tr>
              <a:tr h="611974">
                <a:tc>
                  <a:txBody>
                    <a:bodyPr/>
                    <a:lstStyle/>
                    <a:p>
                      <a:pPr algn="ctr"/>
                      <a:r>
                        <a:rPr lang="en-US" sz="1600" b="0">
                          <a:hlinkClick r:id="rId8"/>
                        </a:rPr>
                        <a:t>6</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a:effectLst/>
                        </a:rPr>
                        <a:t>1937</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a:lnSpc>
                          <a:spcPct val="115000"/>
                        </a:lnSpc>
                        <a:spcBef>
                          <a:spcPts val="0"/>
                        </a:spcBef>
                        <a:spcAft>
                          <a:spcPts val="0"/>
                        </a:spcAft>
                        <a:buFont typeface="Arial" panose="020B0604020202020204" pitchFamily="34" charset="0"/>
                        <a:buChar char="•"/>
                      </a:pPr>
                      <a:r>
                        <a:rPr lang="en-US" sz="1200" b="0" dirty="0">
                          <a:effectLst/>
                        </a:rPr>
                        <a:t>Picryl chloride </a:t>
                      </a:r>
                    </a:p>
                    <a:p>
                      <a:pPr marL="171450" marR="0" lvl="0" indent="-171450" algn="l">
                        <a:lnSpc>
                          <a:spcPct val="115000"/>
                        </a:lnSpc>
                        <a:spcBef>
                          <a:spcPts val="0"/>
                        </a:spcBef>
                        <a:spcAft>
                          <a:spcPts val="0"/>
                        </a:spcAft>
                        <a:buFont typeface="Arial" panose="020B0604020202020204" pitchFamily="34" charset="0"/>
                        <a:buChar char="•"/>
                      </a:pPr>
                      <a:r>
                        <a:rPr lang="en-US" sz="1200" b="0" dirty="0">
                          <a:effectLst/>
                        </a:rPr>
                        <a:t>2,4-Dinitrochlorobenzene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432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b="0">
                          <a:effectLst/>
                        </a:rPr>
                        <a:t> Guinea</a:t>
                      </a:r>
                    </a:p>
                    <a:p>
                      <a:pPr marL="0" marR="0" algn="ctr">
                        <a:spcBef>
                          <a:spcPts val="0"/>
                        </a:spcBef>
                        <a:spcAft>
                          <a:spcPts val="0"/>
                        </a:spcAft>
                      </a:pPr>
                      <a:r>
                        <a:rPr lang="en-US" sz="1200" b="0">
                          <a:effectLst/>
                        </a:rPr>
                        <a:t>pig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dirty="0">
                          <a:effectLst/>
                        </a:rPr>
                        <a:t>Injection with saline as the solvent.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15000"/>
                        </a:lnSpc>
                        <a:spcBef>
                          <a:spcPts val="0"/>
                        </a:spcBef>
                        <a:spcAft>
                          <a:spcPts val="0"/>
                        </a:spcAft>
                        <a:buFont typeface="Symbol" pitchFamily="2" charset="2"/>
                        <a:buChar char=""/>
                      </a:pPr>
                      <a:r>
                        <a:rPr lang="en-US" sz="1200" dirty="0">
                          <a:effectLst/>
                        </a:rPr>
                        <a:t>Anaphylaxis and death in response to reinjection.</a:t>
                      </a:r>
                    </a:p>
                    <a:p>
                      <a:pPr marL="342900" marR="0" lvl="0" indent="-342900">
                        <a:lnSpc>
                          <a:spcPct val="115000"/>
                        </a:lnSpc>
                        <a:spcBef>
                          <a:spcPts val="0"/>
                        </a:spcBef>
                        <a:spcAft>
                          <a:spcPts val="0"/>
                        </a:spcAft>
                        <a:buFont typeface="Symbol" pitchFamily="2" charset="2"/>
                        <a:buChar char=""/>
                      </a:pPr>
                      <a:r>
                        <a:rPr lang="en-US" sz="1200" dirty="0">
                          <a:effectLst/>
                        </a:rPr>
                        <a:t>Redness and swelling upon application to skin.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934613"/>
                  </a:ext>
                </a:extLst>
              </a:tr>
              <a:tr h="330864">
                <a:tc>
                  <a:txBody>
                    <a:bodyPr/>
                    <a:lstStyle/>
                    <a:p>
                      <a:pPr algn="ctr"/>
                      <a:r>
                        <a:rPr lang="en-US" sz="1600" b="0">
                          <a:hlinkClick r:id="rId9"/>
                        </a:rPr>
                        <a:t>7</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0">
                          <a:effectLst/>
                        </a:rPr>
                        <a:t>1903</a:t>
                      </a: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457200" marR="0" lvl="1" algn="l">
                        <a:spcBef>
                          <a:spcPts val="0"/>
                        </a:spcBef>
                        <a:spcAft>
                          <a:spcPts val="0"/>
                        </a:spcAft>
                      </a:pPr>
                      <a:r>
                        <a:rPr lang="en-US" sz="1200" b="0" dirty="0">
                          <a:effectLst/>
                        </a:rPr>
                        <a:t>Horse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200" b="0" dirty="0">
                          <a:effectLst/>
                        </a:rPr>
                        <a:t>Rabbit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311"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b="0" dirty="0">
                          <a:effectLst/>
                        </a:rPr>
                        <a:t>Injection of blood plasma.</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spcBef>
                          <a:spcPts val="0"/>
                        </a:spcBef>
                        <a:spcAft>
                          <a:spcPts val="0"/>
                        </a:spcAft>
                      </a:pPr>
                      <a:r>
                        <a:rPr lang="en-US" sz="1200" dirty="0">
                          <a:effectLst/>
                        </a:rPr>
                        <a:t>Edema, necrosis, and death in response to reinjection.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323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1555216"/>
                  </a:ext>
                </a:extLst>
              </a:tr>
            </a:tbl>
          </a:graphicData>
        </a:graphic>
      </p:graphicFrame>
      <p:sp>
        <p:nvSpPr>
          <p:cNvPr id="5" name="TextBox 4">
            <a:extLst>
              <a:ext uri="{FF2B5EF4-FFF2-40B4-BE49-F238E27FC236}">
                <a16:creationId xmlns:a16="http://schemas.microsoft.com/office/drawing/2014/main" id="{55FCFB2F-23C1-9CED-D0B5-F12B2BD184F8}"/>
              </a:ext>
            </a:extLst>
          </p:cNvPr>
          <p:cNvSpPr txBox="1"/>
          <p:nvPr/>
        </p:nvSpPr>
        <p:spPr>
          <a:xfrm>
            <a:off x="243054" y="86220"/>
            <a:ext cx="11705890" cy="738664"/>
          </a:xfrm>
          <a:prstGeom prst="rect">
            <a:avLst/>
          </a:prstGeom>
          <a:noFill/>
        </p:spPr>
        <p:txBody>
          <a:bodyPr wrap="square" rtlCol="0">
            <a:spAutoFit/>
          </a:bodyPr>
          <a:lstStyle/>
          <a:p>
            <a:pPr algn="just"/>
            <a:r>
              <a:rPr lang="en-US" sz="2100" b="1" dirty="0">
                <a:solidFill>
                  <a:schemeClr val="accent1"/>
                </a:solidFill>
              </a:rPr>
              <a:t>In most of these examples of experiments spanning over 100 years, the animals were sensitized via injection; often with the help of an adjuvant (the same as modern-day vaccines).</a:t>
            </a:r>
          </a:p>
        </p:txBody>
      </p:sp>
      <p:pic>
        <p:nvPicPr>
          <p:cNvPr id="16" name="Picture 15" descr="A cartoon of a fried egg&#10;&#10;Description automatically generated">
            <a:extLst>
              <a:ext uri="{FF2B5EF4-FFF2-40B4-BE49-F238E27FC236}">
                <a16:creationId xmlns:a16="http://schemas.microsoft.com/office/drawing/2014/main" id="{09E22407-B090-5D0B-8B39-BEC28F369F1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4348" y="1539604"/>
            <a:ext cx="771818" cy="385909"/>
          </a:xfrm>
          <a:prstGeom prst="rect">
            <a:avLst/>
          </a:prstGeom>
        </p:spPr>
      </p:pic>
      <p:pic>
        <p:nvPicPr>
          <p:cNvPr id="20" name="Picture 19" descr="A yellow ball with spikes&#10;&#10;Description automatically generated">
            <a:extLst>
              <a:ext uri="{FF2B5EF4-FFF2-40B4-BE49-F238E27FC236}">
                <a16:creationId xmlns:a16="http://schemas.microsoft.com/office/drawing/2014/main" id="{0F81A646-65F8-C51B-98E3-A5D020AF26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1035" y="2336736"/>
            <a:ext cx="337197" cy="332201"/>
          </a:xfrm>
          <a:prstGeom prst="rect">
            <a:avLst/>
          </a:prstGeom>
        </p:spPr>
      </p:pic>
      <p:pic>
        <p:nvPicPr>
          <p:cNvPr id="22" name="Picture 21" descr="A white milk can with a handle&#10;&#10;Description automatically generated">
            <a:extLst>
              <a:ext uri="{FF2B5EF4-FFF2-40B4-BE49-F238E27FC236}">
                <a16:creationId xmlns:a16="http://schemas.microsoft.com/office/drawing/2014/main" id="{BE87F1EA-71FF-7D2A-4AB5-2737796E84C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49267" y="3044066"/>
            <a:ext cx="1108429" cy="738664"/>
          </a:xfrm>
          <a:prstGeom prst="rect">
            <a:avLst/>
          </a:prstGeom>
        </p:spPr>
      </p:pic>
      <p:pic>
        <p:nvPicPr>
          <p:cNvPr id="24" name="Picture 23" descr="A close up of a bug&#10;&#10;Description automatically generated">
            <a:extLst>
              <a:ext uri="{FF2B5EF4-FFF2-40B4-BE49-F238E27FC236}">
                <a16:creationId xmlns:a16="http://schemas.microsoft.com/office/drawing/2014/main" id="{223B72FE-BF94-E4FF-7D16-3102CFA7B6F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68219" y="4120115"/>
            <a:ext cx="551773" cy="738664"/>
          </a:xfrm>
          <a:prstGeom prst="rect">
            <a:avLst/>
          </a:prstGeom>
        </p:spPr>
      </p:pic>
      <p:pic>
        <p:nvPicPr>
          <p:cNvPr id="6" name="Graphic 5" descr="Needle outline">
            <a:extLst>
              <a:ext uri="{FF2B5EF4-FFF2-40B4-BE49-F238E27FC236}">
                <a16:creationId xmlns:a16="http://schemas.microsoft.com/office/drawing/2014/main" id="{A85A867C-9A8F-6FBE-D7F9-6AC6847AC2B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66926" y="4550337"/>
            <a:ext cx="550971" cy="550971"/>
          </a:xfrm>
          <a:prstGeom prst="rect">
            <a:avLst/>
          </a:prstGeom>
        </p:spPr>
      </p:pic>
      <p:pic>
        <p:nvPicPr>
          <p:cNvPr id="7" name="Graphic 6" descr="Needle outline">
            <a:extLst>
              <a:ext uri="{FF2B5EF4-FFF2-40B4-BE49-F238E27FC236}">
                <a16:creationId xmlns:a16="http://schemas.microsoft.com/office/drawing/2014/main" id="{11BB41AA-C21C-92FD-7502-E1A78A4BE8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63270" y="5767669"/>
            <a:ext cx="550971" cy="550971"/>
          </a:xfrm>
          <a:prstGeom prst="rect">
            <a:avLst/>
          </a:prstGeom>
        </p:spPr>
      </p:pic>
      <p:pic>
        <p:nvPicPr>
          <p:cNvPr id="9" name="Graphic 8" descr="Needle outline">
            <a:extLst>
              <a:ext uri="{FF2B5EF4-FFF2-40B4-BE49-F238E27FC236}">
                <a16:creationId xmlns:a16="http://schemas.microsoft.com/office/drawing/2014/main" id="{D59FEFAA-3AD3-3D4C-290B-CB56295397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75144" y="6102964"/>
            <a:ext cx="550971" cy="550971"/>
          </a:xfrm>
          <a:prstGeom prst="rect">
            <a:avLst/>
          </a:prstGeom>
        </p:spPr>
      </p:pic>
      <p:pic>
        <p:nvPicPr>
          <p:cNvPr id="10" name="Graphic 9" descr="Needle outline">
            <a:extLst>
              <a:ext uri="{FF2B5EF4-FFF2-40B4-BE49-F238E27FC236}">
                <a16:creationId xmlns:a16="http://schemas.microsoft.com/office/drawing/2014/main" id="{815DC2A8-6352-AC8C-8843-69E8DD543F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73232" y="1653710"/>
            <a:ext cx="550971" cy="550971"/>
          </a:xfrm>
          <a:prstGeom prst="rect">
            <a:avLst/>
          </a:prstGeom>
        </p:spPr>
      </p:pic>
      <p:pic>
        <p:nvPicPr>
          <p:cNvPr id="11" name="Graphic 10" descr="Needle outline">
            <a:extLst>
              <a:ext uri="{FF2B5EF4-FFF2-40B4-BE49-F238E27FC236}">
                <a16:creationId xmlns:a16="http://schemas.microsoft.com/office/drawing/2014/main" id="{2884127B-BEC4-42E0-6F95-A4DD8045C07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684427">
            <a:off x="7259135" y="5182554"/>
            <a:ext cx="550971" cy="550971"/>
          </a:xfrm>
          <a:prstGeom prst="rect">
            <a:avLst/>
          </a:prstGeom>
        </p:spPr>
      </p:pic>
      <p:pic>
        <p:nvPicPr>
          <p:cNvPr id="3" name="Picture 2" descr="A cartoon of a fried egg&#10;&#10;Description automatically generated">
            <a:extLst>
              <a:ext uri="{FF2B5EF4-FFF2-40B4-BE49-F238E27FC236}">
                <a16:creationId xmlns:a16="http://schemas.microsoft.com/office/drawing/2014/main" id="{F190E8B9-FCD4-2BDF-2850-660BBE30D3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22913" y="5098209"/>
            <a:ext cx="771818" cy="385909"/>
          </a:xfrm>
          <a:prstGeom prst="rect">
            <a:avLst/>
          </a:prstGeom>
        </p:spPr>
      </p:pic>
      <p:pic>
        <p:nvPicPr>
          <p:cNvPr id="17" name="Graphic 16" descr="Lungs outline">
            <a:extLst>
              <a:ext uri="{FF2B5EF4-FFF2-40B4-BE49-F238E27FC236}">
                <a16:creationId xmlns:a16="http://schemas.microsoft.com/office/drawing/2014/main" id="{48E269D2-4D0A-8FE9-BC1F-2609E4974E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20363" y="4120080"/>
            <a:ext cx="779182" cy="779182"/>
          </a:xfrm>
          <a:prstGeom prst="rect">
            <a:avLst/>
          </a:prstGeom>
        </p:spPr>
      </p:pic>
      <p:pic>
        <p:nvPicPr>
          <p:cNvPr id="19" name="Graphic 18" descr="Brain outline">
            <a:extLst>
              <a:ext uri="{FF2B5EF4-FFF2-40B4-BE49-F238E27FC236}">
                <a16:creationId xmlns:a16="http://schemas.microsoft.com/office/drawing/2014/main" id="{7F1424A1-17BE-6245-9A22-2840C3E973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050382" y="3012108"/>
            <a:ext cx="665374" cy="665374"/>
          </a:xfrm>
          <a:prstGeom prst="rect">
            <a:avLst/>
          </a:prstGeom>
        </p:spPr>
      </p:pic>
      <p:pic>
        <p:nvPicPr>
          <p:cNvPr id="23" name="Picture 22" descr="A yellow emoji with tears and teardrops&#10;&#10;Description automatically generated">
            <a:extLst>
              <a:ext uri="{FF2B5EF4-FFF2-40B4-BE49-F238E27FC236}">
                <a16:creationId xmlns:a16="http://schemas.microsoft.com/office/drawing/2014/main" id="{644ADEAA-0B20-1742-1A38-E3C0219DF85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137116" y="1446895"/>
            <a:ext cx="568305" cy="568305"/>
          </a:xfrm>
          <a:prstGeom prst="rect">
            <a:avLst/>
          </a:prstGeom>
        </p:spPr>
      </p:pic>
      <p:pic>
        <p:nvPicPr>
          <p:cNvPr id="25" name="Graphic 24" descr="Lungs outline">
            <a:extLst>
              <a:ext uri="{FF2B5EF4-FFF2-40B4-BE49-F238E27FC236}">
                <a16:creationId xmlns:a16="http://schemas.microsoft.com/office/drawing/2014/main" id="{88D72A7E-6F56-D99F-967D-FF10A08A83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05584" y="2150582"/>
            <a:ext cx="779182" cy="779182"/>
          </a:xfrm>
          <a:prstGeom prst="rect">
            <a:avLst/>
          </a:prstGeom>
        </p:spPr>
      </p:pic>
    </p:spTree>
    <p:extLst>
      <p:ext uri="{BB962C8B-B14F-4D97-AF65-F5344CB8AC3E}">
        <p14:creationId xmlns:p14="http://schemas.microsoft.com/office/powerpoint/2010/main" val="395255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CA93E8B-4061-7FBD-45E3-03C844D498B8}"/>
              </a:ext>
            </a:extLst>
          </p:cNvPr>
          <p:cNvSpPr>
            <a:spLocks noChangeArrowheads="1"/>
          </p:cNvSpPr>
          <p:nvPr/>
        </p:nvSpPr>
        <p:spPr bwMode="auto">
          <a:xfrm>
            <a:off x="317986" y="5917877"/>
            <a:ext cx="113816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Times New Roman" panose="02020603050405020304" pitchFamily="18" charset="0"/>
              </a:rPr>
              <a:t>**</a:t>
            </a:r>
            <a:r>
              <a:rPr kumimoji="0" lang="en-US" altLang="en-US" sz="1400" b="0" i="0" u="none" strike="noStrike" cap="none" normalizeH="0" baseline="0" dirty="0">
                <a:ln>
                  <a:noFill/>
                </a:ln>
                <a:solidFill>
                  <a:schemeClr val="tx1"/>
                </a:solidFill>
                <a:effectLst/>
                <a:ea typeface="Times New Roman" panose="02020603050405020304" pitchFamily="18" charset="0"/>
              </a:rPr>
              <a:t> </a:t>
            </a:r>
            <a:r>
              <a:rPr kumimoji="0" lang="en-US" altLang="en-US" sz="1400" b="0" i="0" u="none" strike="noStrike" cap="none" normalizeH="0" baseline="0" dirty="0" err="1">
                <a:ln>
                  <a:noFill/>
                </a:ln>
                <a:solidFill>
                  <a:schemeClr val="tx1"/>
                </a:solidFill>
                <a:effectLst/>
                <a:ea typeface="Times New Roman" panose="02020603050405020304" pitchFamily="18" charset="0"/>
              </a:rPr>
              <a:t>Sakaguchi</a:t>
            </a:r>
            <a:r>
              <a:rPr kumimoji="0" lang="en-US" altLang="en-US" sz="1400" b="0" i="0" u="none" strike="noStrike" cap="none" normalizeH="0" baseline="0" dirty="0">
                <a:ln>
                  <a:noFill/>
                </a:ln>
                <a:solidFill>
                  <a:schemeClr val="tx1"/>
                </a:solidFill>
                <a:effectLst/>
                <a:ea typeface="Times New Roman" panose="02020603050405020304" pitchFamily="18" charset="0"/>
              </a:rPr>
              <a:t> and Sakae “Systemic Allergic Reactions to Gelatin Included in Vaccines as a Stabilizer.” </a:t>
            </a:r>
            <a:r>
              <a:rPr kumimoji="0" lang="en-US" altLang="en-US" sz="1400" b="0" i="1" u="none" strike="noStrike" cap="none" normalizeH="0" baseline="0" dirty="0">
                <a:ln>
                  <a:noFill/>
                </a:ln>
                <a:solidFill>
                  <a:schemeClr val="tx1"/>
                </a:solidFill>
                <a:effectLst/>
                <a:ea typeface="Times New Roman" panose="02020603050405020304" pitchFamily="18" charset="0"/>
              </a:rPr>
              <a:t>Japanese J. Infect. Dis. </a:t>
            </a:r>
            <a:r>
              <a:rPr kumimoji="0" lang="en-US" altLang="en-US" sz="1400" b="0" i="0" u="none" strike="noStrike" cap="none" normalizeH="0" baseline="0" dirty="0">
                <a:ln>
                  <a:noFill/>
                </a:ln>
                <a:solidFill>
                  <a:schemeClr val="tx1"/>
                </a:solidFill>
                <a:effectLst/>
                <a:ea typeface="Times New Roman" panose="02020603050405020304" pitchFamily="18" charset="0"/>
              </a:rPr>
              <a:t>(2000) 53: 189-195 </a:t>
            </a:r>
            <a:r>
              <a:rPr kumimoji="0" lang="en-US" altLang="en-US" sz="1400" b="0" i="0" u="none" strike="noStrike" cap="none" normalizeH="0" baseline="0" dirty="0">
                <a:ln>
                  <a:noFill/>
                </a:ln>
                <a:solidFill>
                  <a:schemeClr val="tx1"/>
                </a:solidFill>
                <a:effectLst/>
                <a:hlinkClick r:id="rId2"/>
              </a:rPr>
              <a:t>https://www.jstage.jst.go.jp/article/yoken/53/5/53_JJID.2000.189/_pdf/-char/en</a:t>
            </a:r>
            <a:endParaRPr kumimoji="0" lang="en-US" altLang="en-US" sz="1400" b="0" i="0" u="none" strike="noStrike" cap="none" normalizeH="0" baseline="0" dirty="0">
              <a:ln>
                <a:noFill/>
              </a:ln>
              <a:solidFill>
                <a:schemeClr val="tx1"/>
              </a:solidFill>
              <a:effectLst/>
            </a:endParaRPr>
          </a:p>
        </p:txBody>
      </p:sp>
      <p:sp>
        <p:nvSpPr>
          <p:cNvPr id="2" name="TextBox 1">
            <a:extLst>
              <a:ext uri="{FF2B5EF4-FFF2-40B4-BE49-F238E27FC236}">
                <a16:creationId xmlns:a16="http://schemas.microsoft.com/office/drawing/2014/main" id="{FDC5272E-37F2-3DD6-3FC7-AF3B489A8290}"/>
              </a:ext>
            </a:extLst>
          </p:cNvPr>
          <p:cNvSpPr txBox="1"/>
          <p:nvPr/>
        </p:nvSpPr>
        <p:spPr>
          <a:xfrm>
            <a:off x="6543313" y="1521607"/>
            <a:ext cx="5175102" cy="923330"/>
          </a:xfrm>
          <a:prstGeom prst="rect">
            <a:avLst/>
          </a:prstGeom>
          <a:noFill/>
        </p:spPr>
        <p:txBody>
          <a:bodyPr wrap="square" rtlCol="0">
            <a:spAutoFit/>
          </a:bodyPr>
          <a:lstStyle/>
          <a:p>
            <a:pPr algn="just"/>
            <a:r>
              <a:rPr lang="en-US" dirty="0">
                <a:ea typeface="Times New Roman" panose="02020603050405020304" pitchFamily="18" charset="0"/>
              </a:rPr>
              <a:t>Nearly </a:t>
            </a:r>
            <a:r>
              <a:rPr lang="en-US" dirty="0">
                <a:effectLst/>
                <a:ea typeface="Times New Roman" panose="02020603050405020304" pitchFamily="18" charset="0"/>
              </a:rPr>
              <a:t> half the children who had received the gelatin-containing DTAP had the allergy. No children in the control group had the allergy.**</a:t>
            </a:r>
          </a:p>
        </p:txBody>
      </p:sp>
      <p:sp>
        <p:nvSpPr>
          <p:cNvPr id="3" name="TextBox 2">
            <a:extLst>
              <a:ext uri="{FF2B5EF4-FFF2-40B4-BE49-F238E27FC236}">
                <a16:creationId xmlns:a16="http://schemas.microsoft.com/office/drawing/2014/main" id="{6252AE1F-C6BA-1148-765F-B610BF7B2AAA}"/>
              </a:ext>
            </a:extLst>
          </p:cNvPr>
          <p:cNvSpPr txBox="1"/>
          <p:nvPr/>
        </p:nvSpPr>
        <p:spPr>
          <a:xfrm>
            <a:off x="317986" y="5087827"/>
            <a:ext cx="11467463" cy="800219"/>
          </a:xfrm>
          <a:prstGeom prst="rect">
            <a:avLst/>
          </a:prstGeom>
          <a:noFill/>
        </p:spPr>
        <p:txBody>
          <a:bodyPr wrap="square" rtlCol="0">
            <a:spAutoFit/>
          </a:bodyPr>
          <a:lstStyle/>
          <a:p>
            <a:pPr algn="just"/>
            <a:r>
              <a:rPr lang="en-US" dirty="0">
                <a:effectLst/>
              </a:rPr>
              <a:t>*</a:t>
            </a:r>
            <a:r>
              <a:rPr lang="en-US" sz="1400" dirty="0">
                <a:effectLst/>
              </a:rPr>
              <a:t> Nakayama </a:t>
            </a:r>
            <a:r>
              <a:rPr lang="en-US" sz="1400" i="1" dirty="0">
                <a:effectLst/>
              </a:rPr>
              <a:t>et al. </a:t>
            </a:r>
            <a:r>
              <a:rPr lang="en-US" sz="1400" dirty="0">
                <a:effectLst/>
              </a:rPr>
              <a:t>“A clinical analysis of gelatin allergy and determination of its causal relationship to the previous administration of gelatin-containing acellular pertussis vaccine combined with diphtheria and tetanus toxoids.” J. Allergy Clin. Immunol. Feb. 1999, 103 (2.1) 321-325 </a:t>
            </a:r>
            <a:r>
              <a:rPr lang="en-US" sz="1400" dirty="0">
                <a:effectLst/>
                <a:hlinkClick r:id="rId3"/>
              </a:rPr>
              <a:t>https://pubmed.ncbi.nlm.nih.gov/9949325/</a:t>
            </a:r>
            <a:endParaRPr lang="en-US" sz="1400" dirty="0">
              <a:effectLst/>
            </a:endParaRPr>
          </a:p>
        </p:txBody>
      </p:sp>
      <p:pic>
        <p:nvPicPr>
          <p:cNvPr id="8" name="Picture 7" descr="A diagram of a diagram&#10;&#10;Description automatically generated with medium confidence">
            <a:extLst>
              <a:ext uri="{FF2B5EF4-FFF2-40B4-BE49-F238E27FC236}">
                <a16:creationId xmlns:a16="http://schemas.microsoft.com/office/drawing/2014/main" id="{23F3C380-6A63-7177-748D-DBCC1414B5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85" y="2431543"/>
            <a:ext cx="5886625" cy="2656285"/>
          </a:xfrm>
          <a:prstGeom prst="rect">
            <a:avLst/>
          </a:prstGeom>
          <a:ln>
            <a:solidFill>
              <a:schemeClr val="tx1"/>
            </a:solidFill>
          </a:ln>
        </p:spPr>
      </p:pic>
      <p:sp>
        <p:nvSpPr>
          <p:cNvPr id="10" name="TextBox 9">
            <a:extLst>
              <a:ext uri="{FF2B5EF4-FFF2-40B4-BE49-F238E27FC236}">
                <a16:creationId xmlns:a16="http://schemas.microsoft.com/office/drawing/2014/main" id="{44379DB2-3AF6-93E1-2A85-E97D1A3A6A7F}"/>
              </a:ext>
            </a:extLst>
          </p:cNvPr>
          <p:cNvSpPr txBox="1"/>
          <p:nvPr/>
        </p:nvSpPr>
        <p:spPr>
          <a:xfrm>
            <a:off x="317986" y="203602"/>
            <a:ext cx="10899742" cy="738664"/>
          </a:xfrm>
          <a:prstGeom prst="rect">
            <a:avLst/>
          </a:prstGeom>
          <a:noFill/>
        </p:spPr>
        <p:txBody>
          <a:bodyPr wrap="square" rtlCol="0">
            <a:spAutoFit/>
          </a:bodyPr>
          <a:lstStyle/>
          <a:p>
            <a:pPr algn="just"/>
            <a:r>
              <a:rPr lang="en-US" sz="2100" b="1" dirty="0">
                <a:solidFill>
                  <a:schemeClr val="accent1"/>
                </a:solidFill>
              </a:rPr>
              <a:t>A sudden spike in gelatin allergies Japanese infants in the 1990’s was traced to a change in the schedule whereby a gelatin-containing DTaP was given at a much earlier age.</a:t>
            </a:r>
            <a:endParaRPr lang="en-US" sz="2100" b="1" dirty="0">
              <a:solidFill>
                <a:schemeClr val="accent1"/>
              </a:solidFill>
              <a:effectLst/>
            </a:endParaRPr>
          </a:p>
        </p:txBody>
      </p:sp>
      <p:sp>
        <p:nvSpPr>
          <p:cNvPr id="11" name="TextBox 10">
            <a:extLst>
              <a:ext uri="{FF2B5EF4-FFF2-40B4-BE49-F238E27FC236}">
                <a16:creationId xmlns:a16="http://schemas.microsoft.com/office/drawing/2014/main" id="{58D2C142-4FC5-0072-F328-56163B94138A}"/>
              </a:ext>
            </a:extLst>
          </p:cNvPr>
          <p:cNvSpPr txBox="1"/>
          <p:nvPr/>
        </p:nvSpPr>
        <p:spPr>
          <a:xfrm>
            <a:off x="395785" y="1508213"/>
            <a:ext cx="5964425" cy="923330"/>
          </a:xfrm>
          <a:prstGeom prst="rect">
            <a:avLst/>
          </a:prstGeom>
          <a:noFill/>
        </p:spPr>
        <p:txBody>
          <a:bodyPr wrap="square" rtlCol="0">
            <a:spAutoFit/>
          </a:bodyPr>
          <a:lstStyle/>
          <a:p>
            <a:pPr algn="just"/>
            <a:r>
              <a:rPr lang="en-US" dirty="0">
                <a:ea typeface="Times New Roman" panose="02020603050405020304" pitchFamily="18" charset="0"/>
              </a:rPr>
              <a:t>In the 1989-1993 schedule (top), the DTaP was introduced at 18 months</a:t>
            </a:r>
            <a:r>
              <a:rPr lang="en-US" dirty="0">
                <a:effectLst/>
                <a:ea typeface="Times New Roman" panose="02020603050405020304" pitchFamily="18" charset="0"/>
              </a:rPr>
              <a:t>. In the 1994 schedule (middle), th</a:t>
            </a:r>
            <a:r>
              <a:rPr lang="en-US" dirty="0">
                <a:ea typeface="Times New Roman" panose="02020603050405020304" pitchFamily="18" charset="0"/>
              </a:rPr>
              <a:t>e gelatin-containing DTaP was introduced at 6 months.*</a:t>
            </a:r>
            <a:endParaRPr lang="en-US" dirty="0">
              <a:effectLst/>
              <a:ea typeface="Times New Roman" panose="02020603050405020304" pitchFamily="18" charset="0"/>
            </a:endParaRPr>
          </a:p>
        </p:txBody>
      </p:sp>
      <p:pic>
        <p:nvPicPr>
          <p:cNvPr id="13" name="Picture 12" descr="A close-up of a vaccine&#10;&#10;Description automatically generated">
            <a:extLst>
              <a:ext uri="{FF2B5EF4-FFF2-40B4-BE49-F238E27FC236}">
                <a16:creationId xmlns:a16="http://schemas.microsoft.com/office/drawing/2014/main" id="{DF87CDA7-4867-480F-55BD-BFC66A4895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5063" y="2431544"/>
            <a:ext cx="5089284" cy="2546438"/>
          </a:xfrm>
          <a:prstGeom prst="rect">
            <a:avLst/>
          </a:prstGeom>
          <a:ln>
            <a:solidFill>
              <a:schemeClr val="tx1"/>
            </a:solidFill>
          </a:ln>
        </p:spPr>
      </p:pic>
      <p:sp>
        <p:nvSpPr>
          <p:cNvPr id="14" name="TextBox 13">
            <a:extLst>
              <a:ext uri="{FF2B5EF4-FFF2-40B4-BE49-F238E27FC236}">
                <a16:creationId xmlns:a16="http://schemas.microsoft.com/office/drawing/2014/main" id="{2037EC86-8A41-9B7D-E66A-55A84237D221}"/>
              </a:ext>
            </a:extLst>
          </p:cNvPr>
          <p:cNvSpPr txBox="1"/>
          <p:nvPr/>
        </p:nvSpPr>
        <p:spPr>
          <a:xfrm>
            <a:off x="338518" y="1048373"/>
            <a:ext cx="11467463" cy="415498"/>
          </a:xfrm>
          <a:prstGeom prst="rect">
            <a:avLst/>
          </a:prstGeom>
          <a:noFill/>
        </p:spPr>
        <p:txBody>
          <a:bodyPr wrap="square" rtlCol="0">
            <a:spAutoFit/>
          </a:bodyPr>
          <a:lstStyle/>
          <a:p>
            <a:pPr algn="just"/>
            <a:r>
              <a:rPr lang="en-US" sz="2100" b="1" dirty="0">
                <a:solidFill>
                  <a:schemeClr val="accent1"/>
                </a:solidFill>
              </a:rPr>
              <a:t>To address this problem DTaP vaccines ingredients in Japan were changed after 1998.</a:t>
            </a:r>
            <a:endParaRPr lang="en-US" sz="2100" b="1" dirty="0">
              <a:solidFill>
                <a:schemeClr val="accent1"/>
              </a:solidFill>
              <a:effectLst/>
            </a:endParaRPr>
          </a:p>
        </p:txBody>
      </p:sp>
      <p:pic>
        <p:nvPicPr>
          <p:cNvPr id="17" name="Picture 16" descr="A pink jelly with black outline&#10;&#10;Description automatically generated">
            <a:extLst>
              <a:ext uri="{FF2B5EF4-FFF2-40B4-BE49-F238E27FC236}">
                <a16:creationId xmlns:a16="http://schemas.microsoft.com/office/drawing/2014/main" id="{FD236333-9CBA-2D77-8629-AA5230649F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1476" y="623457"/>
            <a:ext cx="872504" cy="538912"/>
          </a:xfrm>
          <a:prstGeom prst="rect">
            <a:avLst/>
          </a:prstGeom>
        </p:spPr>
      </p:pic>
      <p:pic>
        <p:nvPicPr>
          <p:cNvPr id="6" name="Graphic 5" descr="Baby outline">
            <a:extLst>
              <a:ext uri="{FF2B5EF4-FFF2-40B4-BE49-F238E27FC236}">
                <a16:creationId xmlns:a16="http://schemas.microsoft.com/office/drawing/2014/main" id="{FBC10890-B414-ACE7-8C39-B44DFB00ED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539" y="3570840"/>
            <a:ext cx="518473" cy="518473"/>
          </a:xfrm>
          <a:prstGeom prst="rect">
            <a:avLst/>
          </a:prstGeom>
        </p:spPr>
      </p:pic>
      <p:pic>
        <p:nvPicPr>
          <p:cNvPr id="9" name="Graphic 8" descr="Child with balloon outline">
            <a:extLst>
              <a:ext uri="{FF2B5EF4-FFF2-40B4-BE49-F238E27FC236}">
                <a16:creationId xmlns:a16="http://schemas.microsoft.com/office/drawing/2014/main" id="{31E63192-49C5-42D5-AB92-73F55A8399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61094" y="2843051"/>
            <a:ext cx="953499" cy="923331"/>
          </a:xfrm>
          <a:prstGeom prst="rect">
            <a:avLst/>
          </a:prstGeom>
        </p:spPr>
      </p:pic>
      <p:pic>
        <p:nvPicPr>
          <p:cNvPr id="15" name="Graphic 14" descr="Baby crawling outline">
            <a:extLst>
              <a:ext uri="{FF2B5EF4-FFF2-40B4-BE49-F238E27FC236}">
                <a16:creationId xmlns:a16="http://schemas.microsoft.com/office/drawing/2014/main" id="{A1963824-F9F4-FE65-B40B-1569D09AA4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38233" y="2657173"/>
            <a:ext cx="574072" cy="574072"/>
          </a:xfrm>
          <a:prstGeom prst="rect">
            <a:avLst/>
          </a:prstGeom>
        </p:spPr>
      </p:pic>
      <p:pic>
        <p:nvPicPr>
          <p:cNvPr id="16" name="Graphic 15" descr="School girl outline">
            <a:extLst>
              <a:ext uri="{FF2B5EF4-FFF2-40B4-BE49-F238E27FC236}">
                <a16:creationId xmlns:a16="http://schemas.microsoft.com/office/drawing/2014/main" id="{F7B0A3B6-AC15-FAB3-285A-C73ABE0288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20937" y="3217803"/>
            <a:ext cx="516971" cy="516971"/>
          </a:xfrm>
          <a:prstGeom prst="rect">
            <a:avLst/>
          </a:prstGeom>
        </p:spPr>
      </p:pic>
      <p:pic>
        <p:nvPicPr>
          <p:cNvPr id="7" name="Picture 6" descr="A yellow smiley face with black background&#10;&#10;Description automatically generated">
            <a:extLst>
              <a:ext uri="{FF2B5EF4-FFF2-40B4-BE49-F238E27FC236}">
                <a16:creationId xmlns:a16="http://schemas.microsoft.com/office/drawing/2014/main" id="{EF6DFE93-B6DD-4EAF-5BB8-D51588EF8E5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113653" y="3756285"/>
            <a:ext cx="332270" cy="332270"/>
          </a:xfrm>
          <a:prstGeom prst="rect">
            <a:avLst/>
          </a:prstGeom>
        </p:spPr>
      </p:pic>
      <p:pic>
        <p:nvPicPr>
          <p:cNvPr id="18" name="Picture 17" descr="A cartoon of a yellow face with green slime&#10;&#10;Description automatically generated">
            <a:extLst>
              <a:ext uri="{FF2B5EF4-FFF2-40B4-BE49-F238E27FC236}">
                <a16:creationId xmlns:a16="http://schemas.microsoft.com/office/drawing/2014/main" id="{51D2BB98-DB5C-20CD-593F-E23CBCAB2B1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978158" y="3752735"/>
            <a:ext cx="380397" cy="380397"/>
          </a:xfrm>
          <a:prstGeom prst="rect">
            <a:avLst/>
          </a:prstGeom>
        </p:spPr>
      </p:pic>
      <p:pic>
        <p:nvPicPr>
          <p:cNvPr id="24" name="Picture 23" descr="A red circle on a white flag&#10;&#10;Description automatically generated">
            <a:extLst>
              <a:ext uri="{FF2B5EF4-FFF2-40B4-BE49-F238E27FC236}">
                <a16:creationId xmlns:a16="http://schemas.microsoft.com/office/drawing/2014/main" id="{2BD46E28-E187-544C-BD88-F72EADE345B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flipH="1">
            <a:off x="5637834" y="2633026"/>
            <a:ext cx="574071" cy="584776"/>
          </a:xfrm>
          <a:prstGeom prst="rect">
            <a:avLst/>
          </a:prstGeom>
        </p:spPr>
      </p:pic>
      <p:pic>
        <p:nvPicPr>
          <p:cNvPr id="27" name="Picture 26" descr="A flag with red white and blue stripes&#10;&#10;Description automatically generated">
            <a:extLst>
              <a:ext uri="{FF2B5EF4-FFF2-40B4-BE49-F238E27FC236}">
                <a16:creationId xmlns:a16="http://schemas.microsoft.com/office/drawing/2014/main" id="{E678FFA9-81AB-8D82-C0DE-E41491A70DE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637834" y="4201974"/>
            <a:ext cx="575735" cy="575735"/>
          </a:xfrm>
          <a:prstGeom prst="rect">
            <a:avLst/>
          </a:prstGeom>
        </p:spPr>
      </p:pic>
    </p:spTree>
    <p:extLst>
      <p:ext uri="{BB962C8B-B14F-4D97-AF65-F5344CB8AC3E}">
        <p14:creationId xmlns:p14="http://schemas.microsoft.com/office/powerpoint/2010/main" val="16943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68DD1-2B34-A951-8658-97B3FC1052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F0F047-F9C7-1239-E712-3AA425A8B828}"/>
              </a:ext>
            </a:extLst>
          </p:cNvPr>
          <p:cNvSpPr txBox="1"/>
          <p:nvPr/>
        </p:nvSpPr>
        <p:spPr>
          <a:xfrm>
            <a:off x="574430" y="5852034"/>
            <a:ext cx="11043140" cy="738664"/>
          </a:xfrm>
          <a:prstGeom prst="rect">
            <a:avLst/>
          </a:prstGeom>
          <a:noFill/>
        </p:spPr>
        <p:txBody>
          <a:bodyPr wrap="square">
            <a:spAutoFit/>
          </a:bodyPr>
          <a:lstStyle/>
          <a:p>
            <a:pPr algn="just"/>
            <a:r>
              <a:rPr lang="en-US" sz="1400" b="0" i="0" dirty="0">
                <a:effectLst/>
              </a:rPr>
              <a:t>Data sources: The CDC Immunization Schedule-Related Resources for Healthcare Providers.</a:t>
            </a:r>
            <a:r>
              <a:rPr lang="en-US" sz="1400" dirty="0"/>
              <a:t> </a:t>
            </a:r>
            <a:r>
              <a:rPr lang="en-US" sz="1400" dirty="0">
                <a:hlinkClick r:id="rId2"/>
              </a:rPr>
              <a:t>https://www.cdc.gov/vaccines/hcp/imz-schedules/resources.html?CDC_AAref_Val=https://www.cdc.gov/vaccines/schedules/hcp/schedule-related-resources.html</a:t>
            </a:r>
            <a:endParaRPr lang="en-US" sz="1400" dirty="0"/>
          </a:p>
          <a:p>
            <a:r>
              <a:rPr lang="en-US" sz="1400" dirty="0"/>
              <a:t>and the ECDC: Vaccine Scheduler. </a:t>
            </a:r>
            <a:r>
              <a:rPr lang="en-US" sz="1400" dirty="0">
                <a:hlinkClick r:id="rId3"/>
              </a:rPr>
              <a:t>https://vaccine-schedule.ecdc.europa.eu/</a:t>
            </a:r>
            <a:endParaRPr lang="en-US" sz="1400" dirty="0"/>
          </a:p>
        </p:txBody>
      </p:sp>
      <p:pic>
        <p:nvPicPr>
          <p:cNvPr id="7" name="Picture 6">
            <a:extLst>
              <a:ext uri="{FF2B5EF4-FFF2-40B4-BE49-F238E27FC236}">
                <a16:creationId xmlns:a16="http://schemas.microsoft.com/office/drawing/2014/main" id="{B8A3E9CF-2D83-EBCC-74E1-D805BA7F86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4393" y="1492725"/>
            <a:ext cx="842884" cy="516298"/>
          </a:xfrm>
          <a:prstGeom prst="rect">
            <a:avLst/>
          </a:prstGeom>
          <a:ln>
            <a:solidFill>
              <a:schemeClr val="tx1"/>
            </a:solidFill>
          </a:ln>
        </p:spPr>
      </p:pic>
      <p:pic>
        <p:nvPicPr>
          <p:cNvPr id="9" name="Picture 8" descr="A red and white flag&#10;&#10;Description automatically generated">
            <a:extLst>
              <a:ext uri="{FF2B5EF4-FFF2-40B4-BE49-F238E27FC236}">
                <a16:creationId xmlns:a16="http://schemas.microsoft.com/office/drawing/2014/main" id="{46649366-9E98-03A0-0A18-FE32A083ED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4393" y="3061920"/>
            <a:ext cx="833693" cy="516299"/>
          </a:xfrm>
          <a:prstGeom prst="rect">
            <a:avLst/>
          </a:prstGeom>
          <a:ln>
            <a:solidFill>
              <a:schemeClr val="tx1"/>
            </a:solidFill>
          </a:ln>
        </p:spPr>
      </p:pic>
      <p:pic>
        <p:nvPicPr>
          <p:cNvPr id="11" name="Picture 10" descr="A red white and blue flag&#10;&#10;Description automatically generated">
            <a:extLst>
              <a:ext uri="{FF2B5EF4-FFF2-40B4-BE49-F238E27FC236}">
                <a16:creationId xmlns:a16="http://schemas.microsoft.com/office/drawing/2014/main" id="{DC74DD3B-461D-2E77-0109-075DD32521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3583" y="2264788"/>
            <a:ext cx="833693" cy="516298"/>
          </a:xfrm>
          <a:prstGeom prst="rect">
            <a:avLst/>
          </a:prstGeom>
          <a:ln>
            <a:solidFill>
              <a:schemeClr val="tx1"/>
            </a:solidFill>
          </a:ln>
        </p:spPr>
      </p:pic>
      <p:sp>
        <p:nvSpPr>
          <p:cNvPr id="13" name="TextBox 12">
            <a:extLst>
              <a:ext uri="{FF2B5EF4-FFF2-40B4-BE49-F238E27FC236}">
                <a16:creationId xmlns:a16="http://schemas.microsoft.com/office/drawing/2014/main" id="{DAD39118-9F6C-76CB-C318-DADF8D23B744}"/>
              </a:ext>
            </a:extLst>
          </p:cNvPr>
          <p:cNvSpPr txBox="1"/>
          <p:nvPr/>
        </p:nvSpPr>
        <p:spPr>
          <a:xfrm>
            <a:off x="159490" y="351810"/>
            <a:ext cx="12064410" cy="415498"/>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100" b="1" dirty="0">
                <a:solidFill>
                  <a:schemeClr val="accent1"/>
                </a:solidFill>
                <a:latin typeface="+mj-lt"/>
                <a:cs typeface="Calibri" panose="020F0502020204030204" pitchFamily="34" charset="0"/>
              </a:rPr>
              <a:t>Why do American 2-year-olds currently accumulate more injections than their European counterparts?</a:t>
            </a:r>
          </a:p>
        </p:txBody>
      </p:sp>
      <p:pic>
        <p:nvPicPr>
          <p:cNvPr id="5" name="Picture 4" descr="A graph of different colored lines&#10;&#10;Description automatically generated">
            <a:extLst>
              <a:ext uri="{FF2B5EF4-FFF2-40B4-BE49-F238E27FC236}">
                <a16:creationId xmlns:a16="http://schemas.microsoft.com/office/drawing/2014/main" id="{81307510-4538-9BBE-B5BA-8A8F49D84E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15762" y="866449"/>
            <a:ext cx="6078072" cy="4953187"/>
          </a:xfrm>
          <a:prstGeom prst="rect">
            <a:avLst/>
          </a:prstGeom>
          <a:ln>
            <a:solidFill>
              <a:schemeClr val="tx1">
                <a:lumMod val="95000"/>
                <a:lumOff val="5000"/>
              </a:schemeClr>
            </a:solidFill>
          </a:ln>
        </p:spPr>
      </p:pic>
      <p:pic>
        <p:nvPicPr>
          <p:cNvPr id="8" name="Graphic 7" descr="Baby outline">
            <a:extLst>
              <a:ext uri="{FF2B5EF4-FFF2-40B4-BE49-F238E27FC236}">
                <a16:creationId xmlns:a16="http://schemas.microsoft.com/office/drawing/2014/main" id="{CDF7CA24-3AAC-8397-556C-29B16D73A1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11701" y="5161813"/>
            <a:ext cx="574071" cy="574071"/>
          </a:xfrm>
          <a:prstGeom prst="rect">
            <a:avLst/>
          </a:prstGeom>
        </p:spPr>
      </p:pic>
      <p:pic>
        <p:nvPicPr>
          <p:cNvPr id="10" name="Graphic 9" descr="Baby crawling outline">
            <a:extLst>
              <a:ext uri="{FF2B5EF4-FFF2-40B4-BE49-F238E27FC236}">
                <a16:creationId xmlns:a16="http://schemas.microsoft.com/office/drawing/2014/main" id="{D7263A02-66A0-BE28-9C93-EEA960A35C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2839" y="5157396"/>
            <a:ext cx="645009" cy="645009"/>
          </a:xfrm>
          <a:prstGeom prst="rect">
            <a:avLst/>
          </a:prstGeom>
        </p:spPr>
      </p:pic>
      <p:pic>
        <p:nvPicPr>
          <p:cNvPr id="12" name="Graphic 11" descr="Child with balloon outline">
            <a:extLst>
              <a:ext uri="{FF2B5EF4-FFF2-40B4-BE49-F238E27FC236}">
                <a16:creationId xmlns:a16="http://schemas.microsoft.com/office/drawing/2014/main" id="{BF750CA0-4650-1BD5-7FA6-4BDC505582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77114" y="4841671"/>
            <a:ext cx="877228" cy="877228"/>
          </a:xfrm>
          <a:prstGeom prst="rect">
            <a:avLst/>
          </a:prstGeom>
        </p:spPr>
      </p:pic>
    </p:spTree>
    <p:extLst>
      <p:ext uri="{BB962C8B-B14F-4D97-AF65-F5344CB8AC3E}">
        <p14:creationId xmlns:p14="http://schemas.microsoft.com/office/powerpoint/2010/main" val="46144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5450-7A26-E5CD-3CB5-F1ABB01F7AB6}"/>
            </a:ext>
          </a:extLst>
        </p:cNvPr>
        <p:cNvGrpSpPr/>
        <p:nvPr/>
      </p:nvGrpSpPr>
      <p:grpSpPr>
        <a:xfrm>
          <a:off x="0" y="0"/>
          <a:ext cx="0" cy="0"/>
          <a:chOff x="0" y="0"/>
          <a:chExt cx="0" cy="0"/>
        </a:xfrm>
      </p:grpSpPr>
      <p:pic>
        <p:nvPicPr>
          <p:cNvPr id="5" name="Picture 4" descr="A black and white drawing of a bearded person&#10;&#10;Description automatically generated">
            <a:extLst>
              <a:ext uri="{FF2B5EF4-FFF2-40B4-BE49-F238E27FC236}">
                <a16:creationId xmlns:a16="http://schemas.microsoft.com/office/drawing/2014/main" id="{4CF59B9C-3C8E-B076-5C37-72B83171C2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30" y="2501687"/>
            <a:ext cx="1971620" cy="2796195"/>
          </a:xfrm>
          <a:prstGeom prst="rect">
            <a:avLst/>
          </a:prstGeom>
        </p:spPr>
      </p:pic>
      <p:sp>
        <p:nvSpPr>
          <p:cNvPr id="6" name="TextBox 5">
            <a:extLst>
              <a:ext uri="{FF2B5EF4-FFF2-40B4-BE49-F238E27FC236}">
                <a16:creationId xmlns:a16="http://schemas.microsoft.com/office/drawing/2014/main" id="{EE95517C-9881-9A33-618A-15FABAE76E89}"/>
              </a:ext>
            </a:extLst>
          </p:cNvPr>
          <p:cNvSpPr txBox="1"/>
          <p:nvPr/>
        </p:nvSpPr>
        <p:spPr>
          <a:xfrm>
            <a:off x="304484" y="1395070"/>
            <a:ext cx="4754467" cy="1015663"/>
          </a:xfrm>
          <a:prstGeom prst="rect">
            <a:avLst/>
          </a:prstGeom>
          <a:noFill/>
        </p:spPr>
        <p:txBody>
          <a:bodyPr wrap="square" rtlCol="0">
            <a:spAutoFit/>
          </a:bodyPr>
          <a:lstStyle/>
          <a:p>
            <a:pPr algn="just"/>
            <a:r>
              <a:rPr lang="en-US" sz="2000" dirty="0"/>
              <a:t>Hippocrates (460-375 BC) observed how some people were sickened by the consumption of cheese.</a:t>
            </a:r>
          </a:p>
        </p:txBody>
      </p:sp>
      <p:sp>
        <p:nvSpPr>
          <p:cNvPr id="7" name="TextBox 6">
            <a:extLst>
              <a:ext uri="{FF2B5EF4-FFF2-40B4-BE49-F238E27FC236}">
                <a16:creationId xmlns:a16="http://schemas.microsoft.com/office/drawing/2014/main" id="{C186B1AA-E858-3098-8717-A0FCCCFBA630}"/>
              </a:ext>
            </a:extLst>
          </p:cNvPr>
          <p:cNvSpPr txBox="1"/>
          <p:nvPr/>
        </p:nvSpPr>
        <p:spPr>
          <a:xfrm>
            <a:off x="309398" y="444223"/>
            <a:ext cx="4627929" cy="769441"/>
          </a:xfrm>
          <a:prstGeom prst="rect">
            <a:avLst/>
          </a:prstGeom>
          <a:noFill/>
        </p:spPr>
        <p:txBody>
          <a:bodyPr wrap="square" rtlCol="0">
            <a:spAutoFit/>
          </a:bodyPr>
          <a:lstStyle/>
          <a:p>
            <a:pPr algn="just"/>
            <a:r>
              <a:rPr lang="en-US" sz="2200" b="1" dirty="0">
                <a:solidFill>
                  <a:schemeClr val="accent1"/>
                </a:solidFill>
                <a:latin typeface="+mj-lt"/>
              </a:rPr>
              <a:t>Allergies have been recorded since ancient times.</a:t>
            </a:r>
            <a:r>
              <a:rPr lang="en-US" sz="2200" dirty="0">
                <a:solidFill>
                  <a:schemeClr val="accent1"/>
                </a:solidFill>
                <a:latin typeface="+mj-lt"/>
              </a:rPr>
              <a:t>*</a:t>
            </a:r>
          </a:p>
        </p:txBody>
      </p:sp>
      <p:sp>
        <p:nvSpPr>
          <p:cNvPr id="2" name="TextBox 1">
            <a:extLst>
              <a:ext uri="{FF2B5EF4-FFF2-40B4-BE49-F238E27FC236}">
                <a16:creationId xmlns:a16="http://schemas.microsoft.com/office/drawing/2014/main" id="{4491E7DD-D692-6F68-4D28-E721CE4C4F29}"/>
              </a:ext>
            </a:extLst>
          </p:cNvPr>
          <p:cNvSpPr txBox="1"/>
          <p:nvPr/>
        </p:nvSpPr>
        <p:spPr>
          <a:xfrm>
            <a:off x="331596" y="5913251"/>
            <a:ext cx="7885098"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a:t>
            </a:r>
            <a:r>
              <a:rPr lang="en-US" sz="1600" dirty="0"/>
              <a:t>28</a:t>
            </a:r>
            <a:r>
              <a:rPr lang="en-US" sz="1600" dirty="0">
                <a:effectLst/>
              </a:rPr>
              <a:t> </a:t>
            </a:r>
          </a:p>
        </p:txBody>
      </p:sp>
      <p:pic>
        <p:nvPicPr>
          <p:cNvPr id="9" name="Picture 8" descr="A block of white cheese on a wooden surface&#10;&#10;Description automatically generated">
            <a:extLst>
              <a:ext uri="{FF2B5EF4-FFF2-40B4-BE49-F238E27FC236}">
                <a16:creationId xmlns:a16="http://schemas.microsoft.com/office/drawing/2014/main" id="{3FF43F23-EFF1-9A35-3E23-F1E90382E2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1222" y="3154830"/>
            <a:ext cx="2467729" cy="2083571"/>
          </a:xfrm>
          <a:prstGeom prst="rect">
            <a:avLst/>
          </a:prstGeom>
        </p:spPr>
      </p:pic>
      <p:sp>
        <p:nvSpPr>
          <p:cNvPr id="8" name="TextBox 7">
            <a:extLst>
              <a:ext uri="{FF2B5EF4-FFF2-40B4-BE49-F238E27FC236}">
                <a16:creationId xmlns:a16="http://schemas.microsoft.com/office/drawing/2014/main" id="{9A70B925-6657-0E94-34BB-FA9C2AB160C4}"/>
              </a:ext>
            </a:extLst>
          </p:cNvPr>
          <p:cNvSpPr txBox="1"/>
          <p:nvPr/>
        </p:nvSpPr>
        <p:spPr>
          <a:xfrm>
            <a:off x="5287424" y="444223"/>
            <a:ext cx="6600092" cy="1107996"/>
          </a:xfrm>
          <a:prstGeom prst="rect">
            <a:avLst/>
          </a:prstGeom>
          <a:noFill/>
        </p:spPr>
        <p:txBody>
          <a:bodyPr wrap="square" rtlCol="0">
            <a:spAutoFit/>
          </a:bodyPr>
          <a:lstStyle/>
          <a:p>
            <a:pPr algn="just"/>
            <a:r>
              <a:rPr lang="en-US" sz="2200" b="1" dirty="0">
                <a:solidFill>
                  <a:schemeClr val="accent1"/>
                </a:solidFill>
                <a:latin typeface="+mj-lt"/>
              </a:rPr>
              <a:t>But in recent decades, life-threatening food allergies in children started to grow at an alarming rate. Here are some of the numbers:</a:t>
            </a:r>
            <a:r>
              <a:rPr lang="en-US" sz="2200" dirty="0">
                <a:solidFill>
                  <a:schemeClr val="accent1"/>
                </a:solidFill>
                <a:latin typeface="+mj-lt"/>
              </a:rPr>
              <a:t>**</a:t>
            </a:r>
          </a:p>
        </p:txBody>
      </p:sp>
      <p:sp>
        <p:nvSpPr>
          <p:cNvPr id="14" name="TextBox 13">
            <a:extLst>
              <a:ext uri="{FF2B5EF4-FFF2-40B4-BE49-F238E27FC236}">
                <a16:creationId xmlns:a16="http://schemas.microsoft.com/office/drawing/2014/main" id="{98867E84-1508-7C2E-D8E5-E40C654690BB}"/>
              </a:ext>
            </a:extLst>
          </p:cNvPr>
          <p:cNvSpPr txBox="1"/>
          <p:nvPr/>
        </p:nvSpPr>
        <p:spPr>
          <a:xfrm>
            <a:off x="331596" y="6221028"/>
            <a:ext cx="10676374" cy="338554"/>
          </a:xfrm>
          <a:prstGeom prst="rect">
            <a:avLst/>
          </a:prstGeom>
          <a:noFill/>
        </p:spPr>
        <p:txBody>
          <a:bodyPr wrap="square" rtlCol="0">
            <a:spAutoFit/>
          </a:bodyPr>
          <a:lstStyle/>
          <a:p>
            <a:r>
              <a:rPr lang="en-US" sz="1600" dirty="0"/>
              <a:t>** </a:t>
            </a:r>
            <a:r>
              <a:rPr lang="en-US" sz="1600" dirty="0">
                <a:solidFill>
                  <a:srgbClr val="14171A"/>
                </a:solidFill>
                <a:effectLst/>
                <a:ea typeface="Times New Roman" panose="02020603050405020304" pitchFamily="18" charset="0"/>
              </a:rPr>
              <a:t>EAT (2025) Food Allergy Statistics: </a:t>
            </a:r>
            <a:r>
              <a:rPr lang="en-US" sz="1600" u="sng" dirty="0">
                <a:solidFill>
                  <a:srgbClr val="0000FF"/>
                </a:solidFill>
                <a:effectLst/>
                <a:ea typeface="Times New Roman" panose="02020603050405020304" pitchFamily="18" charset="0"/>
                <a:hlinkClick r:id="rId5"/>
              </a:rPr>
              <a:t>https://endallergiestogether.com/research/food-allergy-statistics/</a:t>
            </a:r>
            <a:endParaRPr lang="en-US" sz="16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8C11E4F4-0AE8-4B31-B7B4-2C31C559A42E}"/>
              </a:ext>
            </a:extLst>
          </p:cNvPr>
          <p:cNvSpPr txBox="1"/>
          <p:nvPr/>
        </p:nvSpPr>
        <p:spPr>
          <a:xfrm>
            <a:off x="7718707" y="1902901"/>
            <a:ext cx="4097364"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i="0" dirty="0">
                <a:effectLst/>
              </a:rPr>
              <a:t>1 in 12 children </a:t>
            </a:r>
            <a:r>
              <a:rPr lang="en-US" sz="2000" b="0" i="0" dirty="0">
                <a:effectLst/>
              </a:rPr>
              <a:t>diagnosed in the U.S.</a:t>
            </a:r>
          </a:p>
          <a:p>
            <a:pPr marL="342900" indent="-342900" algn="just" fontAlgn="base">
              <a:buFont typeface="Arial" panose="020B0604020202020204" pitchFamily="34" charset="0"/>
              <a:buChar char="•"/>
            </a:pPr>
            <a:r>
              <a:rPr lang="en-US" sz="2000" b="1" i="0" dirty="0">
                <a:effectLst/>
              </a:rPr>
              <a:t>Every 2-3 minutes </a:t>
            </a:r>
            <a:r>
              <a:rPr lang="en-US" sz="2000" b="0" i="0" dirty="0">
                <a:effectLst/>
              </a:rPr>
              <a:t>there is an ER visit from food induced anaphylaxis.</a:t>
            </a:r>
          </a:p>
          <a:p>
            <a:pPr marL="342900" indent="-342900" algn="just" fontAlgn="base">
              <a:buFont typeface="Arial" panose="020B0604020202020204" pitchFamily="34" charset="0"/>
              <a:buChar char="•"/>
            </a:pPr>
            <a:r>
              <a:rPr lang="en-US" sz="2000" b="1" i="0" dirty="0">
                <a:effectLst/>
              </a:rPr>
              <a:t>40% of children </a:t>
            </a:r>
            <a:r>
              <a:rPr lang="en-US" sz="2000" b="0" i="0" dirty="0">
                <a:effectLst/>
              </a:rPr>
              <a:t>with food allergies experience a life-threatening reaction.</a:t>
            </a:r>
          </a:p>
          <a:p>
            <a:pPr marL="342900" indent="-342900" algn="just" fontAlgn="base">
              <a:buFont typeface="Arial" panose="020B0604020202020204" pitchFamily="34" charset="0"/>
              <a:buChar char="•"/>
            </a:pPr>
            <a:r>
              <a:rPr lang="en-US" sz="2000" b="1" i="0" dirty="0">
                <a:effectLst/>
              </a:rPr>
              <a:t>$4,184 cost per child </a:t>
            </a:r>
            <a:r>
              <a:rPr lang="en-US" sz="2000" b="0" i="0" dirty="0">
                <a:effectLst/>
              </a:rPr>
              <a:t>per year</a:t>
            </a:r>
          </a:p>
          <a:p>
            <a:pPr marL="342900" indent="-342900" algn="just" fontAlgn="base">
              <a:buFont typeface="Arial" panose="020B0604020202020204" pitchFamily="34" charset="0"/>
              <a:buChar char="•"/>
            </a:pPr>
            <a:r>
              <a:rPr lang="en-US" sz="2000" b="1" i="0" dirty="0">
                <a:effectLst/>
              </a:rPr>
              <a:t>$24.8 billion </a:t>
            </a:r>
            <a:r>
              <a:rPr lang="en-US" sz="2000" i="0" dirty="0">
                <a:effectLst/>
              </a:rPr>
              <a:t>cost</a:t>
            </a:r>
            <a:r>
              <a:rPr lang="en-US" sz="2000" b="1" i="0" dirty="0">
                <a:effectLst/>
              </a:rPr>
              <a:t> </a:t>
            </a:r>
            <a:r>
              <a:rPr lang="en-US" sz="2000" b="0" i="0" dirty="0">
                <a:effectLst/>
              </a:rPr>
              <a:t>to U.S. economy.</a:t>
            </a:r>
          </a:p>
        </p:txBody>
      </p:sp>
      <p:pic>
        <p:nvPicPr>
          <p:cNvPr id="4" name="Picture 3" descr="A person in a mask&#10;&#10;Description automatically generated">
            <a:extLst>
              <a:ext uri="{FF2B5EF4-FFF2-40B4-BE49-F238E27FC236}">
                <a16:creationId xmlns:a16="http://schemas.microsoft.com/office/drawing/2014/main" id="{F1A92880-5A6E-D739-889C-A40884D5B5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7445" y="2049191"/>
            <a:ext cx="2061024" cy="3248691"/>
          </a:xfrm>
          <a:prstGeom prst="rect">
            <a:avLst/>
          </a:prstGeom>
          <a:ln>
            <a:solidFill>
              <a:schemeClr val="tx1"/>
            </a:solidFill>
          </a:ln>
        </p:spPr>
      </p:pic>
    </p:spTree>
    <p:extLst>
      <p:ext uri="{BB962C8B-B14F-4D97-AF65-F5344CB8AC3E}">
        <p14:creationId xmlns:p14="http://schemas.microsoft.com/office/powerpoint/2010/main" val="34614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8A5B-0AA1-8E0E-DAAE-234543BC04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AEF71C-EA7B-C2C4-5853-716398ED0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913" y="1707650"/>
            <a:ext cx="6505462" cy="4121284"/>
          </a:xfrm>
          <a:prstGeom prst="rect">
            <a:avLst/>
          </a:prstGeom>
          <a:ln>
            <a:solidFill>
              <a:schemeClr val="tx1"/>
            </a:solidFill>
          </a:ln>
        </p:spPr>
      </p:pic>
      <p:sp>
        <p:nvSpPr>
          <p:cNvPr id="3" name="TextBox 7">
            <a:extLst>
              <a:ext uri="{FF2B5EF4-FFF2-40B4-BE49-F238E27FC236}">
                <a16:creationId xmlns:a16="http://schemas.microsoft.com/office/drawing/2014/main" id="{CB10DFA3-9E4B-6A1B-FD35-ED3732B493E6}"/>
              </a:ext>
            </a:extLst>
          </p:cNvPr>
          <p:cNvSpPr txBox="1"/>
          <p:nvPr/>
        </p:nvSpPr>
        <p:spPr>
          <a:xfrm>
            <a:off x="170121" y="347748"/>
            <a:ext cx="11770241" cy="746358"/>
          </a:xfrm>
          <a:prstGeom prst="rect">
            <a:avLst/>
          </a:prstGeom>
          <a:noFill/>
          <a:ln cap="flat">
            <a:noFill/>
          </a:ln>
        </p:spPr>
        <p:txBody>
          <a:bodyPr vert="horz" wrap="square" lIns="68580" tIns="34290" rIns="68580" bIns="34290" anchor="t" anchorCtr="1" compatLnSpc="1">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The “National Childhood Vaccine Injury Act of 1986” provided liability protection to manufacturers of all products listed on the US childhood immunization schedule.</a:t>
            </a:r>
          </a:p>
        </p:txBody>
      </p:sp>
      <p:sp>
        <p:nvSpPr>
          <p:cNvPr id="6" name="TextBox 5">
            <a:extLst>
              <a:ext uri="{FF2B5EF4-FFF2-40B4-BE49-F238E27FC236}">
                <a16:creationId xmlns:a16="http://schemas.microsoft.com/office/drawing/2014/main" id="{2FBB9713-9C12-A616-74AA-6129869DE285}"/>
              </a:ext>
            </a:extLst>
          </p:cNvPr>
          <p:cNvSpPr txBox="1"/>
          <p:nvPr/>
        </p:nvSpPr>
        <p:spPr>
          <a:xfrm>
            <a:off x="7504771" y="178419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BC4F89E4-EDE5-63C3-480E-BEBF71CF1B1F}"/>
              </a:ext>
            </a:extLst>
          </p:cNvPr>
          <p:cNvSpPr txBox="1"/>
          <p:nvPr/>
        </p:nvSpPr>
        <p:spPr>
          <a:xfrm>
            <a:off x="170121" y="1130717"/>
            <a:ext cx="12184912" cy="430887"/>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This may have played a role in the </a:t>
            </a:r>
            <a:r>
              <a:rPr lang="en-US" sz="2200" b="1" i="1" dirty="0">
                <a:solidFill>
                  <a:schemeClr val="accent1"/>
                </a:solidFill>
                <a:latin typeface="+mj-lt"/>
                <a:cs typeface="Calibri" panose="020F0502020204030204" pitchFamily="34" charset="0"/>
              </a:rPr>
              <a:t>quadrupling</a:t>
            </a:r>
            <a:r>
              <a:rPr lang="en-US" sz="2200" b="1" dirty="0">
                <a:solidFill>
                  <a:schemeClr val="accent1"/>
                </a:solidFill>
                <a:latin typeface="+mj-lt"/>
                <a:cs typeface="Calibri" panose="020F0502020204030204" pitchFamily="34" charset="0"/>
              </a:rPr>
              <a:t> of the immunization schedule from 1990 to 2010.</a:t>
            </a:r>
          </a:p>
        </p:txBody>
      </p:sp>
      <p:sp>
        <p:nvSpPr>
          <p:cNvPr id="12" name="TextBox 11">
            <a:extLst>
              <a:ext uri="{FF2B5EF4-FFF2-40B4-BE49-F238E27FC236}">
                <a16:creationId xmlns:a16="http://schemas.microsoft.com/office/drawing/2014/main" id="{D22B1504-9CC6-C7F2-AEB3-EC21EE35B95A}"/>
              </a:ext>
            </a:extLst>
          </p:cNvPr>
          <p:cNvSpPr txBox="1"/>
          <p:nvPr/>
        </p:nvSpPr>
        <p:spPr>
          <a:xfrm>
            <a:off x="695690" y="5987032"/>
            <a:ext cx="10123485" cy="523220"/>
          </a:xfrm>
          <a:prstGeom prst="rect">
            <a:avLst/>
          </a:prstGeom>
          <a:noFill/>
        </p:spPr>
        <p:txBody>
          <a:bodyPr wrap="square">
            <a:spAutoFit/>
          </a:bodyPr>
          <a:lstStyle/>
          <a:p>
            <a:pPr algn="just"/>
            <a:r>
              <a:rPr lang="en-US" sz="1400" b="0" i="0" dirty="0">
                <a:effectLst/>
              </a:rPr>
              <a:t>CDC: Immunization Schedule-Related Resources for Healthcare Providers.</a:t>
            </a:r>
            <a:r>
              <a:rPr lang="en-US" sz="1400" dirty="0"/>
              <a:t> </a:t>
            </a:r>
            <a:r>
              <a:rPr lang="en-US" sz="1400" dirty="0">
                <a:hlinkClick r:id="rId3"/>
              </a:rPr>
              <a:t>https://www.cdc.gov/vaccines/hcp/imz-schedules/resources.html?CDC_AAref_Val=https://www.cdc.gov/vaccines/schedules/hcp/schedule-related-resources.html</a:t>
            </a:r>
            <a:endParaRPr lang="en-US" sz="1400" dirty="0"/>
          </a:p>
        </p:txBody>
      </p:sp>
      <p:pic>
        <p:nvPicPr>
          <p:cNvPr id="4" name="Picture 3" descr="A child wearing a mask&#10;&#10;Description automatically generated">
            <a:extLst>
              <a:ext uri="{FF2B5EF4-FFF2-40B4-BE49-F238E27FC236}">
                <a16:creationId xmlns:a16="http://schemas.microsoft.com/office/drawing/2014/main" id="{B4277B67-A5DF-FDFD-61D4-B7C81ADA5D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4771" y="1707650"/>
            <a:ext cx="3796950" cy="4121284"/>
          </a:xfrm>
          <a:prstGeom prst="rect">
            <a:avLst/>
          </a:prstGeom>
        </p:spPr>
      </p:pic>
    </p:spTree>
    <p:extLst>
      <p:ext uri="{BB962C8B-B14F-4D97-AF65-F5344CB8AC3E}">
        <p14:creationId xmlns:p14="http://schemas.microsoft.com/office/powerpoint/2010/main" val="10120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C4DD5-241B-1A30-94AF-A5806754FF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637525-BAB1-0603-1BAE-B7B97BBD6721}"/>
              </a:ext>
            </a:extLst>
          </p:cNvPr>
          <p:cNvSpPr txBox="1"/>
          <p:nvPr/>
        </p:nvSpPr>
        <p:spPr>
          <a:xfrm>
            <a:off x="379828" y="5237065"/>
            <a:ext cx="11357505" cy="1384995"/>
          </a:xfrm>
          <a:prstGeom prst="rect">
            <a:avLst/>
          </a:prstGeom>
          <a:noFill/>
        </p:spPr>
        <p:txBody>
          <a:bodyPr wrap="square" rtlCol="0">
            <a:spAutoFit/>
          </a:bodyPr>
          <a:lstStyle/>
          <a:p>
            <a:pPr algn="just"/>
            <a:r>
              <a:rPr lang="en-US" sz="1400" b="0" i="0" dirty="0">
                <a:effectLst/>
                <a:cs typeface="Times New Roman" panose="02020603050405020304" pitchFamily="18" charset="0"/>
              </a:rPr>
              <a:t>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3"/>
              </a:rPr>
              <a:t>https://www.cdc.gov/nchs/products/databriefs/db10.htm</a:t>
            </a:r>
            <a:r>
              <a:rPr lang="en-US" sz="1400" dirty="0">
                <a:effectLst/>
              </a:rPr>
              <a:t> </a:t>
            </a:r>
          </a:p>
          <a:p>
            <a:pPr algn="just"/>
            <a:endParaRPr lang="en-US" sz="1400" b="0" i="0" dirty="0">
              <a:effectLst/>
            </a:endParaRPr>
          </a:p>
          <a:p>
            <a:pPr algn="just"/>
            <a:r>
              <a:rPr lang="en-US" sz="1400" b="0" i="0" dirty="0">
                <a:effectLst/>
              </a:rPr>
              <a:t>CDC Immunization Schedule-Related Resources for Healthcare Providers.</a:t>
            </a:r>
          </a:p>
          <a:p>
            <a:pPr algn="just"/>
            <a:r>
              <a:rPr lang="en-US" sz="1400" dirty="0"/>
              <a:t> </a:t>
            </a:r>
            <a:r>
              <a:rPr lang="en-US" sz="1400" dirty="0">
                <a:hlinkClick r:id="rId4"/>
              </a:rPr>
              <a:t>https://www.cdc.gov/vaccines/hcp/imz-schedules/resources.html?CDC_AAref_Val=https://www.cdc.gov/vaccines/schedules/hcp/schedule-related-resources.html</a:t>
            </a:r>
            <a:endParaRPr lang="en-US" sz="1400" dirty="0"/>
          </a:p>
        </p:txBody>
      </p:sp>
      <p:pic>
        <p:nvPicPr>
          <p:cNvPr id="6" name="Picture 5" descr="A graph showing the number of hospital discharges&#10;&#10;Description automatically generated">
            <a:extLst>
              <a:ext uri="{FF2B5EF4-FFF2-40B4-BE49-F238E27FC236}">
                <a16:creationId xmlns:a16="http://schemas.microsoft.com/office/drawing/2014/main" id="{1C96C83D-C4DE-0B29-C469-869D66C7A7DF}"/>
              </a:ext>
            </a:extLst>
          </p:cNvPr>
          <p:cNvPicPr>
            <a:picLocks noChangeAspect="1"/>
          </p:cNvPicPr>
          <p:nvPr/>
        </p:nvPicPr>
        <p:blipFill>
          <a:blip r:embed="rId5"/>
          <a:stretch>
            <a:fillRect/>
          </a:stretch>
        </p:blipFill>
        <p:spPr>
          <a:xfrm>
            <a:off x="1608673" y="875219"/>
            <a:ext cx="6116779" cy="4361846"/>
          </a:xfrm>
          <a:prstGeom prst="rect">
            <a:avLst/>
          </a:prstGeom>
        </p:spPr>
      </p:pic>
      <p:sp>
        <p:nvSpPr>
          <p:cNvPr id="7" name="TextBox 6">
            <a:extLst>
              <a:ext uri="{FF2B5EF4-FFF2-40B4-BE49-F238E27FC236}">
                <a16:creationId xmlns:a16="http://schemas.microsoft.com/office/drawing/2014/main" id="{17CDE3E6-BB9C-9EA0-AB17-32319A2E57E9}"/>
              </a:ext>
            </a:extLst>
          </p:cNvPr>
          <p:cNvSpPr txBox="1"/>
          <p:nvPr/>
        </p:nvSpPr>
        <p:spPr>
          <a:xfrm>
            <a:off x="1763486" y="622816"/>
            <a:ext cx="3383273" cy="307777"/>
          </a:xfrm>
          <a:prstGeom prst="rect">
            <a:avLst/>
          </a:prstGeom>
          <a:noFill/>
        </p:spPr>
        <p:txBody>
          <a:bodyPr wrap="square" rtlCol="0">
            <a:spAutoFit/>
          </a:bodyPr>
          <a:lstStyle/>
          <a:p>
            <a:r>
              <a:rPr lang="en-US" sz="1400" b="1" i="1" u="sng" dirty="0"/>
              <a:t>Varicella</a:t>
            </a:r>
            <a:r>
              <a:rPr lang="en-US" sz="1400" b="1" u="sng" dirty="0"/>
              <a:t> &amp; </a:t>
            </a:r>
            <a:r>
              <a:rPr lang="en-US" sz="1400" b="1" i="1" u="sng" dirty="0"/>
              <a:t>IPV</a:t>
            </a:r>
            <a:r>
              <a:rPr lang="en-US" sz="1400" b="1" u="sng" dirty="0"/>
              <a:t> recommended in 1999</a:t>
            </a:r>
          </a:p>
        </p:txBody>
      </p:sp>
      <p:sp>
        <p:nvSpPr>
          <p:cNvPr id="8" name="TextBox 7">
            <a:extLst>
              <a:ext uri="{FF2B5EF4-FFF2-40B4-BE49-F238E27FC236}">
                <a16:creationId xmlns:a16="http://schemas.microsoft.com/office/drawing/2014/main" id="{D00A0568-B5D9-902B-B00C-B3C72A69048E}"/>
              </a:ext>
            </a:extLst>
          </p:cNvPr>
          <p:cNvSpPr txBox="1"/>
          <p:nvPr/>
        </p:nvSpPr>
        <p:spPr>
          <a:xfrm>
            <a:off x="4968044" y="622252"/>
            <a:ext cx="3483622" cy="307777"/>
          </a:xfrm>
          <a:prstGeom prst="rect">
            <a:avLst/>
          </a:prstGeom>
          <a:noFill/>
        </p:spPr>
        <p:txBody>
          <a:bodyPr wrap="square" rtlCol="0">
            <a:spAutoFit/>
          </a:bodyPr>
          <a:lstStyle/>
          <a:p>
            <a:r>
              <a:rPr lang="en-US" sz="1400" b="1" i="1" u="sng" dirty="0"/>
              <a:t>PVC</a:t>
            </a:r>
            <a:r>
              <a:rPr lang="en-US" sz="1400" b="1" u="sng" dirty="0"/>
              <a:t> &amp; </a:t>
            </a:r>
            <a:r>
              <a:rPr lang="en-US" sz="1400" b="1" i="1" u="sng" dirty="0"/>
              <a:t>Influenza</a:t>
            </a:r>
            <a:r>
              <a:rPr lang="en-US" sz="1400" b="1" u="sng" dirty="0"/>
              <a:t> recommended in 2004</a:t>
            </a:r>
          </a:p>
        </p:txBody>
      </p:sp>
      <p:cxnSp>
        <p:nvCxnSpPr>
          <p:cNvPr id="20" name="Straight Arrow Connector 19">
            <a:extLst>
              <a:ext uri="{FF2B5EF4-FFF2-40B4-BE49-F238E27FC236}">
                <a16:creationId xmlns:a16="http://schemas.microsoft.com/office/drawing/2014/main" id="{08B5C977-82E2-C1D6-9AEC-32C6EC4C6F03}"/>
              </a:ext>
            </a:extLst>
          </p:cNvPr>
          <p:cNvCxnSpPr>
            <a:cxnSpLocks/>
          </p:cNvCxnSpPr>
          <p:nvPr/>
        </p:nvCxnSpPr>
        <p:spPr>
          <a:xfrm>
            <a:off x="3453124" y="905492"/>
            <a:ext cx="0" cy="242559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F0EA194-9344-B944-E891-CBB2F1326932}"/>
              </a:ext>
            </a:extLst>
          </p:cNvPr>
          <p:cNvCxnSpPr>
            <a:cxnSpLocks/>
          </p:cNvCxnSpPr>
          <p:nvPr/>
        </p:nvCxnSpPr>
        <p:spPr>
          <a:xfrm>
            <a:off x="6291467" y="871730"/>
            <a:ext cx="0" cy="88581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317A4ED-6AFA-5A76-DC58-FD9A8BFADCB6}"/>
              </a:ext>
            </a:extLst>
          </p:cNvPr>
          <p:cNvSpPr txBox="1"/>
          <p:nvPr/>
        </p:nvSpPr>
        <p:spPr>
          <a:xfrm>
            <a:off x="200723" y="187852"/>
            <a:ext cx="11677174" cy="430887"/>
          </a:xfrm>
          <a:prstGeom prst="rect">
            <a:avLst/>
          </a:prstGeom>
          <a:noFill/>
        </p:spPr>
        <p:txBody>
          <a:bodyPr wrap="square">
            <a:spAutoFit/>
          </a:bodyPr>
          <a:lstStyle/>
          <a:p>
            <a:pPr algn="just" defTabSz="685800">
              <a:defRPr sz="1800" b="0" i="0" u="none" strike="noStrike" kern="0" cap="none" spc="0" baseline="0">
                <a:solidFill>
                  <a:srgbClr val="000000"/>
                </a:solidFill>
                <a:uFillTx/>
              </a:defRPr>
            </a:pPr>
            <a:r>
              <a:rPr lang="en-US" sz="2200" b="1" dirty="0">
                <a:solidFill>
                  <a:schemeClr val="accent1"/>
                </a:solidFill>
                <a:latin typeface="+mj-lt"/>
                <a:cs typeface="Calibri" panose="020F0502020204030204" pitchFamily="34" charset="0"/>
              </a:rPr>
              <a:t>Did these additions to the vaccine schedule play a role in these spikes in childhood anaphylaxis?</a:t>
            </a:r>
          </a:p>
        </p:txBody>
      </p:sp>
      <p:cxnSp>
        <p:nvCxnSpPr>
          <p:cNvPr id="4" name="Straight Arrow Connector 3">
            <a:extLst>
              <a:ext uri="{FF2B5EF4-FFF2-40B4-BE49-F238E27FC236}">
                <a16:creationId xmlns:a16="http://schemas.microsoft.com/office/drawing/2014/main" id="{151B3816-1EC4-8E77-4E5E-8B6790FF16A8}"/>
              </a:ext>
            </a:extLst>
          </p:cNvPr>
          <p:cNvCxnSpPr>
            <a:cxnSpLocks/>
          </p:cNvCxnSpPr>
          <p:nvPr/>
        </p:nvCxnSpPr>
        <p:spPr>
          <a:xfrm>
            <a:off x="3451570" y="896444"/>
            <a:ext cx="1298105" cy="217087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descr="A close-up of a child's face&#10;&#10;Description automatically generated">
            <a:extLst>
              <a:ext uri="{FF2B5EF4-FFF2-40B4-BE49-F238E27FC236}">
                <a16:creationId xmlns:a16="http://schemas.microsoft.com/office/drawing/2014/main" id="{D8AD906E-480C-3B5B-8E5C-B92FFDBE62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7746" y="1383332"/>
            <a:ext cx="2574196" cy="3622447"/>
          </a:xfrm>
          <a:prstGeom prst="rect">
            <a:avLst/>
          </a:prstGeom>
        </p:spPr>
      </p:pic>
      <p:cxnSp>
        <p:nvCxnSpPr>
          <p:cNvPr id="2" name="Straight Arrow Connector 1">
            <a:extLst>
              <a:ext uri="{FF2B5EF4-FFF2-40B4-BE49-F238E27FC236}">
                <a16:creationId xmlns:a16="http://schemas.microsoft.com/office/drawing/2014/main" id="{226DB867-E579-48C9-4B7B-1890D4559212}"/>
              </a:ext>
            </a:extLst>
          </p:cNvPr>
          <p:cNvCxnSpPr>
            <a:cxnSpLocks/>
          </p:cNvCxnSpPr>
          <p:nvPr/>
        </p:nvCxnSpPr>
        <p:spPr>
          <a:xfrm flipH="1">
            <a:off x="5237018" y="871730"/>
            <a:ext cx="1035171" cy="219558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 name="Graphic 4" descr="Needle outline">
            <a:extLst>
              <a:ext uri="{FF2B5EF4-FFF2-40B4-BE49-F238E27FC236}">
                <a16:creationId xmlns:a16="http://schemas.microsoft.com/office/drawing/2014/main" id="{26388AB1-BB07-7790-0C67-AF09B4D645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2864416" y="2155111"/>
            <a:ext cx="572483" cy="572483"/>
          </a:xfrm>
          <a:prstGeom prst="rect">
            <a:avLst/>
          </a:prstGeom>
        </p:spPr>
      </p:pic>
      <p:pic>
        <p:nvPicPr>
          <p:cNvPr id="9" name="Graphic 8" descr="Needle outline">
            <a:extLst>
              <a:ext uri="{FF2B5EF4-FFF2-40B4-BE49-F238E27FC236}">
                <a16:creationId xmlns:a16="http://schemas.microsoft.com/office/drawing/2014/main" id="{F867D5BE-1FF3-2F62-83AC-CBFD58C88E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2842603" y="2546496"/>
            <a:ext cx="572483" cy="572483"/>
          </a:xfrm>
          <a:prstGeom prst="rect">
            <a:avLst/>
          </a:prstGeom>
        </p:spPr>
      </p:pic>
      <p:pic>
        <p:nvPicPr>
          <p:cNvPr id="10" name="Graphic 9" descr="Needle outline">
            <a:extLst>
              <a:ext uri="{FF2B5EF4-FFF2-40B4-BE49-F238E27FC236}">
                <a16:creationId xmlns:a16="http://schemas.microsoft.com/office/drawing/2014/main" id="{DAD78187-498D-C048-0EEB-08BB58E0C1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4893250" y="1980001"/>
            <a:ext cx="572483" cy="572483"/>
          </a:xfrm>
          <a:prstGeom prst="rect">
            <a:avLst/>
          </a:prstGeom>
        </p:spPr>
      </p:pic>
      <p:pic>
        <p:nvPicPr>
          <p:cNvPr id="11" name="Graphic 10" descr="Needle outline">
            <a:extLst>
              <a:ext uri="{FF2B5EF4-FFF2-40B4-BE49-F238E27FC236}">
                <a16:creationId xmlns:a16="http://schemas.microsoft.com/office/drawing/2014/main" id="{E925F3AF-275C-843F-94E6-E9802D551A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1038" flipH="1">
            <a:off x="4726144" y="2289194"/>
            <a:ext cx="572483" cy="572483"/>
          </a:xfrm>
          <a:prstGeom prst="rect">
            <a:avLst/>
          </a:prstGeom>
        </p:spPr>
      </p:pic>
    </p:spTree>
    <p:extLst>
      <p:ext uri="{BB962C8B-B14F-4D97-AF65-F5344CB8AC3E}">
        <p14:creationId xmlns:p14="http://schemas.microsoft.com/office/powerpoint/2010/main" val="8492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67F7D-939E-0E6B-D5F3-54A1F226C4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CFE65D-2A6B-2B87-B879-75A8A35B97A5}"/>
              </a:ext>
            </a:extLst>
          </p:cNvPr>
          <p:cNvSpPr txBox="1"/>
          <p:nvPr/>
        </p:nvSpPr>
        <p:spPr>
          <a:xfrm>
            <a:off x="498725" y="136549"/>
            <a:ext cx="7733592" cy="461665"/>
          </a:xfrm>
          <a:prstGeom prst="rect">
            <a:avLst/>
          </a:prstGeom>
          <a:noFill/>
        </p:spPr>
        <p:txBody>
          <a:bodyPr wrap="none" rtlCol="0">
            <a:spAutoFit/>
          </a:bodyPr>
          <a:lstStyle/>
          <a:p>
            <a:r>
              <a:rPr lang="en-US" sz="2400" b="1" dirty="0">
                <a:solidFill>
                  <a:schemeClr val="accent1"/>
                </a:solidFill>
                <a:latin typeface="+mj-lt"/>
              </a:rPr>
              <a:t>Are we overlooking the significance of </a:t>
            </a:r>
            <a:r>
              <a:rPr lang="en-US" sz="2400" b="1" i="1" dirty="0">
                <a:solidFill>
                  <a:schemeClr val="accent1"/>
                </a:solidFill>
                <a:latin typeface="+mj-lt"/>
              </a:rPr>
              <a:t>mucosal</a:t>
            </a:r>
            <a:r>
              <a:rPr lang="en-US" sz="2400" b="1" dirty="0">
                <a:solidFill>
                  <a:schemeClr val="accent1"/>
                </a:solidFill>
                <a:latin typeface="+mj-lt"/>
              </a:rPr>
              <a:t> immunity?</a:t>
            </a:r>
          </a:p>
        </p:txBody>
      </p:sp>
      <p:sp>
        <p:nvSpPr>
          <p:cNvPr id="5" name="TextBox 4">
            <a:extLst>
              <a:ext uri="{FF2B5EF4-FFF2-40B4-BE49-F238E27FC236}">
                <a16:creationId xmlns:a16="http://schemas.microsoft.com/office/drawing/2014/main" id="{46CCFDB3-ED4E-64D8-2640-D15DCAB52B67}"/>
              </a:ext>
            </a:extLst>
          </p:cNvPr>
          <p:cNvSpPr txBox="1"/>
          <p:nvPr/>
        </p:nvSpPr>
        <p:spPr>
          <a:xfrm>
            <a:off x="277901" y="751890"/>
            <a:ext cx="7313236" cy="3323987"/>
          </a:xfrm>
          <a:prstGeom prst="rect">
            <a:avLst/>
          </a:prstGeom>
          <a:noFill/>
        </p:spPr>
        <p:txBody>
          <a:bodyPr wrap="square" rtlCol="0">
            <a:spAutoFit/>
          </a:bodyPr>
          <a:lstStyle/>
          <a:p>
            <a:pPr marL="342900" indent="-342900" algn="just">
              <a:buFont typeface="Arial" panose="020B0604020202020204" pitchFamily="34" charset="0"/>
              <a:buChar char="•"/>
            </a:pPr>
            <a:r>
              <a:rPr lang="en-US" sz="2100" dirty="0"/>
              <a:t>Mucosal surfaces exceed skin surfaces by 200X.</a:t>
            </a:r>
          </a:p>
          <a:p>
            <a:pPr marL="342900" indent="-342900" algn="just">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t>Over 90% of infections enter via mucosal surfaces.</a:t>
            </a:r>
          </a:p>
          <a:p>
            <a:pPr marL="342900" indent="-342900" algn="just">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t>The majority of lymphocytes reside in the mucosa and the resident T &amp; B cells are more efficient at stopping infections and discerning pathogens from the other particles.</a:t>
            </a:r>
          </a:p>
          <a:p>
            <a:pPr marL="342900" indent="-342900" algn="just">
              <a:buFont typeface="Arial" panose="020B0604020202020204" pitchFamily="34" charset="0"/>
              <a:buChar char="•"/>
            </a:pPr>
            <a:endParaRPr lang="en-US" sz="2100" dirty="0"/>
          </a:p>
          <a:p>
            <a:pPr marL="342900" indent="-342900" algn="just">
              <a:buFont typeface="Arial" panose="020B0604020202020204" pitchFamily="34" charset="0"/>
              <a:buChar char="•"/>
            </a:pPr>
            <a:r>
              <a:rPr lang="en-US" sz="2100" dirty="0"/>
              <a:t>Mucosal lymphocytes and antibodies are less likely to activate systemic inflammation. </a:t>
            </a:r>
          </a:p>
        </p:txBody>
      </p:sp>
      <p:pic>
        <p:nvPicPr>
          <p:cNvPr id="9" name="Picture 8" descr="A black and white drawing of a lungs&#10;&#10;Description automatically generated">
            <a:extLst>
              <a:ext uri="{FF2B5EF4-FFF2-40B4-BE49-F238E27FC236}">
                <a16:creationId xmlns:a16="http://schemas.microsoft.com/office/drawing/2014/main" id="{6DF5941A-BEE8-DC4F-F124-1D7143A6E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17" y="102928"/>
            <a:ext cx="1230719" cy="1677170"/>
          </a:xfrm>
          <a:prstGeom prst="rect">
            <a:avLst/>
          </a:prstGeom>
        </p:spPr>
      </p:pic>
      <p:pic>
        <p:nvPicPr>
          <p:cNvPr id="13" name="Picture 12" descr="A white outline of a human digestive system&#10;&#10;Description automatically generated">
            <a:extLst>
              <a:ext uri="{FF2B5EF4-FFF2-40B4-BE49-F238E27FC236}">
                <a16:creationId xmlns:a16="http://schemas.microsoft.com/office/drawing/2014/main" id="{71CAE43F-85D7-E922-40A6-940C296C39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4262" y="102928"/>
            <a:ext cx="1667728" cy="2206336"/>
          </a:xfrm>
          <a:prstGeom prst="rect">
            <a:avLst/>
          </a:prstGeom>
        </p:spPr>
      </p:pic>
      <p:pic>
        <p:nvPicPr>
          <p:cNvPr id="15" name="Graphic 14" descr="Cough outline">
            <a:extLst>
              <a:ext uri="{FF2B5EF4-FFF2-40B4-BE49-F238E27FC236}">
                <a16:creationId xmlns:a16="http://schemas.microsoft.com/office/drawing/2014/main" id="{0F8237F3-5483-E843-4B43-BB7753427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639126" y="1237107"/>
            <a:ext cx="811663" cy="791093"/>
          </a:xfrm>
          <a:prstGeom prst="rect">
            <a:avLst/>
          </a:prstGeom>
        </p:spPr>
      </p:pic>
      <p:pic>
        <p:nvPicPr>
          <p:cNvPr id="19" name="Picture 18" descr="A diagram of a cell structure&#10;&#10;Description automatically generated">
            <a:extLst>
              <a:ext uri="{FF2B5EF4-FFF2-40B4-BE49-F238E27FC236}">
                <a16:creationId xmlns:a16="http://schemas.microsoft.com/office/drawing/2014/main" id="{595E962D-E8F1-44A0-F656-2CFBA761DEDB}"/>
              </a:ext>
            </a:extLst>
          </p:cNvPr>
          <p:cNvPicPr>
            <a:picLocks noChangeAspect="1"/>
          </p:cNvPicPr>
          <p:nvPr/>
        </p:nvPicPr>
        <p:blipFill>
          <a:blip r:embed="rId6"/>
          <a:stretch>
            <a:fillRect/>
          </a:stretch>
        </p:blipFill>
        <p:spPr>
          <a:xfrm>
            <a:off x="7726017" y="2147778"/>
            <a:ext cx="4188082" cy="4488142"/>
          </a:xfrm>
          <a:prstGeom prst="rect">
            <a:avLst/>
          </a:prstGeom>
          <a:ln>
            <a:solidFill>
              <a:schemeClr val="tx1"/>
            </a:solidFill>
          </a:ln>
        </p:spPr>
      </p:pic>
      <p:pic>
        <p:nvPicPr>
          <p:cNvPr id="25" name="Picture 24" descr="A diagram of a kidney system&#10;&#10;Description automatically generated">
            <a:extLst>
              <a:ext uri="{FF2B5EF4-FFF2-40B4-BE49-F238E27FC236}">
                <a16:creationId xmlns:a16="http://schemas.microsoft.com/office/drawing/2014/main" id="{59B223C3-C5A9-7C6A-1908-1D96B69DFC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12645" y="218412"/>
            <a:ext cx="1060684" cy="1677170"/>
          </a:xfrm>
          <a:prstGeom prst="rect">
            <a:avLst/>
          </a:prstGeom>
        </p:spPr>
      </p:pic>
      <p:pic>
        <p:nvPicPr>
          <p:cNvPr id="3" name="Picture 2" descr="A person spraying a child's mouth&#10;&#10;Description automatically generated">
            <a:extLst>
              <a:ext uri="{FF2B5EF4-FFF2-40B4-BE49-F238E27FC236}">
                <a16:creationId xmlns:a16="http://schemas.microsoft.com/office/drawing/2014/main" id="{62F419D9-835E-FA1F-FE17-C7276B8E78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9075" y="4142918"/>
            <a:ext cx="2651994" cy="2054441"/>
          </a:xfrm>
          <a:prstGeom prst="rect">
            <a:avLst/>
          </a:prstGeom>
          <a:ln>
            <a:solidFill>
              <a:schemeClr val="tx1"/>
            </a:solidFill>
          </a:ln>
        </p:spPr>
      </p:pic>
      <p:pic>
        <p:nvPicPr>
          <p:cNvPr id="10" name="Picture 9" descr="A child's legs with red rash on them&#10;&#10;Description automatically generated">
            <a:extLst>
              <a:ext uri="{FF2B5EF4-FFF2-40B4-BE49-F238E27FC236}">
                <a16:creationId xmlns:a16="http://schemas.microsoft.com/office/drawing/2014/main" id="{5CFF3413-160C-61BF-2D7B-B3AFAAD34A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4242" y="4159132"/>
            <a:ext cx="2768800" cy="2019454"/>
          </a:xfrm>
          <a:prstGeom prst="rect">
            <a:avLst/>
          </a:prstGeom>
          <a:ln>
            <a:solidFill>
              <a:schemeClr val="tx1"/>
            </a:solidFill>
          </a:ln>
        </p:spPr>
      </p:pic>
      <p:sp>
        <p:nvSpPr>
          <p:cNvPr id="2" name="TextBox 1">
            <a:extLst>
              <a:ext uri="{FF2B5EF4-FFF2-40B4-BE49-F238E27FC236}">
                <a16:creationId xmlns:a16="http://schemas.microsoft.com/office/drawing/2014/main" id="{B7C961E3-58F3-E06C-82AD-A0853B359292}"/>
              </a:ext>
            </a:extLst>
          </p:cNvPr>
          <p:cNvSpPr txBox="1"/>
          <p:nvPr/>
        </p:nvSpPr>
        <p:spPr>
          <a:xfrm>
            <a:off x="6952593" y="580171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4308A94F-8CF7-12DA-C2C0-B124FCFE4F88}"/>
              </a:ext>
            </a:extLst>
          </p:cNvPr>
          <p:cNvSpPr txBox="1"/>
          <p:nvPr/>
        </p:nvSpPr>
        <p:spPr>
          <a:xfrm>
            <a:off x="693663" y="6293358"/>
            <a:ext cx="6481711" cy="461665"/>
          </a:xfrm>
          <a:prstGeom prst="rect">
            <a:avLst/>
          </a:prstGeom>
          <a:noFill/>
        </p:spPr>
        <p:txBody>
          <a:bodyPr wrap="none" rtlCol="0">
            <a:spAutoFit/>
          </a:bodyPr>
          <a:lstStyle/>
          <a:p>
            <a:r>
              <a:rPr lang="en-US" sz="2400" b="1" dirty="0">
                <a:solidFill>
                  <a:schemeClr val="accent1"/>
                </a:solidFill>
                <a:latin typeface="+mj-lt"/>
              </a:rPr>
              <a:t>Should we rethink the way vaccines are applied?</a:t>
            </a:r>
          </a:p>
        </p:txBody>
      </p:sp>
    </p:spTree>
    <p:extLst>
      <p:ext uri="{BB962C8B-B14F-4D97-AF65-F5344CB8AC3E}">
        <p14:creationId xmlns:p14="http://schemas.microsoft.com/office/powerpoint/2010/main" val="2661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2918-F880-948D-CCC6-2BFA2E44B1E7}"/>
            </a:ext>
          </a:extLst>
        </p:cNvPr>
        <p:cNvGrpSpPr/>
        <p:nvPr/>
      </p:nvGrpSpPr>
      <p:grpSpPr>
        <a:xfrm>
          <a:off x="0" y="0"/>
          <a:ext cx="0" cy="0"/>
          <a:chOff x="0" y="0"/>
          <a:chExt cx="0" cy="0"/>
        </a:xfrm>
      </p:grpSpPr>
      <p:pic>
        <p:nvPicPr>
          <p:cNvPr id="3" name="Picture 2" descr="A group of people sitting in chairs in a conference room&#10;&#10;Description automatically generated">
            <a:extLst>
              <a:ext uri="{FF2B5EF4-FFF2-40B4-BE49-F238E27FC236}">
                <a16:creationId xmlns:a16="http://schemas.microsoft.com/office/drawing/2014/main" id="{634B413B-08E5-B1FC-9083-3518E201270E}"/>
              </a:ext>
            </a:extLst>
          </p:cNvPr>
          <p:cNvPicPr>
            <a:picLocks noChangeAspect="1"/>
          </p:cNvPicPr>
          <p:nvPr/>
        </p:nvPicPr>
        <p:blipFill>
          <a:blip r:embed="rId3"/>
          <a:stretch>
            <a:fillRect/>
          </a:stretch>
        </p:blipFill>
        <p:spPr>
          <a:xfrm>
            <a:off x="0" y="3860"/>
            <a:ext cx="12192001" cy="6880860"/>
          </a:xfrm>
          <a:prstGeom prst="rect">
            <a:avLst/>
          </a:prstGeom>
        </p:spPr>
      </p:pic>
      <p:pic>
        <p:nvPicPr>
          <p:cNvPr id="7" name="Picture 6" descr="A sign with black text&#10;&#10;Description automatically generated">
            <a:extLst>
              <a:ext uri="{FF2B5EF4-FFF2-40B4-BE49-F238E27FC236}">
                <a16:creationId xmlns:a16="http://schemas.microsoft.com/office/drawing/2014/main" id="{DBA8C59B-E665-EC3F-E8BF-08ACFC4FA2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783" y="1509235"/>
            <a:ext cx="2354600" cy="1174210"/>
          </a:xfrm>
          <a:prstGeom prst="rect">
            <a:avLst/>
          </a:prstGeom>
        </p:spPr>
      </p:pic>
      <p:pic>
        <p:nvPicPr>
          <p:cNvPr id="11" name="Picture 10" descr="A close up of a sign&#10;&#10;Description automatically generated">
            <a:extLst>
              <a:ext uri="{FF2B5EF4-FFF2-40B4-BE49-F238E27FC236}">
                <a16:creationId xmlns:a16="http://schemas.microsoft.com/office/drawing/2014/main" id="{5778F6BB-BA62-EB58-342B-28C40BC840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021" y="1509235"/>
            <a:ext cx="2318657" cy="920643"/>
          </a:xfrm>
          <a:prstGeom prst="rect">
            <a:avLst/>
          </a:prstGeom>
        </p:spPr>
      </p:pic>
      <p:sp>
        <p:nvSpPr>
          <p:cNvPr id="6" name="TextBox 5">
            <a:extLst>
              <a:ext uri="{FF2B5EF4-FFF2-40B4-BE49-F238E27FC236}">
                <a16:creationId xmlns:a16="http://schemas.microsoft.com/office/drawing/2014/main" id="{B21D77B7-E950-89EE-3D35-DD784F039287}"/>
              </a:ext>
            </a:extLst>
          </p:cNvPr>
          <p:cNvSpPr txBox="1"/>
          <p:nvPr/>
        </p:nvSpPr>
        <p:spPr>
          <a:xfrm>
            <a:off x="3640614" y="2294845"/>
            <a:ext cx="4461255" cy="292388"/>
          </a:xfrm>
          <a:prstGeom prst="rect">
            <a:avLst/>
          </a:prstGeom>
          <a:noFill/>
        </p:spPr>
        <p:txBody>
          <a:bodyPr wrap="square" rtlCol="0">
            <a:spAutoFit/>
          </a:bodyPr>
          <a:lstStyle/>
          <a:p>
            <a:r>
              <a:rPr lang="en-US" sz="1300" i="1" dirty="0">
                <a:latin typeface="Aptos Narrow" panose="020B0004020202020204" pitchFamily="34" charset="0"/>
              </a:rPr>
              <a:t>Honoring 100 years since the passing of Clemens von </a:t>
            </a:r>
            <a:r>
              <a:rPr lang="en-US" sz="1300" i="1" dirty="0" err="1">
                <a:latin typeface="Aptos Narrow" panose="020B0004020202020204" pitchFamily="34" charset="0"/>
              </a:rPr>
              <a:t>Pirquet</a:t>
            </a:r>
            <a:endParaRPr lang="en-US" sz="1300" i="1" dirty="0">
              <a:latin typeface="Aptos Narrow" panose="020B0004020202020204" pitchFamily="34" charset="0"/>
            </a:endParaRPr>
          </a:p>
        </p:txBody>
      </p:sp>
      <p:cxnSp>
        <p:nvCxnSpPr>
          <p:cNvPr id="8" name="Straight Connector 7">
            <a:extLst>
              <a:ext uri="{FF2B5EF4-FFF2-40B4-BE49-F238E27FC236}">
                <a16:creationId xmlns:a16="http://schemas.microsoft.com/office/drawing/2014/main" id="{71C74F33-5403-9BAE-DF62-FCCFBEBD61F3}"/>
              </a:ext>
            </a:extLst>
          </p:cNvPr>
          <p:cNvCxnSpPr>
            <a:cxnSpLocks/>
          </p:cNvCxnSpPr>
          <p:nvPr/>
        </p:nvCxnSpPr>
        <p:spPr>
          <a:xfrm>
            <a:off x="7827254" y="1291770"/>
            <a:ext cx="0" cy="2137230"/>
          </a:xfrm>
          <a:prstGeom prst="line">
            <a:avLst/>
          </a:prstGeom>
          <a:ln w="698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9" name="Picture 8" descr="A grey elephant with tusks&#10;&#10;Description automatically generated">
            <a:extLst>
              <a:ext uri="{FF2B5EF4-FFF2-40B4-BE49-F238E27FC236}">
                <a16:creationId xmlns:a16="http://schemas.microsoft.com/office/drawing/2014/main" id="{D02186B2-162C-D649-E02C-E5C7B6A0EC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7953" y="1574993"/>
            <a:ext cx="4522872" cy="3773772"/>
          </a:xfrm>
          <a:prstGeom prst="rect">
            <a:avLst/>
          </a:prstGeom>
        </p:spPr>
      </p:pic>
      <p:cxnSp>
        <p:nvCxnSpPr>
          <p:cNvPr id="10" name="Straight Connector 9">
            <a:extLst>
              <a:ext uri="{FF2B5EF4-FFF2-40B4-BE49-F238E27FC236}">
                <a16:creationId xmlns:a16="http://schemas.microsoft.com/office/drawing/2014/main" id="{D48366A7-A274-632A-D00C-B1C039F7214B}"/>
              </a:ext>
            </a:extLst>
          </p:cNvPr>
          <p:cNvCxnSpPr>
            <a:cxnSpLocks/>
          </p:cNvCxnSpPr>
          <p:nvPr/>
        </p:nvCxnSpPr>
        <p:spPr>
          <a:xfrm>
            <a:off x="7827254" y="1809284"/>
            <a:ext cx="0" cy="573315"/>
          </a:xfrm>
          <a:prstGeom prst="line">
            <a:avLst/>
          </a:prstGeom>
          <a:ln w="698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589052A-B2F0-1B0E-7ED3-734BA276EB2C}"/>
              </a:ext>
            </a:extLst>
          </p:cNvPr>
          <p:cNvSpPr/>
          <p:nvPr/>
        </p:nvSpPr>
        <p:spPr>
          <a:xfrm>
            <a:off x="5889709" y="110064"/>
            <a:ext cx="4063978" cy="1315717"/>
          </a:xfrm>
          <a:prstGeom prst="rect">
            <a:avLst/>
          </a:prstGeom>
          <a:solidFill>
            <a:srgbClr val="FFFFFF"/>
          </a:solidFill>
          <a:ln w="571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30A7BC0-1BFB-88DF-97EF-A7B13DE1DDEF}"/>
              </a:ext>
            </a:extLst>
          </p:cNvPr>
          <p:cNvSpPr txBox="1"/>
          <p:nvPr/>
        </p:nvSpPr>
        <p:spPr>
          <a:xfrm>
            <a:off x="6065933" y="185787"/>
            <a:ext cx="3755597" cy="1200329"/>
          </a:xfrm>
          <a:prstGeom prst="rect">
            <a:avLst/>
          </a:prstGeom>
          <a:noFill/>
        </p:spPr>
        <p:txBody>
          <a:bodyPr wrap="square" rtlCol="0">
            <a:spAutoFit/>
          </a:bodyPr>
          <a:lstStyle/>
          <a:p>
            <a:pPr algn="just"/>
            <a:r>
              <a:rPr lang="en-US" b="1" dirty="0">
                <a:latin typeface="+mj-lt"/>
              </a:rPr>
              <a:t>What are the implications for the childhood immunization schedule  when the experimental animals are sensitized with injected vaccines? </a:t>
            </a:r>
          </a:p>
        </p:txBody>
      </p:sp>
      <p:sp>
        <p:nvSpPr>
          <p:cNvPr id="15" name="TextBox 14">
            <a:extLst>
              <a:ext uri="{FF2B5EF4-FFF2-40B4-BE49-F238E27FC236}">
                <a16:creationId xmlns:a16="http://schemas.microsoft.com/office/drawing/2014/main" id="{49C046E1-A24F-3E4A-8589-6BA99ECF1B29}"/>
              </a:ext>
            </a:extLst>
          </p:cNvPr>
          <p:cNvSpPr txBox="1"/>
          <p:nvPr/>
        </p:nvSpPr>
        <p:spPr>
          <a:xfrm rot="20654002">
            <a:off x="5346263" y="2933894"/>
            <a:ext cx="1770494" cy="923330"/>
          </a:xfrm>
          <a:prstGeom prst="rect">
            <a:avLst/>
          </a:prstGeom>
          <a:noFill/>
        </p:spPr>
        <p:txBody>
          <a:bodyPr wrap="square" rtlCol="0">
            <a:spAutoFit/>
          </a:bodyPr>
          <a:lstStyle/>
          <a:p>
            <a:pPr algn="ctr"/>
            <a:r>
              <a:rPr lang="en-US" b="1" dirty="0">
                <a:ln w="3175" cap="flat" cmpd="sng">
                  <a:solidFill>
                    <a:schemeClr val="tx1">
                      <a:alpha val="20000"/>
                    </a:schemeClr>
                  </a:solidFill>
                </a:ln>
                <a:solidFill>
                  <a:schemeClr val="bg1"/>
                </a:solidFill>
                <a:latin typeface="+mj-lt"/>
              </a:rPr>
              <a:t>Injected Vaccine Hypothesis</a:t>
            </a:r>
          </a:p>
        </p:txBody>
      </p:sp>
      <p:pic>
        <p:nvPicPr>
          <p:cNvPr id="16" name="Picture 15" descr="A group of people in a room&#10;&#10;Description automatically generated">
            <a:extLst>
              <a:ext uri="{FF2B5EF4-FFF2-40B4-BE49-F238E27FC236}">
                <a16:creationId xmlns:a16="http://schemas.microsoft.com/office/drawing/2014/main" id="{2630CFD4-968A-4A55-932E-143EDBA11ECD}"/>
              </a:ext>
            </a:extLst>
          </p:cNvPr>
          <p:cNvPicPr>
            <a:picLocks noChangeAspect="1"/>
          </p:cNvPicPr>
          <p:nvPr/>
        </p:nvPicPr>
        <p:blipFill>
          <a:blip r:embed="rId7"/>
          <a:stretch>
            <a:fillRect/>
          </a:stretch>
        </p:blipFill>
        <p:spPr>
          <a:xfrm>
            <a:off x="4146126" y="4527466"/>
            <a:ext cx="4045221" cy="1225234"/>
          </a:xfrm>
          <a:prstGeom prst="rect">
            <a:avLst/>
          </a:prstGeom>
        </p:spPr>
      </p:pic>
      <p:sp>
        <p:nvSpPr>
          <p:cNvPr id="2" name="TextBox 1">
            <a:extLst>
              <a:ext uri="{FF2B5EF4-FFF2-40B4-BE49-F238E27FC236}">
                <a16:creationId xmlns:a16="http://schemas.microsoft.com/office/drawing/2014/main" id="{BC60AAA6-D97B-BCCA-753C-46248378E3D7}"/>
              </a:ext>
            </a:extLst>
          </p:cNvPr>
          <p:cNvSpPr txBox="1"/>
          <p:nvPr/>
        </p:nvSpPr>
        <p:spPr>
          <a:xfrm>
            <a:off x="3628079" y="1867724"/>
            <a:ext cx="4235455" cy="461665"/>
          </a:xfrm>
          <a:prstGeom prst="rect">
            <a:avLst/>
          </a:prstGeom>
          <a:noFill/>
        </p:spPr>
        <p:txBody>
          <a:bodyPr wrap="none" rtlCol="0">
            <a:spAutoFit/>
          </a:bodyPr>
          <a:lstStyle/>
          <a:p>
            <a:r>
              <a:rPr lang="en-US" sz="2400" b="1" dirty="0">
                <a:latin typeface="Agency FB" panose="020B0503020202020204" pitchFamily="34" charset="77"/>
              </a:rPr>
              <a:t>2029 International Allergy Conference</a:t>
            </a:r>
          </a:p>
        </p:txBody>
      </p:sp>
      <p:pic>
        <p:nvPicPr>
          <p:cNvPr id="17" name="Graphic 16" descr="Needle with solid fill">
            <a:extLst>
              <a:ext uri="{FF2B5EF4-FFF2-40B4-BE49-F238E27FC236}">
                <a16:creationId xmlns:a16="http://schemas.microsoft.com/office/drawing/2014/main" id="{A2FA92DF-2BB3-490C-1BC4-5A0C1C9A4B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43693" flipH="1">
            <a:off x="4837060" y="3089407"/>
            <a:ext cx="453379" cy="473232"/>
          </a:xfrm>
          <a:prstGeom prst="rect">
            <a:avLst/>
          </a:prstGeom>
        </p:spPr>
      </p:pic>
      <p:pic>
        <p:nvPicPr>
          <p:cNvPr id="18" name="Graphic 17" descr="Needle with solid fill">
            <a:extLst>
              <a:ext uri="{FF2B5EF4-FFF2-40B4-BE49-F238E27FC236}">
                <a16:creationId xmlns:a16="http://schemas.microsoft.com/office/drawing/2014/main" id="{402C33D1-8937-E59F-EA58-909FD98E61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45384" flipH="1">
            <a:off x="5001590" y="2920091"/>
            <a:ext cx="443131" cy="462535"/>
          </a:xfrm>
          <a:prstGeom prst="rect">
            <a:avLst/>
          </a:prstGeom>
        </p:spPr>
      </p:pic>
      <p:pic>
        <p:nvPicPr>
          <p:cNvPr id="19" name="Graphic 18" descr="Needle with solid fill">
            <a:extLst>
              <a:ext uri="{FF2B5EF4-FFF2-40B4-BE49-F238E27FC236}">
                <a16:creationId xmlns:a16="http://schemas.microsoft.com/office/drawing/2014/main" id="{1474DA96-533D-AF85-3998-26C5D07757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615028" flipH="1">
            <a:off x="4718861" y="3308251"/>
            <a:ext cx="435839" cy="454924"/>
          </a:xfrm>
          <a:prstGeom prst="rect">
            <a:avLst/>
          </a:prstGeom>
        </p:spPr>
      </p:pic>
    </p:spTree>
    <p:extLst>
      <p:ext uri="{BB962C8B-B14F-4D97-AF65-F5344CB8AC3E}">
        <p14:creationId xmlns:p14="http://schemas.microsoft.com/office/powerpoint/2010/main" val="31158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1" descr="A table of vaccinations&#10;&#10;Description automatically generated">
            <a:hlinkClick r:id="rId2"/>
            <a:extLst>
              <a:ext uri="{FF2B5EF4-FFF2-40B4-BE49-F238E27FC236}">
                <a16:creationId xmlns:a16="http://schemas.microsoft.com/office/drawing/2014/main" id="{61D49D21-758C-FCAA-6ABE-F525B97E9C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2185" y="215521"/>
            <a:ext cx="7832396" cy="63819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51E706-40EE-94E8-9197-AB161B5CD45B}"/>
              </a:ext>
            </a:extLst>
          </p:cNvPr>
          <p:cNvSpPr txBox="1"/>
          <p:nvPr/>
        </p:nvSpPr>
        <p:spPr>
          <a:xfrm rot="16200000">
            <a:off x="-1451605" y="3098722"/>
            <a:ext cx="6381955" cy="615553"/>
          </a:xfrm>
          <a:prstGeom prst="rect">
            <a:avLst/>
          </a:prstGeom>
          <a:noFill/>
        </p:spPr>
        <p:txBody>
          <a:bodyPr wrap="square" rtlCol="0">
            <a:spAutoFit/>
          </a:bodyPr>
          <a:lstStyle/>
          <a:p>
            <a:pPr algn="just"/>
            <a:r>
              <a:rPr lang="en-US" sz="1700" dirty="0"/>
              <a:t>The graph showing how the US childhood vaccine schedule expanded from 1983 to 2024 is based on this table. </a:t>
            </a:r>
          </a:p>
        </p:txBody>
      </p:sp>
      <p:sp>
        <p:nvSpPr>
          <p:cNvPr id="4" name="TextBox 3">
            <a:extLst>
              <a:ext uri="{FF2B5EF4-FFF2-40B4-BE49-F238E27FC236}">
                <a16:creationId xmlns:a16="http://schemas.microsoft.com/office/drawing/2014/main" id="{34A5AB98-7A30-D325-69CB-E562B3BB9384}"/>
              </a:ext>
            </a:extLst>
          </p:cNvPr>
          <p:cNvSpPr txBox="1"/>
          <p:nvPr/>
        </p:nvSpPr>
        <p:spPr>
          <a:xfrm rot="16200000">
            <a:off x="7191853" y="3013501"/>
            <a:ext cx="6526921" cy="830997"/>
          </a:xfrm>
          <a:prstGeom prst="rect">
            <a:avLst/>
          </a:prstGeom>
          <a:noFill/>
        </p:spPr>
        <p:txBody>
          <a:bodyPr wrap="square">
            <a:spAutoFit/>
          </a:bodyPr>
          <a:lstStyle/>
          <a:p>
            <a:r>
              <a:rPr lang="en-US" sz="1600" dirty="0"/>
              <a:t>Data sources: </a:t>
            </a:r>
            <a:r>
              <a:rPr lang="en-US" sz="1600" dirty="0">
                <a:hlinkClick r:id="rId4"/>
              </a:rPr>
              <a:t>https://www.cdc.gov/vaccines/hcp/imz-schedules/resources.html?CDC_AAref_Val=https://www.cdc.gov/vaccines/schedules/hcp/schedule-related-resources.html</a:t>
            </a:r>
            <a:r>
              <a:rPr lang="en-US" sz="1600" dirty="0"/>
              <a:t> </a:t>
            </a:r>
          </a:p>
        </p:txBody>
      </p:sp>
    </p:spTree>
    <p:extLst>
      <p:ext uri="{BB962C8B-B14F-4D97-AF65-F5344CB8AC3E}">
        <p14:creationId xmlns:p14="http://schemas.microsoft.com/office/powerpoint/2010/main" val="319250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BD55-292B-6B02-DEBF-5F5CA8D2E47C}"/>
            </a:ext>
          </a:extLst>
        </p:cNvPr>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04A3BB1-5250-050C-01A3-886E2DB83F88}"/>
              </a:ext>
            </a:extLst>
          </p:cNvPr>
          <p:cNvSpPr>
            <a:spLocks noChangeArrowheads="1"/>
          </p:cNvSpPr>
          <p:nvPr/>
        </p:nvSpPr>
        <p:spPr bwMode="auto">
          <a:xfrm>
            <a:off x="0" y="214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8" descr="A table with numbers and numbers&#10;&#10;Description automatically generated">
            <a:hlinkClick r:id="rId2"/>
            <a:extLst>
              <a:ext uri="{FF2B5EF4-FFF2-40B4-BE49-F238E27FC236}">
                <a16:creationId xmlns:a16="http://schemas.microsoft.com/office/drawing/2014/main" id="{1C0F5359-CC2D-4BF9-04F2-3B241707423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9259" y="146325"/>
            <a:ext cx="9713120" cy="6565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CF347-837B-7C96-B0F2-A60323546B0F}"/>
              </a:ext>
            </a:extLst>
          </p:cNvPr>
          <p:cNvSpPr txBox="1"/>
          <p:nvPr/>
        </p:nvSpPr>
        <p:spPr>
          <a:xfrm rot="16200000">
            <a:off x="-2472752" y="3133733"/>
            <a:ext cx="6565351" cy="615553"/>
          </a:xfrm>
          <a:prstGeom prst="rect">
            <a:avLst/>
          </a:prstGeom>
          <a:noFill/>
        </p:spPr>
        <p:txBody>
          <a:bodyPr wrap="square" rtlCol="0">
            <a:spAutoFit/>
          </a:bodyPr>
          <a:lstStyle/>
          <a:p>
            <a:pPr algn="just"/>
            <a:r>
              <a:rPr lang="en-US" sz="1700" dirty="0"/>
              <a:t>The graph comparing the US childhood vaccine schedule to the  schedules of France and Denmark is based on this table. </a:t>
            </a:r>
          </a:p>
        </p:txBody>
      </p:sp>
      <p:sp>
        <p:nvSpPr>
          <p:cNvPr id="4" name="TextBox 3">
            <a:extLst>
              <a:ext uri="{FF2B5EF4-FFF2-40B4-BE49-F238E27FC236}">
                <a16:creationId xmlns:a16="http://schemas.microsoft.com/office/drawing/2014/main" id="{CC01C126-EF3E-AAE2-86C5-7539B003F1C4}"/>
              </a:ext>
            </a:extLst>
          </p:cNvPr>
          <p:cNvSpPr txBox="1"/>
          <p:nvPr/>
        </p:nvSpPr>
        <p:spPr>
          <a:xfrm rot="16200000">
            <a:off x="8229087" y="2909605"/>
            <a:ext cx="6526921" cy="1077218"/>
          </a:xfrm>
          <a:prstGeom prst="rect">
            <a:avLst/>
          </a:prstGeom>
          <a:noFill/>
        </p:spPr>
        <p:txBody>
          <a:bodyPr wrap="square">
            <a:spAutoFit/>
          </a:bodyPr>
          <a:lstStyle/>
          <a:p>
            <a:r>
              <a:rPr lang="en-US" sz="1600" dirty="0"/>
              <a:t>Data sources: </a:t>
            </a:r>
            <a:r>
              <a:rPr lang="en-US" sz="1600" dirty="0">
                <a:hlinkClick r:id="rId4"/>
              </a:rPr>
              <a:t>https://www.cdc.gov/vaccines/hcp/imz-schedules/resources.html?CDC_AAref_Val=https://www.cdc.gov/vaccines/schedules/hcp/schedule-related-resources.html</a:t>
            </a:r>
            <a:r>
              <a:rPr lang="en-US" sz="1600" dirty="0"/>
              <a:t> </a:t>
            </a:r>
          </a:p>
          <a:p>
            <a:r>
              <a:rPr lang="en-US" sz="1600" dirty="0"/>
              <a:t>and </a:t>
            </a:r>
            <a:r>
              <a:rPr lang="en-US" sz="1600" dirty="0">
                <a:hlinkClick r:id="rId5"/>
              </a:rPr>
              <a:t>https://vaccine-schedule.ecdc.europa.eu/</a:t>
            </a:r>
            <a:endParaRPr lang="en-US" sz="1600" dirty="0"/>
          </a:p>
        </p:txBody>
      </p:sp>
    </p:spTree>
    <p:extLst>
      <p:ext uri="{BB962C8B-B14F-4D97-AF65-F5344CB8AC3E}">
        <p14:creationId xmlns:p14="http://schemas.microsoft.com/office/powerpoint/2010/main" val="225057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B8EA-3228-F43E-7A6C-DC555001D1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DE5E63-3F81-EE56-D827-71DFD83A8D91}"/>
              </a:ext>
            </a:extLst>
          </p:cNvPr>
          <p:cNvSpPr txBox="1"/>
          <p:nvPr/>
        </p:nvSpPr>
        <p:spPr>
          <a:xfrm>
            <a:off x="397726" y="657841"/>
            <a:ext cx="11440487" cy="6200159"/>
          </a:xfrm>
          <a:prstGeom prst="rect">
            <a:avLst/>
          </a:prstGeom>
          <a:noFill/>
        </p:spPr>
        <p:txBody>
          <a:bodyPr wrap="square" rtlCol="0">
            <a:spAutoFit/>
          </a:bodyPr>
          <a:lstStyle/>
          <a:p>
            <a:pPr marL="0" marR="0" algn="just">
              <a:spcBef>
                <a:spcPts val="0"/>
              </a:spcBef>
              <a:spcAft>
                <a:spcPts val="0"/>
              </a:spcAft>
            </a:pPr>
            <a:r>
              <a:rPr lang="en-US" b="1" u="sng" dirty="0">
                <a:effectLst/>
                <a:ea typeface="Times New Roman" panose="02020603050405020304" pitchFamily="18" charset="0"/>
              </a:rPr>
              <a:t>Literature Cited for the List of Animal Research </a:t>
            </a:r>
            <a:r>
              <a:rPr lang="en-US" b="1" u="sng" dirty="0">
                <a:ea typeface="Times New Roman" panose="02020603050405020304" pitchFamily="18" charset="0"/>
              </a:rPr>
              <a:t>Experiments</a:t>
            </a:r>
            <a:r>
              <a:rPr lang="en-US" b="1" u="sng" dirty="0">
                <a:effectLst/>
                <a:ea typeface="Times New Roman" panose="02020603050405020304" pitchFamily="18" charset="0"/>
              </a:rPr>
              <a:t>:</a:t>
            </a:r>
          </a:p>
          <a:p>
            <a:pPr marL="0" marR="0" algn="just">
              <a:spcBef>
                <a:spcPts val="0"/>
              </a:spcBef>
              <a:spcAft>
                <a:spcPts val="0"/>
              </a:spcAft>
            </a:pPr>
            <a:endParaRPr lang="en-US"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14171A"/>
                </a:solidFill>
                <a:effectLst/>
                <a:ea typeface="Calibri" panose="020F0502020204030204" pitchFamily="34" charset="0"/>
                <a:cs typeface="Times New Roman" panose="02020603050405020304" pitchFamily="18" charset="0"/>
              </a:rPr>
              <a:t>Morinaga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(2023) </a:t>
            </a:r>
            <a:r>
              <a:rPr lang="en-US" dirty="0">
                <a:solidFill>
                  <a:srgbClr val="1F1F1F"/>
                </a:solidFill>
                <a:effectLst/>
                <a:ea typeface="Calibri" panose="020F0502020204030204" pitchFamily="34" charset="0"/>
                <a:cs typeface="Times New Roman" panose="02020603050405020304" pitchFamily="18" charset="0"/>
              </a:rPr>
              <a:t>A mouse model of food allergy permitting skin and nasal symptoms. </a:t>
            </a:r>
            <a:r>
              <a:rPr lang="en-US" i="1" dirty="0">
                <a:solidFill>
                  <a:srgbClr val="1F1F1F"/>
                </a:solidFill>
                <a:effectLst/>
                <a:ea typeface="Calibri" panose="020F0502020204030204" pitchFamily="34" charset="0"/>
                <a:cs typeface="Times New Roman" panose="02020603050405020304" pitchFamily="18" charset="0"/>
              </a:rPr>
              <a:t>Advances in Medical Sciences </a:t>
            </a:r>
            <a:r>
              <a:rPr lang="en-US" dirty="0">
                <a:solidFill>
                  <a:srgbClr val="1F1F1F"/>
                </a:solidFill>
                <a:effectLst/>
                <a:ea typeface="Calibri" panose="020F0502020204030204" pitchFamily="34" charset="0"/>
                <a:cs typeface="Times New Roman" panose="02020603050405020304" pitchFamily="18" charset="0"/>
              </a:rPr>
              <a:t>68(2): 372-378.</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2"/>
              </a:rPr>
              <a:t>https://www.sciencedirect.com/science/article/abs/pii/S1896112623000391</a:t>
            </a:r>
            <a:endParaRPr lang="en-US" u="sng" dirty="0">
              <a:solidFill>
                <a:srgbClr val="0000FF"/>
              </a:solidFill>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dirty="0">
                <a:solidFill>
                  <a:srgbClr val="000000"/>
                </a:solidFill>
                <a:effectLst/>
                <a:ea typeface="Calibri" panose="020F0502020204030204" pitchFamily="34" charset="0"/>
                <a:cs typeface="Times New Roman" panose="02020603050405020304" pitchFamily="18" charset="0"/>
              </a:rPr>
              <a:t> Liu </a:t>
            </a:r>
            <a:r>
              <a:rPr lang="en-US" i="1" dirty="0">
                <a:solidFill>
                  <a:srgbClr val="000000"/>
                </a:solidFill>
                <a:effectLst/>
                <a:ea typeface="Calibri" panose="020F0502020204030204" pitchFamily="34" charset="0"/>
                <a:cs typeface="Times New Roman" panose="02020603050405020304" pitchFamily="18" charset="0"/>
              </a:rPr>
              <a:t>et al. </a:t>
            </a:r>
            <a:r>
              <a:rPr lang="en-US" b="1" dirty="0">
                <a:solidFill>
                  <a:srgbClr val="14171A"/>
                </a:solidFill>
                <a:effectLst/>
                <a:ea typeface="Calibri" panose="020F0502020204030204" pitchFamily="34" charset="0"/>
                <a:cs typeface="Times New Roman" panose="02020603050405020304" pitchFamily="18" charset="0"/>
              </a:rPr>
              <a:t>(2022) </a:t>
            </a:r>
            <a:r>
              <a:rPr lang="en-US" dirty="0">
                <a:solidFill>
                  <a:srgbClr val="1B1B1B"/>
                </a:solidFill>
                <a:effectLst/>
                <a:ea typeface="Calibri" panose="020F0502020204030204" pitchFamily="34" charset="0"/>
                <a:cs typeface="Times New Roman" panose="02020603050405020304" pitchFamily="18" charset="0"/>
              </a:rPr>
              <a:t>Influence of the environment on ragweed pollen and their sensitizing capacity in a mouse model of allergic lung inflammation</a:t>
            </a:r>
            <a:r>
              <a:rPr lang="en-US" dirty="0">
                <a:solidFill>
                  <a:srgbClr val="000000"/>
                </a:solidFill>
                <a:effectLst/>
                <a:ea typeface="Calibri" panose="020F0502020204030204" pitchFamily="34" charset="0"/>
                <a:cs typeface="Times New Roman" panose="02020603050405020304" pitchFamily="18" charset="0"/>
              </a:rPr>
              <a:t>. </a:t>
            </a:r>
            <a:r>
              <a:rPr lang="en-US" i="1" dirty="0">
                <a:solidFill>
                  <a:srgbClr val="000000"/>
                </a:solidFill>
                <a:effectLst/>
                <a:ea typeface="Calibri" panose="020F0502020204030204" pitchFamily="34" charset="0"/>
                <a:cs typeface="Times New Roman" panose="02020603050405020304" pitchFamily="18" charset="0"/>
              </a:rPr>
              <a:t>Frontiers in Allergy</a:t>
            </a:r>
            <a:r>
              <a:rPr lang="en-US" dirty="0">
                <a:solidFill>
                  <a:srgbClr val="000000"/>
                </a:solidFill>
                <a:effectLst/>
                <a:ea typeface="Calibri" panose="020F0502020204030204" pitchFamily="34" charset="0"/>
                <a:cs typeface="Times New Roman" panose="02020603050405020304" pitchFamily="18" charset="0"/>
              </a:rPr>
              <a:t> pp 1-17.</a:t>
            </a:r>
          </a:p>
          <a:p>
            <a:pPr marR="0" lvl="0" algn="just">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3"/>
              </a:rPr>
              <a:t>https://www.frontiersin.org/journals/allergy/articles/10.3389/falgy.2022.854038/full</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err="1">
                <a:solidFill>
                  <a:srgbClr val="14171A"/>
                </a:solidFill>
                <a:effectLst/>
                <a:ea typeface="Calibri" panose="020F0502020204030204" pitchFamily="34" charset="0"/>
                <a:cs typeface="Times New Roman" panose="02020603050405020304" pitchFamily="18" charset="0"/>
              </a:rPr>
              <a:t>Germundson</a:t>
            </a:r>
            <a:r>
              <a:rPr lang="en-US" dirty="0">
                <a:solidFill>
                  <a:srgbClr val="14171A"/>
                </a:solidFill>
                <a:effectLst/>
                <a:ea typeface="Calibri" panose="020F0502020204030204" pitchFamily="34" charset="0"/>
                <a:cs typeface="Times New Roman" panose="02020603050405020304" pitchFamily="18" charset="0"/>
              </a:rPr>
              <a:t> </a:t>
            </a:r>
            <a:r>
              <a:rPr lang="en-US" i="1" dirty="0">
                <a:solidFill>
                  <a:srgbClr val="14171A"/>
                </a:solidFill>
                <a:effectLst/>
                <a:ea typeface="Calibri" panose="020F0502020204030204" pitchFamily="34" charset="0"/>
                <a:cs typeface="Times New Roman" panose="02020603050405020304" pitchFamily="18" charset="0"/>
              </a:rPr>
              <a:t>et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(2018)</a:t>
            </a:r>
            <a:r>
              <a:rPr lang="en-US" b="1" dirty="0">
                <a:solidFill>
                  <a:srgbClr val="131413"/>
                </a:solidFill>
                <a:effectLst/>
                <a:ea typeface="Calibri" panose="020F0502020204030204" pitchFamily="34" charset="0"/>
                <a:cs typeface="Times New Roman" panose="02020603050405020304" pitchFamily="18" charset="0"/>
              </a:rPr>
              <a:t> </a:t>
            </a:r>
            <a:r>
              <a:rPr lang="en-US" dirty="0">
                <a:solidFill>
                  <a:srgbClr val="131413"/>
                </a:solidFill>
                <a:effectLst/>
                <a:ea typeface="Calibri" panose="020F0502020204030204" pitchFamily="34" charset="0"/>
                <a:cs typeface="Times New Roman" panose="02020603050405020304" pitchFamily="18" charset="0"/>
              </a:rPr>
              <a:t>Oral sensitization to whey proteins induces age- and sex-dependent behavioral abnormality and neuroinflammatory responses in a mouse model of food allergy: a potential role of mast cells. </a:t>
            </a:r>
            <a:r>
              <a:rPr lang="en-US" i="1" dirty="0">
                <a:solidFill>
                  <a:srgbClr val="131413"/>
                </a:solidFill>
                <a:effectLst/>
                <a:ea typeface="Calibri" panose="020F0502020204030204" pitchFamily="34" charset="0"/>
                <a:cs typeface="Times New Roman" panose="02020603050405020304" pitchFamily="18" charset="0"/>
              </a:rPr>
              <a:t>Journal of Neuroinflammation</a:t>
            </a:r>
            <a:r>
              <a:rPr lang="en-US" dirty="0">
                <a:solidFill>
                  <a:srgbClr val="131413"/>
                </a:solidFill>
                <a:effectLst/>
                <a:ea typeface="Calibri" panose="020F0502020204030204" pitchFamily="34" charset="0"/>
                <a:cs typeface="Times New Roman" panose="02020603050405020304" pitchFamily="18" charset="0"/>
              </a:rPr>
              <a:t> 15 (120): 1-17. </a:t>
            </a:r>
            <a:r>
              <a:rPr lang="en-US" u="sng" dirty="0">
                <a:solidFill>
                  <a:srgbClr val="0000FF"/>
                </a:solidFill>
                <a:effectLst/>
                <a:ea typeface="Calibri" panose="020F0502020204030204" pitchFamily="34" charset="0"/>
                <a:cs typeface="Times New Roman" panose="02020603050405020304" pitchFamily="18" charset="0"/>
                <a:hlinkClick r:id="rId4"/>
              </a:rPr>
              <a:t>https://pubmed.ncbi.nlm.nih.gov/29685134/</a:t>
            </a:r>
            <a:endParaRPr lang="en-US" u="sng" dirty="0">
              <a:solidFill>
                <a:srgbClr val="0000FF"/>
              </a:solidFill>
              <a:effectLst/>
              <a:ea typeface="Calibri" panose="020F0502020204030204" pitchFamily="34" charset="0"/>
              <a:cs typeface="Times New Roman" panose="02020603050405020304" pitchFamily="18" charset="0"/>
            </a:endParaRPr>
          </a:p>
          <a:p>
            <a:pPr marL="342900" indent="-342900" algn="just">
              <a:buFont typeface="+mj-lt"/>
              <a:buAutoNum type="arabicPeriod" startAt="3"/>
            </a:pPr>
            <a:r>
              <a:rPr lang="en-US" dirty="0">
                <a:solidFill>
                  <a:srgbClr val="14171A"/>
                </a:solidFill>
                <a:effectLst/>
                <a:ea typeface="Calibri" panose="020F0502020204030204" pitchFamily="34" charset="0"/>
                <a:cs typeface="Times New Roman" panose="02020603050405020304" pitchFamily="18" charset="0"/>
              </a:rPr>
              <a:t>Strong </a:t>
            </a:r>
            <a:r>
              <a:rPr lang="en-US" i="1" dirty="0">
                <a:solidFill>
                  <a:srgbClr val="14171A"/>
                </a:solidFill>
                <a:effectLst/>
                <a:ea typeface="Calibri" panose="020F0502020204030204" pitchFamily="34" charset="0"/>
                <a:cs typeface="Times New Roman" panose="02020603050405020304" pitchFamily="18" charset="0"/>
              </a:rPr>
              <a:t>at al.</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(2003) </a:t>
            </a:r>
            <a:r>
              <a:rPr lang="en-US" dirty="0">
                <a:effectLst/>
                <a:ea typeface="Calibri" panose="020F0502020204030204" pitchFamily="34" charset="0"/>
                <a:cs typeface="Times New Roman" panose="02020603050405020304" pitchFamily="18" charset="0"/>
              </a:rPr>
              <a:t>A recombinant fragment of human SP-D reduces allergic responses in mice sensitized to house dust mite allergens. </a:t>
            </a:r>
            <a:r>
              <a:rPr lang="en-US" i="1" dirty="0">
                <a:effectLst/>
                <a:ea typeface="Calibri" panose="020F0502020204030204" pitchFamily="34" charset="0"/>
                <a:cs typeface="Times New Roman" panose="02020603050405020304" pitchFamily="18" charset="0"/>
              </a:rPr>
              <a:t>Clinical and Experimental Immunology </a:t>
            </a:r>
            <a:r>
              <a:rPr lang="en-US" dirty="0">
                <a:effectLst/>
                <a:ea typeface="Calibri" panose="020F0502020204030204" pitchFamily="34" charset="0"/>
                <a:cs typeface="Times New Roman" panose="02020603050405020304" pitchFamily="18" charset="0"/>
              </a:rPr>
              <a:t>134: 181-187.</a:t>
            </a:r>
          </a:p>
          <a:p>
            <a:pPr algn="just"/>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5"/>
              </a:rPr>
              <a:t>https://pubmed.ncbi.nlm.nih.gov/14616775/</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Austin and Brocklehurst  </a:t>
            </a:r>
            <a:r>
              <a:rPr lang="en-US" b="1" dirty="0">
                <a:effectLst/>
                <a:ea typeface="Calibri" panose="020F0502020204030204" pitchFamily="34" charset="0"/>
                <a:cs typeface="Times New Roman" panose="02020603050405020304" pitchFamily="18" charset="0"/>
              </a:rPr>
              <a:t>(1960) </a:t>
            </a:r>
            <a:r>
              <a:rPr lang="en-US" dirty="0">
                <a:effectLst/>
                <a:ea typeface="Calibri" panose="020F0502020204030204" pitchFamily="34" charset="0"/>
                <a:cs typeface="Times New Roman" panose="02020603050405020304" pitchFamily="18" charset="0"/>
              </a:rPr>
              <a:t>Anaphylaxis in chopped guinea pig lung. I. Effect of peptidase substrates and inhibitors. </a:t>
            </a:r>
            <a:r>
              <a:rPr lang="en-US" i="1" dirty="0">
                <a:effectLst/>
                <a:ea typeface="Calibri" panose="020F0502020204030204" pitchFamily="34" charset="0"/>
                <a:cs typeface="Times New Roman" panose="02020603050405020304" pitchFamily="18" charset="0"/>
              </a:rPr>
              <a:t>Journal of Experimental Medicine</a:t>
            </a:r>
            <a:r>
              <a:rPr lang="en-US" dirty="0">
                <a:effectLst/>
                <a:ea typeface="Calibri" panose="020F0502020204030204" pitchFamily="34" charset="0"/>
                <a:cs typeface="Times New Roman" panose="02020603050405020304" pitchFamily="18" charset="0"/>
              </a:rPr>
              <a:t> 113(3): 521-39.</a:t>
            </a:r>
            <a:r>
              <a:rPr lang="en-US" dirty="0">
                <a:ea typeface="Calibri" panose="020F0502020204030204" pitchFamily="34" charset="0"/>
                <a:cs typeface="Times New Roman" panose="02020603050405020304" pitchFamily="18" charset="0"/>
              </a:rPr>
              <a:t> </a:t>
            </a:r>
            <a:r>
              <a:rPr lang="en-US" u="sng" dirty="0">
                <a:solidFill>
                  <a:srgbClr val="0000FF"/>
                </a:solidFill>
                <a:effectLst/>
                <a:ea typeface="Calibri" panose="020F0502020204030204" pitchFamily="34" charset="0"/>
                <a:cs typeface="Times New Roman" panose="02020603050405020304" pitchFamily="18" charset="0"/>
                <a:hlinkClick r:id="rId6"/>
              </a:rPr>
              <a:t>https://pubmed.ncbi.nlm.nih.gov/13685194/</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dirty="0">
                <a:effectLst/>
                <a:ea typeface="Calibri" panose="020F0502020204030204" pitchFamily="34" charset="0"/>
                <a:cs typeface="Times New Roman" panose="02020603050405020304" pitchFamily="18" charset="0"/>
              </a:rPr>
              <a:t>Landsteiner and Chase </a:t>
            </a:r>
            <a:r>
              <a:rPr lang="en-US" b="1" dirty="0">
                <a:effectLst/>
                <a:ea typeface="Calibri" panose="020F0502020204030204" pitchFamily="34" charset="0"/>
                <a:cs typeface="Times New Roman" panose="02020603050405020304" pitchFamily="18" charset="0"/>
              </a:rPr>
              <a:t>(1937) </a:t>
            </a:r>
            <a:r>
              <a:rPr lang="en-US" dirty="0">
                <a:effectLst/>
                <a:ea typeface="Calibri" panose="020F0502020204030204" pitchFamily="34" charset="0"/>
                <a:cs typeface="Times New Roman" panose="02020603050405020304" pitchFamily="18" charset="0"/>
              </a:rPr>
              <a:t>Studies on the sensitization of animals with simple chemical compounds: Anaphylaxis induced by picryl chloride and 2:4 dinitrochlorobenzene.</a:t>
            </a:r>
            <a:r>
              <a:rPr lang="en-US" i="1" dirty="0">
                <a:effectLst/>
                <a:ea typeface="Calibri" panose="020F0502020204030204" pitchFamily="34" charset="0"/>
                <a:cs typeface="Times New Roman" panose="02020603050405020304" pitchFamily="18" charset="0"/>
              </a:rPr>
              <a:t> Journal of Experimental Medicine</a:t>
            </a:r>
            <a:r>
              <a:rPr lang="en-US" dirty="0">
                <a:effectLst/>
                <a:ea typeface="Calibri" panose="020F0502020204030204" pitchFamily="34" charset="0"/>
                <a:cs typeface="Times New Roman" panose="02020603050405020304" pitchFamily="18" charset="0"/>
              </a:rPr>
              <a:t> 66(3): 337-51. </a:t>
            </a:r>
            <a:r>
              <a:rPr lang="en-US" u="sng" dirty="0">
                <a:solidFill>
                  <a:srgbClr val="0000FF"/>
                </a:solidFill>
                <a:effectLst/>
                <a:ea typeface="Calibri" panose="020F0502020204030204" pitchFamily="34" charset="0"/>
                <a:cs typeface="Times New Roman" panose="02020603050405020304" pitchFamily="18" charset="0"/>
                <a:hlinkClick r:id="rId7"/>
              </a:rPr>
              <a:t>https://pubmed.ncbi.nlm.nih.gov/19870667/</a:t>
            </a:r>
            <a:endParaRPr lang="en-US" u="sng" dirty="0">
              <a:solidFill>
                <a:srgbClr val="0000FF"/>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5"/>
            </a:pPr>
            <a:r>
              <a:rPr lang="en-US" dirty="0" err="1">
                <a:solidFill>
                  <a:srgbClr val="14171A"/>
                </a:solidFill>
                <a:effectLst/>
                <a:ea typeface="Calibri" panose="020F0502020204030204" pitchFamily="34" charset="0"/>
                <a:cs typeface="Times New Roman" panose="02020603050405020304" pitchFamily="18" charset="0"/>
              </a:rPr>
              <a:t>Arthus</a:t>
            </a:r>
            <a:r>
              <a:rPr lang="en-US" dirty="0">
                <a:solidFill>
                  <a:srgbClr val="14171A"/>
                </a:solidFill>
                <a:effectLst/>
                <a:ea typeface="Calibri" panose="020F0502020204030204" pitchFamily="34" charset="0"/>
                <a:cs typeface="Times New Roman" panose="02020603050405020304" pitchFamily="18" charset="0"/>
              </a:rPr>
              <a:t> </a:t>
            </a:r>
            <a:r>
              <a:rPr lang="en-US" b="1" dirty="0">
                <a:solidFill>
                  <a:srgbClr val="14171A"/>
                </a:solidFill>
                <a:effectLst/>
                <a:ea typeface="Calibri" panose="020F0502020204030204" pitchFamily="34" charset="0"/>
                <a:cs typeface="Times New Roman" panose="02020603050405020304" pitchFamily="18" charset="0"/>
              </a:rPr>
              <a:t>(1903) </a:t>
            </a:r>
            <a:r>
              <a:rPr lang="en-US" dirty="0">
                <a:solidFill>
                  <a:srgbClr val="14171A"/>
                </a:solidFill>
                <a:effectLst/>
                <a:ea typeface="Calibri" panose="020F0502020204030204" pitchFamily="34" charset="0"/>
                <a:cs typeface="Times New Roman" panose="02020603050405020304" pitchFamily="18" charset="0"/>
              </a:rPr>
              <a:t>Injections </a:t>
            </a:r>
            <a:r>
              <a:rPr lang="en-US" dirty="0" err="1">
                <a:solidFill>
                  <a:srgbClr val="14171A"/>
                </a:solidFill>
                <a:effectLst/>
                <a:ea typeface="Calibri" panose="020F0502020204030204" pitchFamily="34" charset="0"/>
                <a:cs typeface="Times New Roman" panose="02020603050405020304" pitchFamily="18" charset="0"/>
              </a:rPr>
              <a:t>répétées</a:t>
            </a:r>
            <a:r>
              <a:rPr lang="en-US" dirty="0">
                <a:solidFill>
                  <a:srgbClr val="14171A"/>
                </a:solidFill>
                <a:effectLst/>
                <a:ea typeface="Calibri" panose="020F0502020204030204" pitchFamily="34" charset="0"/>
                <a:cs typeface="Times New Roman" panose="02020603050405020304" pitchFamily="18" charset="0"/>
              </a:rPr>
              <a:t> de serum du cheval chez le lapin. </a:t>
            </a:r>
            <a:r>
              <a:rPr lang="en-US" i="1" dirty="0" err="1">
                <a:solidFill>
                  <a:srgbClr val="14171A"/>
                </a:solidFill>
                <a:effectLst/>
                <a:ea typeface="Calibri" panose="020F0502020204030204" pitchFamily="34" charset="0"/>
                <a:cs typeface="Times New Roman" panose="02020603050405020304" pitchFamily="18" charset="0"/>
              </a:rPr>
              <a:t>Comptes</a:t>
            </a:r>
            <a:r>
              <a:rPr lang="en-US" i="1" dirty="0">
                <a:solidFill>
                  <a:srgbClr val="14171A"/>
                </a:solidFill>
                <a:effectLst/>
                <a:ea typeface="Calibri" panose="020F0502020204030204" pitchFamily="34" charset="0"/>
                <a:cs typeface="Times New Roman" panose="02020603050405020304" pitchFamily="18" charset="0"/>
              </a:rPr>
              <a:t> </a:t>
            </a:r>
            <a:r>
              <a:rPr lang="en-US" i="1" dirty="0" err="1">
                <a:solidFill>
                  <a:srgbClr val="14171A"/>
                </a:solidFill>
                <a:effectLst/>
                <a:ea typeface="Calibri" panose="020F0502020204030204" pitchFamily="34" charset="0"/>
                <a:cs typeface="Times New Roman" panose="02020603050405020304" pitchFamily="18" charset="0"/>
              </a:rPr>
              <a:t>rendus</a:t>
            </a:r>
            <a:r>
              <a:rPr lang="en-US" i="1" dirty="0">
                <a:solidFill>
                  <a:srgbClr val="14171A"/>
                </a:solidFill>
                <a:effectLst/>
                <a:ea typeface="Calibri" panose="020F0502020204030204" pitchFamily="34" charset="0"/>
                <a:cs typeface="Times New Roman" panose="02020603050405020304" pitchFamily="18" charset="0"/>
              </a:rPr>
              <a:t> des séances de la Société de </a:t>
            </a:r>
            <a:r>
              <a:rPr lang="en-US" i="1" dirty="0" err="1">
                <a:solidFill>
                  <a:srgbClr val="14171A"/>
                </a:solidFill>
                <a:effectLst/>
                <a:ea typeface="Calibri" panose="020F0502020204030204" pitchFamily="34" charset="0"/>
                <a:cs typeface="Times New Roman" panose="02020603050405020304" pitchFamily="18" charset="0"/>
              </a:rPr>
              <a:t>biologie</a:t>
            </a:r>
            <a:r>
              <a:rPr lang="en-US" i="1" dirty="0">
                <a:solidFill>
                  <a:srgbClr val="14171A"/>
                </a:solidFill>
                <a:effectLst/>
                <a:ea typeface="Calibri" panose="020F0502020204030204" pitchFamily="34" charset="0"/>
                <a:cs typeface="Times New Roman" panose="02020603050405020304" pitchFamily="18" charset="0"/>
              </a:rPr>
              <a:t> </a:t>
            </a:r>
            <a:r>
              <a:rPr lang="en-US" dirty="0">
                <a:solidFill>
                  <a:srgbClr val="14171A"/>
                </a:solidFill>
                <a:effectLst/>
                <a:ea typeface="Calibri" panose="020F0502020204030204" pitchFamily="34" charset="0"/>
                <a:cs typeface="Times New Roman" panose="02020603050405020304" pitchFamily="18" charset="0"/>
              </a:rPr>
              <a:t>55: 817-820.</a:t>
            </a:r>
            <a:r>
              <a:rPr lang="en-US" dirty="0">
                <a:solidFill>
                  <a:srgbClr val="14171A"/>
                </a:solidFill>
                <a:effectLst/>
                <a:ea typeface="Times New Roman" panose="02020603050405020304" pitchFamily="18" charset="0"/>
              </a:rPr>
              <a:t> </a:t>
            </a:r>
            <a:r>
              <a:rPr lang="en-US" u="sng" dirty="0">
                <a:solidFill>
                  <a:srgbClr val="0000FF"/>
                </a:solidFill>
                <a:effectLst/>
                <a:ea typeface="Times New Roman" panose="02020603050405020304" pitchFamily="18" charset="0"/>
                <a:hlinkClick r:id="rId8"/>
              </a:rPr>
              <a:t>https://pmc.ncbi.nlm.nih.gov/articles/PMC6930064/</a:t>
            </a:r>
            <a:endParaRPr lang="en-US"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startAt="5"/>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08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126188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 </a:t>
            </a:r>
            <a:r>
              <a:rPr lang="en-US" sz="2200" dirty="0">
                <a:latin typeface="Calibri" panose="020F0502020204030204" pitchFamily="34" charset="0"/>
                <a:cs typeface="Calibri" panose="020F0502020204030204" pitchFamily="34" charset="0"/>
              </a:rPr>
              <a:t>or</a:t>
            </a:r>
            <a:r>
              <a:rPr lang="en-US" sz="2200" b="1" dirty="0">
                <a:latin typeface="Calibri" panose="020F0502020204030204" pitchFamily="34" charset="0"/>
                <a:cs typeface="Calibri" panose="020F0502020204030204" pitchFamily="34" charset="0"/>
              </a:rPr>
              <a:t> </a:t>
            </a:r>
            <a:r>
              <a:rPr lang="en-US" sz="2200" b="1" dirty="0" err="1">
                <a:latin typeface="Calibri" panose="020F0502020204030204" pitchFamily="34" charset="0"/>
                <a:cs typeface="Calibri" panose="020F0502020204030204" pitchFamily="34" charset="0"/>
              </a:rPr>
              <a:t>Pixbay</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r>
              <a:rPr lang="en-US" sz="1600" dirty="0">
                <a:latin typeface="Calibri" panose="020F0502020204030204" pitchFamily="34" charset="0"/>
                <a:cs typeface="Calibri" panose="020F0502020204030204" pitchFamily="34" charset="0"/>
              </a:rPr>
              <a:t> and </a:t>
            </a:r>
            <a:r>
              <a:rPr lang="en-US" sz="1600" dirty="0">
                <a:latin typeface="Calibri" panose="020F0502020204030204" pitchFamily="34" charset="0"/>
                <a:cs typeface="Calibri" panose="020F0502020204030204" pitchFamily="34" charset="0"/>
                <a:hlinkClick r:id="rId3"/>
              </a:rPr>
              <a:t>https://pixabay.com/</a:t>
            </a:r>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4"/>
          <a:stretch>
            <a:fillRect/>
          </a:stretch>
        </p:blipFill>
        <p:spPr>
          <a:xfrm>
            <a:off x="1876648" y="1273281"/>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790459" y="399225"/>
            <a:ext cx="3216073"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Acknowledgements:</a:t>
            </a:r>
          </a:p>
        </p:txBody>
      </p:sp>
      <p:pic>
        <p:nvPicPr>
          <p:cNvPr id="3" name="Picture 2" descr="A white text on a blue background&#10;&#10;Description automatically generated">
            <a:extLst>
              <a:ext uri="{FF2B5EF4-FFF2-40B4-BE49-F238E27FC236}">
                <a16:creationId xmlns:a16="http://schemas.microsoft.com/office/drawing/2014/main" id="{2BCF3F25-19E5-8352-2681-65E1B26B1451}"/>
              </a:ext>
            </a:extLst>
          </p:cNvPr>
          <p:cNvPicPr>
            <a:picLocks noChangeAspect="1"/>
          </p:cNvPicPr>
          <p:nvPr/>
        </p:nvPicPr>
        <p:blipFill>
          <a:blip r:embed="rId5"/>
          <a:stretch>
            <a:fillRect/>
          </a:stretch>
        </p:blipFill>
        <p:spPr>
          <a:xfrm>
            <a:off x="6201201" y="2553984"/>
            <a:ext cx="3691070" cy="1396621"/>
          </a:xfrm>
          <a:prstGeom prst="rect">
            <a:avLst/>
          </a:prstGeom>
        </p:spPr>
      </p:pic>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llergies&#10;&#10;Description automatically generated">
            <a:extLst>
              <a:ext uri="{FF2B5EF4-FFF2-40B4-BE49-F238E27FC236}">
                <a16:creationId xmlns:a16="http://schemas.microsoft.com/office/drawing/2014/main" id="{5033B071-0960-B291-7813-D92C330F6B78}"/>
              </a:ext>
            </a:extLst>
          </p:cNvPr>
          <p:cNvPicPr>
            <a:picLocks noChangeAspect="1"/>
          </p:cNvPicPr>
          <p:nvPr/>
        </p:nvPicPr>
        <p:blipFill>
          <a:blip r:embed="rId2"/>
          <a:stretch>
            <a:fillRect/>
          </a:stretch>
        </p:blipFill>
        <p:spPr>
          <a:xfrm>
            <a:off x="991449" y="307561"/>
            <a:ext cx="9558494" cy="5860585"/>
          </a:xfrm>
          <a:prstGeom prst="rect">
            <a:avLst/>
          </a:prstGeom>
        </p:spPr>
      </p:pic>
      <p:sp>
        <p:nvSpPr>
          <p:cNvPr id="3" name="TextBox 2">
            <a:extLst>
              <a:ext uri="{FF2B5EF4-FFF2-40B4-BE49-F238E27FC236}">
                <a16:creationId xmlns:a16="http://schemas.microsoft.com/office/drawing/2014/main" id="{15D2AC03-A0D4-8678-FDDB-73C0330CBAD5}"/>
              </a:ext>
            </a:extLst>
          </p:cNvPr>
          <p:cNvSpPr txBox="1"/>
          <p:nvPr/>
        </p:nvSpPr>
        <p:spPr>
          <a:xfrm>
            <a:off x="2226286" y="6202752"/>
            <a:ext cx="9558495" cy="523220"/>
          </a:xfrm>
          <a:prstGeom prst="rect">
            <a:avLst/>
          </a:prstGeom>
          <a:noFill/>
        </p:spPr>
        <p:txBody>
          <a:bodyPr wrap="square">
            <a:spAutoFit/>
          </a:bodyPr>
          <a:lstStyle/>
          <a:p>
            <a:r>
              <a:rPr lang="en-US" sz="1400" dirty="0">
                <a:effectLst/>
              </a:rPr>
              <a:t>Thomas Platt-Mills in “The Allergy Epidemics: 1870–2010.” </a:t>
            </a:r>
            <a:r>
              <a:rPr lang="en-US" sz="1400" i="1" dirty="0">
                <a:effectLst/>
              </a:rPr>
              <a:t>J Allergy Clin Immunol</a:t>
            </a:r>
            <a:r>
              <a:rPr lang="en-US" sz="1400" dirty="0">
                <a:effectLst/>
              </a:rPr>
              <a:t>. July 2015, 136(1): 3–13 </a:t>
            </a:r>
            <a:r>
              <a:rPr lang="en-US" sz="1400" dirty="0">
                <a:effectLst/>
                <a:hlinkClick r:id="rId3"/>
              </a:rPr>
              <a:t>https://pmc.ncbi.nlm.nih.gov/articles/PMC4617537/</a:t>
            </a:r>
            <a:endParaRPr lang="en-US" sz="1400" dirty="0">
              <a:effectLst/>
            </a:endParaRPr>
          </a:p>
        </p:txBody>
      </p:sp>
      <p:pic>
        <p:nvPicPr>
          <p:cNvPr id="7" name="Picture 6" descr="A cartoon of a child holding a dog&#10;&#10;Description automatically generated">
            <a:extLst>
              <a:ext uri="{FF2B5EF4-FFF2-40B4-BE49-F238E27FC236}">
                <a16:creationId xmlns:a16="http://schemas.microsoft.com/office/drawing/2014/main" id="{E8A9EF69-0509-06F5-2D6B-9B4144202E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0408" y="3806488"/>
            <a:ext cx="1608691" cy="2216074"/>
          </a:xfrm>
          <a:prstGeom prst="rect">
            <a:avLst/>
          </a:prstGeom>
        </p:spPr>
      </p:pic>
      <p:pic>
        <p:nvPicPr>
          <p:cNvPr id="5" name="Picture 4" descr="An orange and black box with a person smoking a cigarette&#10;&#10;Description automatically generated">
            <a:extLst>
              <a:ext uri="{FF2B5EF4-FFF2-40B4-BE49-F238E27FC236}">
                <a16:creationId xmlns:a16="http://schemas.microsoft.com/office/drawing/2014/main" id="{D0F28F68-E0BD-223F-037B-300C59FCC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850" y="3814670"/>
            <a:ext cx="1409431" cy="2207892"/>
          </a:xfrm>
          <a:prstGeom prst="rect">
            <a:avLst/>
          </a:prstGeom>
        </p:spPr>
      </p:pic>
    </p:spTree>
    <p:extLst>
      <p:ext uri="{BB962C8B-B14F-4D97-AF65-F5344CB8AC3E}">
        <p14:creationId xmlns:p14="http://schemas.microsoft.com/office/powerpoint/2010/main" val="423893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with a child in a garment&#10;&#10;Description automatically generated with medium confidence">
            <a:extLst>
              <a:ext uri="{FF2B5EF4-FFF2-40B4-BE49-F238E27FC236}">
                <a16:creationId xmlns:a16="http://schemas.microsoft.com/office/drawing/2014/main" id="{3A04BF3F-7B9C-65A7-319B-FE4213341B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019" y="1590776"/>
            <a:ext cx="5472936" cy="3872764"/>
          </a:xfrm>
          <a:prstGeom prst="rect">
            <a:avLst/>
          </a:prstGeom>
        </p:spPr>
      </p:pic>
      <p:sp>
        <p:nvSpPr>
          <p:cNvPr id="7" name="TextBox 6">
            <a:extLst>
              <a:ext uri="{FF2B5EF4-FFF2-40B4-BE49-F238E27FC236}">
                <a16:creationId xmlns:a16="http://schemas.microsoft.com/office/drawing/2014/main" id="{9DD9E5CC-D577-9EDA-05B1-4E367A1FF280}"/>
              </a:ext>
            </a:extLst>
          </p:cNvPr>
          <p:cNvSpPr txBox="1"/>
          <p:nvPr/>
        </p:nvSpPr>
        <p:spPr>
          <a:xfrm>
            <a:off x="291650" y="1590776"/>
            <a:ext cx="5647332" cy="3170099"/>
          </a:xfrm>
          <a:prstGeom prst="rect">
            <a:avLst/>
          </a:prstGeom>
          <a:noFill/>
        </p:spPr>
        <p:txBody>
          <a:bodyPr wrap="square" rtlCol="0">
            <a:spAutoFit/>
          </a:bodyPr>
          <a:lstStyle/>
          <a:p>
            <a:pPr algn="just"/>
            <a:r>
              <a:rPr lang="en-US" sz="2000" i="1" dirty="0"/>
              <a:t>And when hay-fever appears …it chooses the man before the woman, the educated before the ignorant, the gentle before the rude, the courtier before the clown …It prefers the temperate to the torrid zone, it seeks the city before the country, and out of every climate it chooses the Anglo-Saxon, or at least the English-speaking race.</a:t>
            </a:r>
          </a:p>
          <a:p>
            <a:pPr algn="just"/>
            <a:endParaRPr lang="en-US" sz="2000" dirty="0"/>
          </a:p>
          <a:p>
            <a:pPr algn="just"/>
            <a:r>
              <a:rPr lang="en-US" sz="2000" dirty="0"/>
              <a:t>Lecture given at the West London Medico-Chirurgical Society by Sir Andrew Clark in 1887.*</a:t>
            </a:r>
          </a:p>
        </p:txBody>
      </p:sp>
      <p:sp>
        <p:nvSpPr>
          <p:cNvPr id="8" name="TextBox 7">
            <a:extLst>
              <a:ext uri="{FF2B5EF4-FFF2-40B4-BE49-F238E27FC236}">
                <a16:creationId xmlns:a16="http://schemas.microsoft.com/office/drawing/2014/main" id="{9D999425-B5F7-723A-7F42-2D117E2C3EF8}"/>
              </a:ext>
            </a:extLst>
          </p:cNvPr>
          <p:cNvSpPr txBox="1"/>
          <p:nvPr/>
        </p:nvSpPr>
        <p:spPr>
          <a:xfrm>
            <a:off x="291650" y="701223"/>
            <a:ext cx="11558229" cy="461665"/>
          </a:xfrm>
          <a:prstGeom prst="rect">
            <a:avLst/>
          </a:prstGeom>
          <a:noFill/>
        </p:spPr>
        <p:txBody>
          <a:bodyPr wrap="none" rtlCol="0">
            <a:spAutoFit/>
          </a:bodyPr>
          <a:lstStyle/>
          <a:p>
            <a:r>
              <a:rPr lang="en-US" sz="2400" b="1" dirty="0">
                <a:solidFill>
                  <a:schemeClr val="accent1"/>
                </a:solidFill>
                <a:latin typeface="+mj-lt"/>
              </a:rPr>
              <a:t>During the 19 century hay-fever  was regarded as an ailment of the “privileged” classes.</a:t>
            </a:r>
          </a:p>
        </p:txBody>
      </p:sp>
      <p:sp>
        <p:nvSpPr>
          <p:cNvPr id="9" name="TextBox 8">
            <a:extLst>
              <a:ext uri="{FF2B5EF4-FFF2-40B4-BE49-F238E27FC236}">
                <a16:creationId xmlns:a16="http://schemas.microsoft.com/office/drawing/2014/main" id="{17A6129C-6DC6-52BE-3E1D-FA1388E5E977}"/>
              </a:ext>
            </a:extLst>
          </p:cNvPr>
          <p:cNvSpPr txBox="1"/>
          <p:nvPr/>
        </p:nvSpPr>
        <p:spPr>
          <a:xfrm>
            <a:off x="474818" y="6156777"/>
            <a:ext cx="8514669" cy="338554"/>
          </a:xfrm>
          <a:prstGeom prst="rect">
            <a:avLst/>
          </a:prstGeom>
          <a:noFill/>
        </p:spPr>
        <p:txBody>
          <a:bodyPr wrap="square">
            <a:spAutoFit/>
          </a:bodyPr>
          <a:lstStyle/>
          <a:p>
            <a:r>
              <a:rPr lang="en-US" sz="1600" dirty="0">
                <a:effectLst/>
              </a:rPr>
              <a:t>* Mark Jackson in “Allergy: History of a Modern Malady.” </a:t>
            </a:r>
            <a:r>
              <a:rPr lang="en-US" sz="1600" i="1" dirty="0" err="1">
                <a:effectLst/>
              </a:rPr>
              <a:t>Reakton</a:t>
            </a:r>
            <a:r>
              <a:rPr lang="en-US" sz="1600" i="1" dirty="0">
                <a:effectLst/>
              </a:rPr>
              <a:t> Books</a:t>
            </a:r>
            <a:r>
              <a:rPr lang="en-US" sz="1600" dirty="0">
                <a:effectLst/>
              </a:rPr>
              <a:t>, 2006, p. 62 </a:t>
            </a:r>
          </a:p>
        </p:txBody>
      </p:sp>
    </p:spTree>
    <p:extLst>
      <p:ext uri="{BB962C8B-B14F-4D97-AF65-F5344CB8AC3E}">
        <p14:creationId xmlns:p14="http://schemas.microsoft.com/office/powerpoint/2010/main" val="11699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ageing&#10;&#10;Description automatically generated with medium confidence">
            <a:extLst>
              <a:ext uri="{FF2B5EF4-FFF2-40B4-BE49-F238E27FC236}">
                <a16:creationId xmlns:a16="http://schemas.microsoft.com/office/drawing/2014/main" id="{67664433-3B70-AC7C-3601-2B357E284D51}"/>
              </a:ext>
            </a:extLst>
          </p:cNvPr>
          <p:cNvPicPr>
            <a:picLocks noChangeAspect="1"/>
          </p:cNvPicPr>
          <p:nvPr/>
        </p:nvPicPr>
        <p:blipFill>
          <a:blip r:embed="rId2"/>
          <a:stretch>
            <a:fillRect/>
          </a:stretch>
        </p:blipFill>
        <p:spPr>
          <a:xfrm>
            <a:off x="560373" y="709599"/>
            <a:ext cx="7921411" cy="5173696"/>
          </a:xfrm>
          <a:prstGeom prst="rect">
            <a:avLst/>
          </a:prstGeom>
        </p:spPr>
      </p:pic>
      <p:pic>
        <p:nvPicPr>
          <p:cNvPr id="3" name="Picture 2" descr="A book cover of a book&#10;&#10;Description automatically generated">
            <a:extLst>
              <a:ext uri="{FF2B5EF4-FFF2-40B4-BE49-F238E27FC236}">
                <a16:creationId xmlns:a16="http://schemas.microsoft.com/office/drawing/2014/main" id="{AC7BB27C-836A-4D5F-BB0E-080A3A131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3497" y="974706"/>
            <a:ext cx="2836358" cy="4065645"/>
          </a:xfrm>
          <a:prstGeom prst="rect">
            <a:avLst/>
          </a:prstGeom>
          <a:ln>
            <a:solidFill>
              <a:schemeClr val="tx1"/>
            </a:solidFill>
          </a:ln>
        </p:spPr>
      </p:pic>
      <p:sp>
        <p:nvSpPr>
          <p:cNvPr id="6" name="TextBox 5">
            <a:extLst>
              <a:ext uri="{FF2B5EF4-FFF2-40B4-BE49-F238E27FC236}">
                <a16:creationId xmlns:a16="http://schemas.microsoft.com/office/drawing/2014/main" id="{637428A8-6140-419C-9D0C-BD980C71B509}"/>
              </a:ext>
            </a:extLst>
          </p:cNvPr>
          <p:cNvSpPr txBox="1"/>
          <p:nvPr/>
        </p:nvSpPr>
        <p:spPr>
          <a:xfrm>
            <a:off x="1074416" y="6021241"/>
            <a:ext cx="10400005" cy="584775"/>
          </a:xfrm>
          <a:prstGeom prst="rect">
            <a:avLst/>
          </a:prstGeom>
          <a:noFill/>
        </p:spPr>
        <p:txBody>
          <a:bodyPr wrap="square">
            <a:spAutoFit/>
          </a:bodyPr>
          <a:lstStyle/>
          <a:p>
            <a:r>
              <a:rPr lang="en-US" sz="1600" dirty="0">
                <a:effectLst/>
              </a:rPr>
              <a:t>Thomas Platt-Mills in “The Allergy Epidemics: 1870–2010.” </a:t>
            </a:r>
            <a:r>
              <a:rPr lang="en-US" sz="1600" i="1" dirty="0">
                <a:effectLst/>
              </a:rPr>
              <a:t>J. Allergy Clin. Immunol</a:t>
            </a:r>
            <a:r>
              <a:rPr lang="en-US" sz="1600" dirty="0">
                <a:effectLst/>
              </a:rPr>
              <a:t>. July 2015 , 136(1): 3–13</a:t>
            </a:r>
          </a:p>
          <a:p>
            <a:r>
              <a:rPr lang="en-US" sz="1600" dirty="0">
                <a:effectLst/>
                <a:hlinkClick r:id="rId4"/>
              </a:rPr>
              <a:t>https://pmc.ncbi.nlm.nih.gov/articles/PMC4617537/</a:t>
            </a:r>
            <a:endParaRPr lang="en-US" sz="1600" dirty="0"/>
          </a:p>
        </p:txBody>
      </p:sp>
      <p:sp>
        <p:nvSpPr>
          <p:cNvPr id="8" name="TextBox 7">
            <a:extLst>
              <a:ext uri="{FF2B5EF4-FFF2-40B4-BE49-F238E27FC236}">
                <a16:creationId xmlns:a16="http://schemas.microsoft.com/office/drawing/2014/main" id="{B1E48DDF-B2A0-7501-86FF-D079FB02A269}"/>
              </a:ext>
            </a:extLst>
          </p:cNvPr>
          <p:cNvSpPr txBox="1"/>
          <p:nvPr/>
        </p:nvSpPr>
        <p:spPr>
          <a:xfrm>
            <a:off x="498002" y="278712"/>
            <a:ext cx="11133625" cy="430887"/>
          </a:xfrm>
          <a:prstGeom prst="rect">
            <a:avLst/>
          </a:prstGeom>
          <a:noFill/>
        </p:spPr>
        <p:txBody>
          <a:bodyPr wrap="none" rtlCol="0">
            <a:spAutoFit/>
          </a:bodyPr>
          <a:lstStyle/>
          <a:p>
            <a:r>
              <a:rPr lang="en-US" sz="2200" b="1" dirty="0">
                <a:solidFill>
                  <a:schemeClr val="accent1"/>
                </a:solidFill>
                <a:latin typeface="+mj-lt"/>
              </a:rPr>
              <a:t>Respiratory allergies became increasingly “inclusive” as black Americans relocated to cities.</a:t>
            </a:r>
          </a:p>
        </p:txBody>
      </p:sp>
    </p:spTree>
    <p:extLst>
      <p:ext uri="{BB962C8B-B14F-4D97-AF65-F5344CB8AC3E}">
        <p14:creationId xmlns:p14="http://schemas.microsoft.com/office/powerpoint/2010/main" val="58300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4EA6E9-1277-F01B-36F9-1A4266C1FE15}"/>
              </a:ext>
            </a:extLst>
          </p:cNvPr>
          <p:cNvSpPr txBox="1"/>
          <p:nvPr/>
        </p:nvSpPr>
        <p:spPr>
          <a:xfrm>
            <a:off x="521315" y="6150877"/>
            <a:ext cx="11223171" cy="523220"/>
          </a:xfrm>
          <a:prstGeom prst="rect">
            <a:avLst/>
          </a:prstGeom>
          <a:noFill/>
        </p:spPr>
        <p:txBody>
          <a:bodyPr wrap="square" rtlCol="0">
            <a:spAutoFit/>
          </a:bodyPr>
          <a:lstStyle/>
          <a:p>
            <a:pPr algn="just"/>
            <a:r>
              <a:rPr lang="en-US" sz="1400" dirty="0">
                <a:effectLst/>
              </a:rPr>
              <a:t>** From Liew </a:t>
            </a:r>
            <a:r>
              <a:rPr lang="en-US" sz="1400" i="1" dirty="0">
                <a:effectLst/>
              </a:rPr>
              <a:t>et al. </a:t>
            </a:r>
            <a:r>
              <a:rPr lang="en-US" sz="1400" dirty="0">
                <a:effectLst/>
              </a:rPr>
              <a:t>(2009) </a:t>
            </a:r>
            <a:r>
              <a:rPr lang="en-US" sz="1400" i="1" dirty="0">
                <a:effectLst/>
              </a:rPr>
              <a:t>“</a:t>
            </a:r>
            <a:r>
              <a:rPr lang="en-US" sz="1400" dirty="0"/>
              <a:t>Anaphylaxis fatalities and admissions in Australia.” </a:t>
            </a:r>
            <a:r>
              <a:rPr lang="en-US" sz="1400" i="1" dirty="0">
                <a:effectLst/>
              </a:rPr>
              <a:t>J. Allergy Clin. Immunol. </a:t>
            </a:r>
            <a:r>
              <a:rPr lang="en-US" sz="1400" dirty="0">
                <a:effectLst/>
              </a:rPr>
              <a:t>123(2) </a:t>
            </a:r>
            <a:r>
              <a:rPr lang="en-US" sz="1400" dirty="0"/>
              <a:t>434-442.</a:t>
            </a:r>
          </a:p>
          <a:p>
            <a:pPr algn="just"/>
            <a:r>
              <a:rPr lang="en-US" sz="1400" dirty="0">
                <a:hlinkClick r:id="rId3"/>
              </a:rPr>
              <a:t>https://pubmed.ncbi.nlm.nih.gov/19117599/</a:t>
            </a:r>
            <a:endParaRPr lang="en-US" sz="1400" dirty="0"/>
          </a:p>
        </p:txBody>
      </p:sp>
      <p:sp>
        <p:nvSpPr>
          <p:cNvPr id="6" name="TextBox 5">
            <a:extLst>
              <a:ext uri="{FF2B5EF4-FFF2-40B4-BE49-F238E27FC236}">
                <a16:creationId xmlns:a16="http://schemas.microsoft.com/office/drawing/2014/main" id="{07CAECC6-D3AD-1206-A5FD-0806E5F8CD37}"/>
              </a:ext>
            </a:extLst>
          </p:cNvPr>
          <p:cNvSpPr txBox="1"/>
          <p:nvPr/>
        </p:nvSpPr>
        <p:spPr>
          <a:xfrm>
            <a:off x="6296044" y="1236228"/>
            <a:ext cx="5649579" cy="323165"/>
          </a:xfrm>
          <a:prstGeom prst="rect">
            <a:avLst/>
          </a:prstGeom>
          <a:noFill/>
        </p:spPr>
        <p:txBody>
          <a:bodyPr wrap="square" rtlCol="0">
            <a:spAutoFit/>
          </a:bodyPr>
          <a:lstStyle/>
          <a:p>
            <a:pPr algn="just"/>
            <a:r>
              <a:rPr lang="en-US" sz="1500" b="1" dirty="0">
                <a:effectLst/>
              </a:rPr>
              <a:t>Food-induced hospital anaphylaxis admissions in Australia.**</a:t>
            </a:r>
            <a:endParaRPr lang="en-US" sz="1500" b="1" dirty="0"/>
          </a:p>
        </p:txBody>
      </p:sp>
      <p:pic>
        <p:nvPicPr>
          <p:cNvPr id="7" name="Picture 6" descr="A graph showing the number of hospital discharges&#10;&#10;Description automatically generated">
            <a:extLst>
              <a:ext uri="{FF2B5EF4-FFF2-40B4-BE49-F238E27FC236}">
                <a16:creationId xmlns:a16="http://schemas.microsoft.com/office/drawing/2014/main" id="{1844D42D-8A2E-2DEA-1073-09F23DB83BAF}"/>
              </a:ext>
            </a:extLst>
          </p:cNvPr>
          <p:cNvPicPr>
            <a:picLocks noChangeAspect="1"/>
          </p:cNvPicPr>
          <p:nvPr/>
        </p:nvPicPr>
        <p:blipFill>
          <a:blip r:embed="rId4"/>
          <a:stretch>
            <a:fillRect/>
          </a:stretch>
        </p:blipFill>
        <p:spPr>
          <a:xfrm>
            <a:off x="246377" y="1136091"/>
            <a:ext cx="6016997" cy="4224926"/>
          </a:xfrm>
          <a:prstGeom prst="rect">
            <a:avLst/>
          </a:prstGeom>
        </p:spPr>
      </p:pic>
      <p:sp>
        <p:nvSpPr>
          <p:cNvPr id="9" name="TextBox 8">
            <a:extLst>
              <a:ext uri="{FF2B5EF4-FFF2-40B4-BE49-F238E27FC236}">
                <a16:creationId xmlns:a16="http://schemas.microsoft.com/office/drawing/2014/main" id="{115347C8-5B72-1EC5-11C0-3EF21619D2C7}"/>
              </a:ext>
            </a:extLst>
          </p:cNvPr>
          <p:cNvSpPr txBox="1"/>
          <p:nvPr/>
        </p:nvSpPr>
        <p:spPr>
          <a:xfrm>
            <a:off x="447514" y="5627657"/>
            <a:ext cx="11125200" cy="523220"/>
          </a:xfrm>
          <a:prstGeom prst="rect">
            <a:avLst/>
          </a:prstGeom>
          <a:noFill/>
        </p:spPr>
        <p:txBody>
          <a:bodyPr wrap="square" rtlCol="0">
            <a:spAutoFit/>
          </a:bodyPr>
          <a:lstStyle/>
          <a:p>
            <a:pPr algn="just"/>
            <a:r>
              <a:rPr lang="en-US" sz="1400" b="0" i="0" dirty="0">
                <a:effectLst/>
                <a:cs typeface="Times New Roman" panose="02020603050405020304" pitchFamily="18" charset="0"/>
              </a:rPr>
              <a:t>* CDC (2008) “Food Allergy Among U.S. Children: Trends in Prevalence and Hospitalizations.” NCHS Data Brief No. 10, October 2008 </a:t>
            </a:r>
            <a:r>
              <a:rPr lang="en-US" sz="1400" b="0" i="0" dirty="0">
                <a:solidFill>
                  <a:srgbClr val="000000"/>
                </a:solidFill>
                <a:effectLst/>
                <a:cs typeface="Times New Roman" panose="02020603050405020304" pitchFamily="18" charset="0"/>
                <a:hlinkClick r:id="rId5"/>
              </a:rPr>
              <a:t>https://www.cdc.gov/nchs/products/databriefs/db10.htm</a:t>
            </a:r>
            <a:endParaRPr lang="en-US" sz="1400" b="0" i="0" dirty="0">
              <a:solidFill>
                <a:srgbClr val="000000"/>
              </a:solidFill>
              <a:effectLst/>
              <a:cs typeface="Times New Roman" panose="02020603050405020304" pitchFamily="18" charset="0"/>
            </a:endParaRPr>
          </a:p>
        </p:txBody>
      </p:sp>
      <p:sp>
        <p:nvSpPr>
          <p:cNvPr id="10" name="TextBox 9">
            <a:extLst>
              <a:ext uri="{FF2B5EF4-FFF2-40B4-BE49-F238E27FC236}">
                <a16:creationId xmlns:a16="http://schemas.microsoft.com/office/drawing/2014/main" id="{D4921414-34DB-410F-E7E7-2CE4E2F7E262}"/>
              </a:ext>
            </a:extLst>
          </p:cNvPr>
          <p:cNvSpPr txBox="1"/>
          <p:nvPr/>
        </p:nvSpPr>
        <p:spPr>
          <a:xfrm>
            <a:off x="365975" y="359629"/>
            <a:ext cx="11460049" cy="815608"/>
          </a:xfrm>
          <a:prstGeom prst="rect">
            <a:avLst/>
          </a:prstGeom>
          <a:noFill/>
        </p:spPr>
        <p:txBody>
          <a:bodyPr wrap="square" rtlCol="0">
            <a:spAutoFit/>
          </a:bodyPr>
          <a:lstStyle/>
          <a:p>
            <a:r>
              <a:rPr lang="en-US" sz="2300" b="1" dirty="0">
                <a:solidFill>
                  <a:schemeClr val="accent1"/>
                </a:solidFill>
                <a:latin typeface="+mj-lt"/>
              </a:rPr>
              <a:t>Life-threatening food allergies are not only increasing in the US…</a:t>
            </a:r>
          </a:p>
          <a:p>
            <a:r>
              <a:rPr lang="en-US" sz="2300" b="1" dirty="0">
                <a:solidFill>
                  <a:schemeClr val="accent1"/>
                </a:solidFill>
                <a:latin typeface="+mj-lt"/>
              </a:rPr>
              <a:t>Similar trends are also occurring other Western nations, especially in Australia and the UK</a:t>
            </a:r>
            <a:r>
              <a:rPr lang="en-US" sz="2400" b="1" dirty="0">
                <a:solidFill>
                  <a:schemeClr val="accent1"/>
                </a:solidFill>
                <a:latin typeface="+mj-lt"/>
              </a:rPr>
              <a:t>.</a:t>
            </a:r>
          </a:p>
        </p:txBody>
      </p:sp>
      <p:sp>
        <p:nvSpPr>
          <p:cNvPr id="2" name="TextBox 1">
            <a:extLst>
              <a:ext uri="{FF2B5EF4-FFF2-40B4-BE49-F238E27FC236}">
                <a16:creationId xmlns:a16="http://schemas.microsoft.com/office/drawing/2014/main" id="{C4B3CE13-76C8-218B-C367-F22B54A4AE5F}"/>
              </a:ext>
            </a:extLst>
          </p:cNvPr>
          <p:cNvSpPr txBox="1"/>
          <p:nvPr/>
        </p:nvSpPr>
        <p:spPr>
          <a:xfrm>
            <a:off x="3635829" y="1360234"/>
            <a:ext cx="290464" cy="369332"/>
          </a:xfrm>
          <a:prstGeom prst="rect">
            <a:avLst/>
          </a:prstGeom>
          <a:noFill/>
        </p:spPr>
        <p:txBody>
          <a:bodyPr wrap="none" rtlCol="0">
            <a:spAutoFit/>
          </a:bodyPr>
          <a:lstStyle/>
          <a:p>
            <a:r>
              <a:rPr lang="en-US" dirty="0"/>
              <a:t>*</a:t>
            </a:r>
          </a:p>
        </p:txBody>
      </p:sp>
      <p:pic>
        <p:nvPicPr>
          <p:cNvPr id="12" name="Picture 11" descr="A graph of growth in years&#10;&#10;Description automatically generated with medium confidence">
            <a:extLst>
              <a:ext uri="{FF2B5EF4-FFF2-40B4-BE49-F238E27FC236}">
                <a16:creationId xmlns:a16="http://schemas.microsoft.com/office/drawing/2014/main" id="{F935544C-F57E-E9A0-9A9A-2A737A0F76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4850" y="1619471"/>
            <a:ext cx="4928115" cy="3501169"/>
          </a:xfrm>
          <a:prstGeom prst="rect">
            <a:avLst/>
          </a:prstGeom>
          <a:ln>
            <a:solidFill>
              <a:schemeClr val="tx1"/>
            </a:solidFill>
          </a:ln>
        </p:spPr>
      </p:pic>
      <p:pic>
        <p:nvPicPr>
          <p:cNvPr id="8" name="Picture 7" descr="A flag with white stars&#10;&#10;Description automatically generated">
            <a:extLst>
              <a:ext uri="{FF2B5EF4-FFF2-40B4-BE49-F238E27FC236}">
                <a16:creationId xmlns:a16="http://schemas.microsoft.com/office/drawing/2014/main" id="{B8DD3985-9C35-2663-4576-691F7F613E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8794" y="2684923"/>
            <a:ext cx="1048074" cy="524037"/>
          </a:xfrm>
          <a:prstGeom prst="rect">
            <a:avLst/>
          </a:prstGeom>
        </p:spPr>
      </p:pic>
      <p:pic>
        <p:nvPicPr>
          <p:cNvPr id="4" name="Picture 3" descr="A white rectangular object with black text&#10;&#10;Description automatically generated">
            <a:extLst>
              <a:ext uri="{FF2B5EF4-FFF2-40B4-BE49-F238E27FC236}">
                <a16:creationId xmlns:a16="http://schemas.microsoft.com/office/drawing/2014/main" id="{ADB8CC83-81E6-9135-6F13-8C1F412FEB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88435" y="2133329"/>
            <a:ext cx="424695" cy="2151261"/>
          </a:xfrm>
          <a:prstGeom prst="rect">
            <a:avLst/>
          </a:prstGeom>
        </p:spPr>
      </p:pic>
    </p:spTree>
    <p:extLst>
      <p:ext uri="{BB962C8B-B14F-4D97-AF65-F5344CB8AC3E}">
        <p14:creationId xmlns:p14="http://schemas.microsoft.com/office/powerpoint/2010/main" val="6570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ACC8-C97B-644D-B5F1-DB502D9E9A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5A2337-190F-25C0-53B8-70E8ABB069B0}"/>
              </a:ext>
            </a:extLst>
          </p:cNvPr>
          <p:cNvSpPr txBox="1"/>
          <p:nvPr/>
        </p:nvSpPr>
        <p:spPr>
          <a:xfrm>
            <a:off x="445076" y="5878373"/>
            <a:ext cx="11091008" cy="584775"/>
          </a:xfrm>
          <a:prstGeom prst="rect">
            <a:avLst/>
          </a:prstGeom>
          <a:noFill/>
        </p:spPr>
        <p:txBody>
          <a:bodyPr wrap="square">
            <a:spAutoFit/>
          </a:bodyPr>
          <a:lstStyle/>
          <a:p>
            <a:pPr algn="just"/>
            <a:r>
              <a:rPr lang="en-US" sz="1600" dirty="0">
                <a:effectLst/>
              </a:rPr>
              <a:t>David Strachan “</a:t>
            </a:r>
            <a:r>
              <a:rPr lang="en-US" sz="1600" dirty="0"/>
              <a:t>Hay fever, hygiene, and household size</a:t>
            </a:r>
            <a:r>
              <a:rPr lang="en-US" sz="1600" dirty="0">
                <a:effectLst/>
              </a:rPr>
              <a:t>.” </a:t>
            </a:r>
            <a:r>
              <a:rPr lang="en-US" sz="1600" i="1" dirty="0"/>
              <a:t>British Medical Journal,</a:t>
            </a:r>
            <a:r>
              <a:rPr lang="en-US" sz="1600" dirty="0">
                <a:effectLst/>
              </a:rPr>
              <a:t> November 1989, 299(6710): 1229-1260</a:t>
            </a:r>
          </a:p>
          <a:p>
            <a:pPr algn="just"/>
            <a:r>
              <a:rPr lang="en-US" sz="1600" dirty="0">
                <a:effectLst/>
                <a:hlinkClick r:id="rId2"/>
              </a:rPr>
              <a:t>https://pmc.ncbi.nlm.nih.gov/articles/PMC1838109/</a:t>
            </a:r>
            <a:endParaRPr lang="en-US" sz="1600" dirty="0"/>
          </a:p>
        </p:txBody>
      </p:sp>
      <p:graphicFrame>
        <p:nvGraphicFramePr>
          <p:cNvPr id="6" name="Table 5">
            <a:extLst>
              <a:ext uri="{FF2B5EF4-FFF2-40B4-BE49-F238E27FC236}">
                <a16:creationId xmlns:a16="http://schemas.microsoft.com/office/drawing/2014/main" id="{F39FDAC0-AF77-4137-4ABC-E7D5193407D6}"/>
              </a:ext>
            </a:extLst>
          </p:cNvPr>
          <p:cNvGraphicFramePr>
            <a:graphicFrameLocks noGrp="1"/>
          </p:cNvGraphicFramePr>
          <p:nvPr>
            <p:extLst>
              <p:ext uri="{D42A27DB-BD31-4B8C-83A1-F6EECF244321}">
                <p14:modId xmlns:p14="http://schemas.microsoft.com/office/powerpoint/2010/main" val="165939984"/>
              </p:ext>
            </p:extLst>
          </p:nvPr>
        </p:nvGraphicFramePr>
        <p:xfrm>
          <a:off x="4667981" y="1413565"/>
          <a:ext cx="7070271" cy="3345108"/>
        </p:xfrm>
        <a:graphic>
          <a:graphicData uri="http://schemas.openxmlformats.org/drawingml/2006/table">
            <a:tbl>
              <a:tblPr firstRow="1" bandRow="1">
                <a:tableStyleId>{5C22544A-7EE6-4342-B048-85BDC9FD1C3A}</a:tableStyleId>
              </a:tblPr>
              <a:tblGrid>
                <a:gridCol w="1125374">
                  <a:extLst>
                    <a:ext uri="{9D8B030D-6E8A-4147-A177-3AD203B41FA5}">
                      <a16:colId xmlns:a16="http://schemas.microsoft.com/office/drawing/2014/main" val="2759338970"/>
                    </a:ext>
                  </a:extLst>
                </a:gridCol>
                <a:gridCol w="1951526">
                  <a:extLst>
                    <a:ext uri="{9D8B030D-6E8A-4147-A177-3AD203B41FA5}">
                      <a16:colId xmlns:a16="http://schemas.microsoft.com/office/drawing/2014/main" val="2024115294"/>
                    </a:ext>
                  </a:extLst>
                </a:gridCol>
                <a:gridCol w="1950745">
                  <a:extLst>
                    <a:ext uri="{9D8B030D-6E8A-4147-A177-3AD203B41FA5}">
                      <a16:colId xmlns:a16="http://schemas.microsoft.com/office/drawing/2014/main" val="3329692284"/>
                    </a:ext>
                  </a:extLst>
                </a:gridCol>
                <a:gridCol w="2042626">
                  <a:extLst>
                    <a:ext uri="{9D8B030D-6E8A-4147-A177-3AD203B41FA5}">
                      <a16:colId xmlns:a16="http://schemas.microsoft.com/office/drawing/2014/main" val="3676145010"/>
                    </a:ext>
                  </a:extLst>
                </a:gridCol>
              </a:tblGrid>
              <a:tr h="668362">
                <a:tc>
                  <a:txBody>
                    <a:bodyPr/>
                    <a:lstStyle/>
                    <a:p>
                      <a:pPr algn="l"/>
                      <a:r>
                        <a:rPr lang="en-US" sz="1800" b="1" dirty="0">
                          <a:latin typeface="+mj-lt"/>
                        </a:rPr>
                        <a:t># of older siblings *</a:t>
                      </a:r>
                    </a:p>
                  </a:txBody>
                  <a:tcPr/>
                </a:tc>
                <a:tc>
                  <a:txBody>
                    <a:bodyPr/>
                    <a:lstStyle/>
                    <a:p>
                      <a:pPr algn="l"/>
                      <a:r>
                        <a:rPr lang="en-US" sz="1800" b="1" dirty="0">
                          <a:latin typeface="+mj-lt"/>
                        </a:rPr>
                        <a:t>Prevalence of hay fever at age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j-lt"/>
                        </a:rPr>
                        <a:t>Prevalence of hay fever at age 11**</a:t>
                      </a:r>
                    </a:p>
                  </a:txBody>
                  <a:tcPr/>
                </a:tc>
                <a:tc>
                  <a:txBody>
                    <a:bodyPr/>
                    <a:lstStyle/>
                    <a:p>
                      <a:pPr algn="l"/>
                      <a:r>
                        <a:rPr lang="en-US" sz="1800" b="1" dirty="0">
                          <a:latin typeface="+mj-lt"/>
                        </a:rPr>
                        <a:t>Prevalence of infantile eczema **</a:t>
                      </a:r>
                    </a:p>
                  </a:txBody>
                  <a:tcPr/>
                </a:tc>
                <a:extLst>
                  <a:ext uri="{0D108BD9-81ED-4DB2-BD59-A6C34878D82A}">
                    <a16:rowId xmlns:a16="http://schemas.microsoft.com/office/drawing/2014/main" val="3719666035"/>
                  </a:ext>
                </a:extLst>
              </a:tr>
              <a:tr h="566666">
                <a:tc>
                  <a:txBody>
                    <a:bodyPr/>
                    <a:lstStyle/>
                    <a:p>
                      <a:pPr algn="ctr"/>
                      <a:r>
                        <a:rPr lang="en-US" sz="2000" b="1" dirty="0"/>
                        <a:t>0</a:t>
                      </a:r>
                    </a:p>
                  </a:txBody>
                  <a:tcPr anchor="ctr"/>
                </a:tc>
                <a:tc>
                  <a:txBody>
                    <a:bodyPr/>
                    <a:lstStyle/>
                    <a:p>
                      <a:pPr algn="ctr"/>
                      <a:r>
                        <a:rPr lang="en-US" sz="2000" dirty="0"/>
                        <a:t>20.4</a:t>
                      </a:r>
                    </a:p>
                  </a:txBody>
                  <a:tcPr anchor="ctr"/>
                </a:tc>
                <a:tc>
                  <a:txBody>
                    <a:bodyPr/>
                    <a:lstStyle/>
                    <a:p>
                      <a:pPr algn="ctr"/>
                      <a:r>
                        <a:rPr lang="en-US" sz="2000" dirty="0"/>
                        <a:t>10.0</a:t>
                      </a:r>
                    </a:p>
                  </a:txBody>
                  <a:tcPr anchor="ctr"/>
                </a:tc>
                <a:tc>
                  <a:txBody>
                    <a:bodyPr/>
                    <a:lstStyle/>
                    <a:p>
                      <a:pPr algn="ctr"/>
                      <a:r>
                        <a:rPr lang="en-US" sz="2000" dirty="0"/>
                        <a:t>6.1</a:t>
                      </a:r>
                    </a:p>
                  </a:txBody>
                  <a:tcPr anchor="ctr"/>
                </a:tc>
                <a:extLst>
                  <a:ext uri="{0D108BD9-81ED-4DB2-BD59-A6C34878D82A}">
                    <a16:rowId xmlns:a16="http://schemas.microsoft.com/office/drawing/2014/main" val="383715462"/>
                  </a:ext>
                </a:extLst>
              </a:tr>
              <a:tr h="527520">
                <a:tc>
                  <a:txBody>
                    <a:bodyPr/>
                    <a:lstStyle/>
                    <a:p>
                      <a:pPr algn="ctr"/>
                      <a:r>
                        <a:rPr lang="en-US" sz="2000" b="1" dirty="0"/>
                        <a:t>1</a:t>
                      </a:r>
                    </a:p>
                  </a:txBody>
                  <a:tcPr anchor="ctr"/>
                </a:tc>
                <a:tc>
                  <a:txBody>
                    <a:bodyPr/>
                    <a:lstStyle/>
                    <a:p>
                      <a:pPr algn="ctr"/>
                      <a:r>
                        <a:rPr lang="en-US" sz="2000" dirty="0"/>
                        <a:t>15.0</a:t>
                      </a:r>
                    </a:p>
                  </a:txBody>
                  <a:tcPr anchor="ctr"/>
                </a:tc>
                <a:tc>
                  <a:txBody>
                    <a:bodyPr/>
                    <a:lstStyle/>
                    <a:p>
                      <a:pPr algn="ctr"/>
                      <a:r>
                        <a:rPr lang="en-US" sz="2000" dirty="0"/>
                        <a:t>7.9</a:t>
                      </a:r>
                    </a:p>
                  </a:txBody>
                  <a:tcPr anchor="ctr"/>
                </a:tc>
                <a:tc>
                  <a:txBody>
                    <a:bodyPr/>
                    <a:lstStyle/>
                    <a:p>
                      <a:pPr algn="ctr"/>
                      <a:r>
                        <a:rPr lang="en-US" sz="2000" dirty="0"/>
                        <a:t>5.2</a:t>
                      </a:r>
                    </a:p>
                  </a:txBody>
                  <a:tcPr anchor="ctr"/>
                </a:tc>
                <a:extLst>
                  <a:ext uri="{0D108BD9-81ED-4DB2-BD59-A6C34878D82A}">
                    <a16:rowId xmlns:a16="http://schemas.microsoft.com/office/drawing/2014/main" val="1898137741"/>
                  </a:ext>
                </a:extLst>
              </a:tr>
              <a:tr h="527520">
                <a:tc>
                  <a:txBody>
                    <a:bodyPr/>
                    <a:lstStyle/>
                    <a:p>
                      <a:pPr algn="ctr"/>
                      <a:r>
                        <a:rPr lang="en-US" sz="2000" b="1" dirty="0"/>
                        <a:t>2</a:t>
                      </a:r>
                    </a:p>
                  </a:txBody>
                  <a:tcPr anchor="ctr"/>
                </a:tc>
                <a:tc>
                  <a:txBody>
                    <a:bodyPr/>
                    <a:lstStyle/>
                    <a:p>
                      <a:pPr algn="ctr"/>
                      <a:r>
                        <a:rPr lang="en-US" sz="2000" dirty="0"/>
                        <a:t>12.5</a:t>
                      </a:r>
                    </a:p>
                  </a:txBody>
                  <a:tcPr anchor="ctr"/>
                </a:tc>
                <a:tc>
                  <a:txBody>
                    <a:bodyPr/>
                    <a:lstStyle/>
                    <a:p>
                      <a:pPr algn="ctr"/>
                      <a:r>
                        <a:rPr lang="en-US" sz="2000" dirty="0"/>
                        <a:t>5.0</a:t>
                      </a:r>
                    </a:p>
                  </a:txBody>
                  <a:tcPr anchor="ctr"/>
                </a:tc>
                <a:tc>
                  <a:txBody>
                    <a:bodyPr/>
                    <a:lstStyle/>
                    <a:p>
                      <a:pPr algn="ctr"/>
                      <a:r>
                        <a:rPr lang="en-US" sz="2000" dirty="0"/>
                        <a:t>4.6</a:t>
                      </a:r>
                    </a:p>
                  </a:txBody>
                  <a:tcPr anchor="ctr"/>
                </a:tc>
                <a:extLst>
                  <a:ext uri="{0D108BD9-81ED-4DB2-BD59-A6C34878D82A}">
                    <a16:rowId xmlns:a16="http://schemas.microsoft.com/office/drawing/2014/main" val="2181452632"/>
                  </a:ext>
                </a:extLst>
              </a:tr>
              <a:tr h="527520">
                <a:tc>
                  <a:txBody>
                    <a:bodyPr/>
                    <a:lstStyle/>
                    <a:p>
                      <a:pPr algn="ctr"/>
                      <a:r>
                        <a:rPr lang="en-US" sz="2000" b="1" dirty="0"/>
                        <a:t>3</a:t>
                      </a:r>
                    </a:p>
                  </a:txBody>
                  <a:tcPr anchor="ctr"/>
                </a:tc>
                <a:tc>
                  <a:txBody>
                    <a:bodyPr/>
                    <a:lstStyle/>
                    <a:p>
                      <a:pPr algn="ctr"/>
                      <a:r>
                        <a:rPr lang="en-US" sz="2000" dirty="0"/>
                        <a:t>10.6</a:t>
                      </a:r>
                    </a:p>
                  </a:txBody>
                  <a:tcPr anchor="ctr"/>
                </a:tc>
                <a:tc>
                  <a:txBody>
                    <a:bodyPr/>
                    <a:lstStyle/>
                    <a:p>
                      <a:pPr algn="ctr"/>
                      <a:r>
                        <a:rPr lang="en-US" sz="2000" dirty="0"/>
                        <a:t>4.0</a:t>
                      </a:r>
                    </a:p>
                  </a:txBody>
                  <a:tcPr anchor="ctr"/>
                </a:tc>
                <a:tc>
                  <a:txBody>
                    <a:bodyPr/>
                    <a:lstStyle/>
                    <a:p>
                      <a:pPr algn="ctr"/>
                      <a:r>
                        <a:rPr lang="en-US" sz="2000" dirty="0"/>
                        <a:t>3.7</a:t>
                      </a:r>
                    </a:p>
                  </a:txBody>
                  <a:tcPr anchor="ctr"/>
                </a:tc>
                <a:extLst>
                  <a:ext uri="{0D108BD9-81ED-4DB2-BD59-A6C34878D82A}">
                    <a16:rowId xmlns:a16="http://schemas.microsoft.com/office/drawing/2014/main" val="1703172653"/>
                  </a:ext>
                </a:extLst>
              </a:tr>
              <a:tr h="527520">
                <a:tc>
                  <a:txBody>
                    <a:bodyPr/>
                    <a:lstStyle/>
                    <a:p>
                      <a:pPr algn="ctr"/>
                      <a:r>
                        <a:rPr lang="en-US" sz="2000" b="1" dirty="0"/>
                        <a:t>4+</a:t>
                      </a:r>
                    </a:p>
                  </a:txBody>
                  <a:tcPr anchor="ctr"/>
                </a:tc>
                <a:tc>
                  <a:txBody>
                    <a:bodyPr/>
                    <a:lstStyle/>
                    <a:p>
                      <a:pPr algn="ctr"/>
                      <a:r>
                        <a:rPr lang="en-US" sz="2000" dirty="0"/>
                        <a:t>8.6</a:t>
                      </a:r>
                    </a:p>
                  </a:txBody>
                  <a:tcPr anchor="ctr"/>
                </a:tc>
                <a:tc>
                  <a:txBody>
                    <a:bodyPr/>
                    <a:lstStyle/>
                    <a:p>
                      <a:pPr algn="ctr"/>
                      <a:r>
                        <a:rPr lang="en-US" sz="2000" dirty="0"/>
                        <a:t>2.6</a:t>
                      </a:r>
                    </a:p>
                  </a:txBody>
                  <a:tcPr anchor="ctr"/>
                </a:tc>
                <a:tc>
                  <a:txBody>
                    <a:bodyPr/>
                    <a:lstStyle/>
                    <a:p>
                      <a:pPr algn="ctr"/>
                      <a:r>
                        <a:rPr lang="en-US" sz="2000" dirty="0"/>
                        <a:t>2.8</a:t>
                      </a:r>
                    </a:p>
                  </a:txBody>
                  <a:tcPr anchor="ctr"/>
                </a:tc>
                <a:extLst>
                  <a:ext uri="{0D108BD9-81ED-4DB2-BD59-A6C34878D82A}">
                    <a16:rowId xmlns:a16="http://schemas.microsoft.com/office/drawing/2014/main" val="3071128423"/>
                  </a:ext>
                </a:extLst>
              </a:tr>
            </a:tbl>
          </a:graphicData>
        </a:graphic>
      </p:graphicFrame>
      <p:sp>
        <p:nvSpPr>
          <p:cNvPr id="8" name="TextBox 7">
            <a:extLst>
              <a:ext uri="{FF2B5EF4-FFF2-40B4-BE49-F238E27FC236}">
                <a16:creationId xmlns:a16="http://schemas.microsoft.com/office/drawing/2014/main" id="{BC62C625-86FB-2A13-10D8-1390A8D0D506}"/>
              </a:ext>
            </a:extLst>
          </p:cNvPr>
          <p:cNvSpPr txBox="1"/>
          <p:nvPr/>
        </p:nvSpPr>
        <p:spPr>
          <a:xfrm>
            <a:off x="445075" y="4833904"/>
            <a:ext cx="11272157" cy="923330"/>
          </a:xfrm>
          <a:prstGeom prst="rect">
            <a:avLst/>
          </a:prstGeom>
          <a:noFill/>
        </p:spPr>
        <p:txBody>
          <a:bodyPr wrap="square" rtlCol="0">
            <a:spAutoFit/>
          </a:bodyPr>
          <a:lstStyle/>
          <a:p>
            <a:pPr algn="just"/>
            <a:r>
              <a:rPr lang="en-US" dirty="0">
                <a:effectLst/>
              </a:rPr>
              <a:t>* The original table presented </a:t>
            </a:r>
            <a:r>
              <a:rPr lang="en-US" dirty="0"/>
              <a:t>a</a:t>
            </a:r>
            <a:r>
              <a:rPr lang="en-US" dirty="0">
                <a:effectLst/>
              </a:rPr>
              <a:t> significant (but lesser) effect </a:t>
            </a:r>
            <a:r>
              <a:rPr lang="en-US" dirty="0"/>
              <a:t>of </a:t>
            </a:r>
            <a:r>
              <a:rPr lang="en-US" dirty="0">
                <a:effectLst/>
              </a:rPr>
              <a:t>younger siblings on hay fever (data not shown).</a:t>
            </a:r>
          </a:p>
          <a:p>
            <a:pPr algn="just"/>
            <a:r>
              <a:rPr lang="en-US" dirty="0">
                <a:effectLst/>
              </a:rPr>
              <a:t>** Adjusted for father's social class, housing tenure and shared household amenities in childhood, breast feeding, region of birth, and cigarette-smoking at 23 (</a:t>
            </a:r>
            <a:r>
              <a:rPr lang="en-US" dirty="0"/>
              <a:t>n = 17,414).</a:t>
            </a:r>
            <a:endParaRPr lang="en-US" dirty="0">
              <a:effectLst/>
            </a:endParaRPr>
          </a:p>
        </p:txBody>
      </p:sp>
      <p:sp>
        <p:nvSpPr>
          <p:cNvPr id="9" name="TextBox 8">
            <a:extLst>
              <a:ext uri="{FF2B5EF4-FFF2-40B4-BE49-F238E27FC236}">
                <a16:creationId xmlns:a16="http://schemas.microsoft.com/office/drawing/2014/main" id="{BB4F77E7-6F37-6289-A7AE-D311826892F6}"/>
              </a:ext>
            </a:extLst>
          </p:cNvPr>
          <p:cNvSpPr txBox="1"/>
          <p:nvPr/>
        </p:nvSpPr>
        <p:spPr>
          <a:xfrm>
            <a:off x="2037111" y="429986"/>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D1C06807-EC11-3DBC-303B-E8A1B33384BC}"/>
              </a:ext>
            </a:extLst>
          </p:cNvPr>
          <p:cNvSpPr txBox="1"/>
          <p:nvPr/>
        </p:nvSpPr>
        <p:spPr>
          <a:xfrm>
            <a:off x="329991" y="1714091"/>
            <a:ext cx="4253260" cy="2862322"/>
          </a:xfrm>
          <a:prstGeom prst="rect">
            <a:avLst/>
          </a:prstGeom>
          <a:noFill/>
        </p:spPr>
        <p:txBody>
          <a:bodyPr wrap="square" rtlCol="0">
            <a:spAutoFit/>
          </a:bodyPr>
          <a:lstStyle/>
          <a:p>
            <a:pPr algn="just"/>
            <a:r>
              <a:rPr lang="en-US" sz="2000" i="1" dirty="0"/>
              <a:t>…</a:t>
            </a:r>
            <a:r>
              <a:rPr lang="en-US" sz="2000" i="1" dirty="0">
                <a:effectLst/>
              </a:rPr>
              <a:t>allergic diseases </a:t>
            </a:r>
            <a:r>
              <a:rPr lang="en-US" sz="2000" dirty="0">
                <a:effectLst/>
              </a:rPr>
              <a:t>(may have been)</a:t>
            </a:r>
            <a:r>
              <a:rPr lang="en-US" sz="2000" i="1" dirty="0">
                <a:effectLst/>
              </a:rPr>
              <a:t>  prevented by infection in early childhood, transmitted by unhygienic contact with older siblings, or acquired prenatally from a mother infected by contact with her older children.</a:t>
            </a:r>
          </a:p>
          <a:p>
            <a:pPr algn="just"/>
            <a:endParaRPr lang="en-US" sz="2000" dirty="0"/>
          </a:p>
          <a:p>
            <a:pPr algn="r"/>
            <a:r>
              <a:rPr lang="en-US" sz="2000" dirty="0">
                <a:effectLst/>
              </a:rPr>
              <a:t>	David Strachan, 1989 </a:t>
            </a:r>
            <a:endParaRPr lang="en-US" sz="2000" dirty="0"/>
          </a:p>
        </p:txBody>
      </p:sp>
      <p:sp>
        <p:nvSpPr>
          <p:cNvPr id="11" name="TextBox 10">
            <a:extLst>
              <a:ext uri="{FF2B5EF4-FFF2-40B4-BE49-F238E27FC236}">
                <a16:creationId xmlns:a16="http://schemas.microsoft.com/office/drawing/2014/main" id="{057DFB83-783D-8E26-AC4C-024BEC27CD93}"/>
              </a:ext>
            </a:extLst>
          </p:cNvPr>
          <p:cNvSpPr txBox="1"/>
          <p:nvPr/>
        </p:nvSpPr>
        <p:spPr>
          <a:xfrm>
            <a:off x="247967" y="518526"/>
            <a:ext cx="6038562" cy="800219"/>
          </a:xfrm>
          <a:prstGeom prst="rect">
            <a:avLst/>
          </a:prstGeom>
          <a:noFill/>
        </p:spPr>
        <p:txBody>
          <a:bodyPr wrap="square" rtlCol="0">
            <a:spAutoFit/>
          </a:bodyPr>
          <a:lstStyle/>
          <a:p>
            <a:pPr algn="just"/>
            <a:r>
              <a:rPr lang="en-US" sz="2300" b="1" dirty="0">
                <a:solidFill>
                  <a:schemeClr val="accent1"/>
                </a:solidFill>
                <a:latin typeface="+mj-lt"/>
              </a:rPr>
              <a:t>Epidemiologist David Strachan was the first to investigate the “hygiene hypothesis.”</a:t>
            </a:r>
          </a:p>
        </p:txBody>
      </p:sp>
      <p:pic>
        <p:nvPicPr>
          <p:cNvPr id="15" name="Graphic 14" descr="Family with two children outline">
            <a:extLst>
              <a:ext uri="{FF2B5EF4-FFF2-40B4-BE49-F238E27FC236}">
                <a16:creationId xmlns:a16="http://schemas.microsoft.com/office/drawing/2014/main" id="{90899482-FE44-8853-FDB5-6EE0AB50D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3085" y="295722"/>
            <a:ext cx="1056880" cy="1056880"/>
          </a:xfrm>
          <a:prstGeom prst="rect">
            <a:avLst/>
          </a:prstGeom>
        </p:spPr>
      </p:pic>
      <p:pic>
        <p:nvPicPr>
          <p:cNvPr id="19" name="Graphic 18" descr="Family with boy outline">
            <a:extLst>
              <a:ext uri="{FF2B5EF4-FFF2-40B4-BE49-F238E27FC236}">
                <a16:creationId xmlns:a16="http://schemas.microsoft.com/office/drawing/2014/main" id="{E1222AA6-E029-C6F9-5151-FAC40984D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5107" y="429986"/>
            <a:ext cx="850472" cy="850472"/>
          </a:xfrm>
          <a:prstGeom prst="rect">
            <a:avLst/>
          </a:prstGeom>
        </p:spPr>
      </p:pic>
      <p:pic>
        <p:nvPicPr>
          <p:cNvPr id="21" name="Graphic 20" descr="Children outline">
            <a:extLst>
              <a:ext uri="{FF2B5EF4-FFF2-40B4-BE49-F238E27FC236}">
                <a16:creationId xmlns:a16="http://schemas.microsoft.com/office/drawing/2014/main" id="{E9E670DC-472C-522C-73A3-B802C3724E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8544" y="479576"/>
            <a:ext cx="914400" cy="914400"/>
          </a:xfrm>
          <a:prstGeom prst="rect">
            <a:avLst/>
          </a:prstGeom>
        </p:spPr>
      </p:pic>
      <p:pic>
        <p:nvPicPr>
          <p:cNvPr id="23" name="Graphic 22" descr="Man with baby outline">
            <a:extLst>
              <a:ext uri="{FF2B5EF4-FFF2-40B4-BE49-F238E27FC236}">
                <a16:creationId xmlns:a16="http://schemas.microsoft.com/office/drawing/2014/main" id="{616CE583-4330-416B-6585-9DA2DC63A2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9995" y="454176"/>
            <a:ext cx="736493" cy="736493"/>
          </a:xfrm>
          <a:prstGeom prst="rect">
            <a:avLst/>
          </a:prstGeom>
        </p:spPr>
      </p:pic>
      <p:pic>
        <p:nvPicPr>
          <p:cNvPr id="27" name="Graphic 26" descr="Woman changing Baby outline">
            <a:extLst>
              <a:ext uri="{FF2B5EF4-FFF2-40B4-BE49-F238E27FC236}">
                <a16:creationId xmlns:a16="http://schemas.microsoft.com/office/drawing/2014/main" id="{2F305840-D59E-8144-C600-F0C2620156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33647" y="379846"/>
            <a:ext cx="802437" cy="914401"/>
          </a:xfrm>
          <a:prstGeom prst="rect">
            <a:avLst/>
          </a:prstGeom>
        </p:spPr>
      </p:pic>
      <p:pic>
        <p:nvPicPr>
          <p:cNvPr id="13" name="Picture 12" descr="A yellow emoji with tears and teardrops&#10;&#10;Description automatically generated">
            <a:extLst>
              <a:ext uri="{FF2B5EF4-FFF2-40B4-BE49-F238E27FC236}">
                <a16:creationId xmlns:a16="http://schemas.microsoft.com/office/drawing/2014/main" id="{29526C48-EFE4-15BC-5563-8C1956AB50D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37036" y="2184155"/>
            <a:ext cx="427517" cy="427517"/>
          </a:xfrm>
          <a:prstGeom prst="rect">
            <a:avLst/>
          </a:prstGeom>
        </p:spPr>
      </p:pic>
      <p:pic>
        <p:nvPicPr>
          <p:cNvPr id="16" name="Picture 15" descr="A yellow face with black background&#10;&#10;Description automatically generated">
            <a:extLst>
              <a:ext uri="{FF2B5EF4-FFF2-40B4-BE49-F238E27FC236}">
                <a16:creationId xmlns:a16="http://schemas.microsoft.com/office/drawing/2014/main" id="{A0E47F1B-05AC-87E7-66FC-2F7F0D660F8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6526" y="3242524"/>
            <a:ext cx="435012" cy="435012"/>
          </a:xfrm>
          <a:prstGeom prst="rect">
            <a:avLst/>
          </a:prstGeom>
        </p:spPr>
      </p:pic>
      <p:pic>
        <p:nvPicPr>
          <p:cNvPr id="18" name="Picture 17" descr="A yellow smiley face with black background&#10;&#10;Description automatically generated">
            <a:extLst>
              <a:ext uri="{FF2B5EF4-FFF2-40B4-BE49-F238E27FC236}">
                <a16:creationId xmlns:a16="http://schemas.microsoft.com/office/drawing/2014/main" id="{88527651-D90D-501C-7C2B-3AFDE291E0D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24336" y="4302352"/>
            <a:ext cx="457200" cy="457200"/>
          </a:xfrm>
          <a:prstGeom prst="rect">
            <a:avLst/>
          </a:prstGeom>
        </p:spPr>
      </p:pic>
      <p:pic>
        <p:nvPicPr>
          <p:cNvPr id="22" name="Graphic 21" descr="Children outline">
            <a:extLst>
              <a:ext uri="{FF2B5EF4-FFF2-40B4-BE49-F238E27FC236}">
                <a16:creationId xmlns:a16="http://schemas.microsoft.com/office/drawing/2014/main" id="{C9DA74CD-E6C2-E0EC-B1AB-AD221435CB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7095" y="4255489"/>
            <a:ext cx="550795" cy="550795"/>
          </a:xfrm>
          <a:prstGeom prst="rect">
            <a:avLst/>
          </a:prstGeom>
        </p:spPr>
      </p:pic>
      <p:pic>
        <p:nvPicPr>
          <p:cNvPr id="25" name="Graphic 24" descr="Baby crawling outline">
            <a:extLst>
              <a:ext uri="{FF2B5EF4-FFF2-40B4-BE49-F238E27FC236}">
                <a16:creationId xmlns:a16="http://schemas.microsoft.com/office/drawing/2014/main" id="{144CAC7D-FE79-5901-A843-D98205A0A4A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06371" y="4312758"/>
            <a:ext cx="370919" cy="370919"/>
          </a:xfrm>
          <a:prstGeom prst="rect">
            <a:avLst/>
          </a:prstGeom>
        </p:spPr>
      </p:pic>
      <p:pic>
        <p:nvPicPr>
          <p:cNvPr id="28" name="Graphic 27" descr="Pregnant lady outline">
            <a:extLst>
              <a:ext uri="{FF2B5EF4-FFF2-40B4-BE49-F238E27FC236}">
                <a16:creationId xmlns:a16="http://schemas.microsoft.com/office/drawing/2014/main" id="{07895EC1-F5F1-7772-B66C-B8CD8B7428C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69220" y="3251840"/>
            <a:ext cx="408070" cy="408070"/>
          </a:xfrm>
          <a:prstGeom prst="rect">
            <a:avLst/>
          </a:prstGeom>
        </p:spPr>
      </p:pic>
      <p:pic>
        <p:nvPicPr>
          <p:cNvPr id="29" name="Graphic 28" descr="Baby crawling outline">
            <a:extLst>
              <a:ext uri="{FF2B5EF4-FFF2-40B4-BE49-F238E27FC236}">
                <a16:creationId xmlns:a16="http://schemas.microsoft.com/office/drawing/2014/main" id="{317B4D34-39B6-898F-D979-9768E0E975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78163" y="3302061"/>
            <a:ext cx="365633" cy="365633"/>
          </a:xfrm>
          <a:prstGeom prst="rect">
            <a:avLst/>
          </a:prstGeom>
        </p:spPr>
      </p:pic>
      <p:pic>
        <p:nvPicPr>
          <p:cNvPr id="31" name="Graphic 30" descr="Child with balloon outline">
            <a:extLst>
              <a:ext uri="{FF2B5EF4-FFF2-40B4-BE49-F238E27FC236}">
                <a16:creationId xmlns:a16="http://schemas.microsoft.com/office/drawing/2014/main" id="{58891574-DE38-1AB8-6FF9-02C0A16F203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36202" y="3069692"/>
            <a:ext cx="550795" cy="550795"/>
          </a:xfrm>
          <a:prstGeom prst="rect">
            <a:avLst/>
          </a:prstGeom>
        </p:spPr>
      </p:pic>
      <p:sp>
        <p:nvSpPr>
          <p:cNvPr id="32" name="TextBox 31">
            <a:extLst>
              <a:ext uri="{FF2B5EF4-FFF2-40B4-BE49-F238E27FC236}">
                <a16:creationId xmlns:a16="http://schemas.microsoft.com/office/drawing/2014/main" id="{AE0D4883-E8C3-07F1-93CB-41C91C463AAF}"/>
              </a:ext>
            </a:extLst>
          </p:cNvPr>
          <p:cNvSpPr txBox="1"/>
          <p:nvPr/>
        </p:nvSpPr>
        <p:spPr>
          <a:xfrm>
            <a:off x="6232358" y="312821"/>
            <a:ext cx="184731" cy="369332"/>
          </a:xfrm>
          <a:prstGeom prst="rect">
            <a:avLst/>
          </a:prstGeom>
          <a:noFill/>
        </p:spPr>
        <p:txBody>
          <a:bodyPr wrap="none" rtlCol="0">
            <a:spAutoFit/>
          </a:bodyPr>
          <a:lstStyle/>
          <a:p>
            <a:endParaRPr lang="en-US" dirty="0"/>
          </a:p>
        </p:txBody>
      </p:sp>
      <p:pic>
        <p:nvPicPr>
          <p:cNvPr id="33" name="Graphic 32" descr="Pregnant lady outline">
            <a:extLst>
              <a:ext uri="{FF2B5EF4-FFF2-40B4-BE49-F238E27FC236}">
                <a16:creationId xmlns:a16="http://schemas.microsoft.com/office/drawing/2014/main" id="{5F576882-C9BD-76E9-9D6A-ED81CB626C1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90990" y="2176923"/>
            <a:ext cx="408070" cy="408070"/>
          </a:xfrm>
          <a:prstGeom prst="rect">
            <a:avLst/>
          </a:prstGeom>
        </p:spPr>
      </p:pic>
    </p:spTree>
    <p:extLst>
      <p:ext uri="{BB962C8B-B14F-4D97-AF65-F5344CB8AC3E}">
        <p14:creationId xmlns:p14="http://schemas.microsoft.com/office/powerpoint/2010/main" val="848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622D3-67A5-1163-23DD-30AC4D6BBDE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61C8DE-179E-FC6B-7C84-4E9625CD0F0C}"/>
              </a:ext>
            </a:extLst>
          </p:cNvPr>
          <p:cNvSpPr txBox="1"/>
          <p:nvPr/>
        </p:nvSpPr>
        <p:spPr>
          <a:xfrm>
            <a:off x="401554" y="5828778"/>
            <a:ext cx="11267932" cy="830997"/>
          </a:xfrm>
          <a:prstGeom prst="rect">
            <a:avLst/>
          </a:prstGeom>
          <a:noFill/>
        </p:spPr>
        <p:txBody>
          <a:bodyPr wrap="square">
            <a:spAutoFit/>
          </a:bodyPr>
          <a:lstStyle/>
          <a:p>
            <a:r>
              <a:rPr lang="en-US" sz="1600" dirty="0" err="1">
                <a:effectLst/>
              </a:rPr>
              <a:t>Matricardi</a:t>
            </a:r>
            <a:r>
              <a:rPr lang="en-US" sz="1600" dirty="0">
                <a:effectLst/>
              </a:rPr>
              <a:t> </a:t>
            </a:r>
            <a:r>
              <a:rPr lang="en-US" sz="1600" i="1" dirty="0">
                <a:effectLst/>
              </a:rPr>
              <a:t>et al. </a:t>
            </a:r>
            <a:r>
              <a:rPr lang="en-US" sz="1600" dirty="0">
                <a:effectLst/>
              </a:rPr>
              <a:t>“Exposure to foodborne and orofecal microbes versus airborne viruses in relation to atopy and allergic asthma: epidemiological study.” </a:t>
            </a:r>
            <a:r>
              <a:rPr lang="en-US" sz="1600" i="1" dirty="0"/>
              <a:t>British Medical Journal </a:t>
            </a:r>
            <a:r>
              <a:rPr lang="en-US" sz="1600" dirty="0">
                <a:effectLst/>
              </a:rPr>
              <a:t>February 2000, </a:t>
            </a:r>
            <a:r>
              <a:rPr lang="en-US" sz="1600" dirty="0"/>
              <a:t>320</a:t>
            </a:r>
            <a:r>
              <a:rPr lang="en-US" sz="1600" dirty="0">
                <a:effectLst/>
              </a:rPr>
              <a:t>: 412-417</a:t>
            </a:r>
          </a:p>
          <a:p>
            <a:r>
              <a:rPr lang="en-US" sz="1600" dirty="0">
                <a:effectLst/>
                <a:hlinkClick r:id="rId2"/>
              </a:rPr>
              <a:t>https://pubmed.ncbi.nlm.nih.gov/10669445/</a:t>
            </a:r>
            <a:endParaRPr lang="en-US" sz="1600" dirty="0">
              <a:effectLst/>
            </a:endParaRPr>
          </a:p>
        </p:txBody>
      </p:sp>
      <p:sp>
        <p:nvSpPr>
          <p:cNvPr id="8" name="TextBox 7">
            <a:extLst>
              <a:ext uri="{FF2B5EF4-FFF2-40B4-BE49-F238E27FC236}">
                <a16:creationId xmlns:a16="http://schemas.microsoft.com/office/drawing/2014/main" id="{EE7B7A11-39B6-00F1-D59D-EC4E443629B8}"/>
              </a:ext>
            </a:extLst>
          </p:cNvPr>
          <p:cNvSpPr txBox="1"/>
          <p:nvPr/>
        </p:nvSpPr>
        <p:spPr>
          <a:xfrm>
            <a:off x="262768" y="198225"/>
            <a:ext cx="10621542" cy="769441"/>
          </a:xfrm>
          <a:prstGeom prst="rect">
            <a:avLst/>
          </a:prstGeom>
          <a:noFill/>
        </p:spPr>
        <p:txBody>
          <a:bodyPr wrap="square" rtlCol="0">
            <a:spAutoFit/>
          </a:bodyPr>
          <a:lstStyle/>
          <a:p>
            <a:pPr algn="just"/>
            <a:r>
              <a:rPr lang="en-US" sz="2200" b="1" dirty="0">
                <a:solidFill>
                  <a:schemeClr val="accent1"/>
                </a:solidFill>
                <a:latin typeface="+mj-lt"/>
              </a:rPr>
              <a:t>This study of military cadets in Italy showed that recruits with prior exposure to ingested pathogens </a:t>
            </a:r>
            <a:r>
              <a:rPr lang="en-US" sz="2000" b="1" dirty="0">
                <a:solidFill>
                  <a:schemeClr val="accent1"/>
                </a:solidFill>
                <a:latin typeface="+mj-lt"/>
              </a:rPr>
              <a:t>(</a:t>
            </a:r>
            <a:r>
              <a:rPr lang="en-US" sz="1600" b="1" i="1" dirty="0">
                <a:solidFill>
                  <a:schemeClr val="accent1"/>
                </a:solidFill>
                <a:effectLst/>
                <a:latin typeface="+mj-lt"/>
              </a:rPr>
              <a:t>Toxoplasma gondii</a:t>
            </a:r>
            <a:r>
              <a:rPr lang="en-US" sz="1600" b="1" dirty="0">
                <a:solidFill>
                  <a:schemeClr val="accent1"/>
                </a:solidFill>
                <a:effectLst/>
                <a:latin typeface="+mj-lt"/>
              </a:rPr>
              <a:t>, </a:t>
            </a:r>
            <a:r>
              <a:rPr lang="en-US" sz="1600" b="1" i="1" dirty="0">
                <a:solidFill>
                  <a:schemeClr val="accent1"/>
                </a:solidFill>
                <a:effectLst/>
                <a:latin typeface="+mj-lt"/>
              </a:rPr>
              <a:t>Helicobacter pylori</a:t>
            </a:r>
            <a:r>
              <a:rPr lang="en-US" sz="1600" b="1" dirty="0">
                <a:solidFill>
                  <a:schemeClr val="accent1"/>
                </a:solidFill>
                <a:effectLst/>
                <a:latin typeface="+mj-lt"/>
              </a:rPr>
              <a:t>, and hepatitis A</a:t>
            </a:r>
            <a:r>
              <a:rPr lang="en-US" sz="2000" b="1" dirty="0">
                <a:solidFill>
                  <a:schemeClr val="accent1"/>
                </a:solidFill>
                <a:effectLst/>
                <a:latin typeface="+mj-lt"/>
              </a:rPr>
              <a:t>) </a:t>
            </a:r>
            <a:r>
              <a:rPr lang="en-US" sz="2200" b="1" dirty="0">
                <a:solidFill>
                  <a:schemeClr val="accent1"/>
                </a:solidFill>
                <a:latin typeface="+mj-lt"/>
              </a:rPr>
              <a:t>had less allergies</a:t>
            </a:r>
            <a:r>
              <a:rPr lang="en-US" sz="2200" b="1" i="1" dirty="0">
                <a:solidFill>
                  <a:schemeClr val="accent1"/>
                </a:solidFill>
                <a:effectLst/>
                <a:latin typeface="+mj-lt"/>
              </a:rPr>
              <a:t>.</a:t>
            </a:r>
            <a:r>
              <a:rPr lang="en-US" sz="2200" b="1" dirty="0">
                <a:solidFill>
                  <a:schemeClr val="accent1"/>
                </a:solidFill>
                <a:latin typeface="+mj-lt"/>
              </a:rPr>
              <a:t> </a:t>
            </a:r>
          </a:p>
        </p:txBody>
      </p:sp>
      <p:sp>
        <p:nvSpPr>
          <p:cNvPr id="9" name="TextBox 8">
            <a:extLst>
              <a:ext uri="{FF2B5EF4-FFF2-40B4-BE49-F238E27FC236}">
                <a16:creationId xmlns:a16="http://schemas.microsoft.com/office/drawing/2014/main" id="{8DC6432C-5536-9BF4-3711-D595F7CFCF5F}"/>
              </a:ext>
            </a:extLst>
          </p:cNvPr>
          <p:cNvSpPr txBox="1"/>
          <p:nvPr/>
        </p:nvSpPr>
        <p:spPr>
          <a:xfrm>
            <a:off x="401553" y="1884878"/>
            <a:ext cx="3373277" cy="3139321"/>
          </a:xfrm>
          <a:prstGeom prst="rect">
            <a:avLst/>
          </a:prstGeom>
          <a:noFill/>
        </p:spPr>
        <p:txBody>
          <a:bodyPr wrap="square" rtlCol="0">
            <a:spAutoFit/>
          </a:bodyPr>
          <a:lstStyle/>
          <a:p>
            <a:pPr algn="just"/>
            <a:r>
              <a:rPr lang="en-US" sz="2200" i="1" dirty="0">
                <a:effectLst/>
              </a:rPr>
              <a:t>Our data …support(s) the hypothesis that daily ingestion of traditionally processed food, not treated with antimicrobial preservatives and not subjected to hygienic procedures, may help to</a:t>
            </a:r>
          </a:p>
          <a:p>
            <a:pPr algn="just"/>
            <a:r>
              <a:rPr lang="en-US" sz="2200" i="1" dirty="0">
                <a:effectLst/>
              </a:rPr>
              <a:t>prevent atopy.</a:t>
            </a:r>
          </a:p>
        </p:txBody>
      </p:sp>
      <p:pic>
        <p:nvPicPr>
          <p:cNvPr id="3" name="Picture 2" descr="A table with numbers and symbols&#10;&#10;Description automatically generated">
            <a:extLst>
              <a:ext uri="{FF2B5EF4-FFF2-40B4-BE49-F238E27FC236}">
                <a16:creationId xmlns:a16="http://schemas.microsoft.com/office/drawing/2014/main" id="{B9E16658-F4EC-9B8A-4EB4-05201467B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999" y="1983040"/>
            <a:ext cx="7478487" cy="3655760"/>
          </a:xfrm>
          <a:prstGeom prst="rect">
            <a:avLst/>
          </a:prstGeom>
          <a:ln>
            <a:solidFill>
              <a:schemeClr val="tx1"/>
            </a:solidFill>
          </a:ln>
        </p:spPr>
      </p:pic>
      <p:sp>
        <p:nvSpPr>
          <p:cNvPr id="2" name="TextBox 1">
            <a:extLst>
              <a:ext uri="{FF2B5EF4-FFF2-40B4-BE49-F238E27FC236}">
                <a16:creationId xmlns:a16="http://schemas.microsoft.com/office/drawing/2014/main" id="{AD8FF9EA-6B1F-CBFD-F1C8-C1C15D9EEA0B}"/>
              </a:ext>
            </a:extLst>
          </p:cNvPr>
          <p:cNvSpPr txBox="1"/>
          <p:nvPr/>
        </p:nvSpPr>
        <p:spPr>
          <a:xfrm>
            <a:off x="278323" y="1008517"/>
            <a:ext cx="9920754" cy="769441"/>
          </a:xfrm>
          <a:prstGeom prst="rect">
            <a:avLst/>
          </a:prstGeom>
          <a:noFill/>
        </p:spPr>
        <p:txBody>
          <a:bodyPr wrap="square" rtlCol="0">
            <a:spAutoFit/>
          </a:bodyPr>
          <a:lstStyle/>
          <a:p>
            <a:pPr algn="just"/>
            <a:r>
              <a:rPr lang="en-US" sz="2200" b="1" dirty="0">
                <a:solidFill>
                  <a:schemeClr val="accent1"/>
                </a:solidFill>
              </a:rPr>
              <a:t>Prior infection with measles, mumps, rubella, chicken pox, </a:t>
            </a:r>
            <a:r>
              <a:rPr lang="en-US" sz="2200" b="1" dirty="0">
                <a:solidFill>
                  <a:schemeClr val="accent1"/>
                </a:solidFill>
                <a:effectLst/>
              </a:rPr>
              <a:t>cytomegalovirus, or herpes had no noticeable effect on allergy outcomes (data not shown).</a:t>
            </a:r>
          </a:p>
        </p:txBody>
      </p:sp>
      <p:pic>
        <p:nvPicPr>
          <p:cNvPr id="5" name="Graphic 4" descr="Soldier male outline">
            <a:extLst>
              <a:ext uri="{FF2B5EF4-FFF2-40B4-BE49-F238E27FC236}">
                <a16:creationId xmlns:a16="http://schemas.microsoft.com/office/drawing/2014/main" id="{5EDFB421-71A9-7E29-08C1-FD9D4802B4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56855" y="444253"/>
            <a:ext cx="1428853" cy="1428853"/>
          </a:xfrm>
          <a:prstGeom prst="rect">
            <a:avLst/>
          </a:prstGeom>
        </p:spPr>
      </p:pic>
      <p:pic>
        <p:nvPicPr>
          <p:cNvPr id="7" name="Graphic 6" descr="Germ outline">
            <a:extLst>
              <a:ext uri="{FF2B5EF4-FFF2-40B4-BE49-F238E27FC236}">
                <a16:creationId xmlns:a16="http://schemas.microsoft.com/office/drawing/2014/main" id="{0A51AF74-B5C1-3003-3139-10CE2FF030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09947" y="621129"/>
            <a:ext cx="416880" cy="416880"/>
          </a:xfrm>
          <a:prstGeom prst="rect">
            <a:avLst/>
          </a:prstGeom>
        </p:spPr>
      </p:pic>
      <p:pic>
        <p:nvPicPr>
          <p:cNvPr id="11" name="Graphic 10" descr="Covid-19 outline">
            <a:extLst>
              <a:ext uri="{FF2B5EF4-FFF2-40B4-BE49-F238E27FC236}">
                <a16:creationId xmlns:a16="http://schemas.microsoft.com/office/drawing/2014/main" id="{BA1E58FC-B3E9-2684-2959-9FA41676D6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688245" y="1430581"/>
            <a:ext cx="356084" cy="328245"/>
          </a:xfrm>
          <a:prstGeom prst="rect">
            <a:avLst/>
          </a:prstGeom>
        </p:spPr>
      </p:pic>
      <p:pic>
        <p:nvPicPr>
          <p:cNvPr id="4" name="Picture 3" descr="A yellow emoji with tears and teardrops&#10;&#10;Description automatically generated">
            <a:extLst>
              <a:ext uri="{FF2B5EF4-FFF2-40B4-BE49-F238E27FC236}">
                <a16:creationId xmlns:a16="http://schemas.microsoft.com/office/drawing/2014/main" id="{398A02D0-9AA5-F242-FC2A-132173DA08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65686" y="5334024"/>
            <a:ext cx="290309" cy="290309"/>
          </a:xfrm>
          <a:prstGeom prst="rect">
            <a:avLst/>
          </a:prstGeom>
        </p:spPr>
      </p:pic>
      <p:pic>
        <p:nvPicPr>
          <p:cNvPr id="10" name="Picture 9" descr="A yellow face with black background&#10;&#10;Description automatically generated">
            <a:extLst>
              <a:ext uri="{FF2B5EF4-FFF2-40B4-BE49-F238E27FC236}">
                <a16:creationId xmlns:a16="http://schemas.microsoft.com/office/drawing/2014/main" id="{56A2378B-367C-0DA2-EFD8-E4C6AE6E158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86082" y="5335119"/>
            <a:ext cx="303681" cy="303681"/>
          </a:xfrm>
          <a:prstGeom prst="rect">
            <a:avLst/>
          </a:prstGeom>
        </p:spPr>
      </p:pic>
      <p:pic>
        <p:nvPicPr>
          <p:cNvPr id="12" name="Picture 11" descr="A yellow smiley face with black background&#10;&#10;Description automatically generated">
            <a:extLst>
              <a:ext uri="{FF2B5EF4-FFF2-40B4-BE49-F238E27FC236}">
                <a16:creationId xmlns:a16="http://schemas.microsoft.com/office/drawing/2014/main" id="{850031F6-5AC9-0AD1-5F81-CC5B194572B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19850" y="5334024"/>
            <a:ext cx="300819" cy="300819"/>
          </a:xfrm>
          <a:prstGeom prst="rect">
            <a:avLst/>
          </a:prstGeom>
        </p:spPr>
      </p:pic>
      <p:pic>
        <p:nvPicPr>
          <p:cNvPr id="14" name="Graphic 13" descr="Germ outline">
            <a:extLst>
              <a:ext uri="{FF2B5EF4-FFF2-40B4-BE49-F238E27FC236}">
                <a16:creationId xmlns:a16="http://schemas.microsoft.com/office/drawing/2014/main" id="{6984C2C3-1A3A-A068-D346-5137D75011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9753440" y="562747"/>
            <a:ext cx="547907" cy="566801"/>
          </a:xfrm>
          <a:prstGeom prst="rect">
            <a:avLst/>
          </a:prstGeom>
        </p:spPr>
      </p:pic>
      <p:pic>
        <p:nvPicPr>
          <p:cNvPr id="18" name="Graphic 17" descr="Germ outline">
            <a:extLst>
              <a:ext uri="{FF2B5EF4-FFF2-40B4-BE49-F238E27FC236}">
                <a16:creationId xmlns:a16="http://schemas.microsoft.com/office/drawing/2014/main" id="{60ADAA8C-5A6A-FC58-8ECA-3BEE4D74A2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31362" y="1400377"/>
            <a:ext cx="339969" cy="339969"/>
          </a:xfrm>
          <a:prstGeom prst="rect">
            <a:avLst/>
          </a:prstGeom>
        </p:spPr>
      </p:pic>
      <p:pic>
        <p:nvPicPr>
          <p:cNvPr id="20" name="Graphic 19" descr="Germ with solid fill">
            <a:extLst>
              <a:ext uri="{FF2B5EF4-FFF2-40B4-BE49-F238E27FC236}">
                <a16:creationId xmlns:a16="http://schemas.microsoft.com/office/drawing/2014/main" id="{F57611A8-4078-3D10-27D6-43BB6C08DA7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806938" y="2697554"/>
            <a:ext cx="243533" cy="243533"/>
          </a:xfrm>
          <a:prstGeom prst="rect">
            <a:avLst/>
          </a:prstGeom>
        </p:spPr>
      </p:pic>
      <p:pic>
        <p:nvPicPr>
          <p:cNvPr id="21" name="Graphic 20" descr="Germ with solid fill">
            <a:extLst>
              <a:ext uri="{FF2B5EF4-FFF2-40B4-BE49-F238E27FC236}">
                <a16:creationId xmlns:a16="http://schemas.microsoft.com/office/drawing/2014/main" id="{2E6115B4-DFB1-8FD3-1F83-1485F4B40EA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50471" y="2702845"/>
            <a:ext cx="243533" cy="243533"/>
          </a:xfrm>
          <a:prstGeom prst="rect">
            <a:avLst/>
          </a:prstGeom>
        </p:spPr>
      </p:pic>
      <p:pic>
        <p:nvPicPr>
          <p:cNvPr id="22" name="Graphic 21" descr="Germ with solid fill">
            <a:extLst>
              <a:ext uri="{FF2B5EF4-FFF2-40B4-BE49-F238E27FC236}">
                <a16:creationId xmlns:a16="http://schemas.microsoft.com/office/drawing/2014/main" id="{DC637D3E-1F7A-A1FD-912E-5A63FB15B8E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024869" y="2689944"/>
            <a:ext cx="243533" cy="243533"/>
          </a:xfrm>
          <a:prstGeom prst="rect">
            <a:avLst/>
          </a:prstGeom>
        </p:spPr>
      </p:pic>
      <p:pic>
        <p:nvPicPr>
          <p:cNvPr id="23" name="Graphic 22" descr="Germ with solid fill">
            <a:extLst>
              <a:ext uri="{FF2B5EF4-FFF2-40B4-BE49-F238E27FC236}">
                <a16:creationId xmlns:a16="http://schemas.microsoft.com/office/drawing/2014/main" id="{8498AFA1-1CFD-C7EC-1F21-CE36EF74F23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01347" y="2714565"/>
            <a:ext cx="243533" cy="243533"/>
          </a:xfrm>
          <a:prstGeom prst="rect">
            <a:avLst/>
          </a:prstGeom>
        </p:spPr>
      </p:pic>
    </p:spTree>
    <p:extLst>
      <p:ext uri="{BB962C8B-B14F-4D97-AF65-F5344CB8AC3E}">
        <p14:creationId xmlns:p14="http://schemas.microsoft.com/office/powerpoint/2010/main" val="32512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9426-70E7-5FF8-92F8-460C13350F75}"/>
            </a:ext>
          </a:extLst>
        </p:cNvPr>
        <p:cNvGrpSpPr/>
        <p:nvPr/>
      </p:nvGrpSpPr>
      <p:grpSpPr>
        <a:xfrm>
          <a:off x="0" y="0"/>
          <a:ext cx="0" cy="0"/>
          <a:chOff x="0" y="0"/>
          <a:chExt cx="0" cy="0"/>
        </a:xfrm>
      </p:grpSpPr>
      <p:pic>
        <p:nvPicPr>
          <p:cNvPr id="5" name="Picture 4" descr="A graph of a number of rectangles&#10;&#10;Description automatically generated">
            <a:extLst>
              <a:ext uri="{FF2B5EF4-FFF2-40B4-BE49-F238E27FC236}">
                <a16:creationId xmlns:a16="http://schemas.microsoft.com/office/drawing/2014/main" id="{893CD797-5045-17A8-75DA-0100FD8E43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3096" y="1764484"/>
            <a:ext cx="3574447" cy="4008914"/>
          </a:xfrm>
          <a:prstGeom prst="rect">
            <a:avLst/>
          </a:prstGeom>
        </p:spPr>
      </p:pic>
      <p:sp>
        <p:nvSpPr>
          <p:cNvPr id="6" name="TextBox 5">
            <a:extLst>
              <a:ext uri="{FF2B5EF4-FFF2-40B4-BE49-F238E27FC236}">
                <a16:creationId xmlns:a16="http://schemas.microsoft.com/office/drawing/2014/main" id="{B0A35CE5-00AF-F372-95C7-769181D496EE}"/>
              </a:ext>
            </a:extLst>
          </p:cNvPr>
          <p:cNvSpPr txBox="1"/>
          <p:nvPr/>
        </p:nvSpPr>
        <p:spPr>
          <a:xfrm>
            <a:off x="283029" y="5920366"/>
            <a:ext cx="11299371" cy="584775"/>
          </a:xfrm>
          <a:prstGeom prst="rect">
            <a:avLst/>
          </a:prstGeom>
          <a:noFill/>
        </p:spPr>
        <p:txBody>
          <a:bodyPr wrap="square">
            <a:spAutoFit/>
          </a:bodyPr>
          <a:lstStyle/>
          <a:p>
            <a:pPr algn="just"/>
            <a:r>
              <a:rPr lang="en-US" sz="1600" dirty="0">
                <a:effectLst/>
              </a:rPr>
              <a:t>Lynch </a:t>
            </a:r>
            <a:r>
              <a:rPr lang="en-US" sz="1600" i="1" dirty="0">
                <a:effectLst/>
              </a:rPr>
              <a:t>et al. </a:t>
            </a:r>
            <a:r>
              <a:rPr lang="en-US" sz="1600" dirty="0">
                <a:effectLst/>
              </a:rPr>
              <a:t>“</a:t>
            </a:r>
            <a:r>
              <a:rPr lang="en-US" sz="1600" b="0" i="0" dirty="0">
                <a:solidFill>
                  <a:srgbClr val="2E2E2E"/>
                </a:solidFill>
                <a:effectLst/>
                <a:latin typeface="Elsevier Sans"/>
              </a:rPr>
              <a:t>Effects of early-life exposure to allergens and bacteria on recurrent wheeze and atopy in urban children</a:t>
            </a:r>
            <a:r>
              <a:rPr lang="en-US" sz="1600" dirty="0">
                <a:effectLst/>
              </a:rPr>
              <a:t>.” </a:t>
            </a:r>
            <a:r>
              <a:rPr lang="en-US" sz="1600" i="1" dirty="0">
                <a:effectLst/>
              </a:rPr>
              <a:t>Journal of Allergy and Clinical Immunology</a:t>
            </a:r>
            <a:r>
              <a:rPr lang="en-US" sz="1600" dirty="0">
                <a:effectLst/>
              </a:rPr>
              <a:t> (2014) 134(3): 593-601. </a:t>
            </a:r>
            <a:r>
              <a:rPr lang="en-US" sz="1600" dirty="0">
                <a:effectLst/>
                <a:hlinkClick r:id="rId3"/>
              </a:rPr>
              <a:t>https://www.jacionline.org/article/S0091-6749(14)00593-4/fulltext</a:t>
            </a:r>
            <a:endParaRPr lang="en-US" sz="1600" dirty="0">
              <a:effectLst/>
            </a:endParaRPr>
          </a:p>
        </p:txBody>
      </p:sp>
      <p:sp>
        <p:nvSpPr>
          <p:cNvPr id="8" name="TextBox 7">
            <a:extLst>
              <a:ext uri="{FF2B5EF4-FFF2-40B4-BE49-F238E27FC236}">
                <a16:creationId xmlns:a16="http://schemas.microsoft.com/office/drawing/2014/main" id="{7369BF08-B39B-965F-32F1-38681C40CED6}"/>
              </a:ext>
            </a:extLst>
          </p:cNvPr>
          <p:cNvSpPr txBox="1"/>
          <p:nvPr/>
        </p:nvSpPr>
        <p:spPr>
          <a:xfrm>
            <a:off x="401554" y="126269"/>
            <a:ext cx="11540075" cy="769441"/>
          </a:xfrm>
          <a:prstGeom prst="rect">
            <a:avLst/>
          </a:prstGeom>
          <a:noFill/>
        </p:spPr>
        <p:txBody>
          <a:bodyPr wrap="square" rtlCol="0">
            <a:spAutoFit/>
          </a:bodyPr>
          <a:lstStyle/>
          <a:p>
            <a:r>
              <a:rPr lang="en-US" sz="2200" b="1" dirty="0">
                <a:solidFill>
                  <a:schemeClr val="accent1"/>
                </a:solidFill>
              </a:rPr>
              <a:t>This study from John Hopkins found that infants exposed to cockroach droppings, mouse and cat dander during the first year of life had lower rates of wheezing by age 3.</a:t>
            </a:r>
          </a:p>
        </p:txBody>
      </p:sp>
      <p:sp>
        <p:nvSpPr>
          <p:cNvPr id="9" name="TextBox 8">
            <a:extLst>
              <a:ext uri="{FF2B5EF4-FFF2-40B4-BE49-F238E27FC236}">
                <a16:creationId xmlns:a16="http://schemas.microsoft.com/office/drawing/2014/main" id="{15D75BA3-A24F-2949-918C-885A10A5761A}"/>
              </a:ext>
            </a:extLst>
          </p:cNvPr>
          <p:cNvSpPr txBox="1"/>
          <p:nvPr/>
        </p:nvSpPr>
        <p:spPr>
          <a:xfrm>
            <a:off x="401554" y="2094990"/>
            <a:ext cx="3406887" cy="3139321"/>
          </a:xfrm>
          <a:prstGeom prst="rect">
            <a:avLst/>
          </a:prstGeom>
          <a:noFill/>
        </p:spPr>
        <p:txBody>
          <a:bodyPr wrap="square" rtlCol="0">
            <a:spAutoFit/>
          </a:bodyPr>
          <a:lstStyle/>
          <a:p>
            <a:pPr algn="just"/>
            <a:r>
              <a:rPr lang="en-US" sz="2200" i="1" dirty="0">
                <a:effectLst/>
              </a:rPr>
              <a:t>Our observations raise the possibility that the optimal conditions to promote tolerance might be early-life antigenic exposure to allergen in conjunction with exposure to particular bacteria, such as those identified in this study.</a:t>
            </a:r>
          </a:p>
        </p:txBody>
      </p:sp>
      <p:sp>
        <p:nvSpPr>
          <p:cNvPr id="2" name="TextBox 1">
            <a:extLst>
              <a:ext uri="{FF2B5EF4-FFF2-40B4-BE49-F238E27FC236}">
                <a16:creationId xmlns:a16="http://schemas.microsoft.com/office/drawing/2014/main" id="{59FD7163-A2A2-7C5C-6B00-3E7340ED5C8E}"/>
              </a:ext>
            </a:extLst>
          </p:cNvPr>
          <p:cNvSpPr txBox="1"/>
          <p:nvPr/>
        </p:nvSpPr>
        <p:spPr>
          <a:xfrm>
            <a:off x="401554" y="878778"/>
            <a:ext cx="10316065" cy="769441"/>
          </a:xfrm>
          <a:prstGeom prst="rect">
            <a:avLst/>
          </a:prstGeom>
          <a:noFill/>
        </p:spPr>
        <p:txBody>
          <a:bodyPr wrap="square" rtlCol="0">
            <a:spAutoFit/>
          </a:bodyPr>
          <a:lstStyle/>
          <a:p>
            <a:pPr algn="just"/>
            <a:r>
              <a:rPr lang="en-US" sz="2200" b="1" dirty="0">
                <a:solidFill>
                  <a:schemeClr val="accent1"/>
                </a:solidFill>
              </a:rPr>
              <a:t>The same study also recorded significant differences in make-up of the bacteria in houses of children with allergies versus children with no allergy symptoms.</a:t>
            </a:r>
          </a:p>
        </p:txBody>
      </p:sp>
      <p:pic>
        <p:nvPicPr>
          <p:cNvPr id="7" name="Graphic 6" descr="Germ outline">
            <a:extLst>
              <a:ext uri="{FF2B5EF4-FFF2-40B4-BE49-F238E27FC236}">
                <a16:creationId xmlns:a16="http://schemas.microsoft.com/office/drawing/2014/main" id="{7585A9F8-A4FB-4F03-510B-57560142A7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717619" y="881842"/>
            <a:ext cx="1120278" cy="882642"/>
          </a:xfrm>
          <a:prstGeom prst="rect">
            <a:avLst/>
          </a:prstGeom>
        </p:spPr>
      </p:pic>
      <p:pic>
        <p:nvPicPr>
          <p:cNvPr id="20" name="Picture 19" descr="A brown bug with long legs&#10;&#10;Description automatically generated">
            <a:extLst>
              <a:ext uri="{FF2B5EF4-FFF2-40B4-BE49-F238E27FC236}">
                <a16:creationId xmlns:a16="http://schemas.microsoft.com/office/drawing/2014/main" id="{E2818716-000D-C543-50AE-F968C7E62D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741134" y="2495768"/>
            <a:ext cx="499862" cy="820286"/>
          </a:xfrm>
          <a:prstGeom prst="rect">
            <a:avLst/>
          </a:prstGeom>
        </p:spPr>
      </p:pic>
      <p:pic>
        <p:nvPicPr>
          <p:cNvPr id="24" name="Graphic 23" descr="Cat with solid fill">
            <a:extLst>
              <a:ext uri="{FF2B5EF4-FFF2-40B4-BE49-F238E27FC236}">
                <a16:creationId xmlns:a16="http://schemas.microsoft.com/office/drawing/2014/main" id="{A8CDD3A5-567D-E69D-7FB6-903FB00B13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3441" y="2467793"/>
            <a:ext cx="848261" cy="848261"/>
          </a:xfrm>
          <a:prstGeom prst="rect">
            <a:avLst/>
          </a:prstGeom>
        </p:spPr>
      </p:pic>
      <p:pic>
        <p:nvPicPr>
          <p:cNvPr id="26" name="Graphic 25" descr="Rat outline">
            <a:extLst>
              <a:ext uri="{FF2B5EF4-FFF2-40B4-BE49-F238E27FC236}">
                <a16:creationId xmlns:a16="http://schemas.microsoft.com/office/drawing/2014/main" id="{5A68CEEC-9827-69CF-56A2-D4E84E3F8A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5938" y="3335511"/>
            <a:ext cx="765074" cy="765074"/>
          </a:xfrm>
          <a:prstGeom prst="rect">
            <a:avLst/>
          </a:prstGeom>
        </p:spPr>
      </p:pic>
      <p:pic>
        <p:nvPicPr>
          <p:cNvPr id="12" name="Picture 11" descr="A diagram of different sizes and colors&#10;&#10;Description automatically generated">
            <a:extLst>
              <a:ext uri="{FF2B5EF4-FFF2-40B4-BE49-F238E27FC236}">
                <a16:creationId xmlns:a16="http://schemas.microsoft.com/office/drawing/2014/main" id="{0CF522D4-2FC1-1695-4C22-F1DDB3CFA12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7543" y="1795187"/>
            <a:ext cx="4316265" cy="3847621"/>
          </a:xfrm>
          <a:prstGeom prst="rect">
            <a:avLst/>
          </a:prstGeom>
        </p:spPr>
      </p:pic>
    </p:spTree>
    <p:extLst>
      <p:ext uri="{BB962C8B-B14F-4D97-AF65-F5344CB8AC3E}">
        <p14:creationId xmlns:p14="http://schemas.microsoft.com/office/powerpoint/2010/main" val="428989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4731</TotalTime>
  <Words>3253</Words>
  <Application>Microsoft Macintosh PowerPoint</Application>
  <PresentationFormat>Widescreen</PresentationFormat>
  <Paragraphs>240</Paragraphs>
  <Slides>27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Elsevier Sans</vt:lpstr>
      <vt:lpstr>Agency FB</vt:lpstr>
      <vt:lpstr>Aptos</vt:lpstr>
      <vt:lpstr>Aptos Display</vt:lpstr>
      <vt:lpstr>Aptos Narrow</vt:lpstr>
      <vt:lpstr>Arial</vt:lpstr>
      <vt:lpstr>Calibri</vt:lpstr>
      <vt:lpstr>Helvetica</vt:lpstr>
      <vt:lpstr>Symbol</vt:lpstr>
      <vt:lpstr>Times New Roman</vt:lpstr>
      <vt:lpstr>Office Theme</vt:lpstr>
      <vt:lpstr>A Review on Probable Causes  of the Childhood Allergy Epidemic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Chaves, Antonio R</dc:creator>
  <cp:lastModifiedBy>Chaves, Antonio R</cp:lastModifiedBy>
  <cp:revision>269</cp:revision>
  <cp:lastPrinted>2025-07-07T12:30:26Z</cp:lastPrinted>
  <dcterms:created xsi:type="dcterms:W3CDTF">2025-06-12T22:00:41Z</dcterms:created>
  <dcterms:modified xsi:type="dcterms:W3CDTF">2025-07-08T12:16:33Z</dcterms:modified>
</cp:coreProperties>
</file>