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76" r:id="rId2"/>
    <p:sldId id="841" r:id="rId3"/>
    <p:sldId id="307" r:id="rId4"/>
    <p:sldId id="774" r:id="rId5"/>
    <p:sldId id="776" r:id="rId6"/>
    <p:sldId id="777" r:id="rId7"/>
    <p:sldId id="778" r:id="rId8"/>
    <p:sldId id="840" r:id="rId9"/>
    <p:sldId id="838" r:id="rId10"/>
    <p:sldId id="83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5" orient="horz" pos="3600" userDrawn="1">
          <p15:clr>
            <a:srgbClr val="A4A3A4"/>
          </p15:clr>
        </p15:guide>
        <p15:guide id="6" orient="horz" pos="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52749A"/>
    <a:srgbClr val="4373B7"/>
    <a:srgbClr val="7CC2EC"/>
    <a:srgbClr val="E7AA34"/>
    <a:srgbClr val="A4081E"/>
    <a:srgbClr val="96CF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E496F-003D-4DE1-80A0-59A9C0C8B254}" v="37" dt="2023-08-29T12:12:21.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autoAdjust="0"/>
    <p:restoredTop sz="93595" autoAdjust="0"/>
  </p:normalViewPr>
  <p:slideViewPr>
    <p:cSldViewPr snapToGrid="0" snapToObjects="1" showGuides="1">
      <p:cViewPr varScale="1">
        <p:scale>
          <a:sx n="111" d="100"/>
          <a:sy n="111" d="100"/>
        </p:scale>
        <p:origin x="1440" y="200"/>
      </p:cViewPr>
      <p:guideLst>
        <p:guide orient="horz" pos="2160"/>
        <p:guide pos="2880"/>
        <p:guide orient="horz" pos="3600"/>
        <p:guide orient="horz" pos="3825"/>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37EF0A-35DC-BF42-A773-812EDB0677B2}" type="datetimeFigureOut">
              <a:rPr lang="en-US" smtClean="0"/>
              <a:t>12/31/25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FB72E-3FFD-BA45-986D-9632F1E041CB}" type="slidenum">
              <a:rPr lang="en-US" smtClean="0"/>
              <a:t>‹#›</a:t>
            </a:fld>
            <a:endParaRPr lang="en-US" dirty="0"/>
          </a:p>
        </p:txBody>
      </p:sp>
    </p:spTree>
    <p:extLst>
      <p:ext uri="{BB962C8B-B14F-4D97-AF65-F5344CB8AC3E}">
        <p14:creationId xmlns:p14="http://schemas.microsoft.com/office/powerpoint/2010/main" val="357440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87367-A897-4B4F-903A-0EF1750936A9}" type="datetimeFigureOut">
              <a:rPr lang="en-US" smtClean="0"/>
              <a:t>12/31/25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80C9B-E63C-C14B-8D8B-69F3509FFE79}" type="slidenum">
              <a:rPr lang="en-US" smtClean="0"/>
              <a:t>‹#›</a:t>
            </a:fld>
            <a:endParaRPr lang="en-US" dirty="0"/>
          </a:p>
        </p:txBody>
      </p:sp>
    </p:spTree>
    <p:extLst>
      <p:ext uri="{BB962C8B-B14F-4D97-AF65-F5344CB8AC3E}">
        <p14:creationId xmlns:p14="http://schemas.microsoft.com/office/powerpoint/2010/main" val="20288203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043" y="0"/>
            <a:ext cx="9160043" cy="6866963"/>
          </a:xfrm>
          <a:prstGeom prst="rect">
            <a:avLst/>
          </a:prstGeom>
        </p:spPr>
      </p:pic>
      <p:sp>
        <p:nvSpPr>
          <p:cNvPr id="10" name="TextBox 9"/>
          <p:cNvSpPr txBox="1"/>
          <p:nvPr userDrawn="1"/>
        </p:nvSpPr>
        <p:spPr>
          <a:xfrm>
            <a:off x="788988" y="786407"/>
            <a:ext cx="7549979" cy="1415571"/>
          </a:xfrm>
          <a:prstGeom prst="rect">
            <a:avLst/>
          </a:prstGeom>
          <a:noFill/>
        </p:spPr>
        <p:txBody>
          <a:bodyPr wrap="square" rtlCol="0" anchor="ctr" anchorCtr="1">
            <a:noAutofit/>
          </a:bodyPr>
          <a:lstStyle/>
          <a:p>
            <a:pPr algn="ctr"/>
            <a:r>
              <a:rPr lang="en-US" sz="3600" dirty="0">
                <a:solidFill>
                  <a:schemeClr val="bg1"/>
                </a:solidFill>
              </a:rPr>
              <a:t>Lecture Outlines</a:t>
            </a:r>
            <a:endParaRPr lang="en-US" sz="3600" b="1" i="1" dirty="0">
              <a:solidFill>
                <a:srgbClr val="E7AA34"/>
              </a:solidFill>
            </a:endParaRPr>
          </a:p>
        </p:txBody>
      </p:sp>
      <p:sp>
        <p:nvSpPr>
          <p:cNvPr id="11" name="TextBox 10"/>
          <p:cNvSpPr txBox="1"/>
          <p:nvPr userDrawn="1"/>
        </p:nvSpPr>
        <p:spPr>
          <a:xfrm>
            <a:off x="0" y="5472916"/>
            <a:ext cx="3378291" cy="958660"/>
          </a:xfrm>
          <a:prstGeom prst="rect">
            <a:avLst/>
          </a:prstGeom>
          <a:noFill/>
        </p:spPr>
        <p:txBody>
          <a:bodyPr wrap="square" rtlCol="0">
            <a:spAutoFit/>
          </a:bodyPr>
          <a:lstStyle/>
          <a:p>
            <a:pPr algn="ctr">
              <a:lnSpc>
                <a:spcPct val="150000"/>
              </a:lnSpc>
            </a:pPr>
            <a:r>
              <a:rPr lang="en-US" sz="2000" dirty="0" err="1">
                <a:solidFill>
                  <a:schemeClr val="bg1"/>
                </a:solidFill>
              </a:rPr>
              <a:t>Withgott</a:t>
            </a:r>
            <a:r>
              <a:rPr lang="en-US" sz="2000" dirty="0">
                <a:solidFill>
                  <a:schemeClr val="bg1"/>
                </a:solidFill>
              </a:rPr>
              <a:t> | </a:t>
            </a:r>
            <a:r>
              <a:rPr lang="en-US" sz="2000" dirty="0" err="1">
                <a:solidFill>
                  <a:schemeClr val="bg1"/>
                </a:solidFill>
              </a:rPr>
              <a:t>Laposata</a:t>
            </a:r>
            <a:endParaRPr lang="en-US" sz="2000" dirty="0">
              <a:solidFill>
                <a:schemeClr val="bg1"/>
              </a:solidFill>
            </a:endParaRPr>
          </a:p>
          <a:p>
            <a:pPr algn="ctr">
              <a:lnSpc>
                <a:spcPct val="150000"/>
              </a:lnSpc>
            </a:pPr>
            <a:r>
              <a:rPr lang="en-US" sz="2000" dirty="0">
                <a:solidFill>
                  <a:schemeClr val="bg1"/>
                </a:solidFill>
              </a:rPr>
              <a:t>Sixth Edition</a:t>
            </a:r>
          </a:p>
        </p:txBody>
      </p:sp>
      <p:sp>
        <p:nvSpPr>
          <p:cNvPr id="4" name="Footer Placeholder 3"/>
          <p:cNvSpPr>
            <a:spLocks noGrp="1"/>
          </p:cNvSpPr>
          <p:nvPr>
            <p:ph type="ftr" sz="quarter" idx="10"/>
          </p:nvPr>
        </p:nvSpPr>
        <p:spPr/>
        <p:txBody>
          <a:bodyPr/>
          <a:lstStyle>
            <a:lvl1pPr>
              <a:defRPr>
                <a:solidFill>
                  <a:schemeClr val="bg1"/>
                </a:solidFill>
              </a:defRPr>
            </a:lvl1pPr>
          </a:lstStyle>
          <a:p>
            <a:r>
              <a:rPr lang="en-US"/>
              <a:t>© 2018 Pearson Education, Inc.</a:t>
            </a:r>
            <a:endParaRPr lang="en-US" dirty="0"/>
          </a:p>
        </p:txBody>
      </p:sp>
      <p:sp>
        <p:nvSpPr>
          <p:cNvPr id="5" name="TextBox 4"/>
          <p:cNvSpPr txBox="1"/>
          <p:nvPr userDrawn="1"/>
        </p:nvSpPr>
        <p:spPr>
          <a:xfrm>
            <a:off x="222421" y="270945"/>
            <a:ext cx="7795724" cy="523220"/>
          </a:xfrm>
          <a:prstGeom prst="rect">
            <a:avLst/>
          </a:prstGeom>
          <a:noFill/>
        </p:spPr>
        <p:txBody>
          <a:bodyPr wrap="none" rtlCol="0">
            <a:spAutoFit/>
          </a:bodyPr>
          <a:lstStyle/>
          <a:p>
            <a:r>
              <a:rPr lang="en-US" sz="2800" b="1" dirty="0">
                <a:solidFill>
                  <a:schemeClr val="bg1"/>
                </a:solidFill>
              </a:rPr>
              <a:t>ENVIRONMENT  </a:t>
            </a:r>
            <a:r>
              <a:rPr lang="en-US" sz="2800" dirty="0">
                <a:solidFill>
                  <a:schemeClr val="tx2"/>
                </a:solidFill>
              </a:rPr>
              <a:t>the science</a:t>
            </a:r>
            <a:r>
              <a:rPr lang="en-US" sz="2800" baseline="0" dirty="0">
                <a:solidFill>
                  <a:schemeClr val="tx2"/>
                </a:solidFill>
              </a:rPr>
              <a:t> behind the stories</a:t>
            </a:r>
            <a:endParaRPr lang="en-US" sz="2800" dirty="0">
              <a:solidFill>
                <a:schemeClr val="tx2"/>
              </a:solidFill>
            </a:endParaRPr>
          </a:p>
        </p:txBody>
      </p:sp>
      <p:sp>
        <p:nvSpPr>
          <p:cNvPr id="12" name="TextBox 11"/>
          <p:cNvSpPr txBox="1"/>
          <p:nvPr userDrawn="1"/>
        </p:nvSpPr>
        <p:spPr>
          <a:xfrm>
            <a:off x="3858397" y="5969654"/>
            <a:ext cx="5097687" cy="584775"/>
          </a:xfrm>
          <a:prstGeom prst="rect">
            <a:avLst/>
          </a:prstGeom>
          <a:noFill/>
        </p:spPr>
        <p:txBody>
          <a:bodyPr wrap="square" rtlCol="0">
            <a:spAutoFit/>
          </a:bodyPr>
          <a:lstStyle/>
          <a:p>
            <a:pPr algn="r">
              <a:lnSpc>
                <a:spcPct val="100000"/>
              </a:lnSpc>
            </a:pPr>
            <a:r>
              <a:rPr lang="en-US" sz="1600" dirty="0">
                <a:solidFill>
                  <a:schemeClr val="bg1"/>
                </a:solidFill>
              </a:rPr>
              <a:t>Lecture Outlines by</a:t>
            </a:r>
          </a:p>
          <a:p>
            <a:pPr algn="r">
              <a:lnSpc>
                <a:spcPct val="100000"/>
              </a:lnSpc>
            </a:pPr>
            <a:r>
              <a:rPr lang="en-US" sz="1600" dirty="0">
                <a:solidFill>
                  <a:schemeClr val="bg1"/>
                </a:solidFill>
              </a:rPr>
              <a:t>James </a:t>
            </a:r>
            <a:r>
              <a:rPr lang="en-US" sz="1600" dirty="0" err="1">
                <a:solidFill>
                  <a:schemeClr val="bg1"/>
                </a:solidFill>
              </a:rPr>
              <a:t>Dauray</a:t>
            </a:r>
            <a:r>
              <a:rPr lang="en-US" sz="1600" dirty="0">
                <a:solidFill>
                  <a:schemeClr val="bg1"/>
                </a:solidFill>
              </a:rPr>
              <a:t>, College of Lake County</a:t>
            </a:r>
          </a:p>
        </p:txBody>
      </p:sp>
      <p:sp>
        <p:nvSpPr>
          <p:cNvPr id="6" name="Rectangle 5"/>
          <p:cNvSpPr/>
          <p:nvPr userDrawn="1"/>
        </p:nvSpPr>
        <p:spPr>
          <a:xfrm>
            <a:off x="1543050" y="2550640"/>
            <a:ext cx="6052967" cy="2554545"/>
          </a:xfrm>
          <a:prstGeom prst="rect">
            <a:avLst/>
          </a:prstGeom>
        </p:spPr>
        <p:txBody>
          <a:bodyPr wrap="square">
            <a:spAutoFit/>
          </a:bodyPr>
          <a:lstStyle/>
          <a:p>
            <a:pPr algn="ctr"/>
            <a:r>
              <a:rPr lang="en-US" sz="3200" b="1" i="1" dirty="0">
                <a:solidFill>
                  <a:schemeClr val="bg1"/>
                </a:solidFill>
              </a:rPr>
              <a:t>Chapter 1</a:t>
            </a:r>
          </a:p>
          <a:p>
            <a:pPr algn="ctr"/>
            <a:endParaRPr lang="en-US" sz="3200" b="1" i="1" dirty="0">
              <a:solidFill>
                <a:schemeClr val="bg1"/>
              </a:solidFill>
            </a:endParaRPr>
          </a:p>
          <a:p>
            <a:pPr algn="ctr"/>
            <a:r>
              <a:rPr lang="en-US" sz="3200" b="1" i="1" dirty="0">
                <a:solidFill>
                  <a:schemeClr val="bg1"/>
                </a:solidFill>
              </a:rPr>
              <a:t>Science and Sustainability: An Introduction to Environmental Science</a:t>
            </a:r>
          </a:p>
        </p:txBody>
      </p:sp>
    </p:spTree>
    <p:extLst>
      <p:ext uri="{BB962C8B-B14F-4D97-AF65-F5344CB8AC3E}">
        <p14:creationId xmlns:p14="http://schemas.microsoft.com/office/powerpoint/2010/main" val="28677163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45277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view Questions">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lvl1pPr marL="514350" indent="-514350">
              <a:spcAft>
                <a:spcPts val="600"/>
              </a:spcAft>
              <a:buFont typeface="+mj-lt"/>
              <a:buAutoNum type="arabicPeriod"/>
              <a:defRPr/>
            </a:lvl1pPr>
            <a:lvl2pPr marL="971550" indent="-514350">
              <a:buFont typeface="+mj-lt"/>
              <a:buAutoNum type="alphaLcPeriod"/>
              <a:defRPr/>
            </a:lvl2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76851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356762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95" y="225315"/>
            <a:ext cx="8849528" cy="59008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49070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81746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5" name="Rectangle 4"/>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56028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95" y="225315"/>
            <a:ext cx="8849528" cy="107536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43395" y="1300678"/>
            <a:ext cx="8849528" cy="482548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t>© 2018 Pearson Education, Inc.</a:t>
            </a:r>
          </a:p>
        </p:txBody>
      </p:sp>
    </p:spTree>
    <p:extLst>
      <p:ext uri="{BB962C8B-B14F-4D97-AF65-F5344CB8AC3E}">
        <p14:creationId xmlns:p14="http://schemas.microsoft.com/office/powerpoint/2010/main" val="241212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4" r:id="rId6"/>
    <p:sldLayoutId id="2147483655" r:id="rId7"/>
  </p:sldLayoutIdLst>
  <p:hf sldNum="0" hdr="0" dt="0"/>
  <p:txStyles>
    <p:titleStyle>
      <a:lvl1pPr algn="l" defTabSz="457200" rtl="0" eaLnBrk="1" latinLnBrk="0" hangingPunct="1">
        <a:spcBef>
          <a:spcPct val="0"/>
        </a:spcBef>
        <a:buNone/>
        <a:defRPr sz="3000" b="1" kern="1200">
          <a:solidFill>
            <a:srgbClr val="4373B7"/>
          </a:solidFill>
          <a:latin typeface="+mj-lt"/>
          <a:ea typeface="+mj-ea"/>
          <a:cs typeface="+mj-cs"/>
        </a:defRPr>
      </a:lvl1pPr>
    </p:titleStyle>
    <p:body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ourworldindata.org/life-expectancy"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hs/products/databriefs/db428.htm"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urworldindata.org/life-expectanc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ssa.gov/oact/STATS/table4c6.html" TargetMode="External"/><Relationship Id="rId5" Type="http://schemas.openxmlformats.org/officeDocument/2006/relationships/image" Target="../media/image6.jpg"/><Relationship Id="rId4" Type="http://schemas.openxmlformats.org/officeDocument/2006/relationships/hyperlink" Target="https://academic.oup.com/ije/article/48/3/945/5265302?login=fals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ourworldindata.org/us-life-expectancy-low"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ourworldindata.org/us-life-expectancy-low"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urworldindata.org/us-life-expectancy-low"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urworldindata.org/us-life-expectancy-low"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nchs/products/databriefs/db428.ht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nchs/nvss/vsrr/drug-overdose-data.htm"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a:xfrm>
            <a:off x="1003911" y="332483"/>
            <a:ext cx="6902606" cy="602588"/>
          </a:xfrm>
        </p:spPr>
        <p:txBody>
          <a:bodyPr/>
          <a:lstStyle/>
          <a:p>
            <a:r>
              <a:rPr lang="en-US" sz="2800" dirty="0"/>
              <a:t>Life Expectancy by Nation 1900-2023</a:t>
            </a:r>
            <a:br>
              <a:rPr lang="en-US" sz="2800" dirty="0"/>
            </a:br>
            <a:endParaRPr lang="en-US" sz="2800" dirty="0"/>
          </a:p>
        </p:txBody>
      </p:sp>
      <p:sp>
        <p:nvSpPr>
          <p:cNvPr id="12" name="TextBox 11">
            <a:extLst>
              <a:ext uri="{FF2B5EF4-FFF2-40B4-BE49-F238E27FC236}">
                <a16:creationId xmlns:a16="http://schemas.microsoft.com/office/drawing/2014/main" id="{0A7EC08D-1858-67E5-FAB0-11BD5FBAC426}"/>
              </a:ext>
            </a:extLst>
          </p:cNvPr>
          <p:cNvSpPr txBox="1"/>
          <p:nvPr/>
        </p:nvSpPr>
        <p:spPr>
          <a:xfrm>
            <a:off x="1003911" y="935071"/>
            <a:ext cx="5786878" cy="400110"/>
          </a:xfrm>
          <a:prstGeom prst="rect">
            <a:avLst/>
          </a:prstGeom>
          <a:noFill/>
        </p:spPr>
        <p:txBody>
          <a:bodyPr wrap="square">
            <a:spAutoFit/>
          </a:bodyPr>
          <a:lstStyle/>
          <a:p>
            <a:pPr algn="just"/>
            <a:r>
              <a:rPr lang="en-US" sz="2000" dirty="0">
                <a:hlinkClick r:id="rId2"/>
              </a:rPr>
              <a:t>https://ourworldindata.org/life-expectancy</a:t>
            </a:r>
            <a:endParaRPr lang="en-US" sz="2000" dirty="0"/>
          </a:p>
        </p:txBody>
      </p:sp>
      <p:pic>
        <p:nvPicPr>
          <p:cNvPr id="6" name="Picture 5" descr="A graph showing the number of years&#10;&#10;Description automatically generated">
            <a:extLst>
              <a:ext uri="{FF2B5EF4-FFF2-40B4-BE49-F238E27FC236}">
                <a16:creationId xmlns:a16="http://schemas.microsoft.com/office/drawing/2014/main" id="{87F1C780-D732-E591-402D-4A562D03A333}"/>
              </a:ext>
            </a:extLst>
          </p:cNvPr>
          <p:cNvPicPr>
            <a:picLocks noChangeAspect="1"/>
          </p:cNvPicPr>
          <p:nvPr/>
        </p:nvPicPr>
        <p:blipFill>
          <a:blip r:embed="rId3"/>
          <a:stretch>
            <a:fillRect/>
          </a:stretch>
        </p:blipFill>
        <p:spPr>
          <a:xfrm>
            <a:off x="1115424" y="1416634"/>
            <a:ext cx="6022956" cy="5108883"/>
          </a:xfrm>
          <a:prstGeom prst="rect">
            <a:avLst/>
          </a:prstGeom>
          <a:ln>
            <a:solidFill>
              <a:schemeClr val="tx1"/>
            </a:solidFill>
          </a:ln>
        </p:spPr>
      </p:pic>
    </p:spTree>
    <p:extLst>
      <p:ext uri="{BB962C8B-B14F-4D97-AF65-F5344CB8AC3E}">
        <p14:creationId xmlns:p14="http://schemas.microsoft.com/office/powerpoint/2010/main" val="380206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number of people with numbers and symbols&#10;&#10;Description automatically generated with medium confidence">
            <a:extLst>
              <a:ext uri="{FF2B5EF4-FFF2-40B4-BE49-F238E27FC236}">
                <a16:creationId xmlns:a16="http://schemas.microsoft.com/office/drawing/2014/main" id="{B490320D-38BB-F797-2BDF-33E75C05C7FE}"/>
              </a:ext>
            </a:extLst>
          </p:cNvPr>
          <p:cNvPicPr>
            <a:picLocks noChangeAspect="1"/>
          </p:cNvPicPr>
          <p:nvPr/>
        </p:nvPicPr>
        <p:blipFill>
          <a:blip r:embed="rId2"/>
          <a:stretch>
            <a:fillRect/>
          </a:stretch>
        </p:blipFill>
        <p:spPr>
          <a:xfrm>
            <a:off x="1071364" y="974427"/>
            <a:ext cx="6892018" cy="5116927"/>
          </a:xfrm>
          <a:prstGeom prst="rect">
            <a:avLst/>
          </a:prstGeom>
          <a:ln>
            <a:solidFill>
              <a:schemeClr val="tx1"/>
            </a:solidFill>
          </a:ln>
        </p:spPr>
      </p:pic>
      <p:sp>
        <p:nvSpPr>
          <p:cNvPr id="7" name="TextBox 6">
            <a:extLst>
              <a:ext uri="{FF2B5EF4-FFF2-40B4-BE49-F238E27FC236}">
                <a16:creationId xmlns:a16="http://schemas.microsoft.com/office/drawing/2014/main" id="{BD77990C-9168-D73A-A034-D5556B41D6D6}"/>
              </a:ext>
            </a:extLst>
          </p:cNvPr>
          <p:cNvSpPr txBox="1"/>
          <p:nvPr/>
        </p:nvSpPr>
        <p:spPr>
          <a:xfrm>
            <a:off x="2319454" y="6200078"/>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717D29DE-B0F5-F48D-A37C-42EAA410A1DF}"/>
              </a:ext>
            </a:extLst>
          </p:cNvPr>
          <p:cNvSpPr txBox="1"/>
          <p:nvPr/>
        </p:nvSpPr>
        <p:spPr>
          <a:xfrm>
            <a:off x="975732" y="6146334"/>
            <a:ext cx="8168268" cy="276999"/>
          </a:xfrm>
          <a:prstGeom prst="rect">
            <a:avLst/>
          </a:prstGeom>
          <a:noFill/>
        </p:spPr>
        <p:txBody>
          <a:bodyPr wrap="square">
            <a:spAutoFit/>
          </a:bodyPr>
          <a:lstStyle/>
          <a:p>
            <a:r>
              <a:rPr lang="en-US" sz="1200" b="1" i="1" dirty="0">
                <a:solidFill>
                  <a:srgbClr val="505041"/>
                </a:solidFill>
                <a:effectLst/>
                <a:latin typeface="SF Pro Display"/>
              </a:rPr>
              <a:t>Data Briefs Number 428. December 2021. </a:t>
            </a:r>
            <a:r>
              <a:rPr lang="en-US" sz="1200" b="1" i="0" u="sng" dirty="0">
                <a:solidFill>
                  <a:srgbClr val="505041"/>
                </a:solidFill>
                <a:effectLst/>
                <a:latin typeface="SF Pro Display"/>
                <a:hlinkClick r:id="rId3"/>
              </a:rPr>
              <a:t>https://www.cdc.gov/nchs/products/databriefs/db428.htm</a:t>
            </a:r>
            <a:endParaRPr lang="en-US" sz="1200" dirty="0"/>
          </a:p>
        </p:txBody>
      </p:sp>
    </p:spTree>
    <p:extLst>
      <p:ext uri="{BB962C8B-B14F-4D97-AF65-F5344CB8AC3E}">
        <p14:creationId xmlns:p14="http://schemas.microsoft.com/office/powerpoint/2010/main" val="3546389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E1BD3-CC03-863F-48F8-D67C40AE6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60914-9459-357E-A56D-B99B9F353617}"/>
              </a:ext>
            </a:extLst>
          </p:cNvPr>
          <p:cNvSpPr>
            <a:spLocks noGrp="1"/>
          </p:cNvSpPr>
          <p:nvPr>
            <p:ph type="title"/>
          </p:nvPr>
        </p:nvSpPr>
        <p:spPr>
          <a:xfrm>
            <a:off x="1003911" y="332483"/>
            <a:ext cx="6902606" cy="602588"/>
          </a:xfrm>
        </p:spPr>
        <p:txBody>
          <a:bodyPr/>
          <a:lstStyle/>
          <a:p>
            <a:r>
              <a:rPr lang="en-US" sz="2800" dirty="0"/>
              <a:t>Life Expectancy by Nation 1900-2023</a:t>
            </a:r>
            <a:br>
              <a:rPr lang="en-US" sz="2800" dirty="0"/>
            </a:br>
            <a:endParaRPr lang="en-US" sz="2800" dirty="0"/>
          </a:p>
        </p:txBody>
      </p:sp>
      <p:sp>
        <p:nvSpPr>
          <p:cNvPr id="12" name="TextBox 11">
            <a:extLst>
              <a:ext uri="{FF2B5EF4-FFF2-40B4-BE49-F238E27FC236}">
                <a16:creationId xmlns:a16="http://schemas.microsoft.com/office/drawing/2014/main" id="{69771F63-FEE2-E101-EB99-0B8E7C2C5F5F}"/>
              </a:ext>
            </a:extLst>
          </p:cNvPr>
          <p:cNvSpPr txBox="1"/>
          <p:nvPr/>
        </p:nvSpPr>
        <p:spPr>
          <a:xfrm>
            <a:off x="1003911" y="935071"/>
            <a:ext cx="5786878" cy="400110"/>
          </a:xfrm>
          <a:prstGeom prst="rect">
            <a:avLst/>
          </a:prstGeom>
          <a:noFill/>
        </p:spPr>
        <p:txBody>
          <a:bodyPr wrap="square">
            <a:spAutoFit/>
          </a:bodyPr>
          <a:lstStyle/>
          <a:p>
            <a:pPr algn="just"/>
            <a:r>
              <a:rPr lang="en-US" sz="2000" dirty="0">
                <a:hlinkClick r:id="rId2"/>
              </a:rPr>
              <a:t>https://ourworldindata.org/life-expectancy</a:t>
            </a:r>
            <a:endParaRPr lang="en-US" sz="2000" dirty="0"/>
          </a:p>
        </p:txBody>
      </p:sp>
      <p:pic>
        <p:nvPicPr>
          <p:cNvPr id="4" name="Picture 3" descr="A screen shot of a graph&#10;&#10;Description automatically generated">
            <a:extLst>
              <a:ext uri="{FF2B5EF4-FFF2-40B4-BE49-F238E27FC236}">
                <a16:creationId xmlns:a16="http://schemas.microsoft.com/office/drawing/2014/main" id="{68397344-A15D-C9CE-FA8C-F0038B75611C}"/>
              </a:ext>
            </a:extLst>
          </p:cNvPr>
          <p:cNvPicPr>
            <a:picLocks noChangeAspect="1"/>
          </p:cNvPicPr>
          <p:nvPr/>
        </p:nvPicPr>
        <p:blipFill>
          <a:blip r:embed="rId3"/>
          <a:stretch>
            <a:fillRect/>
          </a:stretch>
        </p:blipFill>
        <p:spPr>
          <a:xfrm>
            <a:off x="1003911" y="1378239"/>
            <a:ext cx="6068220" cy="5147278"/>
          </a:xfrm>
          <a:prstGeom prst="rect">
            <a:avLst/>
          </a:prstGeom>
          <a:ln>
            <a:solidFill>
              <a:schemeClr val="tx1"/>
            </a:solidFill>
          </a:ln>
        </p:spPr>
      </p:pic>
    </p:spTree>
    <p:extLst>
      <p:ext uri="{BB962C8B-B14F-4D97-AF65-F5344CB8AC3E}">
        <p14:creationId xmlns:p14="http://schemas.microsoft.com/office/powerpoint/2010/main" val="283016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B9B38-EBBE-9E6A-2FB5-7D22C9A354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C65009-4F8D-7F75-C150-52AF03FFAA37}"/>
              </a:ext>
            </a:extLst>
          </p:cNvPr>
          <p:cNvSpPr txBox="1"/>
          <p:nvPr/>
        </p:nvSpPr>
        <p:spPr>
          <a:xfrm>
            <a:off x="413832" y="312974"/>
            <a:ext cx="8616607" cy="523220"/>
          </a:xfrm>
          <a:prstGeom prst="rect">
            <a:avLst/>
          </a:prstGeom>
          <a:noFill/>
        </p:spPr>
        <p:txBody>
          <a:bodyPr wrap="square">
            <a:spAutoFit/>
          </a:bodyPr>
          <a:lstStyle/>
          <a:p>
            <a:r>
              <a:rPr lang="en-US" sz="2800" b="1" dirty="0">
                <a:solidFill>
                  <a:schemeClr val="accent1"/>
                </a:solidFill>
              </a:rPr>
              <a:t>Death Rate Comparison by Age and by Year</a:t>
            </a:r>
          </a:p>
        </p:txBody>
      </p:sp>
      <p:pic>
        <p:nvPicPr>
          <p:cNvPr id="5" name="Picture 4" descr="A graph of different colored lines&#10;&#10;Description automatically generated">
            <a:extLst>
              <a:ext uri="{FF2B5EF4-FFF2-40B4-BE49-F238E27FC236}">
                <a16:creationId xmlns:a16="http://schemas.microsoft.com/office/drawing/2014/main" id="{FD81C956-69D1-FF60-F7C7-9C7B64D07C3C}"/>
              </a:ext>
            </a:extLst>
          </p:cNvPr>
          <p:cNvPicPr>
            <a:picLocks noChangeAspect="1"/>
          </p:cNvPicPr>
          <p:nvPr/>
        </p:nvPicPr>
        <p:blipFill>
          <a:blip r:embed="rId2"/>
          <a:stretch>
            <a:fillRect/>
          </a:stretch>
        </p:blipFill>
        <p:spPr>
          <a:xfrm>
            <a:off x="527474" y="945906"/>
            <a:ext cx="4194661" cy="2561278"/>
          </a:xfrm>
          <a:prstGeom prst="rect">
            <a:avLst/>
          </a:prstGeom>
          <a:ln>
            <a:solidFill>
              <a:schemeClr val="tx1"/>
            </a:solidFill>
          </a:ln>
        </p:spPr>
      </p:pic>
      <p:pic>
        <p:nvPicPr>
          <p:cNvPr id="8" name="Picture 7" descr="A graph showing the age of women&#10;&#10;Description automatically generated with medium confidence">
            <a:extLst>
              <a:ext uri="{FF2B5EF4-FFF2-40B4-BE49-F238E27FC236}">
                <a16:creationId xmlns:a16="http://schemas.microsoft.com/office/drawing/2014/main" id="{74C55E18-8226-1A90-E721-15DF2C3E5B94}"/>
              </a:ext>
            </a:extLst>
          </p:cNvPr>
          <p:cNvPicPr>
            <a:picLocks noChangeAspect="1"/>
          </p:cNvPicPr>
          <p:nvPr/>
        </p:nvPicPr>
        <p:blipFill>
          <a:blip r:embed="rId3"/>
          <a:stretch>
            <a:fillRect/>
          </a:stretch>
        </p:blipFill>
        <p:spPr>
          <a:xfrm>
            <a:off x="4854223" y="945906"/>
            <a:ext cx="3857083" cy="2549008"/>
          </a:xfrm>
          <a:prstGeom prst="rect">
            <a:avLst/>
          </a:prstGeom>
          <a:ln>
            <a:solidFill>
              <a:schemeClr val="tx1"/>
            </a:solidFill>
          </a:ln>
        </p:spPr>
      </p:pic>
      <p:sp>
        <p:nvSpPr>
          <p:cNvPr id="3" name="TextBox 2">
            <a:extLst>
              <a:ext uri="{FF2B5EF4-FFF2-40B4-BE49-F238E27FC236}">
                <a16:creationId xmlns:a16="http://schemas.microsoft.com/office/drawing/2014/main" id="{BA93E4E7-A392-AFF5-7050-56C5E42ADF9B}"/>
              </a:ext>
            </a:extLst>
          </p:cNvPr>
          <p:cNvSpPr txBox="1"/>
          <p:nvPr/>
        </p:nvSpPr>
        <p:spPr>
          <a:xfrm>
            <a:off x="2252546" y="604396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1A0AB7CF-1200-313D-CFE0-1CAD6D3CB277}"/>
              </a:ext>
            </a:extLst>
          </p:cNvPr>
          <p:cNvSpPr txBox="1"/>
          <p:nvPr/>
        </p:nvSpPr>
        <p:spPr>
          <a:xfrm>
            <a:off x="413832" y="6264089"/>
            <a:ext cx="8206061" cy="461665"/>
          </a:xfrm>
          <a:prstGeom prst="rect">
            <a:avLst/>
          </a:prstGeom>
          <a:noFill/>
        </p:spPr>
        <p:txBody>
          <a:bodyPr wrap="square">
            <a:spAutoFit/>
          </a:bodyPr>
          <a:lstStyle/>
          <a:p>
            <a:r>
              <a:rPr lang="en-US" sz="1200" b="1" i="0" dirty="0">
                <a:solidFill>
                  <a:srgbClr val="505041"/>
                </a:solidFill>
                <a:effectLst/>
                <a:latin typeface="SF Pro Display"/>
              </a:rPr>
              <a:t>M. Barbieri. Contribution of Drug-Related Deaths to the US Disadvantage in Mortality. </a:t>
            </a:r>
            <a:r>
              <a:rPr lang="en-US" sz="1200" b="1" i="1" dirty="0">
                <a:solidFill>
                  <a:srgbClr val="505041"/>
                </a:solidFill>
                <a:effectLst/>
                <a:latin typeface="SF Pro Display"/>
              </a:rPr>
              <a:t>International Journal of Epidemiology</a:t>
            </a:r>
            <a:r>
              <a:rPr lang="en-US" sz="1200" b="1" i="0" dirty="0">
                <a:solidFill>
                  <a:srgbClr val="505041"/>
                </a:solidFill>
                <a:effectLst/>
                <a:latin typeface="SF Pro Display"/>
              </a:rPr>
              <a:t>. 48(3) 2019: </a:t>
            </a:r>
            <a:r>
              <a:rPr lang="en-US" sz="1200" b="1" i="0" u="sng" dirty="0">
                <a:solidFill>
                  <a:srgbClr val="505041"/>
                </a:solidFill>
                <a:effectLst/>
                <a:latin typeface="SF Pro Display"/>
                <a:hlinkClick r:id="rId4"/>
              </a:rPr>
              <a:t>https://academic.oup.com/ije/article/48/3/945/5265302?login=false</a:t>
            </a:r>
            <a:endParaRPr lang="en-US" sz="1200" dirty="0"/>
          </a:p>
        </p:txBody>
      </p:sp>
      <p:pic>
        <p:nvPicPr>
          <p:cNvPr id="9" name="Picture 8" descr="A graph of different countries/regions&#10;&#10;Description automatically generated with medium confidence">
            <a:extLst>
              <a:ext uri="{FF2B5EF4-FFF2-40B4-BE49-F238E27FC236}">
                <a16:creationId xmlns:a16="http://schemas.microsoft.com/office/drawing/2014/main" id="{8E05BA24-82A6-78F3-7991-D0EC205A47FD}"/>
              </a:ext>
            </a:extLst>
          </p:cNvPr>
          <p:cNvPicPr>
            <a:picLocks noChangeAspect="1"/>
          </p:cNvPicPr>
          <p:nvPr/>
        </p:nvPicPr>
        <p:blipFill>
          <a:blip r:embed="rId5"/>
          <a:stretch>
            <a:fillRect/>
          </a:stretch>
        </p:blipFill>
        <p:spPr>
          <a:xfrm>
            <a:off x="1856466" y="4170469"/>
            <a:ext cx="5034988" cy="2081350"/>
          </a:xfrm>
          <a:prstGeom prst="rect">
            <a:avLst/>
          </a:prstGeom>
          <a:ln>
            <a:solidFill>
              <a:schemeClr val="tx1"/>
            </a:solidFill>
          </a:ln>
        </p:spPr>
      </p:pic>
      <p:sp>
        <p:nvSpPr>
          <p:cNvPr id="11" name="TextBox 10">
            <a:extLst>
              <a:ext uri="{FF2B5EF4-FFF2-40B4-BE49-F238E27FC236}">
                <a16:creationId xmlns:a16="http://schemas.microsoft.com/office/drawing/2014/main" id="{BC3F1357-6D82-3058-3CC1-36AB4EB90BA2}"/>
              </a:ext>
            </a:extLst>
          </p:cNvPr>
          <p:cNvSpPr txBox="1"/>
          <p:nvPr/>
        </p:nvSpPr>
        <p:spPr>
          <a:xfrm>
            <a:off x="413832" y="3507184"/>
            <a:ext cx="9811836" cy="430887"/>
          </a:xfrm>
          <a:prstGeom prst="rect">
            <a:avLst/>
          </a:prstGeom>
          <a:noFill/>
        </p:spPr>
        <p:txBody>
          <a:bodyPr wrap="square">
            <a:spAutoFit/>
          </a:bodyPr>
          <a:lstStyle/>
          <a:p>
            <a:r>
              <a:rPr lang="en-US" sz="1100" b="1" i="0" dirty="0">
                <a:solidFill>
                  <a:srgbClr val="505041"/>
                </a:solidFill>
                <a:effectLst/>
                <a:latin typeface="SF Pro Display"/>
              </a:rPr>
              <a:t>These numbers are calculated from raw data from the Actuarial Life Table of the US Social Security Administration</a:t>
            </a:r>
          </a:p>
          <a:p>
            <a:r>
              <a:rPr lang="en-US" sz="1100" b="1" i="0" dirty="0">
                <a:solidFill>
                  <a:srgbClr val="505041"/>
                </a:solidFill>
                <a:effectLst/>
                <a:latin typeface="SF Pro Display"/>
              </a:rPr>
              <a:t> </a:t>
            </a:r>
            <a:r>
              <a:rPr lang="en-US" sz="1100" b="1" i="0" u="sng" dirty="0">
                <a:solidFill>
                  <a:srgbClr val="505041"/>
                </a:solidFill>
                <a:effectLst/>
                <a:latin typeface="SF Pro Display"/>
                <a:hlinkClick r:id="rId6"/>
              </a:rPr>
              <a:t>https://www.ssa.gov/oact/STATS/table4c6.html</a:t>
            </a:r>
            <a:endParaRPr lang="en-US" sz="1100" dirty="0"/>
          </a:p>
        </p:txBody>
      </p:sp>
    </p:spTree>
    <p:extLst>
      <p:ext uri="{BB962C8B-B14F-4D97-AF65-F5344CB8AC3E}">
        <p14:creationId xmlns:p14="http://schemas.microsoft.com/office/powerpoint/2010/main" val="10465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the cost of health expenditure&#10;&#10;Description automatically generated">
            <a:extLst>
              <a:ext uri="{FF2B5EF4-FFF2-40B4-BE49-F238E27FC236}">
                <a16:creationId xmlns:a16="http://schemas.microsoft.com/office/drawing/2014/main" id="{F434AAE4-D55A-727F-7CA0-862C7FD3A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728" y="327255"/>
            <a:ext cx="5491393" cy="5983585"/>
          </a:xfrm>
          <a:prstGeom prst="rect">
            <a:avLst/>
          </a:prstGeom>
          <a:ln>
            <a:solidFill>
              <a:schemeClr val="tx1"/>
            </a:solidFill>
          </a:ln>
        </p:spPr>
      </p:pic>
      <p:sp>
        <p:nvSpPr>
          <p:cNvPr id="2" name="TextBox 1">
            <a:extLst>
              <a:ext uri="{FF2B5EF4-FFF2-40B4-BE49-F238E27FC236}">
                <a16:creationId xmlns:a16="http://schemas.microsoft.com/office/drawing/2014/main" id="{0ED06ADA-5A73-7DBD-2CEA-EC952B54A11E}"/>
              </a:ext>
            </a:extLst>
          </p:cNvPr>
          <p:cNvSpPr txBox="1"/>
          <p:nvPr/>
        </p:nvSpPr>
        <p:spPr>
          <a:xfrm>
            <a:off x="1697413" y="6310840"/>
            <a:ext cx="3897221" cy="300082"/>
          </a:xfrm>
          <a:prstGeom prst="rect">
            <a:avLst/>
          </a:prstGeom>
          <a:noFill/>
        </p:spPr>
        <p:txBody>
          <a:bodyPr wrap="none" rtlCol="0">
            <a:spAutoFit/>
          </a:bodyPr>
          <a:lstStyle/>
          <a:p>
            <a:r>
              <a:rPr lang="en-US" sz="1350" dirty="0">
                <a:hlinkClick r:id="rId3"/>
              </a:rPr>
              <a:t>https://ourworldindata.org/us-life-expectancy-low</a:t>
            </a:r>
            <a:endParaRPr lang="en-US" sz="1350" dirty="0"/>
          </a:p>
        </p:txBody>
      </p:sp>
    </p:spTree>
    <p:extLst>
      <p:ext uri="{BB962C8B-B14F-4D97-AF65-F5344CB8AC3E}">
        <p14:creationId xmlns:p14="http://schemas.microsoft.com/office/powerpoint/2010/main" val="153998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the number of deaths from disease&#10;&#10;Description automatically generated with medium confidence">
            <a:extLst>
              <a:ext uri="{FF2B5EF4-FFF2-40B4-BE49-F238E27FC236}">
                <a16:creationId xmlns:a16="http://schemas.microsoft.com/office/drawing/2014/main" id="{07078B2F-2173-4F97-1F7D-DCF647DBC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943" y="752354"/>
            <a:ext cx="6918113" cy="5263869"/>
          </a:xfrm>
          <a:prstGeom prst="rect">
            <a:avLst/>
          </a:prstGeom>
          <a:ln>
            <a:solidFill>
              <a:schemeClr val="tx1"/>
            </a:solidFill>
          </a:ln>
        </p:spPr>
      </p:pic>
      <p:sp>
        <p:nvSpPr>
          <p:cNvPr id="2" name="TextBox 1">
            <a:extLst>
              <a:ext uri="{FF2B5EF4-FFF2-40B4-BE49-F238E27FC236}">
                <a16:creationId xmlns:a16="http://schemas.microsoft.com/office/drawing/2014/main" id="{494DD310-C867-31F6-C8C2-2DE1C6575600}"/>
              </a:ext>
            </a:extLst>
          </p:cNvPr>
          <p:cNvSpPr txBox="1"/>
          <p:nvPr/>
        </p:nvSpPr>
        <p:spPr>
          <a:xfrm>
            <a:off x="1004670" y="6016223"/>
            <a:ext cx="3897221" cy="300082"/>
          </a:xfrm>
          <a:prstGeom prst="rect">
            <a:avLst/>
          </a:prstGeom>
          <a:noFill/>
        </p:spPr>
        <p:txBody>
          <a:bodyPr wrap="none" rtlCol="0">
            <a:spAutoFit/>
          </a:bodyPr>
          <a:lstStyle/>
          <a:p>
            <a:r>
              <a:rPr lang="en-US" sz="1350" dirty="0">
                <a:hlinkClick r:id="rId3"/>
              </a:rPr>
              <a:t>https://ourworldindata.org/us-life-expectancy-low</a:t>
            </a:r>
            <a:endParaRPr lang="en-US" sz="1350" dirty="0"/>
          </a:p>
        </p:txBody>
      </p:sp>
    </p:spTree>
    <p:extLst>
      <p:ext uri="{BB962C8B-B14F-4D97-AF65-F5344CB8AC3E}">
        <p14:creationId xmlns:p14="http://schemas.microsoft.com/office/powerpoint/2010/main" val="599040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the number of injuries&#10;&#10;Description automatically generated">
            <a:extLst>
              <a:ext uri="{FF2B5EF4-FFF2-40B4-BE49-F238E27FC236}">
                <a16:creationId xmlns:a16="http://schemas.microsoft.com/office/drawing/2014/main" id="{8E2EDCDD-BF2A-6302-DAFA-C80DADE84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77" y="779070"/>
            <a:ext cx="7018445" cy="5299860"/>
          </a:xfrm>
          <a:prstGeom prst="rect">
            <a:avLst/>
          </a:prstGeom>
          <a:ln>
            <a:solidFill>
              <a:schemeClr val="tx1"/>
            </a:solidFill>
          </a:ln>
        </p:spPr>
      </p:pic>
      <p:sp>
        <p:nvSpPr>
          <p:cNvPr id="2" name="TextBox 1">
            <a:extLst>
              <a:ext uri="{FF2B5EF4-FFF2-40B4-BE49-F238E27FC236}">
                <a16:creationId xmlns:a16="http://schemas.microsoft.com/office/drawing/2014/main" id="{EC1FE3BD-8DF9-ED5C-60F1-120BD5C11220}"/>
              </a:ext>
            </a:extLst>
          </p:cNvPr>
          <p:cNvSpPr txBox="1"/>
          <p:nvPr/>
        </p:nvSpPr>
        <p:spPr>
          <a:xfrm>
            <a:off x="957100" y="6078930"/>
            <a:ext cx="3897221" cy="300082"/>
          </a:xfrm>
          <a:prstGeom prst="rect">
            <a:avLst/>
          </a:prstGeom>
          <a:noFill/>
        </p:spPr>
        <p:txBody>
          <a:bodyPr wrap="none" rtlCol="0">
            <a:spAutoFit/>
          </a:bodyPr>
          <a:lstStyle/>
          <a:p>
            <a:r>
              <a:rPr lang="en-US" sz="1350" dirty="0">
                <a:hlinkClick r:id="rId3"/>
              </a:rPr>
              <a:t>https://ourworldindata.org/us-life-expectancy-low</a:t>
            </a:r>
            <a:endParaRPr lang="en-US" sz="1350" dirty="0"/>
          </a:p>
        </p:txBody>
      </p:sp>
    </p:spTree>
    <p:extLst>
      <p:ext uri="{BB962C8B-B14F-4D97-AF65-F5344CB8AC3E}">
        <p14:creationId xmlns:p14="http://schemas.microsoft.com/office/powerpoint/2010/main" val="357445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eople with different colored lines&#10;&#10;Description automatically generated">
            <a:extLst>
              <a:ext uri="{FF2B5EF4-FFF2-40B4-BE49-F238E27FC236}">
                <a16:creationId xmlns:a16="http://schemas.microsoft.com/office/drawing/2014/main" id="{8C14351B-3797-E8A3-F04D-A8F9A1421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820" y="925458"/>
            <a:ext cx="6630666" cy="5007084"/>
          </a:xfrm>
          <a:prstGeom prst="rect">
            <a:avLst/>
          </a:prstGeom>
          <a:ln>
            <a:solidFill>
              <a:schemeClr val="tx1"/>
            </a:solidFill>
          </a:ln>
        </p:spPr>
      </p:pic>
      <p:sp>
        <p:nvSpPr>
          <p:cNvPr id="2" name="TextBox 1">
            <a:extLst>
              <a:ext uri="{FF2B5EF4-FFF2-40B4-BE49-F238E27FC236}">
                <a16:creationId xmlns:a16="http://schemas.microsoft.com/office/drawing/2014/main" id="{AEB40CB9-40AC-6A66-9502-A708EAF6C2EE}"/>
              </a:ext>
            </a:extLst>
          </p:cNvPr>
          <p:cNvSpPr txBox="1"/>
          <p:nvPr/>
        </p:nvSpPr>
        <p:spPr>
          <a:xfrm>
            <a:off x="1083956" y="5944117"/>
            <a:ext cx="3897221" cy="300082"/>
          </a:xfrm>
          <a:prstGeom prst="rect">
            <a:avLst/>
          </a:prstGeom>
          <a:noFill/>
        </p:spPr>
        <p:txBody>
          <a:bodyPr wrap="none" rtlCol="0">
            <a:spAutoFit/>
          </a:bodyPr>
          <a:lstStyle/>
          <a:p>
            <a:r>
              <a:rPr lang="en-US" sz="1350" dirty="0">
                <a:hlinkClick r:id="rId3"/>
              </a:rPr>
              <a:t>https://ourworldindata.org/us-life-expectancy-low</a:t>
            </a:r>
            <a:endParaRPr lang="en-US" sz="1350" dirty="0"/>
          </a:p>
        </p:txBody>
      </p:sp>
    </p:spTree>
    <p:extLst>
      <p:ext uri="{BB962C8B-B14F-4D97-AF65-F5344CB8AC3E}">
        <p14:creationId xmlns:p14="http://schemas.microsoft.com/office/powerpoint/2010/main" val="274173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6A1C2-CDF7-54A3-EF89-4D29D8D919D7}"/>
            </a:ext>
          </a:extLst>
        </p:cNvPr>
        <p:cNvGrpSpPr/>
        <p:nvPr/>
      </p:nvGrpSpPr>
      <p:grpSpPr>
        <a:xfrm>
          <a:off x="0" y="0"/>
          <a:ext cx="0" cy="0"/>
          <a:chOff x="0" y="0"/>
          <a:chExt cx="0" cy="0"/>
        </a:xfrm>
      </p:grpSpPr>
      <p:pic>
        <p:nvPicPr>
          <p:cNvPr id="3" name="Picture 2" descr="A graph showing the number of opioids&#10;&#10;Description automatically generated">
            <a:extLst>
              <a:ext uri="{FF2B5EF4-FFF2-40B4-BE49-F238E27FC236}">
                <a16:creationId xmlns:a16="http://schemas.microsoft.com/office/drawing/2014/main" id="{65510EB8-F48C-9264-4FE7-8C9DD9ED391F}"/>
              </a:ext>
            </a:extLst>
          </p:cNvPr>
          <p:cNvPicPr>
            <a:picLocks noChangeAspect="1"/>
          </p:cNvPicPr>
          <p:nvPr/>
        </p:nvPicPr>
        <p:blipFill>
          <a:blip r:embed="rId2"/>
          <a:stretch>
            <a:fillRect/>
          </a:stretch>
        </p:blipFill>
        <p:spPr>
          <a:xfrm>
            <a:off x="804724" y="763165"/>
            <a:ext cx="7505899" cy="5538373"/>
          </a:xfrm>
          <a:prstGeom prst="rect">
            <a:avLst/>
          </a:prstGeom>
          <a:ln>
            <a:solidFill>
              <a:schemeClr val="tx1"/>
            </a:solidFill>
          </a:ln>
        </p:spPr>
      </p:pic>
      <p:sp>
        <p:nvSpPr>
          <p:cNvPr id="2" name="TextBox 1">
            <a:extLst>
              <a:ext uri="{FF2B5EF4-FFF2-40B4-BE49-F238E27FC236}">
                <a16:creationId xmlns:a16="http://schemas.microsoft.com/office/drawing/2014/main" id="{75F0F906-B778-2FA6-68F1-D351F1267E90}"/>
              </a:ext>
            </a:extLst>
          </p:cNvPr>
          <p:cNvSpPr txBox="1"/>
          <p:nvPr/>
        </p:nvSpPr>
        <p:spPr>
          <a:xfrm>
            <a:off x="700136" y="6347838"/>
            <a:ext cx="8168268" cy="276999"/>
          </a:xfrm>
          <a:prstGeom prst="rect">
            <a:avLst/>
          </a:prstGeom>
          <a:noFill/>
        </p:spPr>
        <p:txBody>
          <a:bodyPr wrap="square">
            <a:spAutoFit/>
          </a:bodyPr>
          <a:lstStyle/>
          <a:p>
            <a:r>
              <a:rPr lang="en-US" sz="1200" b="1" i="1" dirty="0">
                <a:solidFill>
                  <a:srgbClr val="505041"/>
                </a:solidFill>
                <a:effectLst/>
                <a:latin typeface="SF Pro Display"/>
              </a:rPr>
              <a:t>Data Briefs Number 428. December 2021. </a:t>
            </a:r>
            <a:r>
              <a:rPr lang="en-US" sz="1200" b="1" i="0" u="sng" dirty="0">
                <a:solidFill>
                  <a:srgbClr val="505041"/>
                </a:solidFill>
                <a:effectLst/>
                <a:latin typeface="SF Pro Display"/>
                <a:hlinkClick r:id="rId3"/>
              </a:rPr>
              <a:t>https://www.cdc.gov/nchs/products/databriefs/db428.htm</a:t>
            </a:r>
            <a:endParaRPr lang="en-US" sz="1200" dirty="0"/>
          </a:p>
        </p:txBody>
      </p:sp>
    </p:spTree>
    <p:extLst>
      <p:ext uri="{BB962C8B-B14F-4D97-AF65-F5344CB8AC3E}">
        <p14:creationId xmlns:p14="http://schemas.microsoft.com/office/powerpoint/2010/main" val="71378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line of drug overdose&#10;&#10;Description automatically generated">
            <a:extLst>
              <a:ext uri="{FF2B5EF4-FFF2-40B4-BE49-F238E27FC236}">
                <a16:creationId xmlns:a16="http://schemas.microsoft.com/office/drawing/2014/main" id="{13BB6427-8137-0B97-5239-BD47B103F4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97" y="1349758"/>
            <a:ext cx="8044406" cy="4869080"/>
          </a:xfrm>
          <a:prstGeom prst="rect">
            <a:avLst/>
          </a:prstGeom>
          <a:ln>
            <a:solidFill>
              <a:schemeClr val="accent1"/>
            </a:solidFill>
          </a:ln>
        </p:spPr>
      </p:pic>
      <p:sp>
        <p:nvSpPr>
          <p:cNvPr id="7" name="TextBox 6">
            <a:extLst>
              <a:ext uri="{FF2B5EF4-FFF2-40B4-BE49-F238E27FC236}">
                <a16:creationId xmlns:a16="http://schemas.microsoft.com/office/drawing/2014/main" id="{437C0C6B-F133-0DB9-9DA9-D9C80A397314}"/>
              </a:ext>
            </a:extLst>
          </p:cNvPr>
          <p:cNvSpPr txBox="1"/>
          <p:nvPr/>
        </p:nvSpPr>
        <p:spPr>
          <a:xfrm>
            <a:off x="443631" y="6218838"/>
            <a:ext cx="5745484" cy="253916"/>
          </a:xfrm>
          <a:prstGeom prst="rect">
            <a:avLst/>
          </a:prstGeom>
          <a:noFill/>
        </p:spPr>
        <p:txBody>
          <a:bodyPr wrap="none" rtlCol="0">
            <a:spAutoFit/>
          </a:bodyPr>
          <a:lstStyle/>
          <a:p>
            <a:r>
              <a:rPr lang="en-US" sz="1050" dirty="0"/>
              <a:t>Data downloaded from the CDC: </a:t>
            </a:r>
            <a:r>
              <a:rPr lang="en-US" sz="1050" dirty="0">
                <a:hlinkClick r:id="rId3"/>
              </a:rPr>
              <a:t>https://www.cdc.gov/nchs/nvss/vsrr/drug-overdose-data.htm</a:t>
            </a:r>
            <a:endParaRPr lang="en-US" sz="1050" dirty="0"/>
          </a:p>
        </p:txBody>
      </p:sp>
      <p:cxnSp>
        <p:nvCxnSpPr>
          <p:cNvPr id="10" name="Straight Arrow Connector 9">
            <a:extLst>
              <a:ext uri="{FF2B5EF4-FFF2-40B4-BE49-F238E27FC236}">
                <a16:creationId xmlns:a16="http://schemas.microsoft.com/office/drawing/2014/main" id="{22A9D4E7-2C41-D798-8F38-92F3F0E8A2A3}"/>
              </a:ext>
            </a:extLst>
          </p:cNvPr>
          <p:cNvCxnSpPr>
            <a:cxnSpLocks/>
          </p:cNvCxnSpPr>
          <p:nvPr/>
        </p:nvCxnSpPr>
        <p:spPr>
          <a:xfrm>
            <a:off x="5058136" y="3086100"/>
            <a:ext cx="0" cy="342900"/>
          </a:xfrm>
          <a:prstGeom prst="straightConnector1">
            <a:avLst/>
          </a:prstGeom>
          <a:ln w="63500">
            <a:solidFill>
              <a:srgbClr val="0033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BA321C0-27D3-40CE-7AEA-FE4C22DD7D1E}"/>
              </a:ext>
            </a:extLst>
          </p:cNvPr>
          <p:cNvCxnSpPr>
            <a:cxnSpLocks/>
          </p:cNvCxnSpPr>
          <p:nvPr/>
        </p:nvCxnSpPr>
        <p:spPr>
          <a:xfrm>
            <a:off x="7886901" y="2286465"/>
            <a:ext cx="0" cy="342900"/>
          </a:xfrm>
          <a:prstGeom prst="straightConnector1">
            <a:avLst/>
          </a:prstGeom>
          <a:ln w="635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0850D2F-07C3-C99B-F147-E9D37B475BD6}"/>
              </a:ext>
            </a:extLst>
          </p:cNvPr>
          <p:cNvSpPr txBox="1"/>
          <p:nvPr/>
        </p:nvSpPr>
        <p:spPr>
          <a:xfrm>
            <a:off x="444628" y="426428"/>
            <a:ext cx="8254744" cy="923330"/>
          </a:xfrm>
          <a:prstGeom prst="rect">
            <a:avLst/>
          </a:prstGeom>
          <a:noFill/>
        </p:spPr>
        <p:txBody>
          <a:bodyPr wrap="square" rtlCol="0">
            <a:spAutoFit/>
          </a:bodyPr>
          <a:lstStyle/>
          <a:p>
            <a:pPr algn="just"/>
            <a:r>
              <a:rPr lang="en-US" b="1" dirty="0">
                <a:solidFill>
                  <a:srgbClr val="0033CC"/>
                </a:solidFill>
              </a:rPr>
              <a:t>This interactive chart from the CDC indicates that about 416,000 Americans died from drug overdoses from January of 2020 to January of 2024. This comes out to an average of over 100,000 per year.</a:t>
            </a:r>
          </a:p>
        </p:txBody>
      </p:sp>
    </p:spTree>
    <p:extLst>
      <p:ext uri="{BB962C8B-B14F-4D97-AF65-F5344CB8AC3E}">
        <p14:creationId xmlns:p14="http://schemas.microsoft.com/office/powerpoint/2010/main" val="4280657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10838</TotalTime>
  <Words>246</Words>
  <Application>Microsoft Macintosh PowerPoint</Application>
  <PresentationFormat>On-screen Show (4:3)</PresentationFormat>
  <Paragraphs>16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SF Pro Display</vt:lpstr>
      <vt:lpstr>Arial</vt:lpstr>
      <vt:lpstr>Calibri</vt:lpstr>
      <vt:lpstr>Wingdings</vt:lpstr>
      <vt:lpstr>Office Theme</vt:lpstr>
      <vt:lpstr>Life Expectancy by Nation 1900-2023 </vt:lpstr>
      <vt:lpstr>Life Expectancy by Nation 1900-2023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Dauray</dc:creator>
  <cp:lastModifiedBy>Chaves, Antonio R</cp:lastModifiedBy>
  <cp:revision>249</cp:revision>
  <cp:lastPrinted>2019-09-04T21:35:00Z</cp:lastPrinted>
  <dcterms:created xsi:type="dcterms:W3CDTF">2013-08-16T14:45:44Z</dcterms:created>
  <dcterms:modified xsi:type="dcterms:W3CDTF">2025-12-31T12:40:07Z</dcterms:modified>
</cp:coreProperties>
</file>