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288" r:id="rId3"/>
    <p:sldId id="303" r:id="rId4"/>
    <p:sldId id="304" r:id="rId5"/>
    <p:sldId id="276" r:id="rId6"/>
    <p:sldId id="278" r:id="rId7"/>
    <p:sldId id="302" r:id="rId8"/>
    <p:sldId id="280" r:id="rId9"/>
    <p:sldId id="282" r:id="rId10"/>
    <p:sldId id="283" r:id="rId11"/>
    <p:sldId id="284" r:id="rId12"/>
    <p:sldId id="298" r:id="rId13"/>
    <p:sldId id="299" r:id="rId14"/>
    <p:sldId id="285" r:id="rId15"/>
    <p:sldId id="300" r:id="rId16"/>
    <p:sldId id="301" r:id="rId17"/>
    <p:sldId id="286" r:id="rId18"/>
    <p:sldId id="289" r:id="rId19"/>
    <p:sldId id="290" r:id="rId20"/>
    <p:sldId id="287" r:id="rId21"/>
    <p:sldId id="291" r:id="rId22"/>
    <p:sldId id="305" r:id="rId23"/>
    <p:sldId id="306" r:id="rId24"/>
    <p:sldId id="307" r:id="rId25"/>
    <p:sldId id="30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52749A"/>
    <a:srgbClr val="4373B7"/>
    <a:srgbClr val="7CC2EC"/>
    <a:srgbClr val="E7AA34"/>
    <a:srgbClr val="A4081E"/>
    <a:srgbClr val="96C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E496F-003D-4DE1-80A0-59A9C0C8B254}" v="37" dt="2023-08-29T12:12:21.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autoAdjust="0"/>
    <p:restoredTop sz="93662" autoAdjust="0"/>
  </p:normalViewPr>
  <p:slideViewPr>
    <p:cSldViewPr snapToGrid="0" snapToObjects="1" showGuides="1">
      <p:cViewPr varScale="1">
        <p:scale>
          <a:sx n="115" d="100"/>
          <a:sy n="115" d="100"/>
        </p:scale>
        <p:origin x="2008" y="200"/>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1/9/26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1/9/26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17</a:t>
            </a:fld>
            <a:endParaRPr lang="en-US" dirty="0"/>
          </a:p>
        </p:txBody>
      </p:sp>
    </p:spTree>
    <p:extLst>
      <p:ext uri="{BB962C8B-B14F-4D97-AF65-F5344CB8AC3E}">
        <p14:creationId xmlns:p14="http://schemas.microsoft.com/office/powerpoint/2010/main" val="53674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s.who.int/gho/data/node.main" TargetMode="External"/><Relationship Id="rId2" Type="http://schemas.openxmlformats.org/officeDocument/2006/relationships/hyperlink" Target="https://www.who.int/" TargetMode="External"/><Relationship Id="rId1" Type="http://schemas.openxmlformats.org/officeDocument/2006/relationships/slideLayout" Target="../slideLayouts/slideLayout2.xml"/><Relationship Id="rId4" Type="http://schemas.openxmlformats.org/officeDocument/2006/relationships/hyperlink" Target="https://apps.who.int/gho/data/node.main.686?lang=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onder.cdc.gov/"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ometers.info/demographics/life-expectancy/" TargetMode="External"/><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ssa.gov/oact/STATS/table4c6.html"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data/gho/data/indicators/indicator-details/GHO/household-air-pollution-attributable-death-rate-(per-100-000-population-age-standardized)" TargetMode="External"/><Relationship Id="rId2" Type="http://schemas.openxmlformats.org/officeDocument/2006/relationships/hyperlink" Target="https://www.who.int/data/gho/data/indicators/indicator-details/GHO/estimated-road-traffic-death-rate-(per-100-000-population)" TargetMode="External"/><Relationship Id="rId1" Type="http://schemas.openxmlformats.org/officeDocument/2006/relationships/slideLayout" Target="../slideLayouts/slideLayout7.xml"/><Relationship Id="rId6" Type="http://schemas.openxmlformats.org/officeDocument/2006/relationships/hyperlink" Target="https://worldpopulationreview.com/country-rankings/suicide-rate-by-country" TargetMode="External"/><Relationship Id="rId5" Type="http://schemas.openxmlformats.org/officeDocument/2006/relationships/hyperlink" Target="https://www.who.int/data/gho/data/indicators/indicator-details/GHO/prevalence-of-obesity-among-adults-bmi-=-30-(age-standardized-estimate)-(-)" TargetMode="External"/><Relationship Id="rId4" Type="http://schemas.openxmlformats.org/officeDocument/2006/relationships/hyperlink" Target="https://www.who.int/data/gho/data/indicators/indicator-details/GHO/gho-phe-population-with-primary-reliance-on-polluting-fuels-and-technologies-for-cooking-propor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ourworldindata.org/life-expectanc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cdc.gov/nchs/state-stats/deaths/heart-disease.html" TargetMode="External"/><Relationship Id="rId3" Type="http://schemas.openxmlformats.org/officeDocument/2006/relationships/hyperlink" Target="https://www.cdc.gov/brfss/brfssprevalence/index.html" TargetMode="External"/><Relationship Id="rId7" Type="http://schemas.openxmlformats.org/officeDocument/2006/relationships/hyperlink" Target="https://gis.cdc.gov/grasp/diabetes/diabetesatlas-surveillance.html"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6" Type="http://schemas.openxmlformats.org/officeDocument/2006/relationships/hyperlink" Target="https://www.cdc.gov/nchs/state-stats/deaths/hypertension.html" TargetMode="External"/><Relationship Id="rId5" Type="http://schemas.openxmlformats.org/officeDocument/2006/relationships/hyperlink" Target="https://www.cdc.gov/obesity/data-and-statistics/adult-obesity-prevalence-maps.html" TargetMode="External"/><Relationship Id="rId10" Type="http://schemas.openxmlformats.org/officeDocument/2006/relationships/hyperlink" Target="https://wonder.cdc.gov/cancer-v2022.html" TargetMode="External"/><Relationship Id="rId4" Type="http://schemas.openxmlformats.org/officeDocument/2006/relationships/hyperlink" Target="https://www.lung.org/research/trends-in-lung-disease/tobacco-trends-brief/data-tables/ad-cig-smoking-state" TargetMode="External"/><Relationship Id="rId9" Type="http://schemas.openxmlformats.org/officeDocument/2006/relationships/hyperlink" Target="https://www.valuepenguin.com/fittest-and-least-fit-stat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apps.who.int/gho/data/node.main.1?lang=en"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FE2-2758-5D40-8D06-6F426B39F088}"/>
              </a:ext>
            </a:extLst>
          </p:cNvPr>
          <p:cNvSpPr>
            <a:spLocks noGrp="1"/>
          </p:cNvSpPr>
          <p:nvPr>
            <p:ph type="title"/>
          </p:nvPr>
        </p:nvSpPr>
        <p:spPr>
          <a:xfrm>
            <a:off x="294472" y="440784"/>
            <a:ext cx="8849528" cy="602588"/>
          </a:xfrm>
        </p:spPr>
        <p:txBody>
          <a:bodyPr/>
          <a:lstStyle/>
          <a:p>
            <a:r>
              <a:rPr lang="en-US" dirty="0"/>
              <a:t>Life Expectancy Comparison by Gender:</a:t>
            </a:r>
            <a:endParaRPr lang="en-US" strike="sngStrike" dirty="0"/>
          </a:p>
        </p:txBody>
      </p:sp>
      <p:sp>
        <p:nvSpPr>
          <p:cNvPr id="3" name="Content Placeholder 2">
            <a:extLst>
              <a:ext uri="{FF2B5EF4-FFF2-40B4-BE49-F238E27FC236}">
                <a16:creationId xmlns:a16="http://schemas.microsoft.com/office/drawing/2014/main" id="{520F4C62-CBFF-E24D-9F59-E83275249E7E}"/>
              </a:ext>
            </a:extLst>
          </p:cNvPr>
          <p:cNvSpPr>
            <a:spLocks noGrp="1"/>
          </p:cNvSpPr>
          <p:nvPr>
            <p:ph idx="1"/>
          </p:nvPr>
        </p:nvSpPr>
        <p:spPr>
          <a:xfrm>
            <a:off x="282250" y="1043372"/>
            <a:ext cx="8579500" cy="4872940"/>
          </a:xfrm>
        </p:spPr>
        <p:txBody>
          <a:bodyPr/>
          <a:lstStyle/>
          <a:p>
            <a:pPr algn="l">
              <a:buFont typeface="+mj-lt"/>
              <a:buAutoNum type="arabicPeriod"/>
            </a:pPr>
            <a:r>
              <a:rPr lang="en-US" sz="2400" b="0" i="0" u="none" strike="sngStrike" baseline="0" dirty="0">
                <a:latin typeface="+mj-lt"/>
              </a:rPr>
              <a:t>Go to the WHO website: </a:t>
            </a:r>
            <a:r>
              <a:rPr lang="en-US" sz="2400" b="0" i="0" u="none" strike="sngStrike" baseline="0" dirty="0">
                <a:latin typeface="+mj-lt"/>
                <a:hlinkClick r:id="rId2"/>
              </a:rPr>
              <a:t>https://www.who.int/</a:t>
            </a:r>
            <a:endParaRPr lang="en-US" sz="2400" b="0" i="0" u="none" strike="sngStrike" baseline="0" dirty="0">
              <a:latin typeface="+mj-lt"/>
            </a:endParaRPr>
          </a:p>
          <a:p>
            <a:pPr algn="l">
              <a:buFont typeface="+mj-lt"/>
              <a:buAutoNum type="arabicPeriod"/>
            </a:pPr>
            <a:r>
              <a:rPr lang="en-US" sz="2400" b="0" i="0" u="none" strike="sngStrike" baseline="0" dirty="0">
                <a:latin typeface="+mj-lt"/>
              </a:rPr>
              <a:t>Go to the “Data” drop down menu and choose the “Global Health Observatory.”</a:t>
            </a:r>
          </a:p>
          <a:p>
            <a:pPr algn="l">
              <a:buFont typeface="+mj-lt"/>
              <a:buAutoNum type="arabicPeriod"/>
            </a:pPr>
            <a:r>
              <a:rPr lang="en-US" sz="2400" b="0" i="0" u="none" strike="sngStrike" baseline="0" dirty="0">
                <a:latin typeface="+mj-lt"/>
              </a:rPr>
              <a:t>Go to “Indicators” page and then scroll to the bottom and click on the link for accessing the “old” Global Health Observatory data. This link is directly under the list of indicators in the new system. If you cannot find the link to the old system, use this direct link:</a:t>
            </a:r>
          </a:p>
          <a:p>
            <a:pPr marL="457200" lvl="1" indent="0">
              <a:buNone/>
            </a:pPr>
            <a:r>
              <a:rPr lang="en-US" sz="2400" b="0" i="0" u="none" strike="sngStrike" baseline="0" dirty="0">
                <a:latin typeface="+mj-lt"/>
                <a:hlinkClick r:id="rId3"/>
              </a:rPr>
              <a:t>https://apps.who.int/gho/data/node.main</a:t>
            </a:r>
            <a:endParaRPr lang="en-US" sz="2400" b="0" i="0" u="none" strike="sngStrike" baseline="0" dirty="0">
              <a:latin typeface="+mj-lt"/>
            </a:endParaRPr>
          </a:p>
          <a:p>
            <a:pPr algn="l">
              <a:buFont typeface="+mj-lt"/>
              <a:buAutoNum type="arabicPeriod"/>
            </a:pPr>
            <a:r>
              <a:rPr lang="en-US" sz="2400" strike="sngStrike" dirty="0">
                <a:latin typeface="+mj-lt"/>
              </a:rPr>
              <a:t>Click on “Mortality and global health estimates.”</a:t>
            </a:r>
            <a:r>
              <a:rPr lang="en-US" sz="2400" b="0" i="0" u="none" strike="sngStrike" baseline="0" dirty="0">
                <a:latin typeface="+mj-lt"/>
              </a:rPr>
              <a:t> Direct link:</a:t>
            </a:r>
          </a:p>
          <a:p>
            <a:pPr marL="0" indent="0">
              <a:buNone/>
            </a:pPr>
            <a:r>
              <a:rPr lang="en-US" sz="2400" strike="sngStrike" dirty="0">
                <a:latin typeface="+mj-lt"/>
              </a:rPr>
              <a:t>	</a:t>
            </a:r>
            <a:r>
              <a:rPr lang="en-US" sz="2400" strike="sngStrike" dirty="0">
                <a:latin typeface="+mj-lt"/>
                <a:hlinkClick r:id="rId4"/>
              </a:rPr>
              <a:t>https://apps.who.int/gho/data/node.main.686?lang=en</a:t>
            </a:r>
            <a:endParaRPr lang="en-US" sz="2400" b="0" i="0" u="none" strike="noStrike" baseline="0" dirty="0">
              <a:latin typeface="TimesNewRomanPSMT"/>
            </a:endParaRPr>
          </a:p>
          <a:p>
            <a:pPr marL="0" indent="0" algn="l">
              <a:buNone/>
            </a:pPr>
            <a:endParaRPr lang="en-US" sz="2400" dirty="0"/>
          </a:p>
        </p:txBody>
      </p:sp>
    </p:spTree>
    <p:extLst>
      <p:ext uri="{BB962C8B-B14F-4D97-AF65-F5344CB8AC3E}">
        <p14:creationId xmlns:p14="http://schemas.microsoft.com/office/powerpoint/2010/main" val="99706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blue dots and white lines&#10;&#10;Description automatically generated">
            <a:extLst>
              <a:ext uri="{FF2B5EF4-FFF2-40B4-BE49-F238E27FC236}">
                <a16:creationId xmlns:a16="http://schemas.microsoft.com/office/drawing/2014/main" id="{18F975FD-49CA-65BC-77D1-8192E13E55C8}"/>
              </a:ext>
            </a:extLst>
          </p:cNvPr>
          <p:cNvPicPr>
            <a:picLocks noChangeAspect="1"/>
          </p:cNvPicPr>
          <p:nvPr/>
        </p:nvPicPr>
        <p:blipFill>
          <a:blip r:embed="rId2"/>
          <a:stretch>
            <a:fillRect/>
          </a:stretch>
        </p:blipFill>
        <p:spPr>
          <a:xfrm>
            <a:off x="784988" y="1551492"/>
            <a:ext cx="7574023" cy="4472849"/>
          </a:xfrm>
          <a:prstGeom prst="rect">
            <a:avLst/>
          </a:prstGeom>
          <a:ln>
            <a:solidFill>
              <a:schemeClr val="tx1"/>
            </a:solidFill>
          </a:ln>
        </p:spPr>
      </p:pic>
      <p:sp>
        <p:nvSpPr>
          <p:cNvPr id="2" name="Title 1">
            <a:extLst>
              <a:ext uri="{FF2B5EF4-FFF2-40B4-BE49-F238E27FC236}">
                <a16:creationId xmlns:a16="http://schemas.microsoft.com/office/drawing/2014/main" id="{7062A489-1822-06B5-703D-B7CC5FCC9E5D}"/>
              </a:ext>
            </a:extLst>
          </p:cNvPr>
          <p:cNvSpPr txBox="1">
            <a:spLocks/>
          </p:cNvSpPr>
          <p:nvPr/>
        </p:nvSpPr>
        <p:spPr>
          <a:xfrm>
            <a:off x="1136032" y="685800"/>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3:</a:t>
            </a:r>
          </a:p>
        </p:txBody>
      </p:sp>
      <p:sp>
        <p:nvSpPr>
          <p:cNvPr id="3" name="Title 1">
            <a:extLst>
              <a:ext uri="{FF2B5EF4-FFF2-40B4-BE49-F238E27FC236}">
                <a16:creationId xmlns:a16="http://schemas.microsoft.com/office/drawing/2014/main" id="{DBC67C84-27C8-DEE9-D852-CA505E6E5CC9}"/>
              </a:ext>
            </a:extLst>
          </p:cNvPr>
          <p:cNvSpPr txBox="1">
            <a:spLocks/>
          </p:cNvSpPr>
          <p:nvPr/>
        </p:nvSpPr>
        <p:spPr>
          <a:xfrm>
            <a:off x="4916881" y="685800"/>
            <a:ext cx="3442129"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273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1C09C-13D7-E55D-7BDE-E59B798F7920}"/>
              </a:ext>
            </a:extLst>
          </p:cNvPr>
          <p:cNvSpPr txBox="1"/>
          <p:nvPr/>
        </p:nvSpPr>
        <p:spPr>
          <a:xfrm>
            <a:off x="279420" y="1204232"/>
            <a:ext cx="8761164" cy="1107996"/>
          </a:xfrm>
          <a:prstGeom prst="rect">
            <a:avLst/>
          </a:prstGeom>
          <a:noFill/>
        </p:spPr>
        <p:txBody>
          <a:bodyPr wrap="square">
            <a:spAutoFit/>
          </a:bodyPr>
          <a:lstStyle/>
          <a:p>
            <a:pPr marL="457200" indent="-457200">
              <a:buFont typeface="+mj-lt"/>
              <a:buAutoNum type="arabicPeriod"/>
            </a:pPr>
            <a:r>
              <a:rPr lang="en-US" sz="2200" dirty="0"/>
              <a:t>Open this link: </a:t>
            </a:r>
            <a:r>
              <a:rPr lang="en-US" sz="2200" dirty="0">
                <a:hlinkClick r:id="rId2"/>
              </a:rPr>
              <a:t>https://wonder.cdc.gov/</a:t>
            </a:r>
            <a:r>
              <a:rPr lang="en-US" sz="2200" dirty="0"/>
              <a:t> </a:t>
            </a:r>
          </a:p>
          <a:p>
            <a:pPr marL="457200" indent="-457200">
              <a:buFont typeface="+mj-lt"/>
              <a:buAutoNum type="arabicPeriod"/>
            </a:pPr>
            <a:r>
              <a:rPr lang="en-US" sz="2200" dirty="0"/>
              <a:t>Use this link for exploring cancer data.</a:t>
            </a:r>
          </a:p>
          <a:p>
            <a:pPr marL="457200" indent="-457200">
              <a:buFont typeface="+mj-lt"/>
              <a:buAutoNum type="arabicPeriod"/>
            </a:pPr>
            <a:r>
              <a:rPr lang="en-US" sz="2200" dirty="0"/>
              <a:t>Use this link for exploring data from vaccine adverse events.</a:t>
            </a:r>
          </a:p>
        </p:txBody>
      </p:sp>
      <p:sp>
        <p:nvSpPr>
          <p:cNvPr id="6" name="TextBox 5">
            <a:extLst>
              <a:ext uri="{FF2B5EF4-FFF2-40B4-BE49-F238E27FC236}">
                <a16:creationId xmlns:a16="http://schemas.microsoft.com/office/drawing/2014/main" id="{CF7E3658-A2BB-E007-7763-1B13C6F05B00}"/>
              </a:ext>
            </a:extLst>
          </p:cNvPr>
          <p:cNvSpPr txBox="1"/>
          <p:nvPr/>
        </p:nvSpPr>
        <p:spPr>
          <a:xfrm>
            <a:off x="382836" y="435812"/>
            <a:ext cx="4700608" cy="523220"/>
          </a:xfrm>
          <a:prstGeom prst="rect">
            <a:avLst/>
          </a:prstGeom>
          <a:noFill/>
        </p:spPr>
        <p:txBody>
          <a:bodyPr wrap="square">
            <a:spAutoFit/>
          </a:bodyPr>
          <a:lstStyle/>
          <a:p>
            <a:r>
              <a:rPr lang="en-US" sz="2800" b="1" dirty="0">
                <a:solidFill>
                  <a:schemeClr val="accent1"/>
                </a:solidFill>
              </a:rPr>
              <a:t>CDC “Wonder” Navigation</a:t>
            </a:r>
          </a:p>
        </p:txBody>
      </p:sp>
      <p:pic>
        <p:nvPicPr>
          <p:cNvPr id="10" name="Picture 9" descr="A screenshot of a computer&#10;&#10;Description automatically generated">
            <a:extLst>
              <a:ext uri="{FF2B5EF4-FFF2-40B4-BE49-F238E27FC236}">
                <a16:creationId xmlns:a16="http://schemas.microsoft.com/office/drawing/2014/main" id="{42D49EA6-8F26-37A5-8A07-25F797C74E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836" y="2712408"/>
            <a:ext cx="4037041" cy="3166780"/>
          </a:xfrm>
          <a:prstGeom prst="rect">
            <a:avLst/>
          </a:prstGeom>
          <a:ln>
            <a:solidFill>
              <a:schemeClr val="tx1"/>
            </a:solidFill>
          </a:ln>
        </p:spPr>
      </p:pic>
      <p:pic>
        <p:nvPicPr>
          <p:cNvPr id="12" name="Picture 11" descr="A screenshot of a computer&#10;&#10;Description automatically generated">
            <a:extLst>
              <a:ext uri="{FF2B5EF4-FFF2-40B4-BE49-F238E27FC236}">
                <a16:creationId xmlns:a16="http://schemas.microsoft.com/office/drawing/2014/main" id="{5F7318A5-4605-268B-FA07-1189CF16AF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712408"/>
            <a:ext cx="4274545" cy="3133871"/>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29458A9D-2EA1-5DFF-5F1D-9720F347098F}"/>
              </a:ext>
            </a:extLst>
          </p:cNvPr>
          <p:cNvCxnSpPr>
            <a:cxnSpLocks/>
          </p:cNvCxnSpPr>
          <p:nvPr/>
        </p:nvCxnSpPr>
        <p:spPr>
          <a:xfrm flipH="1">
            <a:off x="1366091" y="3852084"/>
            <a:ext cx="727113"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8B47E76-C6E2-0E24-17A4-F48317DDB60C}"/>
              </a:ext>
            </a:extLst>
          </p:cNvPr>
          <p:cNvCxnSpPr>
            <a:cxnSpLocks/>
          </p:cNvCxnSpPr>
          <p:nvPr/>
        </p:nvCxnSpPr>
        <p:spPr>
          <a:xfrm flipH="1">
            <a:off x="6343879" y="5291063"/>
            <a:ext cx="727113"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descr="A blue and white sign with white letters&#10;&#10;Description automatically generated">
            <a:extLst>
              <a:ext uri="{FF2B5EF4-FFF2-40B4-BE49-F238E27FC236}">
                <a16:creationId xmlns:a16="http://schemas.microsoft.com/office/drawing/2014/main" id="{C1E6AB80-04A8-35CF-7D90-057A7970D2EA}"/>
              </a:ext>
            </a:extLst>
          </p:cNvPr>
          <p:cNvPicPr>
            <a:picLocks noChangeAspect="1"/>
          </p:cNvPicPr>
          <p:nvPr/>
        </p:nvPicPr>
        <p:blipFill>
          <a:blip r:embed="rId5"/>
          <a:stretch>
            <a:fillRect/>
          </a:stretch>
        </p:blipFill>
        <p:spPr>
          <a:xfrm>
            <a:off x="7619292" y="434323"/>
            <a:ext cx="1227253" cy="739459"/>
          </a:xfrm>
          <a:prstGeom prst="rect">
            <a:avLst/>
          </a:prstGeom>
        </p:spPr>
      </p:pic>
    </p:spTree>
    <p:extLst>
      <p:ext uri="{BB962C8B-B14F-4D97-AF65-F5344CB8AC3E}">
        <p14:creationId xmlns:p14="http://schemas.microsoft.com/office/powerpoint/2010/main" val="8256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 page&#10;&#10;Description automatically generated">
            <a:extLst>
              <a:ext uri="{FF2B5EF4-FFF2-40B4-BE49-F238E27FC236}">
                <a16:creationId xmlns:a16="http://schemas.microsoft.com/office/drawing/2014/main" id="{5725AB4F-D6B4-AA66-C2D7-3AB9CB7B31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494" y="1929997"/>
            <a:ext cx="8595012" cy="3763739"/>
          </a:xfrm>
          <a:prstGeom prst="rect">
            <a:avLst/>
          </a:prstGeom>
          <a:ln>
            <a:solidFill>
              <a:schemeClr val="tx1"/>
            </a:solidFill>
          </a:ln>
        </p:spPr>
      </p:pic>
      <p:sp>
        <p:nvSpPr>
          <p:cNvPr id="4" name="TextBox 3">
            <a:extLst>
              <a:ext uri="{FF2B5EF4-FFF2-40B4-BE49-F238E27FC236}">
                <a16:creationId xmlns:a16="http://schemas.microsoft.com/office/drawing/2014/main" id="{C4E049DA-52FF-38DC-F856-2F834C56CA64}"/>
              </a:ext>
            </a:extLst>
          </p:cNvPr>
          <p:cNvSpPr txBox="1"/>
          <p:nvPr/>
        </p:nvSpPr>
        <p:spPr>
          <a:xfrm>
            <a:off x="398334" y="442117"/>
            <a:ext cx="8616607" cy="523220"/>
          </a:xfrm>
          <a:prstGeom prst="rect">
            <a:avLst/>
          </a:prstGeom>
          <a:noFill/>
        </p:spPr>
        <p:txBody>
          <a:bodyPr wrap="square">
            <a:spAutoFit/>
          </a:bodyPr>
          <a:lstStyle/>
          <a:p>
            <a:r>
              <a:rPr lang="en-US" sz="2800" b="1" dirty="0">
                <a:solidFill>
                  <a:schemeClr val="accent1"/>
                </a:solidFill>
              </a:rPr>
              <a:t>CDC “Wonder” Navigation: Exploring Cancer</a:t>
            </a:r>
          </a:p>
        </p:txBody>
      </p:sp>
      <p:sp>
        <p:nvSpPr>
          <p:cNvPr id="5" name="TextBox 4">
            <a:extLst>
              <a:ext uri="{FF2B5EF4-FFF2-40B4-BE49-F238E27FC236}">
                <a16:creationId xmlns:a16="http://schemas.microsoft.com/office/drawing/2014/main" id="{6A2D049D-051D-48A5-CCF9-AEBB915CD741}"/>
              </a:ext>
            </a:extLst>
          </p:cNvPr>
          <p:cNvSpPr txBox="1"/>
          <p:nvPr/>
        </p:nvSpPr>
        <p:spPr>
          <a:xfrm>
            <a:off x="274494" y="1390211"/>
            <a:ext cx="8761164" cy="430887"/>
          </a:xfrm>
          <a:prstGeom prst="rect">
            <a:avLst/>
          </a:prstGeom>
          <a:noFill/>
        </p:spPr>
        <p:txBody>
          <a:bodyPr wrap="square">
            <a:spAutoFit/>
          </a:bodyPr>
          <a:lstStyle/>
          <a:p>
            <a:r>
              <a:rPr lang="en-US" sz="2200" dirty="0"/>
              <a:t>Open this link to explore data on cancer:</a:t>
            </a:r>
          </a:p>
        </p:txBody>
      </p:sp>
    </p:spTree>
    <p:extLst>
      <p:ext uri="{BB962C8B-B14F-4D97-AF65-F5344CB8AC3E}">
        <p14:creationId xmlns:p14="http://schemas.microsoft.com/office/powerpoint/2010/main" val="27387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83F15685-37BE-046C-C68E-7C60DEC7E4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8597" y="1212602"/>
            <a:ext cx="4556500" cy="2324859"/>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B0526AEF-4490-5702-2916-2A64D715D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8597" y="3710660"/>
            <a:ext cx="4556500" cy="1413623"/>
          </a:xfrm>
          <a:prstGeom prst="rect">
            <a:avLst/>
          </a:prstGeom>
          <a:ln>
            <a:solidFill>
              <a:schemeClr val="tx1"/>
            </a:solidFill>
          </a:ln>
        </p:spPr>
      </p:pic>
      <p:pic>
        <p:nvPicPr>
          <p:cNvPr id="12" name="Picture 11" descr="A computer screen shot of a send message&#10;&#10;Description automatically generated">
            <a:extLst>
              <a:ext uri="{FF2B5EF4-FFF2-40B4-BE49-F238E27FC236}">
                <a16:creationId xmlns:a16="http://schemas.microsoft.com/office/drawing/2014/main" id="{4A66C7B0-101F-A5DF-33F3-7AA0048643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8597" y="5307610"/>
            <a:ext cx="5300416" cy="1388190"/>
          </a:xfrm>
          <a:prstGeom prst="rect">
            <a:avLst/>
          </a:prstGeom>
          <a:ln>
            <a:solidFill>
              <a:schemeClr val="tx1"/>
            </a:solidFill>
          </a:ln>
        </p:spPr>
      </p:pic>
      <p:sp>
        <p:nvSpPr>
          <p:cNvPr id="2" name="TextBox 1">
            <a:extLst>
              <a:ext uri="{FF2B5EF4-FFF2-40B4-BE49-F238E27FC236}">
                <a16:creationId xmlns:a16="http://schemas.microsoft.com/office/drawing/2014/main" id="{FF551C15-1A6A-DF83-B67D-51A45974B22C}"/>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Cancer</a:t>
            </a:r>
          </a:p>
        </p:txBody>
      </p:sp>
      <p:sp>
        <p:nvSpPr>
          <p:cNvPr id="3" name="TextBox 2">
            <a:extLst>
              <a:ext uri="{FF2B5EF4-FFF2-40B4-BE49-F238E27FC236}">
                <a16:creationId xmlns:a16="http://schemas.microsoft.com/office/drawing/2014/main" id="{ECAA5266-2DB4-2D3F-0DEF-484FA7C475E8}"/>
              </a:ext>
            </a:extLst>
          </p:cNvPr>
          <p:cNvSpPr txBox="1"/>
          <p:nvPr/>
        </p:nvSpPr>
        <p:spPr>
          <a:xfrm>
            <a:off x="232476" y="1212602"/>
            <a:ext cx="3394123" cy="4708981"/>
          </a:xfrm>
          <a:prstGeom prst="rect">
            <a:avLst/>
          </a:prstGeom>
          <a:noFill/>
        </p:spPr>
        <p:txBody>
          <a:bodyPr wrap="square">
            <a:spAutoFit/>
          </a:bodyPr>
          <a:lstStyle/>
          <a:p>
            <a:pPr marL="457200" indent="-457200" algn="just">
              <a:buFont typeface="+mj-lt"/>
              <a:buAutoNum type="arabicPeriod"/>
            </a:pPr>
            <a:r>
              <a:rPr lang="en-US" sz="2000" dirty="0"/>
              <a:t>State your query by choosing ”race” and “age adjusted” in box 1.</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Choose “melanoma” in box 3.</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Click on “send” to access your data.</a:t>
            </a:r>
          </a:p>
        </p:txBody>
      </p:sp>
    </p:spTree>
    <p:extLst>
      <p:ext uri="{BB962C8B-B14F-4D97-AF65-F5344CB8AC3E}">
        <p14:creationId xmlns:p14="http://schemas.microsoft.com/office/powerpoint/2010/main" val="36439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CF61917B-0DBB-1FF9-F884-5905EA73F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588" y="2977075"/>
            <a:ext cx="8616607" cy="1475499"/>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0C94A518-093D-99A5-D985-62DBCEC327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480" y="5057675"/>
            <a:ext cx="8616607" cy="1475499"/>
          </a:xfrm>
          <a:prstGeom prst="rect">
            <a:avLst/>
          </a:prstGeom>
        </p:spPr>
      </p:pic>
      <p:sp>
        <p:nvSpPr>
          <p:cNvPr id="7" name="TextBox 6">
            <a:extLst>
              <a:ext uri="{FF2B5EF4-FFF2-40B4-BE49-F238E27FC236}">
                <a16:creationId xmlns:a16="http://schemas.microsoft.com/office/drawing/2014/main" id="{622F616F-0537-E601-A202-269C9BD09EDD}"/>
              </a:ext>
            </a:extLst>
          </p:cNvPr>
          <p:cNvSpPr txBox="1"/>
          <p:nvPr/>
        </p:nvSpPr>
        <p:spPr>
          <a:xfrm>
            <a:off x="3339550" y="2443692"/>
            <a:ext cx="1947988" cy="461665"/>
          </a:xfrm>
          <a:prstGeom prst="rect">
            <a:avLst/>
          </a:prstGeom>
          <a:noFill/>
        </p:spPr>
        <p:txBody>
          <a:bodyPr wrap="square">
            <a:spAutoFit/>
          </a:bodyPr>
          <a:lstStyle/>
          <a:p>
            <a:r>
              <a:rPr lang="en-US" sz="2400" b="1" dirty="0">
                <a:solidFill>
                  <a:schemeClr val="accent1"/>
                </a:solidFill>
              </a:rPr>
              <a:t>Melanoma</a:t>
            </a:r>
          </a:p>
        </p:txBody>
      </p:sp>
      <p:sp>
        <p:nvSpPr>
          <p:cNvPr id="8" name="TextBox 7">
            <a:extLst>
              <a:ext uri="{FF2B5EF4-FFF2-40B4-BE49-F238E27FC236}">
                <a16:creationId xmlns:a16="http://schemas.microsoft.com/office/drawing/2014/main" id="{484077E5-5E51-3DED-D71F-33EB81402BBB}"/>
              </a:ext>
            </a:extLst>
          </p:cNvPr>
          <p:cNvSpPr txBox="1"/>
          <p:nvPr/>
        </p:nvSpPr>
        <p:spPr>
          <a:xfrm>
            <a:off x="3441052" y="4524292"/>
            <a:ext cx="2305764" cy="461665"/>
          </a:xfrm>
          <a:prstGeom prst="rect">
            <a:avLst/>
          </a:prstGeom>
          <a:noFill/>
        </p:spPr>
        <p:txBody>
          <a:bodyPr wrap="square">
            <a:spAutoFit/>
          </a:bodyPr>
          <a:lstStyle/>
          <a:p>
            <a:r>
              <a:rPr lang="en-US" sz="2400" b="1" dirty="0">
                <a:solidFill>
                  <a:schemeClr val="accent1"/>
                </a:solidFill>
              </a:rPr>
              <a:t>Myeloma</a:t>
            </a:r>
          </a:p>
        </p:txBody>
      </p:sp>
      <p:sp>
        <p:nvSpPr>
          <p:cNvPr id="2" name="TextBox 1">
            <a:extLst>
              <a:ext uri="{FF2B5EF4-FFF2-40B4-BE49-F238E27FC236}">
                <a16:creationId xmlns:a16="http://schemas.microsoft.com/office/drawing/2014/main" id="{A1AF90F2-62CA-B2FB-7A19-2290BBE71C2C}"/>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Cancer</a:t>
            </a:r>
          </a:p>
        </p:txBody>
      </p:sp>
      <p:sp>
        <p:nvSpPr>
          <p:cNvPr id="5" name="TextBox 4">
            <a:extLst>
              <a:ext uri="{FF2B5EF4-FFF2-40B4-BE49-F238E27FC236}">
                <a16:creationId xmlns:a16="http://schemas.microsoft.com/office/drawing/2014/main" id="{5A24810A-0D22-6959-8AE9-A115938C24C2}"/>
              </a:ext>
            </a:extLst>
          </p:cNvPr>
          <p:cNvSpPr txBox="1"/>
          <p:nvPr/>
        </p:nvSpPr>
        <p:spPr>
          <a:xfrm>
            <a:off x="259480" y="1135018"/>
            <a:ext cx="8616607" cy="1107996"/>
          </a:xfrm>
          <a:prstGeom prst="rect">
            <a:avLst/>
          </a:prstGeom>
          <a:noFill/>
        </p:spPr>
        <p:txBody>
          <a:bodyPr wrap="square">
            <a:spAutoFit/>
          </a:bodyPr>
          <a:lstStyle/>
          <a:p>
            <a:pPr algn="just"/>
            <a:r>
              <a:rPr lang="en-US" sz="2200" dirty="0"/>
              <a:t>Use the interactive website to explore melanoma, myeloma, prostate cancer (males), breast cancer (females), and liver cancer in “white, black/African-American, and Asian/Pacific Islander:</a:t>
            </a:r>
          </a:p>
        </p:txBody>
      </p:sp>
    </p:spTree>
    <p:extLst>
      <p:ext uri="{BB962C8B-B14F-4D97-AF65-F5344CB8AC3E}">
        <p14:creationId xmlns:p14="http://schemas.microsoft.com/office/powerpoint/2010/main" val="39866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E5E142C-962B-E0C1-439E-5BF76E8DC3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103" y="2236656"/>
            <a:ext cx="8823793" cy="4086237"/>
          </a:xfrm>
          <a:prstGeom prst="rect">
            <a:avLst/>
          </a:prstGeom>
          <a:ln>
            <a:solidFill>
              <a:schemeClr val="tx1"/>
            </a:solidFill>
          </a:ln>
        </p:spPr>
      </p:pic>
      <p:sp>
        <p:nvSpPr>
          <p:cNvPr id="2" name="TextBox 1">
            <a:extLst>
              <a:ext uri="{FF2B5EF4-FFF2-40B4-BE49-F238E27FC236}">
                <a16:creationId xmlns:a16="http://schemas.microsoft.com/office/drawing/2014/main" id="{54022691-9EA7-1DA1-2798-CEF232A55FC4}"/>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VAERS</a:t>
            </a:r>
          </a:p>
        </p:txBody>
      </p:sp>
      <p:sp>
        <p:nvSpPr>
          <p:cNvPr id="3" name="TextBox 2">
            <a:extLst>
              <a:ext uri="{FF2B5EF4-FFF2-40B4-BE49-F238E27FC236}">
                <a16:creationId xmlns:a16="http://schemas.microsoft.com/office/drawing/2014/main" id="{5CAC9B46-DADA-A7F8-87EC-A25A5549EB6C}"/>
              </a:ext>
            </a:extLst>
          </p:cNvPr>
          <p:cNvSpPr txBox="1"/>
          <p:nvPr/>
        </p:nvSpPr>
        <p:spPr>
          <a:xfrm>
            <a:off x="222732" y="1669180"/>
            <a:ext cx="8761164" cy="430887"/>
          </a:xfrm>
          <a:prstGeom prst="rect">
            <a:avLst/>
          </a:prstGeom>
          <a:noFill/>
        </p:spPr>
        <p:txBody>
          <a:bodyPr wrap="square">
            <a:spAutoFit/>
          </a:bodyPr>
          <a:lstStyle/>
          <a:p>
            <a:r>
              <a:rPr lang="en-US" sz="2200" dirty="0"/>
              <a:t>Open this link to explore data from vaccine adverse event reporting:</a:t>
            </a:r>
          </a:p>
        </p:txBody>
      </p:sp>
    </p:spTree>
    <p:extLst>
      <p:ext uri="{BB962C8B-B14F-4D97-AF65-F5344CB8AC3E}">
        <p14:creationId xmlns:p14="http://schemas.microsoft.com/office/powerpoint/2010/main" val="284588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10;&#10;Description automatically generated">
            <a:extLst>
              <a:ext uri="{FF2B5EF4-FFF2-40B4-BE49-F238E27FC236}">
                <a16:creationId xmlns:a16="http://schemas.microsoft.com/office/drawing/2014/main" id="{162E22BA-E030-2145-C17F-D772E78FB4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6085" y="1614201"/>
            <a:ext cx="4910269" cy="1618073"/>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68547502-CBC8-ADCC-F88D-A2B4A1120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085" y="3429000"/>
            <a:ext cx="5111748" cy="1831980"/>
          </a:xfrm>
          <a:prstGeom prst="rect">
            <a:avLst/>
          </a:prstGeom>
          <a:ln>
            <a:solidFill>
              <a:schemeClr val="tx1"/>
            </a:solidFill>
          </a:ln>
        </p:spPr>
      </p:pic>
      <p:pic>
        <p:nvPicPr>
          <p:cNvPr id="8" name="Picture 7" descr="A computer screen shot of a message&#10;&#10;Description automatically generated">
            <a:extLst>
              <a:ext uri="{FF2B5EF4-FFF2-40B4-BE49-F238E27FC236}">
                <a16:creationId xmlns:a16="http://schemas.microsoft.com/office/drawing/2014/main" id="{73E6F4DB-5CBC-E104-3FD1-33E837916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085" y="5457706"/>
            <a:ext cx="5235734" cy="1164017"/>
          </a:xfrm>
          <a:prstGeom prst="rect">
            <a:avLst/>
          </a:prstGeom>
          <a:ln>
            <a:solidFill>
              <a:schemeClr val="tx1"/>
            </a:solidFill>
          </a:ln>
        </p:spPr>
      </p:pic>
      <p:sp>
        <p:nvSpPr>
          <p:cNvPr id="2" name="TextBox 1">
            <a:extLst>
              <a:ext uri="{FF2B5EF4-FFF2-40B4-BE49-F238E27FC236}">
                <a16:creationId xmlns:a16="http://schemas.microsoft.com/office/drawing/2014/main" id="{4EC36C10-C10F-D186-F16F-B752A234288F}"/>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VAERS</a:t>
            </a:r>
          </a:p>
        </p:txBody>
      </p:sp>
      <p:sp>
        <p:nvSpPr>
          <p:cNvPr id="3" name="TextBox 2">
            <a:extLst>
              <a:ext uri="{FF2B5EF4-FFF2-40B4-BE49-F238E27FC236}">
                <a16:creationId xmlns:a16="http://schemas.microsoft.com/office/drawing/2014/main" id="{0913C8BB-ACDB-45EC-66A3-F09F2A5F23BB}"/>
              </a:ext>
            </a:extLst>
          </p:cNvPr>
          <p:cNvSpPr txBox="1"/>
          <p:nvPr/>
        </p:nvSpPr>
        <p:spPr>
          <a:xfrm>
            <a:off x="108494" y="1597020"/>
            <a:ext cx="3564603" cy="4708981"/>
          </a:xfrm>
          <a:prstGeom prst="rect">
            <a:avLst/>
          </a:prstGeom>
          <a:noFill/>
        </p:spPr>
        <p:txBody>
          <a:bodyPr wrap="square">
            <a:spAutoFit/>
          </a:bodyPr>
          <a:lstStyle/>
          <a:p>
            <a:pPr marL="457200" indent="-457200" algn="just">
              <a:buFont typeface="+mj-lt"/>
              <a:buAutoNum type="arabicPeriod"/>
            </a:pPr>
            <a:r>
              <a:rPr lang="en-US" sz="2000" dirty="0"/>
              <a:t>State your query by choosing ”year of onset” in box 1.</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Choose ages 0-17 in box 4 and “death” in box 5.</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Click on “send” to access your data.</a:t>
            </a:r>
          </a:p>
        </p:txBody>
      </p:sp>
    </p:spTree>
    <p:extLst>
      <p:ext uri="{BB962C8B-B14F-4D97-AF65-F5344CB8AC3E}">
        <p14:creationId xmlns:p14="http://schemas.microsoft.com/office/powerpoint/2010/main" val="18802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heet with black lines&#10;&#10;Description automatically generated">
            <a:extLst>
              <a:ext uri="{FF2B5EF4-FFF2-40B4-BE49-F238E27FC236}">
                <a16:creationId xmlns:a16="http://schemas.microsoft.com/office/drawing/2014/main" id="{94C914B4-F95F-4AD0-5C4B-7C37960B2D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042" y="1863012"/>
            <a:ext cx="8349916" cy="3461132"/>
          </a:xfrm>
          <a:prstGeom prst="rect">
            <a:avLst/>
          </a:prstGeom>
          <a:ln>
            <a:solidFill>
              <a:schemeClr val="tx1"/>
            </a:solidFill>
          </a:ln>
        </p:spPr>
      </p:pic>
      <p:pic>
        <p:nvPicPr>
          <p:cNvPr id="6" name="Picture 5" descr="A graph of the year&#10;&#10;Description automatically generated with medium confidence">
            <a:extLst>
              <a:ext uri="{FF2B5EF4-FFF2-40B4-BE49-F238E27FC236}">
                <a16:creationId xmlns:a16="http://schemas.microsoft.com/office/drawing/2014/main" id="{E5BCC4AA-3217-AB55-185F-EB8038BF6E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9976" y="1331641"/>
            <a:ext cx="3461676" cy="4523874"/>
          </a:xfrm>
          <a:prstGeom prst="rect">
            <a:avLst/>
          </a:prstGeom>
          <a:ln>
            <a:solidFill>
              <a:schemeClr val="tx1"/>
            </a:solidFill>
          </a:ln>
        </p:spPr>
      </p:pic>
      <p:sp>
        <p:nvSpPr>
          <p:cNvPr id="7" name="TextBox 6">
            <a:extLst>
              <a:ext uri="{FF2B5EF4-FFF2-40B4-BE49-F238E27FC236}">
                <a16:creationId xmlns:a16="http://schemas.microsoft.com/office/drawing/2014/main" id="{9BEB7C15-3580-DDE4-E2D8-E447D261EE6A}"/>
              </a:ext>
            </a:extLst>
          </p:cNvPr>
          <p:cNvSpPr txBox="1"/>
          <p:nvPr/>
        </p:nvSpPr>
        <p:spPr>
          <a:xfrm>
            <a:off x="273056" y="1148213"/>
            <a:ext cx="5276920" cy="430887"/>
          </a:xfrm>
          <a:prstGeom prst="rect">
            <a:avLst/>
          </a:prstGeom>
          <a:noFill/>
        </p:spPr>
        <p:txBody>
          <a:bodyPr wrap="square">
            <a:spAutoFit/>
          </a:bodyPr>
          <a:lstStyle/>
          <a:p>
            <a:r>
              <a:rPr lang="en-US" sz="2200" b="1" dirty="0">
                <a:solidFill>
                  <a:schemeClr val="accent1"/>
                </a:solidFill>
              </a:rPr>
              <a:t>Vaccine deaths reported for ages 0-17</a:t>
            </a:r>
          </a:p>
        </p:txBody>
      </p:sp>
      <p:pic>
        <p:nvPicPr>
          <p:cNvPr id="9" name="Picture 8">
            <a:extLst>
              <a:ext uri="{FF2B5EF4-FFF2-40B4-BE49-F238E27FC236}">
                <a16:creationId xmlns:a16="http://schemas.microsoft.com/office/drawing/2014/main" id="{FC13C266-71CE-E2DF-F0F7-1CF280221A2F}"/>
              </a:ext>
            </a:extLst>
          </p:cNvPr>
          <p:cNvPicPr>
            <a:picLocks noChangeAspect="1"/>
          </p:cNvPicPr>
          <p:nvPr/>
        </p:nvPicPr>
        <p:blipFill>
          <a:blip r:embed="rId5"/>
          <a:stretch>
            <a:fillRect/>
          </a:stretch>
        </p:blipFill>
        <p:spPr>
          <a:xfrm>
            <a:off x="599520" y="5938947"/>
            <a:ext cx="7944959" cy="743054"/>
          </a:xfrm>
          <a:prstGeom prst="rect">
            <a:avLst/>
          </a:prstGeom>
          <a:ln>
            <a:solidFill>
              <a:schemeClr val="tx1"/>
            </a:solidFill>
          </a:ln>
        </p:spPr>
      </p:pic>
      <p:sp>
        <p:nvSpPr>
          <p:cNvPr id="2" name="TextBox 1">
            <a:extLst>
              <a:ext uri="{FF2B5EF4-FFF2-40B4-BE49-F238E27FC236}">
                <a16:creationId xmlns:a16="http://schemas.microsoft.com/office/drawing/2014/main" id="{C14847A5-B85E-241D-E6EF-CAB9628708FA}"/>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VAERS Sample Data</a:t>
            </a:r>
          </a:p>
        </p:txBody>
      </p:sp>
    </p:spTree>
    <p:extLst>
      <p:ext uri="{BB962C8B-B14F-4D97-AF65-F5344CB8AC3E}">
        <p14:creationId xmlns:p14="http://schemas.microsoft.com/office/powerpoint/2010/main" val="42718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vaccine related to the disease&#10;&#10;Description automatically generated with medium confidence">
            <a:extLst>
              <a:ext uri="{FF2B5EF4-FFF2-40B4-BE49-F238E27FC236}">
                <a16:creationId xmlns:a16="http://schemas.microsoft.com/office/drawing/2014/main" id="{CCCA671F-0A7A-30F1-767A-6A45DDE2CCBC}"/>
              </a:ext>
            </a:extLst>
          </p:cNvPr>
          <p:cNvPicPr>
            <a:picLocks noChangeAspect="1"/>
          </p:cNvPicPr>
          <p:nvPr/>
        </p:nvPicPr>
        <p:blipFill>
          <a:blip r:embed="rId2"/>
          <a:stretch>
            <a:fillRect/>
          </a:stretch>
        </p:blipFill>
        <p:spPr>
          <a:xfrm>
            <a:off x="712922" y="1452375"/>
            <a:ext cx="7522351" cy="5195560"/>
          </a:xfrm>
          <a:prstGeom prst="rect">
            <a:avLst/>
          </a:prstGeom>
        </p:spPr>
      </p:pic>
      <p:sp>
        <p:nvSpPr>
          <p:cNvPr id="3" name="TextBox 2">
            <a:extLst>
              <a:ext uri="{FF2B5EF4-FFF2-40B4-BE49-F238E27FC236}">
                <a16:creationId xmlns:a16="http://schemas.microsoft.com/office/drawing/2014/main" id="{F92A67D4-1B26-AD4E-C0DF-CE3879C5793F}"/>
              </a:ext>
            </a:extLst>
          </p:cNvPr>
          <p:cNvSpPr txBox="1"/>
          <p:nvPr/>
        </p:nvSpPr>
        <p:spPr>
          <a:xfrm>
            <a:off x="413832" y="411120"/>
            <a:ext cx="8616607" cy="954107"/>
          </a:xfrm>
          <a:prstGeom prst="rect">
            <a:avLst/>
          </a:prstGeom>
          <a:noFill/>
        </p:spPr>
        <p:txBody>
          <a:bodyPr wrap="square">
            <a:spAutoFit/>
          </a:bodyPr>
          <a:lstStyle/>
          <a:p>
            <a:r>
              <a:rPr lang="en-US" sz="2800" b="1" dirty="0">
                <a:solidFill>
                  <a:schemeClr val="accent1"/>
                </a:solidFill>
              </a:rPr>
              <a:t>CDC “Wonder” Navigation: Using Excel to Get a Closer Look at the Data for Ages 0-17 (optional)</a:t>
            </a:r>
          </a:p>
        </p:txBody>
      </p:sp>
    </p:spTree>
    <p:extLst>
      <p:ext uri="{BB962C8B-B14F-4D97-AF65-F5344CB8AC3E}">
        <p14:creationId xmlns:p14="http://schemas.microsoft.com/office/powerpoint/2010/main" val="7645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A4059B03-BCE6-F925-9EBF-D0FFD4D6C051}"/>
              </a:ext>
            </a:extLst>
          </p:cNvPr>
          <p:cNvPicPr>
            <a:picLocks noChangeAspect="1"/>
          </p:cNvPicPr>
          <p:nvPr/>
        </p:nvPicPr>
        <p:blipFill>
          <a:blip r:embed="rId2"/>
          <a:stretch>
            <a:fillRect/>
          </a:stretch>
        </p:blipFill>
        <p:spPr>
          <a:xfrm>
            <a:off x="111477" y="1461163"/>
            <a:ext cx="8921046" cy="5396837"/>
          </a:xfrm>
          <a:prstGeom prst="rect">
            <a:avLst/>
          </a:prstGeom>
        </p:spPr>
      </p:pic>
    </p:spTree>
    <p:extLst>
      <p:ext uri="{BB962C8B-B14F-4D97-AF65-F5344CB8AC3E}">
        <p14:creationId xmlns:p14="http://schemas.microsoft.com/office/powerpoint/2010/main" val="11439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FE2-2758-5D40-8D06-6F426B39F088}"/>
              </a:ext>
            </a:extLst>
          </p:cNvPr>
          <p:cNvSpPr>
            <a:spLocks noGrp="1"/>
          </p:cNvSpPr>
          <p:nvPr>
            <p:ph type="title"/>
          </p:nvPr>
        </p:nvSpPr>
        <p:spPr>
          <a:xfrm>
            <a:off x="390291" y="297250"/>
            <a:ext cx="8849528" cy="602588"/>
          </a:xfrm>
        </p:spPr>
        <p:txBody>
          <a:bodyPr/>
          <a:lstStyle/>
          <a:p>
            <a:r>
              <a:rPr lang="en-US" dirty="0"/>
              <a:t>Life Expectancy Comparison by Gender</a:t>
            </a:r>
          </a:p>
        </p:txBody>
      </p:sp>
      <p:sp>
        <p:nvSpPr>
          <p:cNvPr id="3" name="Content Placeholder 2">
            <a:extLst>
              <a:ext uri="{FF2B5EF4-FFF2-40B4-BE49-F238E27FC236}">
                <a16:creationId xmlns:a16="http://schemas.microsoft.com/office/drawing/2014/main" id="{520F4C62-CBFF-E24D-9F59-E83275249E7E}"/>
              </a:ext>
            </a:extLst>
          </p:cNvPr>
          <p:cNvSpPr>
            <a:spLocks noGrp="1"/>
          </p:cNvSpPr>
          <p:nvPr>
            <p:ph idx="1"/>
          </p:nvPr>
        </p:nvSpPr>
        <p:spPr>
          <a:xfrm>
            <a:off x="289932" y="899838"/>
            <a:ext cx="8762587" cy="3822489"/>
          </a:xfrm>
        </p:spPr>
        <p:txBody>
          <a:bodyPr/>
          <a:lstStyle/>
          <a:p>
            <a:pPr marL="0" indent="0">
              <a:buNone/>
            </a:pPr>
            <a:r>
              <a:rPr lang="en-US" sz="2000" strike="sngStrike" dirty="0"/>
              <a:t>Or simply open the following alternate link:</a:t>
            </a:r>
            <a:endParaRPr lang="en-US" sz="2000" strike="sngStrike" dirty="0">
              <a:hlinkClick r:id="rId2"/>
            </a:endParaRPr>
          </a:p>
          <a:p>
            <a:pPr marL="0" indent="0">
              <a:buNone/>
            </a:pPr>
            <a:r>
              <a:rPr lang="en-US" sz="2000" strike="sngStrike" dirty="0">
                <a:hlinkClick r:id="rId2"/>
              </a:rPr>
              <a:t>https://apps.who.int/gho/data/node.main.1?lang=en</a:t>
            </a:r>
            <a:endParaRPr lang="en-US" sz="2000" strike="sngStrike" dirty="0"/>
          </a:p>
          <a:p>
            <a:pPr marL="0" indent="0">
              <a:buNone/>
            </a:pPr>
            <a:r>
              <a:rPr lang="en-US" sz="2000" dirty="0"/>
              <a:t>The WHO system was completely redesigned so just open the following link:</a:t>
            </a:r>
            <a:endParaRPr lang="en-US" sz="2000" strike="sngStrike" dirty="0"/>
          </a:p>
          <a:p>
            <a:pPr marL="0" indent="0">
              <a:spcAft>
                <a:spcPts val="600"/>
              </a:spcAft>
              <a:buNone/>
            </a:pPr>
            <a:r>
              <a:rPr lang="en-US" sz="2000" dirty="0">
                <a:hlinkClick r:id="rId3"/>
              </a:rPr>
              <a:t>https://www.worldometers.info/demographics/life-expectancy/</a:t>
            </a:r>
            <a:r>
              <a:rPr lang="en-US" sz="2000" dirty="0"/>
              <a:t> </a:t>
            </a:r>
          </a:p>
          <a:p>
            <a:pPr marL="0" indent="0">
              <a:buNone/>
            </a:pPr>
            <a:r>
              <a:rPr lang="en-US" sz="2000" dirty="0"/>
              <a:t>After you open it, copy and past the accessed data to your spreadsheet:</a:t>
            </a:r>
          </a:p>
        </p:txBody>
      </p:sp>
      <p:pic>
        <p:nvPicPr>
          <p:cNvPr id="4" name="Picture 3" descr="A screenshot of a computer screen&#10;&#10;Description automatically generated">
            <a:extLst>
              <a:ext uri="{FF2B5EF4-FFF2-40B4-BE49-F238E27FC236}">
                <a16:creationId xmlns:a16="http://schemas.microsoft.com/office/drawing/2014/main" id="{E54DB150-900B-ED26-1D5F-865AF0BCE02A}"/>
              </a:ext>
            </a:extLst>
          </p:cNvPr>
          <p:cNvPicPr>
            <a:picLocks noChangeAspect="1"/>
          </p:cNvPicPr>
          <p:nvPr/>
        </p:nvPicPr>
        <p:blipFill>
          <a:blip r:embed="rId4"/>
          <a:stretch>
            <a:fillRect/>
          </a:stretch>
        </p:blipFill>
        <p:spPr>
          <a:xfrm>
            <a:off x="1853680" y="3323062"/>
            <a:ext cx="5365033" cy="3534937"/>
          </a:xfrm>
          <a:prstGeom prst="rect">
            <a:avLst/>
          </a:prstGeom>
          <a:ln>
            <a:solidFill>
              <a:schemeClr val="tx1"/>
            </a:solidFill>
          </a:ln>
        </p:spPr>
      </p:pic>
    </p:spTree>
    <p:extLst>
      <p:ext uri="{BB962C8B-B14F-4D97-AF65-F5344CB8AC3E}">
        <p14:creationId xmlns:p14="http://schemas.microsoft.com/office/powerpoint/2010/main" val="177460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heet with black lines&#10;&#10;Description automatically generated">
            <a:extLst>
              <a:ext uri="{FF2B5EF4-FFF2-40B4-BE49-F238E27FC236}">
                <a16:creationId xmlns:a16="http://schemas.microsoft.com/office/drawing/2014/main" id="{26018052-4D65-5B9E-C929-DA1CB0CE00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340" y="2730784"/>
            <a:ext cx="7046035" cy="2412720"/>
          </a:xfrm>
          <a:prstGeom prst="rect">
            <a:avLst/>
          </a:prstGeom>
          <a:solidFill>
            <a:schemeClr val="tx1"/>
          </a:solidFill>
          <a:ln>
            <a:solidFill>
              <a:schemeClr val="tx1"/>
            </a:solidFill>
          </a:ln>
        </p:spPr>
      </p:pic>
      <p:pic>
        <p:nvPicPr>
          <p:cNvPr id="6" name="Picture 5" descr="A graph with numbers and a bar&#10;&#10;Description automatically generated">
            <a:extLst>
              <a:ext uri="{FF2B5EF4-FFF2-40B4-BE49-F238E27FC236}">
                <a16:creationId xmlns:a16="http://schemas.microsoft.com/office/drawing/2014/main" id="{470D7BAE-F233-FE3C-B041-81DE4E58B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2474" y="2023794"/>
            <a:ext cx="4085408" cy="4360793"/>
          </a:xfrm>
          <a:prstGeom prst="rect">
            <a:avLst/>
          </a:prstGeom>
          <a:ln>
            <a:solidFill>
              <a:schemeClr val="tx1"/>
            </a:solidFill>
          </a:ln>
        </p:spPr>
      </p:pic>
      <p:sp>
        <p:nvSpPr>
          <p:cNvPr id="7" name="TextBox 6">
            <a:extLst>
              <a:ext uri="{FF2B5EF4-FFF2-40B4-BE49-F238E27FC236}">
                <a16:creationId xmlns:a16="http://schemas.microsoft.com/office/drawing/2014/main" id="{D2154095-7F74-1EEF-4FEC-EC9414C5EEA2}"/>
              </a:ext>
            </a:extLst>
          </p:cNvPr>
          <p:cNvSpPr txBox="1"/>
          <p:nvPr/>
        </p:nvSpPr>
        <p:spPr>
          <a:xfrm>
            <a:off x="325535" y="1870667"/>
            <a:ext cx="4246465" cy="769441"/>
          </a:xfrm>
          <a:prstGeom prst="rect">
            <a:avLst/>
          </a:prstGeom>
          <a:noFill/>
        </p:spPr>
        <p:txBody>
          <a:bodyPr wrap="square">
            <a:spAutoFit/>
          </a:bodyPr>
          <a:lstStyle/>
          <a:p>
            <a:pPr algn="just"/>
            <a:r>
              <a:rPr lang="en-US" sz="2200" b="1" dirty="0">
                <a:solidFill>
                  <a:schemeClr val="accent1"/>
                </a:solidFill>
              </a:rPr>
              <a:t>Vaccine deaths reported for ages 18 and up</a:t>
            </a:r>
          </a:p>
        </p:txBody>
      </p:sp>
      <p:sp>
        <p:nvSpPr>
          <p:cNvPr id="2" name="TextBox 1">
            <a:extLst>
              <a:ext uri="{FF2B5EF4-FFF2-40B4-BE49-F238E27FC236}">
                <a16:creationId xmlns:a16="http://schemas.microsoft.com/office/drawing/2014/main" id="{35EF5061-D64D-3E1A-A89B-2470F4D7D6B7}"/>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VAERS Sample Data</a:t>
            </a:r>
          </a:p>
        </p:txBody>
      </p:sp>
    </p:spTree>
    <p:extLst>
      <p:ext uri="{BB962C8B-B14F-4D97-AF65-F5344CB8AC3E}">
        <p14:creationId xmlns:p14="http://schemas.microsoft.com/office/powerpoint/2010/main" val="19896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30594F7A-56A3-3E3B-7A8D-ED990F34DE26}"/>
              </a:ext>
            </a:extLst>
          </p:cNvPr>
          <p:cNvPicPr>
            <a:picLocks noChangeAspect="1"/>
          </p:cNvPicPr>
          <p:nvPr/>
        </p:nvPicPr>
        <p:blipFill>
          <a:blip r:embed="rId2"/>
          <a:stretch>
            <a:fillRect/>
          </a:stretch>
        </p:blipFill>
        <p:spPr>
          <a:xfrm>
            <a:off x="90488" y="316089"/>
            <a:ext cx="8963025" cy="6541911"/>
          </a:xfrm>
          <a:prstGeom prst="rect">
            <a:avLst/>
          </a:prstGeom>
          <a:noFill/>
        </p:spPr>
      </p:pic>
    </p:spTree>
    <p:extLst>
      <p:ext uri="{BB962C8B-B14F-4D97-AF65-F5344CB8AC3E}">
        <p14:creationId xmlns:p14="http://schemas.microsoft.com/office/powerpoint/2010/main" val="156558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4752E-B047-6919-804D-7891FA7807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1AD8EE-1C16-9E5C-C2DE-7B3F3CBB43A5}"/>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sp>
        <p:nvSpPr>
          <p:cNvPr id="3" name="TextBox 2">
            <a:extLst>
              <a:ext uri="{FF2B5EF4-FFF2-40B4-BE49-F238E27FC236}">
                <a16:creationId xmlns:a16="http://schemas.microsoft.com/office/drawing/2014/main" id="{B63A401E-8197-9959-5D83-1DA71B185C08}"/>
              </a:ext>
            </a:extLst>
          </p:cNvPr>
          <p:cNvSpPr txBox="1"/>
          <p:nvPr/>
        </p:nvSpPr>
        <p:spPr>
          <a:xfrm>
            <a:off x="413832" y="1146358"/>
            <a:ext cx="8440801" cy="1107996"/>
          </a:xfrm>
          <a:prstGeom prst="rect">
            <a:avLst/>
          </a:prstGeom>
          <a:noFill/>
        </p:spPr>
        <p:txBody>
          <a:bodyPr wrap="square">
            <a:spAutoFit/>
          </a:bodyPr>
          <a:lstStyle/>
          <a:p>
            <a:pPr marL="457200" indent="-457200">
              <a:buFont typeface="+mj-lt"/>
              <a:buAutoNum type="arabicPeriod"/>
            </a:pPr>
            <a:r>
              <a:rPr lang="en-US" sz="2200" dirty="0"/>
              <a:t>Open this link: </a:t>
            </a:r>
            <a:r>
              <a:rPr lang="en-US" sz="2200" dirty="0">
                <a:hlinkClick r:id="rId2"/>
              </a:rPr>
              <a:t>https://www.ssa.gov/oact/STATS/table4c6.html</a:t>
            </a:r>
            <a:endParaRPr lang="en-US" sz="2200" dirty="0"/>
          </a:p>
          <a:p>
            <a:pPr marL="457200" indent="-457200">
              <a:buFont typeface="+mj-lt"/>
              <a:buAutoNum type="arabicPeriod"/>
            </a:pPr>
            <a:r>
              <a:rPr lang="en-US" sz="2200" dirty="0"/>
              <a:t>Copy and paste the data for ages 20-84 in 2010.</a:t>
            </a:r>
          </a:p>
          <a:p>
            <a:pPr marL="457200" indent="-457200">
              <a:buFont typeface="+mj-lt"/>
              <a:buAutoNum type="arabicPeriod"/>
            </a:pPr>
            <a:r>
              <a:rPr lang="en-US" sz="2200" dirty="0"/>
              <a:t>Remove columns C to G and label columns A and B.</a:t>
            </a:r>
          </a:p>
        </p:txBody>
      </p:sp>
      <p:pic>
        <p:nvPicPr>
          <p:cNvPr id="8" name="Picture 7" descr="A screenshot of a graph&#10;&#10;Description automatically generated">
            <a:extLst>
              <a:ext uri="{FF2B5EF4-FFF2-40B4-BE49-F238E27FC236}">
                <a16:creationId xmlns:a16="http://schemas.microsoft.com/office/drawing/2014/main" id="{35789502-DED2-F91D-81FF-0550B611E0C0}"/>
              </a:ext>
            </a:extLst>
          </p:cNvPr>
          <p:cNvPicPr>
            <a:picLocks noChangeAspect="1"/>
          </p:cNvPicPr>
          <p:nvPr/>
        </p:nvPicPr>
        <p:blipFill>
          <a:blip r:embed="rId3"/>
          <a:stretch>
            <a:fillRect/>
          </a:stretch>
        </p:blipFill>
        <p:spPr>
          <a:xfrm>
            <a:off x="868552" y="2276874"/>
            <a:ext cx="7406896" cy="2326773"/>
          </a:xfrm>
          <a:prstGeom prst="rect">
            <a:avLst/>
          </a:prstGeom>
          <a:ln>
            <a:solidFill>
              <a:schemeClr val="tx1"/>
            </a:solidFill>
          </a:ln>
        </p:spPr>
      </p:pic>
      <p:pic>
        <p:nvPicPr>
          <p:cNvPr id="10" name="Picture 9" descr="A table with numbers and letters&#10;&#10;Description automatically generated">
            <a:extLst>
              <a:ext uri="{FF2B5EF4-FFF2-40B4-BE49-F238E27FC236}">
                <a16:creationId xmlns:a16="http://schemas.microsoft.com/office/drawing/2014/main" id="{33D3CB9B-87E4-7803-B5C9-82311E930468}"/>
              </a:ext>
            </a:extLst>
          </p:cNvPr>
          <p:cNvPicPr>
            <a:picLocks noChangeAspect="1"/>
          </p:cNvPicPr>
          <p:nvPr/>
        </p:nvPicPr>
        <p:blipFill>
          <a:blip r:embed="rId4"/>
          <a:stretch>
            <a:fillRect/>
          </a:stretch>
        </p:blipFill>
        <p:spPr>
          <a:xfrm>
            <a:off x="868552" y="4743418"/>
            <a:ext cx="5706985" cy="1819428"/>
          </a:xfrm>
          <a:prstGeom prst="rect">
            <a:avLst/>
          </a:prstGeom>
          <a:ln>
            <a:solidFill>
              <a:schemeClr val="tx1"/>
            </a:solidFill>
          </a:ln>
        </p:spPr>
      </p:pic>
      <p:pic>
        <p:nvPicPr>
          <p:cNvPr id="14" name="Picture 13" descr="A screenshot of a table&#10;&#10;Description automatically generated">
            <a:extLst>
              <a:ext uri="{FF2B5EF4-FFF2-40B4-BE49-F238E27FC236}">
                <a16:creationId xmlns:a16="http://schemas.microsoft.com/office/drawing/2014/main" id="{FAF393C7-3373-A9A6-B14A-14AAC98F7B8D}"/>
              </a:ext>
            </a:extLst>
          </p:cNvPr>
          <p:cNvPicPr>
            <a:picLocks noChangeAspect="1"/>
          </p:cNvPicPr>
          <p:nvPr/>
        </p:nvPicPr>
        <p:blipFill>
          <a:blip r:embed="rId5"/>
          <a:stretch>
            <a:fillRect/>
          </a:stretch>
        </p:blipFill>
        <p:spPr>
          <a:xfrm>
            <a:off x="6748041" y="4743419"/>
            <a:ext cx="1527407" cy="1819428"/>
          </a:xfrm>
          <a:prstGeom prst="rect">
            <a:avLst/>
          </a:prstGeom>
          <a:ln>
            <a:solidFill>
              <a:schemeClr val="tx1"/>
            </a:solidFill>
          </a:ln>
        </p:spPr>
      </p:pic>
    </p:spTree>
    <p:extLst>
      <p:ext uri="{BB962C8B-B14F-4D97-AF65-F5344CB8AC3E}">
        <p14:creationId xmlns:p14="http://schemas.microsoft.com/office/powerpoint/2010/main" val="39196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ECD0-29A2-9528-6ADA-07A929DB50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3372C2F-E059-00F3-F65B-07DBA1D7BB0F}"/>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sp>
        <p:nvSpPr>
          <p:cNvPr id="3" name="TextBox 2">
            <a:extLst>
              <a:ext uri="{FF2B5EF4-FFF2-40B4-BE49-F238E27FC236}">
                <a16:creationId xmlns:a16="http://schemas.microsoft.com/office/drawing/2014/main" id="{8432CF01-234D-855E-F066-CB07A010AD83}"/>
              </a:ext>
            </a:extLst>
          </p:cNvPr>
          <p:cNvSpPr txBox="1"/>
          <p:nvPr/>
        </p:nvSpPr>
        <p:spPr>
          <a:xfrm>
            <a:off x="413832" y="1146358"/>
            <a:ext cx="8440801" cy="1446550"/>
          </a:xfrm>
          <a:prstGeom prst="rect">
            <a:avLst/>
          </a:prstGeom>
          <a:noFill/>
        </p:spPr>
        <p:txBody>
          <a:bodyPr wrap="square">
            <a:spAutoFit/>
          </a:bodyPr>
          <a:lstStyle/>
          <a:p>
            <a:pPr marL="457200" indent="-457200">
              <a:buFont typeface="+mj-lt"/>
              <a:buAutoNum type="arabicPeriod" startAt="4"/>
            </a:pPr>
            <a:r>
              <a:rPr lang="en-US" sz="2200" dirty="0"/>
              <a:t>Repeat this for death rates for years 2016, 2020, and 2021.</a:t>
            </a:r>
          </a:p>
          <a:p>
            <a:pPr marL="457200" indent="-457200">
              <a:buFont typeface="+mj-lt"/>
              <a:buAutoNum type="arabicPeriod" startAt="4"/>
            </a:pPr>
            <a:r>
              <a:rPr lang="en-US" sz="2200" dirty="0"/>
              <a:t>Insert these equations into next three columns to calculate percent change since 2010 for years 2016, 2020, and 2021.</a:t>
            </a:r>
          </a:p>
          <a:p>
            <a:pPr marL="457200" indent="-457200">
              <a:buFont typeface="+mj-lt"/>
              <a:buAutoNum type="arabicPeriod" startAt="4"/>
            </a:pPr>
            <a:r>
              <a:rPr lang="en-US" sz="2200" dirty="0"/>
              <a:t>Copy and paste these equations all the way down to age 84.</a:t>
            </a:r>
          </a:p>
        </p:txBody>
      </p:sp>
      <p:pic>
        <p:nvPicPr>
          <p:cNvPr id="5" name="Picture 4" descr="A table with numbers and a few digits&#10;&#10;Description automatically generated with medium confidence">
            <a:extLst>
              <a:ext uri="{FF2B5EF4-FFF2-40B4-BE49-F238E27FC236}">
                <a16:creationId xmlns:a16="http://schemas.microsoft.com/office/drawing/2014/main" id="{6014928B-FF47-B784-189E-FBE4E45D3E8D}"/>
              </a:ext>
            </a:extLst>
          </p:cNvPr>
          <p:cNvPicPr>
            <a:picLocks noChangeAspect="1"/>
          </p:cNvPicPr>
          <p:nvPr/>
        </p:nvPicPr>
        <p:blipFill>
          <a:blip r:embed="rId2"/>
          <a:stretch>
            <a:fillRect/>
          </a:stretch>
        </p:blipFill>
        <p:spPr>
          <a:xfrm>
            <a:off x="739015" y="2723125"/>
            <a:ext cx="4191723" cy="1880158"/>
          </a:xfrm>
          <a:prstGeom prst="rect">
            <a:avLst/>
          </a:prstGeom>
          <a:ln>
            <a:solidFill>
              <a:schemeClr val="tx1"/>
            </a:solidFill>
          </a:ln>
        </p:spPr>
      </p:pic>
      <p:pic>
        <p:nvPicPr>
          <p:cNvPr id="8" name="Picture 7" descr="A screenshot of a calculator&#10;&#10;Description automatically generated">
            <a:extLst>
              <a:ext uri="{FF2B5EF4-FFF2-40B4-BE49-F238E27FC236}">
                <a16:creationId xmlns:a16="http://schemas.microsoft.com/office/drawing/2014/main" id="{7D857DC2-03BC-6616-8932-FD597F3D5A61}"/>
              </a:ext>
            </a:extLst>
          </p:cNvPr>
          <p:cNvPicPr>
            <a:picLocks noChangeAspect="1"/>
          </p:cNvPicPr>
          <p:nvPr/>
        </p:nvPicPr>
        <p:blipFill>
          <a:blip r:embed="rId3"/>
          <a:stretch>
            <a:fillRect/>
          </a:stretch>
        </p:blipFill>
        <p:spPr>
          <a:xfrm>
            <a:off x="739015" y="4842139"/>
            <a:ext cx="7966239" cy="1739006"/>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85697640-FA64-B067-9650-50FBBF5EB46A}"/>
              </a:ext>
            </a:extLst>
          </p:cNvPr>
          <p:cNvCxnSpPr>
            <a:cxnSpLocks/>
          </p:cNvCxnSpPr>
          <p:nvPr/>
        </p:nvCxnSpPr>
        <p:spPr>
          <a:xfrm>
            <a:off x="4353708" y="5472113"/>
            <a:ext cx="0" cy="1109032"/>
          </a:xfrm>
          <a:prstGeom prst="straightConnector1">
            <a:avLst/>
          </a:prstGeom>
          <a:ln w="635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FFFB17B-F49B-F66E-4E3F-360AC2F32A98}"/>
              </a:ext>
            </a:extLst>
          </p:cNvPr>
          <p:cNvCxnSpPr>
            <a:cxnSpLocks/>
          </p:cNvCxnSpPr>
          <p:nvPr/>
        </p:nvCxnSpPr>
        <p:spPr>
          <a:xfrm>
            <a:off x="5906283" y="5472113"/>
            <a:ext cx="0" cy="1109032"/>
          </a:xfrm>
          <a:prstGeom prst="straightConnector1">
            <a:avLst/>
          </a:prstGeom>
          <a:ln w="635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760A7C3-1B04-64B7-40FE-1981C0BA2154}"/>
              </a:ext>
            </a:extLst>
          </p:cNvPr>
          <p:cNvCxnSpPr>
            <a:cxnSpLocks/>
          </p:cNvCxnSpPr>
          <p:nvPr/>
        </p:nvCxnSpPr>
        <p:spPr>
          <a:xfrm>
            <a:off x="7616020" y="5472113"/>
            <a:ext cx="0" cy="1109032"/>
          </a:xfrm>
          <a:prstGeom prst="straightConnector1">
            <a:avLst/>
          </a:prstGeom>
          <a:ln w="635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9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B9B38-EBBE-9E6A-2FB5-7D22C9A354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C65009-4F8D-7F75-C150-52AF03FFAA37}"/>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sp>
        <p:nvSpPr>
          <p:cNvPr id="3" name="TextBox 2">
            <a:extLst>
              <a:ext uri="{FF2B5EF4-FFF2-40B4-BE49-F238E27FC236}">
                <a16:creationId xmlns:a16="http://schemas.microsoft.com/office/drawing/2014/main" id="{AB5ACCB4-4F0F-42C2-5505-6E265358DA5C}"/>
              </a:ext>
            </a:extLst>
          </p:cNvPr>
          <p:cNvSpPr txBox="1"/>
          <p:nvPr/>
        </p:nvSpPr>
        <p:spPr>
          <a:xfrm>
            <a:off x="413832" y="945890"/>
            <a:ext cx="8440801" cy="1015663"/>
          </a:xfrm>
          <a:prstGeom prst="rect">
            <a:avLst/>
          </a:prstGeom>
          <a:noFill/>
        </p:spPr>
        <p:txBody>
          <a:bodyPr wrap="square">
            <a:spAutoFit/>
          </a:bodyPr>
          <a:lstStyle/>
          <a:p>
            <a:pPr marL="457200" indent="-457200">
              <a:buFont typeface="+mj-lt"/>
              <a:buAutoNum type="arabicPeriod" startAt="7"/>
            </a:pPr>
            <a:r>
              <a:rPr lang="en-US" sz="2000" dirty="0"/>
              <a:t>Highlight columns A, F, and H to compare ages 20-84 with changes in 2016, 2020, and 2021.</a:t>
            </a:r>
          </a:p>
          <a:p>
            <a:pPr marL="457200" indent="-457200">
              <a:buFont typeface="+mj-lt"/>
              <a:buAutoNum type="arabicPeriod" startAt="7"/>
            </a:pPr>
            <a:r>
              <a:rPr lang="en-US" sz="2000" dirty="0"/>
              <a:t>Choose the scatterplot line graph.</a:t>
            </a:r>
          </a:p>
        </p:txBody>
      </p:sp>
      <p:pic>
        <p:nvPicPr>
          <p:cNvPr id="6" name="Picture 5" descr="A screenshot of a graph&#10;&#10;Description automatically generated">
            <a:extLst>
              <a:ext uri="{FF2B5EF4-FFF2-40B4-BE49-F238E27FC236}">
                <a16:creationId xmlns:a16="http://schemas.microsoft.com/office/drawing/2014/main" id="{913A465B-C1AB-CB8A-ED3F-AE912ECFA231}"/>
              </a:ext>
            </a:extLst>
          </p:cNvPr>
          <p:cNvPicPr>
            <a:picLocks noChangeAspect="1"/>
          </p:cNvPicPr>
          <p:nvPr/>
        </p:nvPicPr>
        <p:blipFill>
          <a:blip r:embed="rId2"/>
          <a:stretch>
            <a:fillRect/>
          </a:stretch>
        </p:blipFill>
        <p:spPr>
          <a:xfrm>
            <a:off x="1028701" y="2085975"/>
            <a:ext cx="3651768" cy="1584464"/>
          </a:xfrm>
          <a:prstGeom prst="rect">
            <a:avLst/>
          </a:prstGeom>
          <a:ln>
            <a:solidFill>
              <a:schemeClr val="tx1"/>
            </a:solidFill>
          </a:ln>
        </p:spPr>
      </p:pic>
      <p:pic>
        <p:nvPicPr>
          <p:cNvPr id="9" name="Picture 8" descr="A graph of different colored lines&#10;&#10;Description automatically generated">
            <a:extLst>
              <a:ext uri="{FF2B5EF4-FFF2-40B4-BE49-F238E27FC236}">
                <a16:creationId xmlns:a16="http://schemas.microsoft.com/office/drawing/2014/main" id="{23EDC8B4-D40A-A116-B897-310991A29F9A}"/>
              </a:ext>
            </a:extLst>
          </p:cNvPr>
          <p:cNvPicPr>
            <a:picLocks noChangeAspect="1"/>
          </p:cNvPicPr>
          <p:nvPr/>
        </p:nvPicPr>
        <p:blipFill>
          <a:blip r:embed="rId3"/>
          <a:stretch>
            <a:fillRect/>
          </a:stretch>
        </p:blipFill>
        <p:spPr>
          <a:xfrm>
            <a:off x="1028700" y="3843336"/>
            <a:ext cx="5770422" cy="2771775"/>
          </a:xfrm>
          <a:prstGeom prst="rect">
            <a:avLst/>
          </a:prstGeom>
          <a:ln>
            <a:solidFill>
              <a:schemeClr val="tx1"/>
            </a:solidFill>
          </a:ln>
        </p:spPr>
      </p:pic>
    </p:spTree>
    <p:extLst>
      <p:ext uri="{BB962C8B-B14F-4D97-AF65-F5344CB8AC3E}">
        <p14:creationId xmlns:p14="http://schemas.microsoft.com/office/powerpoint/2010/main" val="10465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F4D7A4-1065-01C9-32FC-03D2790DD22D}"/>
              </a:ext>
            </a:extLst>
          </p:cNvPr>
          <p:cNvSpPr txBox="1">
            <a:spLocks/>
          </p:cNvSpPr>
          <p:nvPr/>
        </p:nvSpPr>
        <p:spPr>
          <a:xfrm>
            <a:off x="294472" y="342676"/>
            <a:ext cx="8849528"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400" dirty="0"/>
              <a:t>Supplement for broken links in the document:</a:t>
            </a:r>
            <a:endParaRPr lang="en-US" sz="2400" strike="sngStrike" dirty="0"/>
          </a:p>
        </p:txBody>
      </p:sp>
      <p:sp>
        <p:nvSpPr>
          <p:cNvPr id="6" name="TextBox 5">
            <a:extLst>
              <a:ext uri="{FF2B5EF4-FFF2-40B4-BE49-F238E27FC236}">
                <a16:creationId xmlns:a16="http://schemas.microsoft.com/office/drawing/2014/main" id="{D85CA8D5-B9AD-407E-D7BA-9BF734FB5DB1}"/>
              </a:ext>
            </a:extLst>
          </p:cNvPr>
          <p:cNvSpPr txBox="1"/>
          <p:nvPr/>
        </p:nvSpPr>
        <p:spPr>
          <a:xfrm>
            <a:off x="294471" y="922962"/>
            <a:ext cx="8514991" cy="5632311"/>
          </a:xfrm>
          <a:prstGeom prst="rect">
            <a:avLst/>
          </a:prstGeom>
          <a:noFill/>
        </p:spPr>
        <p:txBody>
          <a:bodyPr wrap="square" rtlCol="0">
            <a:spAutoFit/>
          </a:bodyPr>
          <a:lstStyle/>
          <a:p>
            <a:r>
              <a:rPr lang="en-US" b="1" dirty="0"/>
              <a:t>Traffic fatality rates:</a:t>
            </a:r>
          </a:p>
          <a:p>
            <a:r>
              <a:rPr lang="en-US" dirty="0">
                <a:hlinkClick r:id="rId2"/>
              </a:rPr>
              <a:t>https://www.who.int/data/gho/data/indicators/indicator-details/GHO/estimated-road-traffic-death-rate-(per-100-000-population)</a:t>
            </a:r>
            <a:endParaRPr lang="en-US" dirty="0"/>
          </a:p>
          <a:p>
            <a:endParaRPr lang="en-US" dirty="0"/>
          </a:p>
          <a:p>
            <a:r>
              <a:rPr lang="en-US" b="1" dirty="0"/>
              <a:t>Indoor pollution death rates:</a:t>
            </a:r>
          </a:p>
          <a:p>
            <a:r>
              <a:rPr lang="en-US" dirty="0">
                <a:hlinkClick r:id="rId3"/>
              </a:rPr>
              <a:t>https://www.who.int/data/gho/data/indicators/indicator-details/GHO/household-air-pollution-attributable-death-rate-(per-100-000-population-age-standardized)</a:t>
            </a:r>
            <a:endParaRPr lang="en-US" dirty="0"/>
          </a:p>
          <a:p>
            <a:endParaRPr lang="en-US" dirty="0"/>
          </a:p>
          <a:p>
            <a:r>
              <a:rPr lang="en-US" b="1" dirty="0"/>
              <a:t>Polluting fuel use per household:</a:t>
            </a:r>
          </a:p>
          <a:p>
            <a:r>
              <a:rPr lang="en-US" dirty="0">
                <a:hlinkClick r:id="rId4"/>
              </a:rPr>
              <a:t>https://www.who.int/data/gho/data/indicators/indicator-details/GHO/gho-phe-population-with-primary-reliance-on-polluting-fuels-and-technologies-for-cooking-proportion</a:t>
            </a:r>
            <a:endParaRPr lang="en-US" dirty="0"/>
          </a:p>
          <a:p>
            <a:endParaRPr lang="en-US" dirty="0"/>
          </a:p>
          <a:p>
            <a:r>
              <a:rPr lang="en-US" b="1" dirty="0"/>
              <a:t>Obesity rates:</a:t>
            </a:r>
          </a:p>
          <a:p>
            <a:r>
              <a:rPr lang="en-US" dirty="0">
                <a:hlinkClick r:id="rId5"/>
              </a:rPr>
              <a:t>https://www.who.int/data/gho/data/indicators/indicator-details/GHO/prevalence-of-obesity-among-adults-bmi-=-30-(age-standardized-estimate)-(-)</a:t>
            </a:r>
            <a:endParaRPr lang="en-US" dirty="0"/>
          </a:p>
          <a:p>
            <a:endParaRPr lang="en-US" dirty="0"/>
          </a:p>
          <a:p>
            <a:r>
              <a:rPr lang="en-US" b="1" dirty="0"/>
              <a:t>Suicides rates:</a:t>
            </a:r>
          </a:p>
          <a:p>
            <a:r>
              <a:rPr lang="en-US" dirty="0">
                <a:hlinkClick r:id="rId6"/>
              </a:rPr>
              <a:t>https://worldpopulationreview.com/country-rankings/suicide-rate-by-country</a:t>
            </a:r>
            <a:endParaRPr lang="en-US" dirty="0"/>
          </a:p>
          <a:p>
            <a:endParaRPr lang="en-US" dirty="0"/>
          </a:p>
        </p:txBody>
      </p:sp>
    </p:spTree>
    <p:extLst>
      <p:ext uri="{BB962C8B-B14F-4D97-AF65-F5344CB8AC3E}">
        <p14:creationId xmlns:p14="http://schemas.microsoft.com/office/powerpoint/2010/main" val="341864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3829-CDE3-169A-9EEF-16E42A652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64F3D-9886-AC93-741E-88BF8EADF529}"/>
              </a:ext>
            </a:extLst>
          </p:cNvPr>
          <p:cNvSpPr>
            <a:spLocks noGrp="1"/>
          </p:cNvSpPr>
          <p:nvPr>
            <p:ph type="title"/>
          </p:nvPr>
        </p:nvSpPr>
        <p:spPr>
          <a:xfrm>
            <a:off x="428856" y="389276"/>
            <a:ext cx="8365174" cy="461665"/>
          </a:xfrm>
        </p:spPr>
        <p:txBody>
          <a:bodyPr/>
          <a:lstStyle/>
          <a:p>
            <a:r>
              <a:rPr lang="en-US" dirty="0"/>
              <a:t>Life Expectancy Comparison by Gender</a:t>
            </a:r>
          </a:p>
        </p:txBody>
      </p:sp>
      <p:sp>
        <p:nvSpPr>
          <p:cNvPr id="9" name="TextBox 8">
            <a:extLst>
              <a:ext uri="{FF2B5EF4-FFF2-40B4-BE49-F238E27FC236}">
                <a16:creationId xmlns:a16="http://schemas.microsoft.com/office/drawing/2014/main" id="{0E3329F4-2EF7-FEE9-915A-B9D848C08B26}"/>
              </a:ext>
            </a:extLst>
          </p:cNvPr>
          <p:cNvSpPr txBox="1"/>
          <p:nvPr/>
        </p:nvSpPr>
        <p:spPr>
          <a:xfrm>
            <a:off x="249713" y="1337007"/>
            <a:ext cx="3312547" cy="830997"/>
          </a:xfrm>
          <a:prstGeom prst="rect">
            <a:avLst/>
          </a:prstGeom>
          <a:noFill/>
        </p:spPr>
        <p:txBody>
          <a:bodyPr wrap="square">
            <a:spAutoFit/>
          </a:bodyPr>
          <a:lstStyle/>
          <a:p>
            <a:pPr marL="0" indent="0">
              <a:buNone/>
            </a:pPr>
            <a:r>
              <a:rPr lang="en-US" sz="2400" dirty="0"/>
              <a:t>Remove the columns you do not need: </a:t>
            </a:r>
            <a:endParaRPr lang="en-US" sz="2400" dirty="0">
              <a:hlinkClick r:id="rId2"/>
            </a:endParaRPr>
          </a:p>
        </p:txBody>
      </p:sp>
      <p:pic>
        <p:nvPicPr>
          <p:cNvPr id="4" name="Picture 3" descr="A screenshot of a table&#10;&#10;Description automatically generated">
            <a:extLst>
              <a:ext uri="{FF2B5EF4-FFF2-40B4-BE49-F238E27FC236}">
                <a16:creationId xmlns:a16="http://schemas.microsoft.com/office/drawing/2014/main" id="{A9D11929-2373-35D2-681B-75CE597D0CBA}"/>
              </a:ext>
            </a:extLst>
          </p:cNvPr>
          <p:cNvPicPr>
            <a:picLocks noChangeAspect="1"/>
          </p:cNvPicPr>
          <p:nvPr/>
        </p:nvPicPr>
        <p:blipFill>
          <a:blip r:embed="rId3"/>
          <a:stretch>
            <a:fillRect/>
          </a:stretch>
        </p:blipFill>
        <p:spPr>
          <a:xfrm>
            <a:off x="294253" y="2269805"/>
            <a:ext cx="3591947" cy="456650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9154F9D-AEBB-8CA1-E3DA-925832BF074D}"/>
              </a:ext>
            </a:extLst>
          </p:cNvPr>
          <p:cNvPicPr>
            <a:picLocks noChangeAspect="1"/>
          </p:cNvPicPr>
          <p:nvPr/>
        </p:nvPicPr>
        <p:blipFill>
          <a:blip r:embed="rId4"/>
          <a:stretch>
            <a:fillRect/>
          </a:stretch>
        </p:blipFill>
        <p:spPr>
          <a:xfrm>
            <a:off x="4279646" y="2291495"/>
            <a:ext cx="4651611" cy="4566505"/>
          </a:xfrm>
          <a:prstGeom prst="rect">
            <a:avLst/>
          </a:prstGeom>
        </p:spPr>
      </p:pic>
      <p:sp>
        <p:nvSpPr>
          <p:cNvPr id="10" name="TextBox 9">
            <a:extLst>
              <a:ext uri="{FF2B5EF4-FFF2-40B4-BE49-F238E27FC236}">
                <a16:creationId xmlns:a16="http://schemas.microsoft.com/office/drawing/2014/main" id="{D9544806-8B39-4C78-58BB-55FB12293991}"/>
              </a:ext>
            </a:extLst>
          </p:cNvPr>
          <p:cNvSpPr txBox="1"/>
          <p:nvPr/>
        </p:nvSpPr>
        <p:spPr>
          <a:xfrm>
            <a:off x="4279646" y="1337007"/>
            <a:ext cx="4483353" cy="830997"/>
          </a:xfrm>
          <a:prstGeom prst="rect">
            <a:avLst/>
          </a:prstGeom>
          <a:noFill/>
        </p:spPr>
        <p:txBody>
          <a:bodyPr wrap="square">
            <a:spAutoFit/>
          </a:bodyPr>
          <a:lstStyle/>
          <a:p>
            <a:pPr marL="0" indent="0">
              <a:buNone/>
            </a:pPr>
            <a:r>
              <a:rPr lang="en-US" sz="2400" dirty="0"/>
              <a:t>Insert this equation to calculate the gender difference:</a:t>
            </a:r>
            <a:endParaRPr lang="en-US" sz="2400" dirty="0">
              <a:hlinkClick r:id="rId2"/>
            </a:endParaRPr>
          </a:p>
        </p:txBody>
      </p:sp>
    </p:spTree>
    <p:extLst>
      <p:ext uri="{BB962C8B-B14F-4D97-AF65-F5344CB8AC3E}">
        <p14:creationId xmlns:p14="http://schemas.microsoft.com/office/powerpoint/2010/main" val="18773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205-3194-B9DA-3AB5-5EFA229EE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98DBA-F3D0-CA43-63D1-2A778B76F42B}"/>
              </a:ext>
            </a:extLst>
          </p:cNvPr>
          <p:cNvSpPr>
            <a:spLocks noGrp="1"/>
          </p:cNvSpPr>
          <p:nvPr>
            <p:ph type="title"/>
          </p:nvPr>
        </p:nvSpPr>
        <p:spPr>
          <a:xfrm>
            <a:off x="389413" y="456184"/>
            <a:ext cx="8365174" cy="461665"/>
          </a:xfrm>
        </p:spPr>
        <p:txBody>
          <a:bodyPr/>
          <a:lstStyle/>
          <a:p>
            <a:r>
              <a:rPr lang="en-US" dirty="0"/>
              <a:t>Life Expectancy Comparison by Gender</a:t>
            </a:r>
          </a:p>
        </p:txBody>
      </p:sp>
      <p:sp>
        <p:nvSpPr>
          <p:cNvPr id="9" name="TextBox 8">
            <a:extLst>
              <a:ext uri="{FF2B5EF4-FFF2-40B4-BE49-F238E27FC236}">
                <a16:creationId xmlns:a16="http://schemas.microsoft.com/office/drawing/2014/main" id="{42EDEF54-AF3D-3CD6-624E-DCD832B15C38}"/>
              </a:ext>
            </a:extLst>
          </p:cNvPr>
          <p:cNvSpPr txBox="1"/>
          <p:nvPr/>
        </p:nvSpPr>
        <p:spPr>
          <a:xfrm>
            <a:off x="249713" y="1611119"/>
            <a:ext cx="4322287" cy="830997"/>
          </a:xfrm>
          <a:prstGeom prst="rect">
            <a:avLst/>
          </a:prstGeom>
          <a:noFill/>
        </p:spPr>
        <p:txBody>
          <a:bodyPr wrap="square">
            <a:spAutoFit/>
          </a:bodyPr>
          <a:lstStyle/>
          <a:p>
            <a:pPr marL="0" indent="0" algn="just">
              <a:buNone/>
            </a:pPr>
            <a:r>
              <a:rPr lang="en-US" sz="2400" dirty="0"/>
              <a:t>Copy and paste the equation to the remaining rows: </a:t>
            </a:r>
            <a:endParaRPr lang="en-US" sz="2400" dirty="0">
              <a:hlinkClick r:id="rId2"/>
            </a:endParaRPr>
          </a:p>
        </p:txBody>
      </p:sp>
      <p:sp>
        <p:nvSpPr>
          <p:cNvPr id="10" name="TextBox 9">
            <a:extLst>
              <a:ext uri="{FF2B5EF4-FFF2-40B4-BE49-F238E27FC236}">
                <a16:creationId xmlns:a16="http://schemas.microsoft.com/office/drawing/2014/main" id="{0D7B2CC6-AA5C-21D7-8A8E-4C8CEE132E09}"/>
              </a:ext>
            </a:extLst>
          </p:cNvPr>
          <p:cNvSpPr txBox="1"/>
          <p:nvPr/>
        </p:nvSpPr>
        <p:spPr>
          <a:xfrm>
            <a:off x="4843369" y="1583029"/>
            <a:ext cx="3906983" cy="830997"/>
          </a:xfrm>
          <a:prstGeom prst="rect">
            <a:avLst/>
          </a:prstGeom>
          <a:noFill/>
        </p:spPr>
        <p:txBody>
          <a:bodyPr wrap="square">
            <a:spAutoFit/>
          </a:bodyPr>
          <a:lstStyle/>
          <a:p>
            <a:pPr marL="0" indent="0" algn="just">
              <a:buNone/>
            </a:pPr>
            <a:r>
              <a:rPr lang="en-US" sz="2400" dirty="0"/>
              <a:t>Sort the nations in order of life expectancy difference:</a:t>
            </a:r>
            <a:endParaRPr lang="en-US" sz="2400" dirty="0">
              <a:hlinkClick r:id="rId2"/>
            </a:endParaRPr>
          </a:p>
        </p:txBody>
      </p:sp>
      <p:pic>
        <p:nvPicPr>
          <p:cNvPr id="8" name="Picture 7" descr="A table with numbers and text&#10;&#10;Description automatically generated">
            <a:extLst>
              <a:ext uri="{FF2B5EF4-FFF2-40B4-BE49-F238E27FC236}">
                <a16:creationId xmlns:a16="http://schemas.microsoft.com/office/drawing/2014/main" id="{58E90A3E-BCDA-EF0E-2CA1-E1DB30298A78}"/>
              </a:ext>
            </a:extLst>
          </p:cNvPr>
          <p:cNvPicPr>
            <a:picLocks noChangeAspect="1"/>
          </p:cNvPicPr>
          <p:nvPr/>
        </p:nvPicPr>
        <p:blipFill>
          <a:blip r:embed="rId3"/>
          <a:stretch>
            <a:fillRect/>
          </a:stretch>
        </p:blipFill>
        <p:spPr>
          <a:xfrm>
            <a:off x="393648" y="2442116"/>
            <a:ext cx="4071296" cy="4415883"/>
          </a:xfrm>
          <a:prstGeom prst="rect">
            <a:avLst/>
          </a:prstGeom>
          <a:ln>
            <a:solidFill>
              <a:schemeClr val="tx1"/>
            </a:solidFill>
          </a:ln>
        </p:spPr>
      </p:pic>
      <p:pic>
        <p:nvPicPr>
          <p:cNvPr id="16" name="Picture 15" descr="A table with numbers and text&#10;&#10;Description automatically generated">
            <a:extLst>
              <a:ext uri="{FF2B5EF4-FFF2-40B4-BE49-F238E27FC236}">
                <a16:creationId xmlns:a16="http://schemas.microsoft.com/office/drawing/2014/main" id="{153FDFEB-E635-22B5-AA16-D2C081918D4D}"/>
              </a:ext>
            </a:extLst>
          </p:cNvPr>
          <p:cNvPicPr>
            <a:picLocks noChangeAspect="1"/>
          </p:cNvPicPr>
          <p:nvPr/>
        </p:nvPicPr>
        <p:blipFill>
          <a:blip r:embed="rId4"/>
          <a:stretch>
            <a:fillRect/>
          </a:stretch>
        </p:blipFill>
        <p:spPr>
          <a:xfrm>
            <a:off x="4987304" y="2414026"/>
            <a:ext cx="3763048" cy="4443973"/>
          </a:xfrm>
          <a:prstGeom prst="rect">
            <a:avLst/>
          </a:prstGeom>
          <a:ln>
            <a:solidFill>
              <a:schemeClr val="tx1"/>
            </a:solidFill>
          </a:ln>
        </p:spPr>
      </p:pic>
    </p:spTree>
    <p:extLst>
      <p:ext uri="{BB962C8B-B14F-4D97-AF65-F5344CB8AC3E}">
        <p14:creationId xmlns:p14="http://schemas.microsoft.com/office/powerpoint/2010/main" val="19007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1003911" y="332483"/>
            <a:ext cx="6902606" cy="602588"/>
          </a:xfrm>
        </p:spPr>
        <p:txBody>
          <a:bodyPr/>
          <a:lstStyle/>
          <a:p>
            <a:r>
              <a:rPr lang="en-US" sz="2800" dirty="0"/>
              <a:t>Life Expectancy by Nation 1900-2023</a:t>
            </a:r>
            <a:br>
              <a:rPr lang="en-US" sz="2800" dirty="0"/>
            </a:br>
            <a:endParaRPr lang="en-US" sz="2800" dirty="0"/>
          </a:p>
        </p:txBody>
      </p:sp>
      <p:pic>
        <p:nvPicPr>
          <p:cNvPr id="7" name="Picture 6" descr="A graph of the number of years&#10;&#10;Description automatically generated">
            <a:extLst>
              <a:ext uri="{FF2B5EF4-FFF2-40B4-BE49-F238E27FC236}">
                <a16:creationId xmlns:a16="http://schemas.microsoft.com/office/drawing/2014/main" id="{C8C23781-CCC6-7C28-BDE5-09F74AC6A13D}"/>
              </a:ext>
            </a:extLst>
          </p:cNvPr>
          <p:cNvPicPr>
            <a:picLocks noChangeAspect="1"/>
          </p:cNvPicPr>
          <p:nvPr/>
        </p:nvPicPr>
        <p:blipFill>
          <a:blip r:embed="rId2"/>
          <a:stretch>
            <a:fillRect/>
          </a:stretch>
        </p:blipFill>
        <p:spPr>
          <a:xfrm>
            <a:off x="1003911" y="2134853"/>
            <a:ext cx="7169933" cy="4416841"/>
          </a:xfrm>
          <a:prstGeom prst="rect">
            <a:avLst/>
          </a:prstGeom>
          <a:ln>
            <a:solidFill>
              <a:schemeClr val="tx1"/>
            </a:solidFill>
          </a:ln>
        </p:spPr>
      </p:pic>
      <p:sp>
        <p:nvSpPr>
          <p:cNvPr id="12" name="TextBox 11">
            <a:extLst>
              <a:ext uri="{FF2B5EF4-FFF2-40B4-BE49-F238E27FC236}">
                <a16:creationId xmlns:a16="http://schemas.microsoft.com/office/drawing/2014/main" id="{0A7EC08D-1858-67E5-FAB0-11BD5FBAC426}"/>
              </a:ext>
            </a:extLst>
          </p:cNvPr>
          <p:cNvSpPr txBox="1"/>
          <p:nvPr/>
        </p:nvSpPr>
        <p:spPr>
          <a:xfrm>
            <a:off x="1003912" y="907123"/>
            <a:ext cx="7292595" cy="1077218"/>
          </a:xfrm>
          <a:prstGeom prst="rect">
            <a:avLst/>
          </a:prstGeom>
          <a:noFill/>
        </p:spPr>
        <p:txBody>
          <a:bodyPr wrap="square">
            <a:spAutoFit/>
          </a:bodyPr>
          <a:lstStyle/>
          <a:p>
            <a:pPr marL="0" indent="0" algn="just">
              <a:buNone/>
            </a:pPr>
            <a:r>
              <a:rPr lang="en-US" sz="2200" dirty="0"/>
              <a:t>Open the link and graph the data for the US, China, Japan, Nigeria, Rwanda, and Zimbabwe from 1900-2023: </a:t>
            </a:r>
          </a:p>
          <a:p>
            <a:pPr algn="just"/>
            <a:r>
              <a:rPr lang="en-US" sz="2000" dirty="0">
                <a:hlinkClick r:id="rId3"/>
              </a:rPr>
              <a:t>https://ourworldindata.org/life-expectancy</a:t>
            </a:r>
            <a:endParaRPr lang="en-US" sz="2000" dirty="0"/>
          </a:p>
        </p:txBody>
      </p:sp>
    </p:spTree>
    <p:extLst>
      <p:ext uri="{BB962C8B-B14F-4D97-AF65-F5344CB8AC3E}">
        <p14:creationId xmlns:p14="http://schemas.microsoft.com/office/powerpoint/2010/main" val="380206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671864" y="306096"/>
            <a:ext cx="7378633" cy="602588"/>
          </a:xfrm>
        </p:spPr>
        <p:txBody>
          <a:bodyPr/>
          <a:lstStyle/>
          <a:p>
            <a:r>
              <a:rPr lang="en-US" sz="2800" dirty="0"/>
              <a:t>US Health Indicators Ranked by State</a:t>
            </a:r>
          </a:p>
        </p:txBody>
      </p:sp>
      <p:sp>
        <p:nvSpPr>
          <p:cNvPr id="3" name="TextBox 2">
            <a:extLst>
              <a:ext uri="{FF2B5EF4-FFF2-40B4-BE49-F238E27FC236}">
                <a16:creationId xmlns:a16="http://schemas.microsoft.com/office/drawing/2014/main" id="{16DB7A3F-D9EF-EF2D-AEA3-704257F2C9A8}"/>
              </a:ext>
            </a:extLst>
          </p:cNvPr>
          <p:cNvSpPr txBox="1"/>
          <p:nvPr/>
        </p:nvSpPr>
        <p:spPr>
          <a:xfrm>
            <a:off x="277793" y="871637"/>
            <a:ext cx="8866207" cy="5970865"/>
          </a:xfrm>
          <a:prstGeom prst="rect">
            <a:avLst/>
          </a:prstGeom>
          <a:noFill/>
        </p:spPr>
        <p:txBody>
          <a:bodyPr wrap="square" rtlCol="0">
            <a:spAutoFit/>
          </a:bodyPr>
          <a:lstStyle/>
          <a:p>
            <a:pPr marL="457200" indent="-457200" algn="l">
              <a:buFont typeface="+mj-lt"/>
              <a:buAutoNum type="arabicPeriod"/>
            </a:pPr>
            <a:r>
              <a:rPr lang="en-US" sz="1400" b="0" i="0" u="none" strike="sngStrike" baseline="0" dirty="0">
                <a:latin typeface="+mj-lt"/>
              </a:rPr>
              <a:t>Go to the Centers for Disease Control website: </a:t>
            </a:r>
            <a:r>
              <a:rPr lang="en-US" sz="1400" b="0" i="0" u="none" strike="sngStrike" baseline="0" dirty="0">
                <a:latin typeface="+mj-lt"/>
                <a:hlinkClick r:id="rId2"/>
              </a:rPr>
              <a:t>www.cdc.gov</a:t>
            </a:r>
            <a:endParaRPr lang="en-US" sz="1400" b="0" i="0" u="none" strike="sngStrike" baseline="0" dirty="0">
              <a:latin typeface="+mj-lt"/>
            </a:endParaRPr>
          </a:p>
          <a:p>
            <a:pPr marL="457200" indent="-457200" algn="l">
              <a:buFont typeface="+mj-lt"/>
              <a:buAutoNum type="arabicPeriod"/>
            </a:pPr>
            <a:r>
              <a:rPr lang="en-US" sz="1400" b="0" i="0" u="none" strike="sngStrike" baseline="0" dirty="0">
                <a:latin typeface="+mj-lt"/>
              </a:rPr>
              <a:t>To collect data on risk factors, open the link for “</a:t>
            </a:r>
            <a:r>
              <a:rPr lang="en-US" sz="1400" b="1" i="0" u="none" strike="sngStrike" baseline="0" dirty="0">
                <a:latin typeface="+mj-lt"/>
              </a:rPr>
              <a:t>Data &amp; Statistics</a:t>
            </a:r>
            <a:r>
              <a:rPr lang="en-US" sz="1400" b="0" i="0" u="none" strike="sngStrike" baseline="0" dirty="0">
                <a:latin typeface="+mj-lt"/>
              </a:rPr>
              <a:t>”, then open the link for “</a:t>
            </a:r>
            <a:r>
              <a:rPr lang="en-US" sz="1400" b="1" i="0" u="none" strike="sngStrike" baseline="0" dirty="0">
                <a:latin typeface="+mj-lt"/>
              </a:rPr>
              <a:t>Overweight and Obesity</a:t>
            </a:r>
            <a:r>
              <a:rPr lang="en-US" sz="1400" b="0" i="0" u="none" strike="sngStrike" baseline="0" dirty="0">
                <a:latin typeface="+mj-lt"/>
              </a:rPr>
              <a:t>.”</a:t>
            </a:r>
          </a:p>
          <a:p>
            <a:pPr marL="457200" indent="-457200" algn="l">
              <a:buFont typeface="+mj-lt"/>
              <a:buAutoNum type="arabicPeriod"/>
            </a:pPr>
            <a:r>
              <a:rPr lang="en-US" sz="1400" b="0" i="0" u="none" strike="sngStrike" baseline="0" dirty="0">
                <a:latin typeface="+mj-lt"/>
              </a:rPr>
              <a:t>Scroll down below the map to “</a:t>
            </a:r>
            <a:r>
              <a:rPr lang="en-US" sz="1400" b="1" i="0" u="none" strike="sngStrike" baseline="0" dirty="0">
                <a:latin typeface="+mj-lt"/>
              </a:rPr>
              <a:t>Additional Resources</a:t>
            </a:r>
            <a:r>
              <a:rPr lang="en-US" sz="1400" b="0" i="0" u="none" strike="sngStrike" baseline="0" dirty="0">
                <a:latin typeface="+mj-lt"/>
              </a:rPr>
              <a:t>” and then click on “</a:t>
            </a:r>
            <a:r>
              <a:rPr lang="en-US" sz="1400" b="1" i="0" u="none" strike="sngStrike" baseline="0" dirty="0">
                <a:latin typeface="+mj-lt"/>
              </a:rPr>
              <a:t>Behavioral Risk Factor Surveillance System (BRFSS).”</a:t>
            </a:r>
            <a:endParaRPr lang="en-US" sz="1400" b="0" i="0" u="none" strike="sngStrike" baseline="0" dirty="0">
              <a:latin typeface="+mj-lt"/>
            </a:endParaRPr>
          </a:p>
          <a:p>
            <a:pPr marL="457200" indent="-457200" algn="l">
              <a:spcAft>
                <a:spcPts val="1200"/>
              </a:spcAft>
              <a:buFont typeface="+mj-lt"/>
              <a:buAutoNum type="arabicPeriod"/>
            </a:pPr>
            <a:r>
              <a:rPr lang="en-US" sz="1400" strike="sngStrike" dirty="0">
                <a:latin typeface="+mj-lt"/>
              </a:rPr>
              <a:t>Under</a:t>
            </a:r>
            <a:r>
              <a:rPr lang="en-US" sz="1400" b="0" i="0" u="none" strike="sngStrike" baseline="0" dirty="0">
                <a:latin typeface="+mj-lt"/>
              </a:rPr>
              <a:t> the heading for “</a:t>
            </a:r>
            <a:r>
              <a:rPr lang="en-US" sz="1400" b="1" i="0" u="none" strike="sngStrike" baseline="0" dirty="0">
                <a:latin typeface="+mj-lt"/>
              </a:rPr>
              <a:t>Prevalence Data and Data Analysis Tools</a:t>
            </a:r>
            <a:r>
              <a:rPr lang="en-US" sz="1400" b="0" i="0" u="none" strike="sngStrike" baseline="0" dirty="0">
                <a:latin typeface="+mj-lt"/>
              </a:rPr>
              <a:t>” open the link for “</a:t>
            </a:r>
            <a:r>
              <a:rPr lang="en-US" sz="1400" b="1" i="0" u="none" strike="sngStrike" baseline="0" dirty="0">
                <a:latin typeface="+mj-lt"/>
              </a:rPr>
              <a:t>Prevalence and Trends Data</a:t>
            </a:r>
            <a:r>
              <a:rPr lang="en-US" sz="1400" b="0" i="0" u="none" strike="sngStrike" baseline="0" dirty="0">
                <a:latin typeface="+mj-lt"/>
              </a:rPr>
              <a:t>.” This takes you to an interactive website. Here is the direct link: </a:t>
            </a:r>
            <a:r>
              <a:rPr lang="en-US" sz="1400" b="0" i="0" u="none" strike="sngStrike" baseline="0" dirty="0">
                <a:latin typeface="+mj-lt"/>
                <a:hlinkClick r:id="rId3"/>
              </a:rPr>
              <a:t>https://www.cdc.gov/brfss/brfssprevalence/index.html</a:t>
            </a:r>
            <a:endParaRPr lang="en-US" sz="2100" dirty="0">
              <a:latin typeface="+mj-lt"/>
            </a:endParaRPr>
          </a:p>
          <a:p>
            <a:r>
              <a:rPr lang="en-US" sz="2000" dirty="0"/>
              <a:t>The CDC system was redesigned so just open the following links:</a:t>
            </a:r>
            <a:endParaRPr lang="en-US" sz="2000" strike="sngStrike" dirty="0"/>
          </a:p>
          <a:p>
            <a:r>
              <a:rPr lang="en-US" sz="2000" dirty="0"/>
              <a:t>For smoking rates: </a:t>
            </a:r>
            <a:r>
              <a:rPr lang="en-US" sz="2000" dirty="0">
                <a:hlinkClick r:id="rId4"/>
              </a:rPr>
              <a:t>https://www.lung.org/research/trends-in-lung-disease/tobacco-trends-brief/data-tables/ad-cig-smoking-state</a:t>
            </a:r>
            <a:endParaRPr lang="en-US" sz="2000" dirty="0"/>
          </a:p>
          <a:p>
            <a:r>
              <a:rPr lang="en-US" sz="2000" dirty="0"/>
              <a:t>For obesity rates: </a:t>
            </a:r>
            <a:r>
              <a:rPr lang="en-US" sz="2000" dirty="0">
                <a:hlinkClick r:id="rId5"/>
              </a:rPr>
              <a:t>https://www.cdc.gov/obesity/data-and-statistics/adult-obesity-prevalence-maps.html</a:t>
            </a:r>
            <a:endParaRPr lang="en-US" sz="2000" dirty="0"/>
          </a:p>
          <a:p>
            <a:r>
              <a:rPr lang="en-US" sz="2000" dirty="0"/>
              <a:t>For hypertension rates: </a:t>
            </a:r>
            <a:r>
              <a:rPr lang="en-US" sz="2000" dirty="0">
                <a:hlinkClick r:id="rId6"/>
              </a:rPr>
              <a:t>https://www.cdc.gov/nchs/state-stats/deaths/hypertension.html</a:t>
            </a:r>
            <a:endParaRPr lang="en-US" sz="2000" dirty="0"/>
          </a:p>
          <a:p>
            <a:r>
              <a:rPr lang="en-US" sz="2000" dirty="0"/>
              <a:t>For diabetes rates: </a:t>
            </a:r>
            <a:r>
              <a:rPr lang="en-US" sz="2000" dirty="0">
                <a:hlinkClick r:id="rId7"/>
              </a:rPr>
              <a:t>https://gis.cdc.gov/grasp/diabetes/diabetesatlas-surveillance.html#</a:t>
            </a:r>
            <a:endParaRPr lang="en-US" sz="2000" dirty="0"/>
          </a:p>
          <a:p>
            <a:r>
              <a:rPr lang="en-US" sz="2000" dirty="0"/>
              <a:t>For heart disease rates: </a:t>
            </a:r>
            <a:r>
              <a:rPr lang="en-US" sz="2000" dirty="0">
                <a:hlinkClick r:id="rId8"/>
              </a:rPr>
              <a:t>https://www.cdc.gov/nchs/state-stats/deaths/heart-disease.html</a:t>
            </a:r>
            <a:endParaRPr lang="en-US" sz="2000" dirty="0"/>
          </a:p>
          <a:p>
            <a:r>
              <a:rPr lang="en-US" sz="2000" dirty="0"/>
              <a:t>For exercise rates: </a:t>
            </a:r>
            <a:r>
              <a:rPr lang="en-US" sz="2000" dirty="0">
                <a:hlinkClick r:id="rId9"/>
              </a:rPr>
              <a:t>https://www.valuepenguin.com/fittest-and-least-fit-states</a:t>
            </a:r>
            <a:endParaRPr lang="en-US" sz="2000" dirty="0"/>
          </a:p>
          <a:p>
            <a:r>
              <a:rPr lang="en-US" sz="2000" dirty="0"/>
              <a:t>For cancer rates: </a:t>
            </a:r>
            <a:r>
              <a:rPr lang="en-US" sz="2000" dirty="0">
                <a:hlinkClick r:id="rId10"/>
              </a:rPr>
              <a:t>https://wonder.cdc.gov/cancer-v2022.html</a:t>
            </a:r>
            <a:endParaRPr lang="en-US" sz="2000" dirty="0"/>
          </a:p>
        </p:txBody>
      </p:sp>
    </p:spTree>
    <p:extLst>
      <p:ext uri="{BB962C8B-B14F-4D97-AF65-F5344CB8AC3E}">
        <p14:creationId xmlns:p14="http://schemas.microsoft.com/office/powerpoint/2010/main" val="30253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0752-C719-5F13-2BF7-9904134B764B}"/>
              </a:ext>
            </a:extLst>
          </p:cNvPr>
          <p:cNvSpPr>
            <a:spLocks noGrp="1"/>
          </p:cNvSpPr>
          <p:nvPr>
            <p:ph type="title"/>
          </p:nvPr>
        </p:nvSpPr>
        <p:spPr>
          <a:xfrm>
            <a:off x="691898" y="305741"/>
            <a:ext cx="7623218" cy="602588"/>
          </a:xfrm>
        </p:spPr>
        <p:txBody>
          <a:bodyPr/>
          <a:lstStyle/>
          <a:p>
            <a:r>
              <a:rPr lang="en-US" sz="2800" dirty="0"/>
              <a:t>US Health Indicators Ranked by State</a:t>
            </a:r>
            <a:br>
              <a:rPr lang="en-US" sz="2800" dirty="0"/>
            </a:br>
            <a:endParaRPr lang="en-US" sz="2800" dirty="0"/>
          </a:p>
        </p:txBody>
      </p:sp>
      <p:pic>
        <p:nvPicPr>
          <p:cNvPr id="4" name="Picture 3">
            <a:extLst>
              <a:ext uri="{FF2B5EF4-FFF2-40B4-BE49-F238E27FC236}">
                <a16:creationId xmlns:a16="http://schemas.microsoft.com/office/drawing/2014/main" id="{51C07F52-42B5-54D8-E133-3B227996C3AE}"/>
              </a:ext>
            </a:extLst>
          </p:cNvPr>
          <p:cNvPicPr>
            <a:picLocks noChangeAspect="1"/>
          </p:cNvPicPr>
          <p:nvPr/>
        </p:nvPicPr>
        <p:blipFill>
          <a:blip r:embed="rId2"/>
          <a:stretch>
            <a:fillRect/>
          </a:stretch>
        </p:blipFill>
        <p:spPr>
          <a:xfrm>
            <a:off x="316572" y="1330991"/>
            <a:ext cx="8373870" cy="827110"/>
          </a:xfrm>
          <a:prstGeom prst="rect">
            <a:avLst/>
          </a:prstGeom>
          <a:ln>
            <a:solidFill>
              <a:schemeClr val="tx1"/>
            </a:solidFill>
          </a:ln>
        </p:spPr>
      </p:pic>
      <p:pic>
        <p:nvPicPr>
          <p:cNvPr id="6" name="Picture 5" descr="A screenshot of a graph&#10;&#10;Description automatically generated">
            <a:extLst>
              <a:ext uri="{FF2B5EF4-FFF2-40B4-BE49-F238E27FC236}">
                <a16:creationId xmlns:a16="http://schemas.microsoft.com/office/drawing/2014/main" id="{B1492789-E71E-6091-366E-BFD0268B0F06}"/>
              </a:ext>
            </a:extLst>
          </p:cNvPr>
          <p:cNvPicPr>
            <a:picLocks noChangeAspect="1"/>
          </p:cNvPicPr>
          <p:nvPr/>
        </p:nvPicPr>
        <p:blipFill>
          <a:blip r:embed="rId3"/>
          <a:stretch>
            <a:fillRect/>
          </a:stretch>
        </p:blipFill>
        <p:spPr>
          <a:xfrm>
            <a:off x="332018" y="3162573"/>
            <a:ext cx="7772400" cy="988476"/>
          </a:xfrm>
          <a:prstGeom prst="rect">
            <a:avLst/>
          </a:prstGeom>
          <a:ln>
            <a:solidFill>
              <a:schemeClr val="tx1"/>
            </a:solidFill>
          </a:ln>
        </p:spPr>
      </p:pic>
      <p:pic>
        <p:nvPicPr>
          <p:cNvPr id="8" name="Picture 7" descr="A screenshot of a graph&#10;&#10;Description automatically generated">
            <a:extLst>
              <a:ext uri="{FF2B5EF4-FFF2-40B4-BE49-F238E27FC236}">
                <a16:creationId xmlns:a16="http://schemas.microsoft.com/office/drawing/2014/main" id="{405B1645-AA74-CD98-243D-95141F6DC292}"/>
              </a:ext>
            </a:extLst>
          </p:cNvPr>
          <p:cNvPicPr>
            <a:picLocks noChangeAspect="1"/>
          </p:cNvPicPr>
          <p:nvPr/>
        </p:nvPicPr>
        <p:blipFill>
          <a:blip r:embed="rId4"/>
          <a:stretch>
            <a:fillRect/>
          </a:stretch>
        </p:blipFill>
        <p:spPr>
          <a:xfrm>
            <a:off x="323144" y="4841588"/>
            <a:ext cx="7102928" cy="1791097"/>
          </a:xfrm>
          <a:prstGeom prst="rect">
            <a:avLst/>
          </a:prstGeom>
          <a:ln>
            <a:solidFill>
              <a:schemeClr val="tx1"/>
            </a:solidFill>
          </a:ln>
        </p:spPr>
      </p:pic>
      <p:sp>
        <p:nvSpPr>
          <p:cNvPr id="9" name="TextBox 8">
            <a:extLst>
              <a:ext uri="{FF2B5EF4-FFF2-40B4-BE49-F238E27FC236}">
                <a16:creationId xmlns:a16="http://schemas.microsoft.com/office/drawing/2014/main" id="{2B81E08C-31F0-42F3-467D-BA139268019D}"/>
              </a:ext>
            </a:extLst>
          </p:cNvPr>
          <p:cNvSpPr txBox="1"/>
          <p:nvPr/>
        </p:nvSpPr>
        <p:spPr>
          <a:xfrm>
            <a:off x="229984" y="908329"/>
            <a:ext cx="7976468" cy="400110"/>
          </a:xfrm>
          <a:prstGeom prst="rect">
            <a:avLst/>
          </a:prstGeom>
          <a:noFill/>
        </p:spPr>
        <p:txBody>
          <a:bodyPr wrap="square">
            <a:spAutoFit/>
          </a:bodyPr>
          <a:lstStyle/>
          <a:p>
            <a:pPr marL="0" indent="0">
              <a:buNone/>
            </a:pPr>
            <a:r>
              <a:rPr lang="en-US" sz="2000" dirty="0"/>
              <a:t>Copy and paste the data from each website to your spreadsheets: </a:t>
            </a:r>
            <a:endParaRPr lang="en-US" sz="2000" dirty="0">
              <a:hlinkClick r:id="rId5"/>
            </a:endParaRPr>
          </a:p>
        </p:txBody>
      </p:sp>
      <p:sp>
        <p:nvSpPr>
          <p:cNvPr id="10" name="TextBox 9">
            <a:extLst>
              <a:ext uri="{FF2B5EF4-FFF2-40B4-BE49-F238E27FC236}">
                <a16:creationId xmlns:a16="http://schemas.microsoft.com/office/drawing/2014/main" id="{32BA3EB4-CF60-DAAB-1B51-2C4DE8C6D1A4}"/>
              </a:ext>
            </a:extLst>
          </p:cNvPr>
          <p:cNvSpPr txBox="1"/>
          <p:nvPr/>
        </p:nvSpPr>
        <p:spPr>
          <a:xfrm>
            <a:off x="221110" y="2447004"/>
            <a:ext cx="7976468" cy="707886"/>
          </a:xfrm>
          <a:prstGeom prst="rect">
            <a:avLst/>
          </a:prstGeom>
          <a:noFill/>
        </p:spPr>
        <p:txBody>
          <a:bodyPr wrap="square">
            <a:spAutoFit/>
          </a:bodyPr>
          <a:lstStyle/>
          <a:p>
            <a:pPr marL="0" indent="0">
              <a:buNone/>
            </a:pPr>
            <a:r>
              <a:rPr lang="en-US" sz="2000" dirty="0"/>
              <a:t>Remove unneeded columns, sort states in alphabetical order, and make sure all the states line up with each other: </a:t>
            </a:r>
            <a:endParaRPr lang="en-US" sz="2000" dirty="0">
              <a:hlinkClick r:id="rId5"/>
            </a:endParaRPr>
          </a:p>
        </p:txBody>
      </p:sp>
      <p:sp>
        <p:nvSpPr>
          <p:cNvPr id="12" name="TextBox 11">
            <a:extLst>
              <a:ext uri="{FF2B5EF4-FFF2-40B4-BE49-F238E27FC236}">
                <a16:creationId xmlns:a16="http://schemas.microsoft.com/office/drawing/2014/main" id="{C4F81785-B670-DEE0-EF99-7280A4371A6E}"/>
              </a:ext>
            </a:extLst>
          </p:cNvPr>
          <p:cNvSpPr txBox="1"/>
          <p:nvPr/>
        </p:nvSpPr>
        <p:spPr>
          <a:xfrm>
            <a:off x="221110" y="4441478"/>
            <a:ext cx="7976468" cy="400110"/>
          </a:xfrm>
          <a:prstGeom prst="rect">
            <a:avLst/>
          </a:prstGeom>
          <a:noFill/>
        </p:spPr>
        <p:txBody>
          <a:bodyPr wrap="square">
            <a:spAutoFit/>
          </a:bodyPr>
          <a:lstStyle/>
          <a:p>
            <a:pPr marL="0" indent="0">
              <a:buNone/>
            </a:pPr>
            <a:r>
              <a:rPr lang="en-US" sz="2000" dirty="0"/>
              <a:t>Label each column and use this data for making scatterplots: </a:t>
            </a:r>
            <a:endParaRPr lang="en-US" sz="2000" dirty="0">
              <a:hlinkClick r:id="rId5"/>
            </a:endParaRPr>
          </a:p>
        </p:txBody>
      </p:sp>
    </p:spTree>
    <p:extLst>
      <p:ext uri="{BB962C8B-B14F-4D97-AF65-F5344CB8AC3E}">
        <p14:creationId xmlns:p14="http://schemas.microsoft.com/office/powerpoint/2010/main" val="42398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with blue dots and a line&#10;&#10;Description automatically generated">
            <a:extLst>
              <a:ext uri="{FF2B5EF4-FFF2-40B4-BE49-F238E27FC236}">
                <a16:creationId xmlns:a16="http://schemas.microsoft.com/office/drawing/2014/main" id="{8441BBAD-FCFB-2B7E-43B9-7563E783CE6D}"/>
              </a:ext>
            </a:extLst>
          </p:cNvPr>
          <p:cNvPicPr>
            <a:picLocks noChangeAspect="1"/>
          </p:cNvPicPr>
          <p:nvPr/>
        </p:nvPicPr>
        <p:blipFill>
          <a:blip r:embed="rId2"/>
          <a:stretch>
            <a:fillRect/>
          </a:stretch>
        </p:blipFill>
        <p:spPr>
          <a:xfrm>
            <a:off x="1293467" y="1252251"/>
            <a:ext cx="6767691" cy="5023129"/>
          </a:xfrm>
          <a:prstGeom prst="rect">
            <a:avLst/>
          </a:prstGeom>
          <a:ln>
            <a:solidFill>
              <a:schemeClr val="tx1"/>
            </a:solidFill>
          </a:ln>
        </p:spPr>
      </p:pic>
      <p:sp>
        <p:nvSpPr>
          <p:cNvPr id="2" name="Title 1">
            <a:extLst>
              <a:ext uri="{FF2B5EF4-FFF2-40B4-BE49-F238E27FC236}">
                <a16:creationId xmlns:a16="http://schemas.microsoft.com/office/drawing/2014/main" id="{778802DB-FF6E-41CF-84BE-8F838B263476}"/>
              </a:ext>
            </a:extLst>
          </p:cNvPr>
          <p:cNvSpPr txBox="1">
            <a:spLocks/>
          </p:cNvSpPr>
          <p:nvPr/>
        </p:nvSpPr>
        <p:spPr>
          <a:xfrm>
            <a:off x="955558" y="438241"/>
            <a:ext cx="3941295"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1:</a:t>
            </a:r>
          </a:p>
        </p:txBody>
      </p:sp>
      <p:sp>
        <p:nvSpPr>
          <p:cNvPr id="4" name="Title 1">
            <a:extLst>
              <a:ext uri="{FF2B5EF4-FFF2-40B4-BE49-F238E27FC236}">
                <a16:creationId xmlns:a16="http://schemas.microsoft.com/office/drawing/2014/main" id="{136E9EFB-E554-F40F-E7A0-940C3C62C74A}"/>
              </a:ext>
            </a:extLst>
          </p:cNvPr>
          <p:cNvSpPr txBox="1">
            <a:spLocks/>
          </p:cNvSpPr>
          <p:nvPr/>
        </p:nvSpPr>
        <p:spPr>
          <a:xfrm>
            <a:off x="4761534" y="438241"/>
            <a:ext cx="3046962"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40474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smoking versus lung cancer&#10;&#10;Description automatically generated">
            <a:extLst>
              <a:ext uri="{FF2B5EF4-FFF2-40B4-BE49-F238E27FC236}">
                <a16:creationId xmlns:a16="http://schemas.microsoft.com/office/drawing/2014/main" id="{D50196E4-ABAF-97DE-30AD-EB150E3E65AE}"/>
              </a:ext>
            </a:extLst>
          </p:cNvPr>
          <p:cNvPicPr>
            <a:picLocks noChangeAspect="1"/>
          </p:cNvPicPr>
          <p:nvPr/>
        </p:nvPicPr>
        <p:blipFill>
          <a:blip r:embed="rId2"/>
          <a:stretch>
            <a:fillRect/>
          </a:stretch>
        </p:blipFill>
        <p:spPr>
          <a:xfrm>
            <a:off x="747597" y="1591045"/>
            <a:ext cx="7648805" cy="4575121"/>
          </a:xfrm>
          <a:prstGeom prst="rect">
            <a:avLst/>
          </a:prstGeom>
          <a:ln>
            <a:solidFill>
              <a:schemeClr val="tx1"/>
            </a:solidFill>
          </a:ln>
        </p:spPr>
      </p:pic>
      <p:sp>
        <p:nvSpPr>
          <p:cNvPr id="2" name="Title 1">
            <a:extLst>
              <a:ext uri="{FF2B5EF4-FFF2-40B4-BE49-F238E27FC236}">
                <a16:creationId xmlns:a16="http://schemas.microsoft.com/office/drawing/2014/main" id="{2D7C510B-7F44-BD12-89C0-3D0E4449089D}"/>
              </a:ext>
            </a:extLst>
          </p:cNvPr>
          <p:cNvSpPr txBox="1">
            <a:spLocks/>
          </p:cNvSpPr>
          <p:nvPr/>
        </p:nvSpPr>
        <p:spPr>
          <a:xfrm>
            <a:off x="1136032" y="711181"/>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2:</a:t>
            </a:r>
          </a:p>
        </p:txBody>
      </p:sp>
      <p:sp>
        <p:nvSpPr>
          <p:cNvPr id="3" name="Title 1">
            <a:extLst>
              <a:ext uri="{FF2B5EF4-FFF2-40B4-BE49-F238E27FC236}">
                <a16:creationId xmlns:a16="http://schemas.microsoft.com/office/drawing/2014/main" id="{3F74CF65-3B2D-700B-2380-1494E79F4131}"/>
              </a:ext>
            </a:extLst>
          </p:cNvPr>
          <p:cNvSpPr txBox="1">
            <a:spLocks/>
          </p:cNvSpPr>
          <p:nvPr/>
        </p:nvSpPr>
        <p:spPr>
          <a:xfrm>
            <a:off x="4899786" y="711181"/>
            <a:ext cx="3276624"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40189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10816</TotalTime>
  <Words>1181</Words>
  <Application>Microsoft Macintosh PowerPoint</Application>
  <PresentationFormat>On-screen Show (4:3)</PresentationFormat>
  <Paragraphs>113</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TimesNewRomanPSMT</vt:lpstr>
      <vt:lpstr>Arial</vt:lpstr>
      <vt:lpstr>Calibri</vt:lpstr>
      <vt:lpstr>Wingdings</vt:lpstr>
      <vt:lpstr>Office Theme</vt:lpstr>
      <vt:lpstr>Life Expectancy Comparison by Gender:</vt:lpstr>
      <vt:lpstr>Life Expectancy Comparison by Gender</vt:lpstr>
      <vt:lpstr>Life Expectancy Comparison by Gender</vt:lpstr>
      <vt:lpstr>Life Expectancy Comparison by Gender</vt:lpstr>
      <vt:lpstr>Life Expectancy by Nation 1900-2023 </vt:lpstr>
      <vt:lpstr>US Health Indicators Ranked by State</vt:lpstr>
      <vt:lpstr>US Health Indicators Ranked by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Chaves, Antonio R</cp:lastModifiedBy>
  <cp:revision>251</cp:revision>
  <cp:lastPrinted>2019-09-04T21:35:00Z</cp:lastPrinted>
  <dcterms:created xsi:type="dcterms:W3CDTF">2013-08-16T14:45:44Z</dcterms:created>
  <dcterms:modified xsi:type="dcterms:W3CDTF">2026-01-09T22:20:41Z</dcterms:modified>
</cp:coreProperties>
</file>