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56" r:id="rId2"/>
    <p:sldId id="259" r:id="rId3"/>
    <p:sldId id="258" r:id="rId4"/>
    <p:sldId id="267" r:id="rId5"/>
    <p:sldId id="276" r:id="rId6"/>
    <p:sldId id="277" r:id="rId7"/>
    <p:sldId id="278" r:id="rId8"/>
    <p:sldId id="279" r:id="rId9"/>
    <p:sldId id="284" r:id="rId10"/>
    <p:sldId id="260" r:id="rId11"/>
    <p:sldId id="261" r:id="rId12"/>
    <p:sldId id="262" r:id="rId13"/>
    <p:sldId id="280" r:id="rId14"/>
    <p:sldId id="263" r:id="rId15"/>
    <p:sldId id="264" r:id="rId16"/>
    <p:sldId id="265" r:id="rId17"/>
    <p:sldId id="282" r:id="rId18"/>
    <p:sldId id="283" r:id="rId19"/>
    <p:sldId id="274" r:id="rId20"/>
    <p:sldId id="269" r:id="rId21"/>
    <p:sldId id="271" r:id="rId22"/>
    <p:sldId id="272" r:id="rId23"/>
    <p:sldId id="273" r:id="rId24"/>
  </p:sldIdLst>
  <p:sldSz cx="9144000" cy="6858000" type="screen4x3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85"/>
    <p:restoredTop sz="96115"/>
  </p:normalViewPr>
  <p:slideViewPr>
    <p:cSldViewPr snapToGrid="0">
      <p:cViewPr varScale="1">
        <p:scale>
          <a:sx n="117" d="100"/>
          <a:sy n="117" d="100"/>
        </p:scale>
        <p:origin x="192" y="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534A00-9277-E246-9DCC-B1128F5AE897}" type="datetimeFigureOut">
              <a:rPr lang="en-US" smtClean="0"/>
              <a:t>4/17/26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624013" y="1257300"/>
            <a:ext cx="452437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77875" y="4840288"/>
            <a:ext cx="6216650" cy="39608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E96E13-9663-0F4C-A604-653420F10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107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E96E13-9663-0F4C-A604-653420F1013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332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D932C5-47E2-1D75-E132-02FA7E58A2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480369-7366-3399-6769-6EF1325869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AB096C2-2E1B-AA9E-7180-562446B849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A87767-ECB9-D56D-0421-A60D4CF501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E96E13-9663-0F4C-A604-653420F1013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641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 Sli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/>
          <p:nvPr/>
        </p:nvPicPr>
        <p:blipFill>
          <a:blip r:embed="rId2"/>
          <a:stretch/>
        </p:blipFill>
        <p:spPr>
          <a:xfrm>
            <a:off x="-16200" y="0"/>
            <a:ext cx="9157320" cy="68641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" name="TextBox 9"/>
          <p:cNvSpPr/>
          <p:nvPr/>
        </p:nvSpPr>
        <p:spPr>
          <a:xfrm>
            <a:off x="789120" y="786240"/>
            <a:ext cx="7547040" cy="1412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 anchorCtr="1">
            <a:noAutofit/>
          </a:bodyPr>
          <a:lstStyle/>
          <a:p>
            <a:pPr algn="ctr" defTabSz="457200">
              <a:lnSpc>
                <a:spcPct val="100000"/>
              </a:lnSpc>
            </a:pPr>
            <a:r>
              <a:rPr lang="en-US" sz="3600" b="0" u="none" strike="noStrike">
                <a:solidFill>
                  <a:schemeClr val="lt1"/>
                </a:solidFill>
                <a:effectLst/>
                <a:uFillTx/>
                <a:latin typeface="Arial"/>
              </a:rPr>
              <a:t>Lecture Outlines</a:t>
            </a:r>
            <a:endParaRPr lang="en-US" sz="3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" name="TextBox 10"/>
          <p:cNvSpPr/>
          <p:nvPr/>
        </p:nvSpPr>
        <p:spPr>
          <a:xfrm>
            <a:off x="0" y="5473080"/>
            <a:ext cx="3375360" cy="955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457200">
              <a:lnSpc>
                <a:spcPct val="150000"/>
              </a:lnSpc>
            </a:pPr>
            <a:r>
              <a:rPr lang="en-US" sz="2000" b="0" u="none" strike="noStrike">
                <a:solidFill>
                  <a:schemeClr val="lt1"/>
                </a:solidFill>
                <a:effectLst/>
                <a:uFillTx/>
                <a:latin typeface="Arial"/>
              </a:rPr>
              <a:t>Withgott | Laposata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457200">
              <a:lnSpc>
                <a:spcPct val="150000"/>
              </a:lnSpc>
            </a:pPr>
            <a:r>
              <a:rPr lang="en-US" sz="2000" b="0" u="none" strike="noStrike">
                <a:solidFill>
                  <a:schemeClr val="lt1"/>
                </a:solidFill>
                <a:effectLst/>
                <a:uFillTx/>
                <a:latin typeface="Arial"/>
              </a:rPr>
              <a:t>Sixth Edition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" name="PlaceHolder 1"/>
          <p:cNvSpPr>
            <a:spLocks noGrp="1"/>
          </p:cNvSpPr>
          <p:nvPr>
            <p:ph type="ftr" idx="1"/>
          </p:nvPr>
        </p:nvSpPr>
        <p:spPr>
          <a:xfrm>
            <a:off x="0" y="6492960"/>
            <a:ext cx="3083400" cy="362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tabLst>
                <a:tab pos="0" algn="l"/>
              </a:tabLst>
              <a:defRPr lang="en-US" sz="900" b="0" u="none" strike="noStrike">
                <a:solidFill>
                  <a:schemeClr val="lt1"/>
                </a:solidFill>
                <a:effectLst/>
                <a:uFillTx/>
                <a:latin typeface="Arial"/>
              </a:defRPr>
            </a:lvl1pPr>
          </a:lstStyle>
          <a:p>
            <a:pPr indent="0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900" b="0" u="none" strike="noStrike">
                <a:solidFill>
                  <a:schemeClr val="lt1"/>
                </a:solidFill>
                <a:effectLst/>
                <a:uFillTx/>
                <a:latin typeface="Arial"/>
              </a:rPr>
              <a:t>&lt;footer&gt;</a:t>
            </a:r>
            <a:endParaRPr lang="en-US" sz="9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TextBox 4"/>
          <p:cNvSpPr/>
          <p:nvPr/>
        </p:nvSpPr>
        <p:spPr>
          <a:xfrm>
            <a:off x="222480" y="271080"/>
            <a:ext cx="7792920" cy="520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457200">
              <a:lnSpc>
                <a:spcPct val="100000"/>
              </a:lnSpc>
            </a:pPr>
            <a:r>
              <a:rPr lang="en-US" sz="2800" b="1" u="none" strike="noStrike">
                <a:solidFill>
                  <a:schemeClr val="lt1"/>
                </a:solidFill>
                <a:effectLst/>
                <a:uFillTx/>
                <a:latin typeface="Arial"/>
              </a:rPr>
              <a:t>ENVIRONMENT  </a:t>
            </a:r>
            <a:r>
              <a:rPr lang="en-US" sz="2800" b="0" u="none" strike="noStrike">
                <a:solidFill>
                  <a:schemeClr val="dk2"/>
                </a:solidFill>
                <a:effectLst/>
                <a:uFillTx/>
                <a:latin typeface="Arial"/>
              </a:rPr>
              <a:t>the science behind the stories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TextBox 11"/>
          <p:cNvSpPr/>
          <p:nvPr/>
        </p:nvSpPr>
        <p:spPr>
          <a:xfrm>
            <a:off x="3858480" y="5969520"/>
            <a:ext cx="5094720" cy="581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r" defTabSz="457200">
              <a:lnSpc>
                <a:spcPct val="100000"/>
              </a:lnSpc>
            </a:pPr>
            <a:r>
              <a:rPr lang="en-US" sz="1600" b="0" u="none" strike="noStrike">
                <a:solidFill>
                  <a:schemeClr val="lt1"/>
                </a:solidFill>
                <a:effectLst/>
                <a:uFillTx/>
                <a:latin typeface="Arial"/>
              </a:rPr>
              <a:t>Lecture Outlines by</a:t>
            </a:r>
            <a:endParaRPr lang="en-US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r" defTabSz="457200">
              <a:lnSpc>
                <a:spcPct val="100000"/>
              </a:lnSpc>
            </a:pPr>
            <a:r>
              <a:rPr lang="en-US" sz="1600" b="0" u="none" strike="noStrike">
                <a:solidFill>
                  <a:schemeClr val="lt1"/>
                </a:solidFill>
                <a:effectLst/>
                <a:uFillTx/>
                <a:latin typeface="Arial"/>
              </a:rPr>
              <a:t>James Dauray, College of Lake County</a:t>
            </a:r>
            <a:endParaRPr lang="en-US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42960" y="2550600"/>
            <a:ext cx="6050160" cy="2551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457200">
              <a:lnSpc>
                <a:spcPct val="100000"/>
              </a:lnSpc>
            </a:pPr>
            <a:r>
              <a:rPr lang="en-US" sz="3200" b="1" i="1" u="none" strike="noStrike">
                <a:solidFill>
                  <a:schemeClr val="lt1"/>
                </a:solidFill>
                <a:effectLst/>
                <a:uFillTx/>
                <a:latin typeface="Arial"/>
              </a:rPr>
              <a:t>Chapter 1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457200">
              <a:lnSpc>
                <a:spcPct val="100000"/>
              </a:lnSpc>
            </a:pP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457200">
              <a:lnSpc>
                <a:spcPct val="100000"/>
              </a:lnSpc>
            </a:pPr>
            <a:r>
              <a:rPr lang="en-US" sz="3200" b="1" i="1" u="none" strike="noStrike">
                <a:solidFill>
                  <a:schemeClr val="lt1"/>
                </a:solidFill>
                <a:effectLst/>
                <a:uFillTx/>
                <a:latin typeface="Arial"/>
              </a:rPr>
              <a:t>Science and Sustainability: An Introduction to Environmental Science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43280" y="225360"/>
            <a:ext cx="8846640" cy="599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3000" b="1" u="none" strike="noStrike">
                <a:solidFill>
                  <a:srgbClr val="4373B7"/>
                </a:solidFill>
                <a:effectLst/>
                <a:uFillTx/>
                <a:latin typeface="Arial"/>
              </a:rPr>
              <a:t>Click to edit Master title style</a:t>
            </a:r>
            <a:endParaRPr lang="en-US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143280" y="828000"/>
            <a:ext cx="8846640" cy="5295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343080" indent="-343080" defTabSz="457200">
              <a:lnSpc>
                <a:spcPct val="100000"/>
              </a:lnSpc>
              <a:spcBef>
                <a:spcPts val="1001"/>
              </a:spcBef>
              <a:buClr>
                <a:srgbClr val="4373B7"/>
              </a:buClr>
              <a:buFont typeface="Wingdings" charset="2"/>
              <a:buChar char="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Master text styles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 defTabSz="457200">
              <a:lnSpc>
                <a:spcPct val="100000"/>
              </a:lnSpc>
              <a:spcBef>
                <a:spcPts val="1001"/>
              </a:spcBef>
              <a:buClr>
                <a:srgbClr val="4373B7"/>
              </a:buClr>
              <a:buFont typeface="Wingdings" charset="2"/>
              <a:buChar char=""/>
            </a:pPr>
            <a:r>
              <a:rPr lang="en-US" sz="26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Second level</a:t>
            </a:r>
            <a:endParaRPr lang="en-US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 defTabSz="457200">
              <a:lnSpc>
                <a:spcPct val="100000"/>
              </a:lnSpc>
              <a:spcBef>
                <a:spcPts val="1001"/>
              </a:spcBef>
              <a:buClr>
                <a:srgbClr val="4373B7"/>
              </a:buClr>
              <a:buFont typeface="Wingdings" charset="2"/>
              <a:buChar char=""/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Third level</a:t>
            </a:r>
            <a:endParaRPr lang="en-U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00200" lvl="3" indent="-228600" defTabSz="457200">
              <a:lnSpc>
                <a:spcPct val="100000"/>
              </a:lnSpc>
              <a:spcBef>
                <a:spcPts val="1001"/>
              </a:spcBef>
              <a:buClr>
                <a:srgbClr val="4373B7"/>
              </a:buClr>
              <a:buFont typeface="Wingdings" charset="2"/>
              <a:buChar char=""/>
            </a:pPr>
            <a:r>
              <a:rPr lang="en-US" sz="22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Fourth level</a:t>
            </a:r>
            <a:endParaRPr lang="en-US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4" indent="-228600" defTabSz="457200">
              <a:lnSpc>
                <a:spcPct val="100000"/>
              </a:lnSpc>
              <a:spcBef>
                <a:spcPts val="1001"/>
              </a:spcBef>
              <a:buClr>
                <a:srgbClr val="4373B7"/>
              </a:buClr>
              <a:buFont typeface="Wingdings" charset="2"/>
              <a:buChar char=""/>
            </a:pPr>
            <a:r>
              <a:rPr lang="en-US" sz="22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Fifth level</a:t>
            </a:r>
            <a:endParaRPr lang="en-US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ftr" idx="2"/>
          </p:nvPr>
        </p:nvSpPr>
        <p:spPr>
          <a:xfrm>
            <a:off x="0" y="6492960"/>
            <a:ext cx="2892600" cy="362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tabLst>
                <a:tab pos="0" algn="l"/>
              </a:tabLst>
              <a:defRPr lang="en-US" sz="900" b="0" u="none" strike="noStrik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9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&lt;footer&gt;</a:t>
            </a:r>
            <a:endParaRPr lang="en-US" sz="9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" name="Rectangle 5"/>
          <p:cNvSpPr/>
          <p:nvPr/>
        </p:nvSpPr>
        <p:spPr>
          <a:xfrm>
            <a:off x="0" y="0"/>
            <a:ext cx="9141120" cy="144000"/>
          </a:xfrm>
          <a:prstGeom prst="rect">
            <a:avLst/>
          </a:prstGeom>
          <a:gradFill rotWithShape="0">
            <a:gsLst>
              <a:gs pos="0">
                <a:srgbClr val="3E7FCC"/>
              </a:gs>
              <a:gs pos="100000">
                <a:srgbClr val="A4C1FF"/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4572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eview Questions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43280" y="225360"/>
            <a:ext cx="8846640" cy="599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3000" b="1" u="none" strike="noStrike">
                <a:solidFill>
                  <a:srgbClr val="4373B7"/>
                </a:solidFill>
                <a:effectLst/>
                <a:uFillTx/>
                <a:latin typeface="Arial"/>
              </a:rPr>
              <a:t>Click to edit Master title style</a:t>
            </a:r>
            <a:endParaRPr lang="en-US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143280" y="828000"/>
            <a:ext cx="8846640" cy="5295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514440" indent="-514440" defTabSz="457200">
              <a:lnSpc>
                <a:spcPct val="100000"/>
              </a:lnSpc>
              <a:spcBef>
                <a:spcPts val="1001"/>
              </a:spcBef>
              <a:spcAft>
                <a:spcPts val="601"/>
              </a:spcAft>
              <a:buClr>
                <a:srgbClr val="4373B7"/>
              </a:buClr>
              <a:buFont typeface="Arial"/>
              <a:buAutoNum type="arabicPeriod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Master text styles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971640" lvl="1" indent="-514440" defTabSz="457200">
              <a:lnSpc>
                <a:spcPct val="100000"/>
              </a:lnSpc>
              <a:spcBef>
                <a:spcPts val="1001"/>
              </a:spcBef>
              <a:buClr>
                <a:srgbClr val="4373B7"/>
              </a:buClr>
              <a:buFont typeface="Arial"/>
              <a:buAutoNum type="alphaLcPeriod"/>
            </a:pPr>
            <a:r>
              <a:rPr lang="en-US" sz="26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Second level</a:t>
            </a:r>
            <a:endParaRPr lang="en-US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ftr" idx="3"/>
          </p:nvPr>
        </p:nvSpPr>
        <p:spPr>
          <a:xfrm>
            <a:off x="0" y="6492960"/>
            <a:ext cx="2892600" cy="362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tabLst>
                <a:tab pos="0" algn="l"/>
              </a:tabLst>
              <a:defRPr lang="en-US" sz="900" b="0" u="none" strike="noStrik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9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&lt;footer&gt;</a:t>
            </a:r>
            <a:endParaRPr lang="en-US" sz="9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" name="Rectangle 5"/>
          <p:cNvSpPr/>
          <p:nvPr/>
        </p:nvSpPr>
        <p:spPr>
          <a:xfrm>
            <a:off x="0" y="0"/>
            <a:ext cx="9141120" cy="144000"/>
          </a:xfrm>
          <a:prstGeom prst="rect">
            <a:avLst/>
          </a:prstGeom>
          <a:gradFill rotWithShape="0">
            <a:gsLst>
              <a:gs pos="0">
                <a:srgbClr val="3E7FCC"/>
              </a:gs>
              <a:gs pos="100000">
                <a:srgbClr val="A4C1FF"/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4572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143280" y="225360"/>
            <a:ext cx="8846640" cy="1072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3000" b="1" u="none" strike="noStrike">
                <a:solidFill>
                  <a:srgbClr val="4373B7"/>
                </a:solidFill>
                <a:effectLst/>
                <a:uFillTx/>
                <a:latin typeface="Arial"/>
              </a:rPr>
              <a:t>Click to edit Master title style</a:t>
            </a:r>
            <a:endParaRPr lang="en-US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143280" y="1300680"/>
            <a:ext cx="8846640" cy="48225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343080" indent="-343080" defTabSz="457200">
              <a:lnSpc>
                <a:spcPct val="100000"/>
              </a:lnSpc>
              <a:spcBef>
                <a:spcPts val="1001"/>
              </a:spcBef>
              <a:buClr>
                <a:srgbClr val="4373B7"/>
              </a:buClr>
              <a:buFont typeface="Wingdings" charset="2"/>
              <a:buChar char="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Master text styles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 defTabSz="457200">
              <a:lnSpc>
                <a:spcPct val="100000"/>
              </a:lnSpc>
              <a:spcBef>
                <a:spcPts val="1001"/>
              </a:spcBef>
              <a:buClr>
                <a:srgbClr val="4373B7"/>
              </a:buClr>
              <a:buFont typeface="Wingdings" charset="2"/>
              <a:buChar char=""/>
            </a:pPr>
            <a:r>
              <a:rPr lang="en-US" sz="26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Second level</a:t>
            </a:r>
            <a:endParaRPr lang="en-US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 defTabSz="457200">
              <a:lnSpc>
                <a:spcPct val="100000"/>
              </a:lnSpc>
              <a:spcBef>
                <a:spcPts val="1001"/>
              </a:spcBef>
              <a:buClr>
                <a:srgbClr val="4373B7"/>
              </a:buClr>
              <a:buFont typeface="Wingdings" charset="2"/>
              <a:buChar char=""/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Third level</a:t>
            </a:r>
            <a:endParaRPr lang="en-U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00200" lvl="3" indent="-228600" defTabSz="457200">
              <a:lnSpc>
                <a:spcPct val="100000"/>
              </a:lnSpc>
              <a:spcBef>
                <a:spcPts val="1001"/>
              </a:spcBef>
              <a:buClr>
                <a:srgbClr val="4373B7"/>
              </a:buClr>
              <a:buFont typeface="Wingdings" charset="2"/>
              <a:buChar char=""/>
            </a:pPr>
            <a:r>
              <a:rPr lang="en-US" sz="22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Fourth level</a:t>
            </a:r>
            <a:endParaRPr lang="en-US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4" indent="-228600" defTabSz="457200">
              <a:lnSpc>
                <a:spcPct val="100000"/>
              </a:lnSpc>
              <a:spcBef>
                <a:spcPts val="1001"/>
              </a:spcBef>
              <a:buClr>
                <a:srgbClr val="4373B7"/>
              </a:buClr>
              <a:buFont typeface="Wingdings" charset="2"/>
              <a:buChar char=""/>
            </a:pPr>
            <a:r>
              <a:rPr lang="en-US" sz="22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Fifth level</a:t>
            </a:r>
            <a:endParaRPr lang="en-US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ftr" idx="4"/>
          </p:nvPr>
        </p:nvSpPr>
        <p:spPr>
          <a:xfrm>
            <a:off x="0" y="6492960"/>
            <a:ext cx="2892600" cy="362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tabLst>
                <a:tab pos="0" algn="l"/>
              </a:tabLst>
              <a:defRPr lang="en-US" sz="900" b="0" u="none" strike="noStrik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9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&lt;footer&gt;</a:t>
            </a:r>
            <a:endParaRPr lang="en-US" sz="9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" name="Rectangle 5"/>
          <p:cNvSpPr/>
          <p:nvPr/>
        </p:nvSpPr>
        <p:spPr>
          <a:xfrm>
            <a:off x="0" y="0"/>
            <a:ext cx="9141120" cy="144000"/>
          </a:xfrm>
          <a:prstGeom prst="rect">
            <a:avLst/>
          </a:prstGeom>
          <a:gradFill rotWithShape="0">
            <a:gsLst>
              <a:gs pos="0">
                <a:srgbClr val="3E7FCC"/>
              </a:gs>
              <a:gs pos="100000">
                <a:srgbClr val="A4C1FF"/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4572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o -Title and Content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body"/>
          </p:nvPr>
        </p:nvSpPr>
        <p:spPr>
          <a:xfrm>
            <a:off x="143280" y="225360"/>
            <a:ext cx="8846640" cy="5897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343080" indent="-343080" defTabSz="457200">
              <a:lnSpc>
                <a:spcPct val="100000"/>
              </a:lnSpc>
              <a:spcBef>
                <a:spcPts val="1001"/>
              </a:spcBef>
              <a:buClr>
                <a:srgbClr val="4373B7"/>
              </a:buClr>
              <a:buFont typeface="Wingdings" charset="2"/>
              <a:buChar char="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Master text styles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 defTabSz="457200">
              <a:lnSpc>
                <a:spcPct val="100000"/>
              </a:lnSpc>
              <a:spcBef>
                <a:spcPts val="1001"/>
              </a:spcBef>
              <a:buClr>
                <a:srgbClr val="4373B7"/>
              </a:buClr>
              <a:buFont typeface="Wingdings" charset="2"/>
              <a:buChar char=""/>
            </a:pPr>
            <a:r>
              <a:rPr lang="en-US" sz="26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Second level</a:t>
            </a:r>
            <a:endParaRPr lang="en-US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 defTabSz="457200">
              <a:lnSpc>
                <a:spcPct val="100000"/>
              </a:lnSpc>
              <a:spcBef>
                <a:spcPts val="1001"/>
              </a:spcBef>
              <a:buClr>
                <a:srgbClr val="4373B7"/>
              </a:buClr>
              <a:buFont typeface="Wingdings" charset="2"/>
              <a:buChar char=""/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Third level</a:t>
            </a:r>
            <a:endParaRPr lang="en-U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00200" lvl="3" indent="-228600" defTabSz="457200">
              <a:lnSpc>
                <a:spcPct val="100000"/>
              </a:lnSpc>
              <a:spcBef>
                <a:spcPts val="1001"/>
              </a:spcBef>
              <a:buClr>
                <a:srgbClr val="4373B7"/>
              </a:buClr>
              <a:buFont typeface="Wingdings" charset="2"/>
              <a:buChar char=""/>
            </a:pPr>
            <a:r>
              <a:rPr lang="en-US" sz="22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Fourth level</a:t>
            </a:r>
            <a:endParaRPr lang="en-US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4" indent="-228600" defTabSz="457200">
              <a:lnSpc>
                <a:spcPct val="100000"/>
              </a:lnSpc>
              <a:spcBef>
                <a:spcPts val="1001"/>
              </a:spcBef>
              <a:buClr>
                <a:srgbClr val="4373B7"/>
              </a:buClr>
              <a:buFont typeface="Wingdings" charset="2"/>
              <a:buChar char=""/>
            </a:pPr>
            <a:r>
              <a:rPr lang="en-US" sz="22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Fifth level</a:t>
            </a:r>
            <a:endParaRPr lang="en-US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ftr" idx="5"/>
          </p:nvPr>
        </p:nvSpPr>
        <p:spPr>
          <a:xfrm>
            <a:off x="0" y="6492960"/>
            <a:ext cx="2892600" cy="362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tabLst>
                <a:tab pos="0" algn="l"/>
              </a:tabLst>
              <a:defRPr lang="en-US" sz="900" b="0" u="none" strike="noStrik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9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&lt;footer&gt;</a:t>
            </a:r>
            <a:endParaRPr lang="en-US" sz="9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" name="Rectangle 5"/>
          <p:cNvSpPr/>
          <p:nvPr/>
        </p:nvSpPr>
        <p:spPr>
          <a:xfrm>
            <a:off x="0" y="0"/>
            <a:ext cx="9141120" cy="144000"/>
          </a:xfrm>
          <a:prstGeom prst="rect">
            <a:avLst/>
          </a:prstGeom>
          <a:gradFill rotWithShape="0">
            <a:gsLst>
              <a:gs pos="0">
                <a:srgbClr val="3E7FCC"/>
              </a:gs>
              <a:gs pos="100000">
                <a:srgbClr val="A4C1FF"/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4572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43280" y="225360"/>
            <a:ext cx="8846640" cy="1072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3000" b="1" u="none" strike="noStrike">
                <a:solidFill>
                  <a:srgbClr val="4373B7"/>
                </a:solidFill>
                <a:effectLst/>
                <a:uFillTx/>
                <a:latin typeface="Arial"/>
              </a:rPr>
              <a:t>Click to edit Master title style</a:t>
            </a:r>
            <a:endParaRPr lang="en-US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ftr" idx="6"/>
          </p:nvPr>
        </p:nvSpPr>
        <p:spPr>
          <a:xfrm>
            <a:off x="0" y="6492960"/>
            <a:ext cx="2892600" cy="362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tabLst>
                <a:tab pos="0" algn="l"/>
              </a:tabLst>
              <a:defRPr lang="en-US" sz="900" b="0" u="none" strike="noStrik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9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&lt;footer&gt;</a:t>
            </a:r>
            <a:endParaRPr lang="en-US" sz="9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" name="Rectangle 5"/>
          <p:cNvSpPr/>
          <p:nvPr/>
        </p:nvSpPr>
        <p:spPr>
          <a:xfrm>
            <a:off x="0" y="0"/>
            <a:ext cx="9141120" cy="144000"/>
          </a:xfrm>
          <a:prstGeom prst="rect">
            <a:avLst/>
          </a:prstGeom>
          <a:gradFill rotWithShape="0">
            <a:gsLst>
              <a:gs pos="0">
                <a:srgbClr val="3E7FCC"/>
              </a:gs>
              <a:gs pos="100000">
                <a:srgbClr val="A4C1FF"/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4572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ftr" idx="7"/>
          </p:nvPr>
        </p:nvSpPr>
        <p:spPr>
          <a:xfrm>
            <a:off x="0" y="6492960"/>
            <a:ext cx="2892600" cy="362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tabLst>
                <a:tab pos="0" algn="l"/>
              </a:tabLst>
              <a:defRPr lang="en-US" sz="900" b="0" u="none" strike="noStrik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9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&lt;footer&gt;</a:t>
            </a:r>
            <a:endParaRPr lang="en-US" sz="9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" name="Rectangle 4"/>
          <p:cNvSpPr/>
          <p:nvPr/>
        </p:nvSpPr>
        <p:spPr>
          <a:xfrm>
            <a:off x="0" y="0"/>
            <a:ext cx="9141120" cy="144000"/>
          </a:xfrm>
          <a:prstGeom prst="rect">
            <a:avLst/>
          </a:prstGeom>
          <a:gradFill rotWithShape="0">
            <a:gsLst>
              <a:gs pos="0">
                <a:srgbClr val="3E7FCC"/>
              </a:gs>
              <a:gs pos="100000">
                <a:srgbClr val="A4C1FF"/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4572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6720" cy="1142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6720" cy="3974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outline text format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Second Outline Level</a:t>
            </a:r>
            <a:endParaRPr lang="en-U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2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Third Outline Level</a:t>
            </a:r>
            <a:endParaRPr lang="en-US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2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Fourth Outline Level</a:t>
            </a:r>
            <a:endParaRPr lang="en-US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Fifth Outline Level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Sixth Outline Level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Seventh Outline Level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27421-C56E-C053-5D00-BA6A580389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5867DD-C4D9-1F4B-7FAC-00A9BA0B4A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807032-F4F8-2D73-8712-E28852CA1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1167A-E7E8-E542-A351-DAAE0FE5C45B}" type="datetimeFigureOut">
              <a:rPr lang="en-US" smtClean="0"/>
              <a:t>4/17/26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020F6A-C793-33B8-D40D-C1AFE6153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CA99D2-85AB-6C3A-5596-0BE5E02B1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4B498-D0BA-5F4A-8B33-2FAAC7954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129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ourworldindata.org/life-expectancy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ourworldindata.org/us-life-expectancy-low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ourworldindata.org/us-life-expectancy-low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ourworldindata.org/us-life-expectancy-low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academic.oup.com/ije/article/48/3/945/5265302?login=false" TargetMode="Externa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hyperlink" Target="https://www.ssa.gov/oact/STATS/table4c6.html" TargetMode="Externa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nchs/products/databriefs/db428.htm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nchs/nvss/vsrr/drug-overdose-data.htm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nchs/products/databriefs/db428.htm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cdc.gov/nchs/data/vsrr/vsrr023.pdf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.mprnews.org/story/2024/07/08/opioid-epidemic-minnesota-fentanyl-racial-disparaties-sahan-journal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ourworldindata.org/grapher/annual-death-rate-by-age-group?time=2006" TargetMode="External"/><Relationship Id="rId7" Type="http://schemas.openxmlformats.org/officeDocument/2006/relationships/image" Target="../media/image11.png"/><Relationship Id="rId2" Type="http://schemas.openxmlformats.org/officeDocument/2006/relationships/hyperlink" Target="https://usafacts.org/data/topics/people-society/population-and-demographics/our-changing-population/?endDate=2021-01-01&amp;startDate=2010-01-0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https://www.theglobalstatistics.com/covid-deaths-by-year/" TargetMode="External"/><Relationship Id="rId4" Type="http://schemas.openxmlformats.org/officeDocument/2006/relationships/hyperlink" Target="https://ourworldindata.org/grapher/annual-deaths-by-age?time=2010&amp;country=~US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ourworldindata.org/us-life-expectancy-low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rumble.com/user/Housatonic" TargetMode="External"/><Relationship Id="rId4" Type="http://schemas.openxmlformats.org/officeDocument/2006/relationships/hyperlink" Target="https://gigaohmbiological.com/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sa.gov/oact/STATS/table4c6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usafacts.org/data/topics/people-society/population-and-demographics/our-changing-population/?endDate=2021-01-01&amp;startDate=2010-01-01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42932" y="234886"/>
            <a:ext cx="8258133" cy="599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800" b="1" u="none" strike="noStrike" dirty="0">
                <a:solidFill>
                  <a:srgbClr val="4373B7"/>
                </a:solidFill>
                <a:effectLst/>
                <a:uFillTx/>
                <a:latin typeface="Arial"/>
              </a:rPr>
              <a:t>Life Expectancy </a:t>
            </a:r>
            <a:r>
              <a:rPr lang="en-US" sz="2800" b="1" dirty="0">
                <a:solidFill>
                  <a:srgbClr val="4373B7"/>
                </a:solidFill>
                <a:latin typeface="Arial"/>
              </a:rPr>
              <a:t>Timeline</a:t>
            </a:r>
            <a:r>
              <a:rPr lang="en-US" sz="2800" b="1" u="none" strike="noStrike" dirty="0">
                <a:solidFill>
                  <a:srgbClr val="4373B7"/>
                </a:solidFill>
                <a:effectLst/>
                <a:uFillTx/>
                <a:latin typeface="Arial"/>
              </a:rPr>
              <a:t> for the US 1901-2023</a:t>
            </a:r>
            <a:endParaRPr lang="en-US" sz="2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" name="TextBox 11"/>
          <p:cNvSpPr/>
          <p:nvPr/>
        </p:nvSpPr>
        <p:spPr>
          <a:xfrm>
            <a:off x="1183889" y="4962664"/>
            <a:ext cx="5784120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 defTabSz="457200">
              <a:lnSpc>
                <a:spcPct val="100000"/>
              </a:lnSpc>
            </a:pPr>
            <a:r>
              <a:rPr lang="en-US" sz="1400" b="0" u="sng" strike="noStrike" dirty="0">
                <a:solidFill>
                  <a:schemeClr val="dk1"/>
                </a:solidFill>
                <a:effectLst/>
                <a:uFillTx/>
                <a:latin typeface="Arial"/>
                <a:hlinkClick r:id="rId2"/>
              </a:rPr>
              <a:t>https://ourworldindata.org/life-expectancy</a:t>
            </a:r>
            <a:endParaRPr lang="en-US" sz="14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31" name="Picture 5" descr="A graph indicating changes in US life expectancy from 1901 to 202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261474" y="841089"/>
            <a:ext cx="6471411" cy="4121575"/>
          </a:xfrm>
          <a:prstGeom prst="rect">
            <a:avLst/>
          </a:prstGeom>
          <a:noFill/>
          <a:ln w="0">
            <a:solidFill>
              <a:srgbClr val="000000"/>
            </a:solidFill>
          </a:ln>
        </p:spPr>
      </p:pic>
      <p:sp>
        <p:nvSpPr>
          <p:cNvPr id="32" name="Rectangle 31"/>
          <p:cNvSpPr/>
          <p:nvPr/>
        </p:nvSpPr>
        <p:spPr>
          <a:xfrm>
            <a:off x="1143104" y="5417151"/>
            <a:ext cx="7586133" cy="107576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en-US" sz="1800" b="0" u="none" strike="noStrike" dirty="0">
                <a:solidFill>
                  <a:srgbClr val="000000"/>
                </a:solidFill>
                <a:effectLst/>
                <a:uFillTx/>
                <a:latin typeface="Arial"/>
              </a:rPr>
              <a:t>From 1901 to 2023 there were two 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significant </a:t>
            </a:r>
            <a:r>
              <a:rPr lang="en-US" sz="1800" b="0" u="none" strike="noStrike" dirty="0">
                <a:solidFill>
                  <a:srgbClr val="000000"/>
                </a:solidFill>
                <a:effectLst/>
                <a:uFillTx/>
                <a:latin typeface="Arial"/>
              </a:rPr>
              <a:t>declines in life expectancy.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en-US" sz="1800" b="0" u="none" strike="noStrike" dirty="0">
                <a:solidFill>
                  <a:srgbClr val="000000"/>
                </a:solidFill>
                <a:effectLst/>
                <a:uFillTx/>
                <a:latin typeface="Arial"/>
              </a:rPr>
              <a:t>These trends reached their respective lowest points in 1918 and 2021.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en-US" sz="1800" b="0" u="none" strike="noStrike" dirty="0">
                <a:solidFill>
                  <a:srgbClr val="000000"/>
                </a:solidFill>
                <a:effectLst/>
                <a:uFillTx/>
                <a:latin typeface="Arial"/>
              </a:rPr>
              <a:t>Both appear to be pandemic-related.</a:t>
            </a:r>
          </a:p>
        </p:txBody>
      </p:sp>
      <p:cxnSp>
        <p:nvCxnSpPr>
          <p:cNvPr id="2" name="Straight Arrow Connector 9">
            <a:extLst>
              <a:ext uri="{FF2B5EF4-FFF2-40B4-BE49-F238E27FC236}">
                <a16:creationId xmlns:a16="http://schemas.microsoft.com/office/drawing/2014/main" id="{0CEA1C72-7A64-F349-24DE-B136ED774A29}"/>
              </a:ext>
            </a:extLst>
          </p:cNvPr>
          <p:cNvCxnSpPr>
            <a:cxnSpLocks/>
          </p:cNvCxnSpPr>
          <p:nvPr/>
        </p:nvCxnSpPr>
        <p:spPr>
          <a:xfrm flipV="1">
            <a:off x="2492547" y="2499663"/>
            <a:ext cx="0" cy="402213"/>
          </a:xfrm>
          <a:prstGeom prst="straightConnector1">
            <a:avLst/>
          </a:prstGeom>
          <a:ln w="63500">
            <a:solidFill>
              <a:srgbClr val="0033CC"/>
            </a:solidFill>
            <a:round/>
            <a:tailEnd type="triangle" w="med" len="med"/>
          </a:ln>
        </p:spPr>
      </p:cxnSp>
      <p:cxnSp>
        <p:nvCxnSpPr>
          <p:cNvPr id="3" name="Straight Arrow Connector 14">
            <a:extLst>
              <a:ext uri="{FF2B5EF4-FFF2-40B4-BE49-F238E27FC236}">
                <a16:creationId xmlns:a16="http://schemas.microsoft.com/office/drawing/2014/main" id="{A2A3DFE8-F62C-B6B5-9C9F-4C014C6AF4D5}"/>
              </a:ext>
            </a:extLst>
          </p:cNvPr>
          <p:cNvCxnSpPr>
            <a:cxnSpLocks/>
          </p:cNvCxnSpPr>
          <p:nvPr/>
        </p:nvCxnSpPr>
        <p:spPr>
          <a:xfrm flipV="1">
            <a:off x="6705150" y="1624175"/>
            <a:ext cx="0" cy="407019"/>
          </a:xfrm>
          <a:prstGeom prst="straightConnector1">
            <a:avLst/>
          </a:prstGeom>
          <a:ln w="63500">
            <a:solidFill>
              <a:srgbClr val="0033CC"/>
            </a:solidFill>
            <a:rou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" descr="A graph indicating changes in rate of road injury deaths in OECD nations from 1980 to 2021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164321" y="412044"/>
            <a:ext cx="6708600" cy="4934520"/>
          </a:xfrm>
          <a:prstGeom prst="rect">
            <a:avLst/>
          </a:prstGeom>
          <a:noFill/>
          <a:ln w="0">
            <a:solidFill>
              <a:srgbClr val="000000"/>
            </a:solidFill>
          </a:ln>
        </p:spPr>
      </p:pic>
      <p:sp>
        <p:nvSpPr>
          <p:cNvPr id="49" name="TextBox 1"/>
          <p:cNvSpPr/>
          <p:nvPr/>
        </p:nvSpPr>
        <p:spPr>
          <a:xfrm>
            <a:off x="1070361" y="5314137"/>
            <a:ext cx="4020950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457200">
              <a:lnSpc>
                <a:spcPct val="100000"/>
              </a:lnSpc>
            </a:pPr>
            <a:r>
              <a:rPr lang="en-US" sz="1400" b="0" u="sng" strike="noStrike" dirty="0">
                <a:solidFill>
                  <a:schemeClr val="dk1"/>
                </a:solidFill>
                <a:effectLst/>
                <a:uFillTx/>
                <a:latin typeface="Arial"/>
                <a:hlinkClick r:id="rId3"/>
              </a:rPr>
              <a:t>https://ourworldindata.org/us-life-expectancy-low</a:t>
            </a:r>
            <a:endParaRPr lang="en-US" sz="14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070360" y="5690880"/>
            <a:ext cx="6969099" cy="92187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1800" b="0" u="none" strike="noStrike" dirty="0">
                <a:solidFill>
                  <a:srgbClr val="000000"/>
                </a:solidFill>
                <a:effectLst/>
                <a:uFillTx/>
                <a:latin typeface="Arial"/>
              </a:rPr>
              <a:t>Road injuries played a role in the life expectancy gap between the US and other affluent nations between 2000 and 2021, but this gap did not grow after 2010.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icture 4" descr="A graph indicating changes in rate of homicides in OECD nations from 1980 to 2021"/>
          <p:cNvSpPr/>
          <p:nvPr/>
        </p:nvSpPr>
        <p:spPr>
          <a:xfrm>
            <a:off x="1219136" y="337857"/>
            <a:ext cx="6657840" cy="4958972"/>
          </a:xfrm>
          <a:prstGeom prst="rect">
            <a:avLst/>
          </a:prstGeom>
          <a:blipFill rotWithShape="0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a:blipFill>
          <a:ln w="0"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 anchorCtr="1">
            <a:noAutofit/>
          </a:bodyPr>
          <a:lstStyle/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" name="TextBox 1"/>
          <p:cNvSpPr/>
          <p:nvPr/>
        </p:nvSpPr>
        <p:spPr>
          <a:xfrm>
            <a:off x="1147136" y="5303448"/>
            <a:ext cx="4020950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457200">
              <a:lnSpc>
                <a:spcPct val="100000"/>
              </a:lnSpc>
            </a:pPr>
            <a:r>
              <a:rPr lang="en-US" sz="1400" b="0" u="sng" strike="noStrike" dirty="0">
                <a:solidFill>
                  <a:schemeClr val="dk1"/>
                </a:solidFill>
                <a:effectLst/>
                <a:uFillTx/>
                <a:latin typeface="Arial"/>
                <a:hlinkClick r:id="rId3"/>
              </a:rPr>
              <a:t>https://ourworldindata.org/us-life-expectancy-low</a:t>
            </a:r>
            <a:endParaRPr lang="en-US" sz="14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137572" y="5686710"/>
            <a:ext cx="6856560" cy="92187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dirty="0">
                <a:solidFill>
                  <a:srgbClr val="000000"/>
                </a:solidFill>
                <a:latin typeface="Arial"/>
              </a:rPr>
              <a:t>H</a:t>
            </a:r>
            <a:r>
              <a:rPr lang="en-US" sz="1800" b="0" u="none" strike="noStrike" dirty="0">
                <a:solidFill>
                  <a:srgbClr val="000000"/>
                </a:solidFill>
                <a:effectLst/>
                <a:uFillTx/>
                <a:latin typeface="Arial"/>
              </a:rPr>
              <a:t>omicides also played a role in the life expectancy gap between the US and other affluent nations, but this gap became narrower in 2000.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4" descr="A graph indicating changes in rate of opioid overdose deaths in OECD nations from 1980 to 2021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258020" y="543904"/>
            <a:ext cx="6627960" cy="4956851"/>
          </a:xfrm>
          <a:prstGeom prst="rect">
            <a:avLst/>
          </a:prstGeom>
          <a:noFill/>
          <a:ln w="0">
            <a:solidFill>
              <a:srgbClr val="000000"/>
            </a:solidFill>
          </a:ln>
        </p:spPr>
      </p:pic>
      <p:sp>
        <p:nvSpPr>
          <p:cNvPr id="55" name="TextBox 1"/>
          <p:cNvSpPr/>
          <p:nvPr/>
        </p:nvSpPr>
        <p:spPr>
          <a:xfrm>
            <a:off x="1171350" y="5500755"/>
            <a:ext cx="4020950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457200">
              <a:lnSpc>
                <a:spcPct val="100000"/>
              </a:lnSpc>
            </a:pPr>
            <a:r>
              <a:rPr lang="en-US" sz="1400" b="0" u="sng" strike="noStrike" dirty="0">
                <a:solidFill>
                  <a:schemeClr val="dk1"/>
                </a:solidFill>
                <a:effectLst/>
                <a:uFillTx/>
                <a:latin typeface="Arial"/>
                <a:hlinkClick r:id="rId3"/>
              </a:rPr>
              <a:t>https://ourworldindata.org/us-life-expectancy-low</a:t>
            </a:r>
            <a:endParaRPr lang="en-US" sz="14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143720" y="5807078"/>
            <a:ext cx="6856560" cy="6448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dirty="0">
                <a:solidFill>
                  <a:srgbClr val="000000"/>
                </a:solidFill>
                <a:latin typeface="Arial"/>
              </a:rPr>
              <a:t>In sharp contrast to these other causes of death, o</a:t>
            </a:r>
            <a:r>
              <a:rPr lang="en-US" sz="1800" b="0" u="none" strike="noStrike" dirty="0">
                <a:solidFill>
                  <a:srgbClr val="000000"/>
                </a:solidFill>
                <a:effectLst/>
                <a:uFillTx/>
                <a:latin typeface="Arial"/>
              </a:rPr>
              <a:t>pioid overdose deaths increased exponentially after 2010…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380CA3-68DA-411E-6EBC-93F3265DA8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1">
            <a:extLst>
              <a:ext uri="{FF2B5EF4-FFF2-40B4-BE49-F238E27FC236}">
                <a16:creationId xmlns:a16="http://schemas.microsoft.com/office/drawing/2014/main" id="{E9F36D7C-1BA9-AD6F-129D-10745BD13CC6}"/>
              </a:ext>
            </a:extLst>
          </p:cNvPr>
          <p:cNvSpPr/>
          <p:nvPr/>
        </p:nvSpPr>
        <p:spPr>
          <a:xfrm>
            <a:off x="301266" y="312840"/>
            <a:ext cx="8613720" cy="485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457200">
              <a:lnSpc>
                <a:spcPct val="100000"/>
              </a:lnSpc>
            </a:pPr>
            <a:r>
              <a:rPr lang="en-US" sz="2600" b="1" u="none" strike="noStrike" dirty="0">
                <a:solidFill>
                  <a:schemeClr val="accent1"/>
                </a:solidFill>
                <a:effectLst/>
                <a:uFillTx/>
                <a:latin typeface="Arial"/>
              </a:rPr>
              <a:t>Death Rate Comparison in the US by Age and by Year</a:t>
            </a:r>
            <a:endParaRPr lang="en-US" sz="26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" name="TextBox 2">
            <a:extLst>
              <a:ext uri="{FF2B5EF4-FFF2-40B4-BE49-F238E27FC236}">
                <a16:creationId xmlns:a16="http://schemas.microsoft.com/office/drawing/2014/main" id="{7DB5A276-A517-9748-1AF2-7F93499137A1}"/>
              </a:ext>
            </a:extLst>
          </p:cNvPr>
          <p:cNvSpPr/>
          <p:nvPr/>
        </p:nvSpPr>
        <p:spPr>
          <a:xfrm>
            <a:off x="2202416" y="6044040"/>
            <a:ext cx="181800" cy="366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457200">
              <a:lnSpc>
                <a:spcPct val="100000"/>
              </a:lnSpc>
            </a:pPr>
            <a:endParaRPr lang="en-US" sz="1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41" name="TextBox 5">
            <a:extLst>
              <a:ext uri="{FF2B5EF4-FFF2-40B4-BE49-F238E27FC236}">
                <a16:creationId xmlns:a16="http://schemas.microsoft.com/office/drawing/2014/main" id="{3260E0CD-B4B0-A887-5142-3A0A9176EB50}"/>
              </a:ext>
            </a:extLst>
          </p:cNvPr>
          <p:cNvSpPr/>
          <p:nvPr/>
        </p:nvSpPr>
        <p:spPr>
          <a:xfrm>
            <a:off x="241235" y="6238948"/>
            <a:ext cx="8203320" cy="49098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457200">
              <a:lnSpc>
                <a:spcPct val="100000"/>
              </a:lnSpc>
            </a:pPr>
            <a:r>
              <a:rPr lang="en-US" sz="1300" u="none" strike="noStrike" dirty="0">
                <a:effectLst/>
                <a:uFillTx/>
              </a:rPr>
              <a:t>M. Barbieri. Contribution of Drug-Related Deaths to the US Disadvantage in Mortality. </a:t>
            </a:r>
            <a:r>
              <a:rPr lang="en-US" sz="1300" i="1" u="none" strike="noStrike" dirty="0">
                <a:effectLst/>
                <a:uFillTx/>
              </a:rPr>
              <a:t>International Journal of Epidemiology</a:t>
            </a:r>
            <a:r>
              <a:rPr lang="en-US" sz="1300" u="none" strike="noStrike" dirty="0">
                <a:effectLst/>
                <a:uFillTx/>
              </a:rPr>
              <a:t>. 48(3) 2019</a:t>
            </a:r>
            <a:r>
              <a:rPr lang="en-US" sz="1300" u="none" strike="noStrike" dirty="0">
                <a:solidFill>
                  <a:srgbClr val="505041"/>
                </a:solidFill>
                <a:effectLst/>
                <a:uFillTx/>
              </a:rPr>
              <a:t>: </a:t>
            </a:r>
            <a:r>
              <a:rPr lang="en-US" sz="1300" u="sng" strike="noStrike" dirty="0">
                <a:solidFill>
                  <a:srgbClr val="0000FF"/>
                </a:solidFill>
                <a:effectLst/>
                <a:uFillTx/>
                <a:hlinkClick r:id="rId3"/>
              </a:rPr>
              <a:t>https://academic.oup.com/ije/article/48/3/945/5265302?login=false</a:t>
            </a:r>
            <a:endParaRPr lang="en-US" sz="1300" u="none" strike="noStrike" dirty="0">
              <a:solidFill>
                <a:srgbClr val="000000"/>
              </a:solidFill>
              <a:effectLst/>
              <a:uFillTx/>
            </a:endParaRPr>
          </a:p>
        </p:txBody>
      </p:sp>
      <p:pic>
        <p:nvPicPr>
          <p:cNvPr id="42" name="Picture 8" descr="Two graphs with lines indicating ratios of drug overdose deaths for US males and females ages 0-100 in 1960, 1980. 2000, and 2014">
            <a:extLst>
              <a:ext uri="{FF2B5EF4-FFF2-40B4-BE49-F238E27FC236}">
                <a16:creationId xmlns:a16="http://schemas.microsoft.com/office/drawing/2014/main" id="{198C81A1-B558-C97F-C5D9-73F654C4D90B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351755" y="4099389"/>
            <a:ext cx="5032080" cy="2149851"/>
          </a:xfrm>
          <a:prstGeom prst="rect">
            <a:avLst/>
          </a:prstGeom>
          <a:noFill/>
          <a:ln w="0">
            <a:solidFill>
              <a:srgbClr val="000000"/>
            </a:solidFill>
          </a:ln>
        </p:spPr>
      </p:pic>
      <p:sp>
        <p:nvSpPr>
          <p:cNvPr id="43" name="TextBox 10">
            <a:extLst>
              <a:ext uri="{FF2B5EF4-FFF2-40B4-BE49-F238E27FC236}">
                <a16:creationId xmlns:a16="http://schemas.microsoft.com/office/drawing/2014/main" id="{3F588045-AF9B-56AA-EBC4-BD2C5CB0B140}"/>
              </a:ext>
            </a:extLst>
          </p:cNvPr>
          <p:cNvSpPr/>
          <p:nvPr/>
        </p:nvSpPr>
        <p:spPr>
          <a:xfrm>
            <a:off x="238097" y="3504600"/>
            <a:ext cx="8613720" cy="49098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457200">
              <a:lnSpc>
                <a:spcPct val="100000"/>
              </a:lnSpc>
            </a:pPr>
            <a:r>
              <a:rPr lang="en-US" sz="1300" u="none" strike="noStrike" dirty="0">
                <a:effectLst/>
                <a:uFillTx/>
                <a:latin typeface="+mj-lt"/>
              </a:rPr>
              <a:t>These numbers are calculated from raw data from the Actuarial Life Table of the US Social Security Administration</a:t>
            </a:r>
          </a:p>
          <a:p>
            <a:pPr defTabSz="457200">
              <a:lnSpc>
                <a:spcPct val="100000"/>
              </a:lnSpc>
            </a:pPr>
            <a:r>
              <a:rPr lang="en-US" sz="1300" u="none" strike="noStrike" dirty="0">
                <a:solidFill>
                  <a:srgbClr val="505041"/>
                </a:solidFill>
                <a:effectLst/>
                <a:uFillTx/>
                <a:latin typeface="+mj-lt"/>
              </a:rPr>
              <a:t> </a:t>
            </a:r>
            <a:r>
              <a:rPr lang="en-US" sz="1300" u="sng" strike="noStrike" dirty="0">
                <a:solidFill>
                  <a:srgbClr val="0000FF"/>
                </a:solidFill>
                <a:effectLst/>
                <a:uFillTx/>
                <a:latin typeface="+mj-lt"/>
                <a:hlinkClick r:id="rId5"/>
              </a:rPr>
              <a:t>https://www.ssa.gov/oact/STATS/table4c6.html</a:t>
            </a:r>
            <a:endParaRPr lang="en-US" sz="1300" u="none" strike="noStrike" dirty="0">
              <a:solidFill>
                <a:srgbClr val="000000"/>
              </a:solidFill>
              <a:effectLst/>
              <a:uFillTx/>
              <a:latin typeface="+mj-lt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A538DAE-512D-3AB4-9135-C17B3FBC01E5}"/>
              </a:ext>
            </a:extLst>
          </p:cNvPr>
          <p:cNvSpPr/>
          <p:nvPr/>
        </p:nvSpPr>
        <p:spPr>
          <a:xfrm>
            <a:off x="5503203" y="4003925"/>
            <a:ext cx="3266972" cy="224531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en-US" sz="2000" b="0" u="none" strike="noStrike" dirty="0">
                <a:solidFill>
                  <a:srgbClr val="000000"/>
                </a:solidFill>
                <a:effectLst/>
                <a:uFillTx/>
                <a:latin typeface="Arial"/>
              </a:rPr>
              <a:t>…and the increase in death rate for ages 30-40 that started in 2014 (top</a:t>
            </a:r>
            <a:r>
              <a:rPr lang="en-US" sz="2000" dirty="0">
                <a:solidFill>
                  <a:srgbClr val="000000"/>
                </a:solidFill>
                <a:latin typeface="Arial"/>
              </a:rPr>
              <a:t>) </a:t>
            </a:r>
            <a:r>
              <a:rPr lang="en-US" sz="2000" b="0" u="none" strike="noStrike" dirty="0">
                <a:solidFill>
                  <a:srgbClr val="000000"/>
                </a:solidFill>
                <a:effectLst/>
                <a:uFillTx/>
                <a:latin typeface="Arial"/>
              </a:rPr>
              <a:t>coincides with a 2014 surge in drug overdose deaths for ages 20-40 (bottom).</a:t>
            </a:r>
          </a:p>
        </p:txBody>
      </p:sp>
      <p:pic>
        <p:nvPicPr>
          <p:cNvPr id="4" name="Picture 3" descr="A graph indicating percent changes in death rate since 2010 for US males ages 20-84 from 2014 to 2022">
            <a:extLst>
              <a:ext uri="{FF2B5EF4-FFF2-40B4-BE49-F238E27FC236}">
                <a16:creationId xmlns:a16="http://schemas.microsoft.com/office/drawing/2014/main" id="{F382EFF3-E9A1-07A2-5E3F-15A4D4149F2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896" y="1015538"/>
            <a:ext cx="4158000" cy="24922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 descr="A graph indicating percent changes in death rate since 2010 for US females ages 20-84 from 2014 to 2022">
            <a:extLst>
              <a:ext uri="{FF2B5EF4-FFF2-40B4-BE49-F238E27FC236}">
                <a16:creationId xmlns:a16="http://schemas.microsoft.com/office/drawing/2014/main" id="{4EE40F40-32F9-864C-2B18-EB6AD3B1C82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5870" y="1015538"/>
            <a:ext cx="4174305" cy="248906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432031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2" descr="A graph indicating changes in rate of US overdose deaths involving different opioids from 2003 to 202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120808" y="378489"/>
            <a:ext cx="7085160" cy="5010840"/>
          </a:xfrm>
          <a:prstGeom prst="rect">
            <a:avLst/>
          </a:prstGeom>
          <a:noFill/>
          <a:ln w="0">
            <a:solidFill>
              <a:srgbClr val="000000"/>
            </a:solidFill>
          </a:ln>
        </p:spPr>
      </p:pic>
      <p:sp>
        <p:nvSpPr>
          <p:cNvPr id="58" name="TextBox 1"/>
          <p:cNvSpPr/>
          <p:nvPr/>
        </p:nvSpPr>
        <p:spPr>
          <a:xfrm>
            <a:off x="1002007" y="5384052"/>
            <a:ext cx="7203961" cy="29093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just" defTabSz="457200">
              <a:lnSpc>
                <a:spcPct val="100000"/>
              </a:lnSpc>
            </a:pPr>
            <a:r>
              <a:rPr lang="en-US" sz="1300" b="0" i="1" u="none" strike="noStrike" dirty="0">
                <a:solidFill>
                  <a:srgbClr val="505041"/>
                </a:solidFill>
                <a:effectLst/>
                <a:uFillTx/>
              </a:rPr>
              <a:t>Data Briefs Number 428. December 2021. </a:t>
            </a:r>
            <a:r>
              <a:rPr lang="en-US" sz="1200" b="0" u="sng" strike="noStrike" dirty="0">
                <a:solidFill>
                  <a:srgbClr val="0000FF"/>
                </a:solidFill>
                <a:effectLst/>
                <a:uFillTx/>
                <a:hlinkClick r:id="rId3"/>
              </a:rPr>
              <a:t>https://www.cdc.gov/nchs/products/databriefs/db428.htm</a:t>
            </a:r>
            <a:endParaRPr lang="en-US" sz="1200" b="0" u="none" strike="noStrike" dirty="0"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978607" y="5863761"/>
            <a:ext cx="7332015" cy="6448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dirty="0">
                <a:solidFill>
                  <a:srgbClr val="000000"/>
                </a:solidFill>
                <a:latin typeface="Arial"/>
              </a:rPr>
              <a:t>D</a:t>
            </a:r>
            <a:r>
              <a:rPr lang="en-US" sz="1800" b="0" u="none" strike="noStrike" dirty="0">
                <a:solidFill>
                  <a:srgbClr val="000000"/>
                </a:solidFill>
                <a:effectLst/>
                <a:uFillTx/>
                <a:latin typeface="Arial"/>
              </a:rPr>
              <a:t>eath rates from synthetic opioids also reached their peak during the time period that is associated with the pandemic countermeasures.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4" descr="A graph indicating changes in rate of US drug overdose deaths from 2015 to 202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75615" y="474352"/>
            <a:ext cx="7792769" cy="4539318"/>
          </a:xfrm>
          <a:prstGeom prst="rect">
            <a:avLst/>
          </a:prstGeom>
          <a:noFill/>
          <a:ln w="0">
            <a:solidFill>
              <a:schemeClr val="tx1"/>
            </a:solidFill>
          </a:ln>
        </p:spPr>
      </p:pic>
      <p:sp>
        <p:nvSpPr>
          <p:cNvPr id="61" name="TextBox 6"/>
          <p:cNvSpPr/>
          <p:nvPr/>
        </p:nvSpPr>
        <p:spPr>
          <a:xfrm>
            <a:off x="590942" y="5036499"/>
            <a:ext cx="7063898" cy="29093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457200">
              <a:lnSpc>
                <a:spcPct val="100000"/>
              </a:lnSpc>
            </a:pPr>
            <a:r>
              <a:rPr lang="en-US" sz="1300" b="0" u="none" strike="noStrike" dirty="0">
                <a:solidFill>
                  <a:schemeClr val="dk1"/>
                </a:solidFill>
                <a:effectLst/>
                <a:uFillTx/>
                <a:latin typeface="Arial"/>
              </a:rPr>
              <a:t>Data downloaded from the CDC: </a:t>
            </a:r>
            <a:r>
              <a:rPr lang="en-US" sz="1300" b="0" u="sng" strike="noStrike" dirty="0">
                <a:solidFill>
                  <a:schemeClr val="dk1"/>
                </a:solidFill>
                <a:effectLst/>
                <a:uFillTx/>
                <a:latin typeface="Arial"/>
                <a:hlinkClick r:id="rId3"/>
              </a:rPr>
              <a:t>https://www.cdc.gov/nchs/nvss/vsrr/drug-overdose-data.htm</a:t>
            </a:r>
            <a:endParaRPr lang="en-US" sz="13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cxnSp>
        <p:nvCxnSpPr>
          <p:cNvPr id="62" name="Straight Arrow Connector 9"/>
          <p:cNvCxnSpPr/>
          <p:nvPr/>
        </p:nvCxnSpPr>
        <p:spPr>
          <a:xfrm>
            <a:off x="5024409" y="2131884"/>
            <a:ext cx="2880" cy="345960"/>
          </a:xfrm>
          <a:prstGeom prst="straightConnector1">
            <a:avLst/>
          </a:prstGeom>
          <a:ln w="63500">
            <a:solidFill>
              <a:srgbClr val="0033CC"/>
            </a:solidFill>
            <a:round/>
            <a:tailEnd type="triangle" w="med" len="med"/>
          </a:ln>
        </p:spPr>
      </p:cxnSp>
      <p:cxnSp>
        <p:nvCxnSpPr>
          <p:cNvPr id="63" name="Straight Arrow Connector 14"/>
          <p:cNvCxnSpPr/>
          <p:nvPr/>
        </p:nvCxnSpPr>
        <p:spPr>
          <a:xfrm>
            <a:off x="7909182" y="1492365"/>
            <a:ext cx="2880" cy="345600"/>
          </a:xfrm>
          <a:prstGeom prst="straightConnector1">
            <a:avLst/>
          </a:prstGeom>
          <a:ln w="63500">
            <a:solidFill>
              <a:srgbClr val="0033CC"/>
            </a:solidFill>
            <a:round/>
            <a:tailEnd type="triangle" w="med" len="med"/>
          </a:ln>
        </p:spPr>
      </p:cxnSp>
      <p:sp>
        <p:nvSpPr>
          <p:cNvPr id="64" name="TextBox 15"/>
          <p:cNvSpPr/>
          <p:nvPr/>
        </p:nvSpPr>
        <p:spPr>
          <a:xfrm>
            <a:off x="557489" y="5383716"/>
            <a:ext cx="7910895" cy="127581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just" defTabSz="457200">
              <a:lnSpc>
                <a:spcPct val="100000"/>
              </a:lnSpc>
              <a:spcAft>
                <a:spcPts val="600"/>
              </a:spcAft>
            </a:pPr>
            <a:r>
              <a:rPr lang="en-US" sz="1800" b="0" u="none" strike="noStrike" dirty="0">
                <a:solidFill>
                  <a:srgbClr val="000000"/>
                </a:solidFill>
                <a:effectLst/>
                <a:uFillTx/>
                <a:latin typeface="Arial"/>
              </a:rPr>
              <a:t>This interactive chart from the CDC indicates that about 416,000 Americans died from drug overdoses from January of 2020 to January of 2024.</a:t>
            </a:r>
            <a:endParaRPr lang="en-US" dirty="0">
              <a:solidFill>
                <a:srgbClr val="000000"/>
              </a:solidFill>
              <a:latin typeface="Arial"/>
            </a:endParaRPr>
          </a:p>
          <a:p>
            <a:pPr algn="just" defTabSz="457200">
              <a:lnSpc>
                <a:spcPct val="100000"/>
              </a:lnSpc>
            </a:pPr>
            <a:r>
              <a:rPr lang="en-US" sz="1800" b="0" u="none" strike="noStrike" dirty="0">
                <a:solidFill>
                  <a:srgbClr val="000000"/>
                </a:solidFill>
                <a:effectLst/>
                <a:uFillTx/>
                <a:latin typeface="Arial"/>
              </a:rPr>
              <a:t>This averages to over 100,000 drug overdose deaths per year in the US during this time period.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icture 5" descr="A graph indicating US drug overdose deaths from in different age groups in 2019 and 2020"/>
          <p:cNvSpPr/>
          <p:nvPr/>
        </p:nvSpPr>
        <p:spPr>
          <a:xfrm>
            <a:off x="1375254" y="457200"/>
            <a:ext cx="6323613" cy="4250540"/>
          </a:xfrm>
          <a:prstGeom prst="rect">
            <a:avLst/>
          </a:prstGeom>
          <a:blipFill rotWithShape="0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a:blipFill>
          <a:ln w="0"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 anchorCtr="1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                                                              </a:t>
            </a:r>
          </a:p>
        </p:txBody>
      </p:sp>
      <p:sp>
        <p:nvSpPr>
          <p:cNvPr id="66" name="TextBox 6"/>
          <p:cNvSpPr/>
          <p:nvPr/>
        </p:nvSpPr>
        <p:spPr>
          <a:xfrm>
            <a:off x="2432214" y="6199920"/>
            <a:ext cx="181800" cy="366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457200">
              <a:lnSpc>
                <a:spcPct val="100000"/>
              </a:lnSpc>
            </a:pPr>
            <a:endParaRPr lang="en-US" sz="1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67" name="TextBox 8"/>
          <p:cNvSpPr/>
          <p:nvPr/>
        </p:nvSpPr>
        <p:spPr>
          <a:xfrm>
            <a:off x="1289187" y="4707740"/>
            <a:ext cx="6615360" cy="49098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457200">
              <a:lnSpc>
                <a:spcPct val="100000"/>
              </a:lnSpc>
            </a:pPr>
            <a:r>
              <a:rPr lang="en-US" sz="1300" b="0" i="1" u="none" strike="noStrike" dirty="0">
                <a:effectLst/>
                <a:uFillTx/>
              </a:rPr>
              <a:t>Data Briefs Number 428. December 2021.</a:t>
            </a:r>
          </a:p>
          <a:p>
            <a:pPr defTabSz="457200">
              <a:lnSpc>
                <a:spcPct val="100000"/>
              </a:lnSpc>
            </a:pPr>
            <a:r>
              <a:rPr lang="en-US" sz="1300" b="0" u="sng" strike="noStrike" dirty="0">
                <a:solidFill>
                  <a:srgbClr val="0000FF"/>
                </a:solidFill>
                <a:effectLst/>
                <a:uFillTx/>
                <a:hlinkClick r:id="rId3"/>
              </a:rPr>
              <a:t>https://www.cdc.gov/nchs/products/databriefs/db428.htm</a:t>
            </a:r>
            <a:endParaRPr lang="en-US" sz="1300" b="0" u="none" strike="noStrike" dirty="0"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68" name="TextBox 7"/>
          <p:cNvSpPr/>
          <p:nvPr/>
        </p:nvSpPr>
        <p:spPr>
          <a:xfrm>
            <a:off x="1243134" y="5298688"/>
            <a:ext cx="6615360" cy="127581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just" defTabSz="457200">
              <a:lnSpc>
                <a:spcPct val="100000"/>
              </a:lnSpc>
              <a:spcAft>
                <a:spcPts val="600"/>
              </a:spcAft>
            </a:pPr>
            <a:r>
              <a:rPr lang="en-US" sz="1800" b="0" u="none" strike="noStrike" dirty="0">
                <a:solidFill>
                  <a:srgbClr val="000000"/>
                </a:solidFill>
                <a:effectLst/>
                <a:uFillTx/>
                <a:latin typeface="Arial"/>
              </a:rPr>
              <a:t>This chart from the CDC indicates that ages 25-54 were most affected by drug overdose deaths in the US during these years.</a:t>
            </a:r>
          </a:p>
          <a:p>
            <a:pPr algn="just" defTabSz="457200">
              <a:lnSpc>
                <a:spcPct val="100000"/>
              </a:lnSpc>
            </a:pPr>
            <a:r>
              <a:rPr lang="en-US" dirty="0">
                <a:solidFill>
                  <a:srgbClr val="000000"/>
                </a:solidFill>
                <a:latin typeface="Arial"/>
              </a:rPr>
              <a:t>This concurs with the aforementioned spike in the death rate for ages 30-40. </a:t>
            </a:r>
            <a:endParaRPr lang="en-US" sz="1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BDCEC25-D021-0665-2D57-8A8BFB586BE8}"/>
              </a:ext>
            </a:extLst>
          </p:cNvPr>
          <p:cNvSpPr txBox="1"/>
          <p:nvPr/>
        </p:nvSpPr>
        <p:spPr>
          <a:xfrm>
            <a:off x="245968" y="5520279"/>
            <a:ext cx="33629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2"/>
              </a:rPr>
              <a:t>https://www.cdc.gov/nchs/data/vsrr/vsrr023.pdf</a:t>
            </a:r>
            <a:endParaRPr lang="en-US" sz="1200" dirty="0"/>
          </a:p>
        </p:txBody>
      </p:sp>
      <p:pic>
        <p:nvPicPr>
          <p:cNvPr id="7" name="Picture 6" descr="A graph of blue rectangles&#10;&#10;Description automatically generated">
            <a:extLst>
              <a:ext uri="{FF2B5EF4-FFF2-40B4-BE49-F238E27FC236}">
                <a16:creationId xmlns:a16="http://schemas.microsoft.com/office/drawing/2014/main" id="{4961A211-C035-8B7F-DCCD-BC1B832217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25" y="330853"/>
            <a:ext cx="8401350" cy="518942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extBox 7">
            <a:extLst>
              <a:ext uri="{FF2B5EF4-FFF2-40B4-BE49-F238E27FC236}">
                <a16:creationId xmlns:a16="http://schemas.microsoft.com/office/drawing/2014/main" id="{D15BFAE9-125D-20E3-C809-3FA929DE5E67}"/>
              </a:ext>
            </a:extLst>
          </p:cNvPr>
          <p:cNvSpPr/>
          <p:nvPr/>
        </p:nvSpPr>
        <p:spPr>
          <a:xfrm>
            <a:off x="245967" y="5823278"/>
            <a:ext cx="8526707" cy="6448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just" defTabSz="457200">
              <a:lnSpc>
                <a:spcPct val="100000"/>
              </a:lnSpc>
              <a:spcAft>
                <a:spcPts val="600"/>
              </a:spcAft>
            </a:pPr>
            <a:r>
              <a:rPr lang="en-US" sz="1800" b="0" u="none" strike="noStrike" dirty="0">
                <a:solidFill>
                  <a:srgbClr val="000000"/>
                </a:solidFill>
                <a:effectLst/>
                <a:uFillTx/>
                <a:latin typeface="Arial"/>
              </a:rPr>
              <a:t>Life expectancy for Native Americans and Alaska Natives dropped by a whopping 6.5 years from 2019-2021…</a:t>
            </a:r>
          </a:p>
        </p:txBody>
      </p:sp>
    </p:spTree>
    <p:extLst>
      <p:ext uri="{BB962C8B-B14F-4D97-AF65-F5344CB8AC3E}">
        <p14:creationId xmlns:p14="http://schemas.microsoft.com/office/powerpoint/2010/main" val="19337752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092605-05DC-342E-8C80-511FAC1662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D127729-E8D9-5C25-ED9E-1D6B88BBB56B}"/>
              </a:ext>
            </a:extLst>
          </p:cNvPr>
          <p:cNvSpPr txBox="1"/>
          <p:nvPr/>
        </p:nvSpPr>
        <p:spPr>
          <a:xfrm>
            <a:off x="801876" y="5599416"/>
            <a:ext cx="77343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2"/>
              </a:rPr>
              <a:t>https://www.mprnews.org/story/2024/07/08/opioid-epidemic-minnesota-fentanyl-racial-disparaties-sahan-journal</a:t>
            </a:r>
            <a:endParaRPr lang="en-US" sz="1200" dirty="0"/>
          </a:p>
        </p:txBody>
      </p:sp>
      <p:pic>
        <p:nvPicPr>
          <p:cNvPr id="3" name="Picture 2" descr="A graph of the death rate&#10;&#10;Description automatically generated">
            <a:extLst>
              <a:ext uri="{FF2B5EF4-FFF2-40B4-BE49-F238E27FC236}">
                <a16:creationId xmlns:a16="http://schemas.microsoft.com/office/drawing/2014/main" id="{4DE3F7C3-080C-7444-E356-D62520DD71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270" y="404005"/>
            <a:ext cx="6769575" cy="519541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C6D0B5C-698E-B07F-14A0-9DE630B3F45F}"/>
              </a:ext>
            </a:extLst>
          </p:cNvPr>
          <p:cNvSpPr txBox="1"/>
          <p:nvPr/>
        </p:nvSpPr>
        <p:spPr>
          <a:xfrm>
            <a:off x="801876" y="5876415"/>
            <a:ext cx="7734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…and this data from Minnesota shows Native Americans dying from drug overdose and 22 times the rate of white residents of Minnesota.</a:t>
            </a:r>
          </a:p>
        </p:txBody>
      </p:sp>
    </p:spTree>
    <p:extLst>
      <p:ext uri="{BB962C8B-B14F-4D97-AF65-F5344CB8AC3E}">
        <p14:creationId xmlns:p14="http://schemas.microsoft.com/office/powerpoint/2010/main" val="38861778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FEB436F-CCF2-4ADA-BF0D-66478FB8683C}"/>
              </a:ext>
            </a:extLst>
          </p:cNvPr>
          <p:cNvSpPr txBox="1"/>
          <p:nvPr/>
        </p:nvSpPr>
        <p:spPr>
          <a:xfrm>
            <a:off x="442934" y="4049039"/>
            <a:ext cx="8258132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0" dirty="0">
                <a:solidFill>
                  <a:srgbClr val="505041"/>
                </a:solidFill>
                <a:effectLst/>
              </a:rPr>
              <a:t>Our Changing Population: US. </a:t>
            </a:r>
            <a:r>
              <a:rPr lang="en-US" sz="1400" i="1" dirty="0">
                <a:solidFill>
                  <a:srgbClr val="505041"/>
                </a:solidFill>
                <a:effectLst/>
              </a:rPr>
              <a:t>USA Facts</a:t>
            </a:r>
            <a:r>
              <a:rPr lang="en-US" sz="1400" i="0" dirty="0">
                <a:solidFill>
                  <a:srgbClr val="505041"/>
                </a:solidFill>
                <a:effectLst/>
              </a:rPr>
              <a:t>. </a:t>
            </a:r>
          </a:p>
          <a:p>
            <a:pPr>
              <a:spcAft>
                <a:spcPts val="600"/>
              </a:spcAft>
            </a:pPr>
            <a:r>
              <a:rPr lang="en-US" sz="1400" i="0" u="sng" dirty="0">
                <a:solidFill>
                  <a:srgbClr val="505041"/>
                </a:solidFill>
                <a:effectLst/>
                <a:hlinkClick r:id="rId2"/>
              </a:rPr>
              <a:t>https://usafacts.org/data/topics/people-society/population-and-demographics/our-changing-population/?endDate=2021-01-01&amp;startDate=2010-01-01</a:t>
            </a:r>
            <a:r>
              <a:rPr lang="en-US" sz="1400" i="0" dirty="0">
                <a:solidFill>
                  <a:srgbClr val="505041"/>
                </a:solidFill>
                <a:effectLst/>
              </a:rPr>
              <a:t>, </a:t>
            </a:r>
            <a:endParaRPr lang="en-US" sz="1400" dirty="0">
              <a:solidFill>
                <a:srgbClr val="505041"/>
              </a:solidFill>
            </a:endParaRPr>
          </a:p>
          <a:p>
            <a:r>
              <a:rPr lang="en-US" sz="1400" i="0" dirty="0">
                <a:solidFill>
                  <a:srgbClr val="505041"/>
                </a:solidFill>
                <a:effectLst/>
              </a:rPr>
              <a:t>Annual death rate by age group, United States. </a:t>
            </a:r>
            <a:r>
              <a:rPr lang="en-US" sz="1400" i="1" dirty="0">
                <a:solidFill>
                  <a:srgbClr val="505041"/>
                </a:solidFill>
                <a:effectLst/>
              </a:rPr>
              <a:t>Our World in Data</a:t>
            </a:r>
            <a:r>
              <a:rPr lang="en-US" sz="1400" i="0" dirty="0">
                <a:solidFill>
                  <a:srgbClr val="505041"/>
                </a:solidFill>
                <a:effectLst/>
              </a:rPr>
              <a:t>. </a:t>
            </a:r>
          </a:p>
          <a:p>
            <a:pPr algn="just">
              <a:spcAft>
                <a:spcPts val="600"/>
              </a:spcAft>
            </a:pPr>
            <a:r>
              <a:rPr lang="en-US" sz="1400" i="0" u="sng" dirty="0">
                <a:solidFill>
                  <a:srgbClr val="505041"/>
                </a:solidFill>
                <a:effectLst/>
                <a:hlinkClick r:id="rId3"/>
              </a:rPr>
              <a:t>https://ourworldindata.org/grapher/annual-death-rate-by-age-group?time=2006</a:t>
            </a:r>
            <a:r>
              <a:rPr lang="en-US" sz="1400" i="0" dirty="0">
                <a:solidFill>
                  <a:srgbClr val="505041"/>
                </a:solidFill>
                <a:effectLst/>
              </a:rPr>
              <a:t>,</a:t>
            </a:r>
          </a:p>
          <a:p>
            <a:r>
              <a:rPr lang="en-US" sz="1400" i="0" dirty="0">
                <a:solidFill>
                  <a:srgbClr val="505041"/>
                </a:solidFill>
                <a:effectLst/>
              </a:rPr>
              <a:t>Annual deaths by age group, United States. </a:t>
            </a:r>
            <a:r>
              <a:rPr lang="en-US" sz="1400" i="1" dirty="0">
                <a:solidFill>
                  <a:srgbClr val="505041"/>
                </a:solidFill>
                <a:effectLst/>
              </a:rPr>
              <a:t>Our World in Data</a:t>
            </a:r>
            <a:r>
              <a:rPr lang="en-US" sz="1400" i="0" dirty="0">
                <a:solidFill>
                  <a:srgbClr val="505041"/>
                </a:solidFill>
                <a:effectLst/>
              </a:rPr>
              <a:t>. </a:t>
            </a:r>
          </a:p>
          <a:p>
            <a:pPr>
              <a:spcAft>
                <a:spcPts val="600"/>
              </a:spcAft>
            </a:pPr>
            <a:r>
              <a:rPr lang="en-US" sz="1400" i="0" u="sng" dirty="0">
                <a:solidFill>
                  <a:srgbClr val="505041"/>
                </a:solidFill>
                <a:effectLst/>
                <a:hlinkClick r:id="rId4"/>
              </a:rPr>
              <a:t>https://ourworldindata.org/grapher/annual-deaths-by-age?time=2010&amp;country=~USA</a:t>
            </a:r>
            <a:r>
              <a:rPr lang="en-US" sz="1400" i="0" dirty="0">
                <a:solidFill>
                  <a:srgbClr val="505041"/>
                </a:solidFill>
                <a:effectLst/>
              </a:rPr>
              <a:t>,</a:t>
            </a:r>
          </a:p>
          <a:p>
            <a:r>
              <a:rPr lang="en-US" sz="1400" i="0" dirty="0">
                <a:solidFill>
                  <a:srgbClr val="333333"/>
                </a:solidFill>
                <a:effectLst/>
              </a:rPr>
              <a:t>COVID Deaths by Year. </a:t>
            </a:r>
            <a:r>
              <a:rPr lang="en-US" sz="1400" i="1" dirty="0">
                <a:solidFill>
                  <a:srgbClr val="333333"/>
                </a:solidFill>
                <a:effectLst/>
              </a:rPr>
              <a:t>Statistics &amp; Facts</a:t>
            </a:r>
            <a:r>
              <a:rPr lang="en-US" sz="1400" i="0" dirty="0">
                <a:solidFill>
                  <a:srgbClr val="333333"/>
                </a:solidFill>
                <a:effectLst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US" sz="1400" i="0" dirty="0">
                <a:solidFill>
                  <a:srgbClr val="333333"/>
                </a:solidFill>
                <a:effectLst/>
                <a:hlinkClick r:id="rId5"/>
              </a:rPr>
              <a:t>https://www.theglobalstatistics.com/covid-deaths-by-year/</a:t>
            </a:r>
            <a:endParaRPr lang="en-US" sz="1400" dirty="0">
              <a:solidFill>
                <a:srgbClr val="333333"/>
              </a:solidFill>
            </a:endParaRPr>
          </a:p>
        </p:txBody>
      </p:sp>
      <p:sp>
        <p:nvSpPr>
          <p:cNvPr id="5" name="PlaceHolder 1">
            <a:extLst>
              <a:ext uri="{FF2B5EF4-FFF2-40B4-BE49-F238E27FC236}">
                <a16:creationId xmlns:a16="http://schemas.microsoft.com/office/drawing/2014/main" id="{F4F58834-BCA3-606C-5644-F934D2234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34" y="3650363"/>
            <a:ext cx="8258132" cy="599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algn="just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1" u="none" strike="noStrike" dirty="0">
                <a:solidFill>
                  <a:srgbClr val="4373B7"/>
                </a:solidFill>
                <a:effectLst/>
                <a:uFillTx/>
                <a:latin typeface="Arial"/>
              </a:rPr>
              <a:t>References for the Data Used in the Bar Graphs:</a:t>
            </a:r>
            <a:endParaRPr lang="en-US" sz="20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082D85A-76CE-06B5-200C-93D8F65419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823" y="1005000"/>
            <a:ext cx="5685350" cy="244483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 descr="A graph of death from covid-19&#10;&#10;Description automatically generated">
            <a:extLst>
              <a:ext uri="{FF2B5EF4-FFF2-40B4-BE49-F238E27FC236}">
                <a16:creationId xmlns:a16="http://schemas.microsoft.com/office/drawing/2014/main" id="{E99FFBDE-775F-C6E6-D5F7-B9BABF2655C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463" y="1005000"/>
            <a:ext cx="3075714" cy="244483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14003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" descr="A graph indicating changes in life expectancy and health care costs in OECD nations from 1970 to 2018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45960" y="327240"/>
            <a:ext cx="5488560" cy="5980680"/>
          </a:xfrm>
          <a:prstGeom prst="rect">
            <a:avLst/>
          </a:prstGeom>
          <a:noFill/>
          <a:ln w="0">
            <a:solidFill>
              <a:srgbClr val="000000"/>
            </a:solidFill>
          </a:ln>
        </p:spPr>
      </p:pic>
      <p:sp>
        <p:nvSpPr>
          <p:cNvPr id="46" name="TextBox 1"/>
          <p:cNvSpPr/>
          <p:nvPr/>
        </p:nvSpPr>
        <p:spPr>
          <a:xfrm>
            <a:off x="250902" y="6276795"/>
            <a:ext cx="4020950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457200">
              <a:lnSpc>
                <a:spcPct val="100000"/>
              </a:lnSpc>
            </a:pPr>
            <a:r>
              <a:rPr lang="en-US" sz="1400" b="0" u="sng" strike="noStrike" dirty="0">
                <a:solidFill>
                  <a:schemeClr val="dk1"/>
                </a:solidFill>
                <a:effectLst/>
                <a:uFillTx/>
                <a:latin typeface="Arial"/>
                <a:hlinkClick r:id="rId3"/>
              </a:rPr>
              <a:t>https://ourworldindata.org/us-life-expectancy-low</a:t>
            </a:r>
            <a:endParaRPr lang="en-US" sz="14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041089" y="1803240"/>
            <a:ext cx="2835282" cy="273775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en-US" dirty="0">
                <a:solidFill>
                  <a:srgbClr val="000000"/>
                </a:solidFill>
                <a:latin typeface="Arial"/>
              </a:rPr>
              <a:t>But t</a:t>
            </a:r>
            <a:r>
              <a:rPr lang="en-US" sz="1800" b="0" u="none" strike="noStrike" dirty="0">
                <a:solidFill>
                  <a:srgbClr val="000000"/>
                </a:solidFill>
                <a:effectLst/>
                <a:uFillTx/>
                <a:latin typeface="Arial"/>
              </a:rPr>
              <a:t>his graph from “Our World in Data” shows US life expectancy already trending downwards in 2016. </a:t>
            </a:r>
          </a:p>
          <a:p>
            <a:pPr algn="just">
              <a:lnSpc>
                <a:spcPct val="100000"/>
              </a:lnSpc>
            </a:pPr>
            <a:r>
              <a:rPr lang="en-US" sz="1800" b="0" u="none" strike="noStrike" dirty="0">
                <a:solidFill>
                  <a:srgbClr val="000000"/>
                </a:solidFill>
                <a:effectLst/>
                <a:uFillTx/>
                <a:latin typeface="Arial"/>
              </a:rPr>
              <a:t>Why did life expectancy in the US decline 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3-4</a:t>
            </a:r>
            <a:r>
              <a:rPr lang="en-US" sz="1800" b="0" u="none" strike="noStrike" dirty="0">
                <a:solidFill>
                  <a:srgbClr val="000000"/>
                </a:solidFill>
                <a:effectLst/>
                <a:uFillTx/>
                <a:latin typeface="Arial"/>
              </a:rPr>
              <a:t> years before the 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the reported emergence of COVID-19?</a:t>
            </a:r>
            <a:endParaRPr lang="en-US" sz="1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Box 3"/>
          <p:cNvSpPr/>
          <p:nvPr/>
        </p:nvSpPr>
        <p:spPr>
          <a:xfrm>
            <a:off x="328249" y="1239816"/>
            <a:ext cx="8422200" cy="178365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 defTabSz="457200">
              <a:lnSpc>
                <a:spcPct val="100000"/>
              </a:lnSpc>
              <a:spcAft>
                <a:spcPts val="451"/>
              </a:spcAft>
            </a:pPr>
            <a:r>
              <a:rPr lang="en-US" sz="2200" u="none" strike="noStrike" dirty="0">
                <a:solidFill>
                  <a:srgbClr val="0033CC"/>
                </a:solidFill>
                <a:effectLst/>
                <a:uFillTx/>
                <a:latin typeface="Arial"/>
              </a:rPr>
              <a:t>Hat tip to</a:t>
            </a:r>
            <a:r>
              <a:rPr lang="en-US" sz="2200" dirty="0">
                <a:solidFill>
                  <a:srgbClr val="0033CC"/>
                </a:solidFill>
                <a:latin typeface="Arial"/>
              </a:rPr>
              <a:t> </a:t>
            </a:r>
            <a:r>
              <a:rPr lang="en-US" sz="2200" b="1" u="none" strike="noStrike" dirty="0">
                <a:solidFill>
                  <a:srgbClr val="0033CC"/>
                </a:solidFill>
                <a:effectLst/>
                <a:uFillTx/>
                <a:latin typeface="Arial"/>
              </a:rPr>
              <a:t>Mark </a:t>
            </a:r>
            <a:r>
              <a:rPr lang="en-US" sz="2200" b="1" u="none" strike="noStrike" dirty="0" err="1">
                <a:solidFill>
                  <a:srgbClr val="0033CC"/>
                </a:solidFill>
                <a:effectLst/>
                <a:uFillTx/>
                <a:latin typeface="Arial"/>
              </a:rPr>
              <a:t>Kulacz</a:t>
            </a:r>
            <a:r>
              <a:rPr lang="en-US" sz="2200" b="1" u="none" strike="noStrike" dirty="0">
                <a:solidFill>
                  <a:srgbClr val="0033CC"/>
                </a:solidFill>
                <a:effectLst/>
                <a:uFillTx/>
                <a:latin typeface="Arial"/>
              </a:rPr>
              <a:t> </a:t>
            </a:r>
            <a:r>
              <a:rPr lang="en-US" sz="2200" u="none" strike="noStrike" dirty="0">
                <a:solidFill>
                  <a:srgbClr val="0033CC"/>
                </a:solidFill>
                <a:effectLst/>
                <a:uFillTx/>
                <a:latin typeface="Arial"/>
              </a:rPr>
              <a:t>(Housatonic) </a:t>
            </a:r>
            <a:r>
              <a:rPr lang="en-US" sz="2200" dirty="0">
                <a:solidFill>
                  <a:srgbClr val="0033CC"/>
                </a:solidFill>
                <a:latin typeface="Arial"/>
              </a:rPr>
              <a:t>for</a:t>
            </a:r>
            <a:r>
              <a:rPr lang="en-US" sz="2200" u="none" strike="noStrike" dirty="0">
                <a:solidFill>
                  <a:srgbClr val="0033CC"/>
                </a:solidFill>
                <a:effectLst/>
                <a:uFillTx/>
                <a:latin typeface="Arial"/>
              </a:rPr>
              <a:t> linking the opioid epidemic </a:t>
            </a:r>
            <a:r>
              <a:rPr lang="en-US" sz="2200" dirty="0">
                <a:solidFill>
                  <a:srgbClr val="0033CC"/>
                </a:solidFill>
                <a:latin typeface="Arial"/>
              </a:rPr>
              <a:t>to the decline in </a:t>
            </a:r>
            <a:r>
              <a:rPr lang="en-US" sz="2200" u="none" strike="noStrike" dirty="0">
                <a:solidFill>
                  <a:srgbClr val="0033CC"/>
                </a:solidFill>
                <a:effectLst/>
                <a:uFillTx/>
                <a:latin typeface="Arial"/>
              </a:rPr>
              <a:t>life expectancy and</a:t>
            </a:r>
            <a:r>
              <a:rPr lang="en-US" sz="2200" dirty="0">
                <a:solidFill>
                  <a:srgbClr val="0033CC"/>
                </a:solidFill>
                <a:latin typeface="Arial"/>
              </a:rPr>
              <a:t> </a:t>
            </a:r>
            <a:r>
              <a:rPr lang="en-US" sz="2200" b="1" u="none" strike="noStrike" dirty="0">
                <a:solidFill>
                  <a:srgbClr val="0033CC"/>
                </a:solidFill>
                <a:effectLst/>
                <a:uFillTx/>
                <a:latin typeface="Arial"/>
              </a:rPr>
              <a:t>Jonathan Couey </a:t>
            </a:r>
            <a:r>
              <a:rPr lang="en-US" sz="2200" u="none" strike="noStrike" dirty="0">
                <a:solidFill>
                  <a:srgbClr val="0033CC"/>
                </a:solidFill>
                <a:effectLst/>
                <a:uFillTx/>
                <a:latin typeface="Arial"/>
              </a:rPr>
              <a:t>(</a:t>
            </a:r>
            <a:r>
              <a:rPr lang="en-US" sz="2200" u="none" strike="noStrike" dirty="0" err="1">
                <a:solidFill>
                  <a:srgbClr val="0033CC"/>
                </a:solidFill>
                <a:effectLst/>
                <a:uFillTx/>
                <a:latin typeface="Arial"/>
              </a:rPr>
              <a:t>Gigaohm</a:t>
            </a:r>
            <a:r>
              <a:rPr lang="en-US" sz="2200" u="none" strike="noStrike" dirty="0">
                <a:solidFill>
                  <a:srgbClr val="0033CC"/>
                </a:solidFill>
                <a:effectLst/>
                <a:uFillTx/>
                <a:latin typeface="Arial"/>
              </a:rPr>
              <a:t> </a:t>
            </a:r>
            <a:r>
              <a:rPr lang="en-US" sz="2200" dirty="0">
                <a:solidFill>
                  <a:srgbClr val="0033CC"/>
                </a:solidFill>
                <a:latin typeface="Arial"/>
              </a:rPr>
              <a:t>Biological) </a:t>
            </a:r>
            <a:r>
              <a:rPr lang="en-US" sz="2200" u="none" strike="noStrike" dirty="0">
                <a:solidFill>
                  <a:srgbClr val="0033CC"/>
                </a:solidFill>
                <a:effectLst/>
                <a:uFillTx/>
                <a:latin typeface="Arial"/>
              </a:rPr>
              <a:t>for </a:t>
            </a:r>
            <a:r>
              <a:rPr lang="en-US" sz="2200" dirty="0">
                <a:solidFill>
                  <a:srgbClr val="0033CC"/>
                </a:solidFill>
                <a:latin typeface="Arial"/>
              </a:rPr>
              <a:t>linking the demographic transition to the COVID-19 body count. All of this research is follow-up to ideas conveyed on their podcasts.</a:t>
            </a:r>
            <a:endParaRPr lang="en-US" sz="220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83" name="Picture 5" descr="A banner with a logo for the podcast Housatonic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400969" y="3136021"/>
            <a:ext cx="4504680" cy="2222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84" name="Picture 7" descr="A banner with a logo for the podcast Gigaohm Biological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4978369" y="3136021"/>
            <a:ext cx="3708000" cy="2222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5" name="TextBox 8"/>
          <p:cNvSpPr/>
          <p:nvPr/>
        </p:nvSpPr>
        <p:spPr>
          <a:xfrm>
            <a:off x="4905649" y="5311860"/>
            <a:ext cx="3914640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457200">
              <a:lnSpc>
                <a:spcPct val="100000"/>
              </a:lnSpc>
            </a:pPr>
            <a:r>
              <a:rPr lang="en-US" sz="1400" b="0" u="sng" strike="noStrike" dirty="0">
                <a:solidFill>
                  <a:schemeClr val="dk1"/>
                </a:solidFill>
                <a:effectLst/>
                <a:uFillTx/>
                <a:latin typeface="Arial"/>
                <a:hlinkClick r:id="rId4"/>
              </a:rPr>
              <a:t>https://gigaohmbiological.com/</a:t>
            </a:r>
            <a:endParaRPr lang="en-US" sz="14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6" name="TextBox 9"/>
          <p:cNvSpPr/>
          <p:nvPr/>
        </p:nvSpPr>
        <p:spPr>
          <a:xfrm>
            <a:off x="328249" y="5311861"/>
            <a:ext cx="4657320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457200">
              <a:lnSpc>
                <a:spcPct val="100000"/>
              </a:lnSpc>
            </a:pPr>
            <a:r>
              <a:rPr lang="en-US" sz="1400" b="0" u="sng" strike="noStrike">
                <a:solidFill>
                  <a:schemeClr val="dk1"/>
                </a:solidFill>
                <a:effectLst/>
                <a:uFillTx/>
                <a:latin typeface="Arial"/>
                <a:hlinkClick r:id="rId5"/>
              </a:rPr>
              <a:t>https://rumble.com/user/Housatonic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7FFFCF8D-0074-DA2B-3F07-8A42B2C3FA6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282" y="1578746"/>
            <a:ext cx="8899436" cy="495586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7700B79-D5D6-E43B-B2A2-2AE51571E507}"/>
              </a:ext>
            </a:extLst>
          </p:cNvPr>
          <p:cNvSpPr/>
          <p:nvPr/>
        </p:nvSpPr>
        <p:spPr>
          <a:xfrm>
            <a:off x="265140" y="527921"/>
            <a:ext cx="8613720" cy="70643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 defTabSz="457200">
              <a:lnSpc>
                <a:spcPct val="100000"/>
              </a:lnSpc>
            </a:pPr>
            <a:r>
              <a:rPr lang="en-US" sz="2000" b="1" u="none" strike="noStrike" dirty="0">
                <a:solidFill>
                  <a:schemeClr val="accent1"/>
                </a:solidFill>
                <a:effectLst/>
                <a:uFillTx/>
                <a:latin typeface="Arial"/>
              </a:rPr>
              <a:t>Addendum: There was an unusual surge in the death rate of American males ages 10-11.</a:t>
            </a:r>
            <a:endParaRPr lang="en-US" sz="20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65285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E9D6C6-1039-9B9C-01E0-964B1D3DF1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9BDBCAAB-6AA1-B54F-82AC-B6E00D127E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14673"/>
            <a:ext cx="8971472" cy="5212642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92CF4B81-E619-FD3F-1858-800BB98D704C}"/>
              </a:ext>
            </a:extLst>
          </p:cNvPr>
          <p:cNvSpPr/>
          <p:nvPr/>
        </p:nvSpPr>
        <p:spPr>
          <a:xfrm>
            <a:off x="1154748" y="728642"/>
            <a:ext cx="8167671" cy="3986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just" defTabSz="457200">
              <a:lnSpc>
                <a:spcPct val="100000"/>
              </a:lnSpc>
            </a:pPr>
            <a:r>
              <a:rPr lang="en-US" sz="2000" b="1" u="none" strike="noStrike" dirty="0">
                <a:solidFill>
                  <a:schemeClr val="accent1"/>
                </a:solidFill>
                <a:effectLst/>
                <a:uFillTx/>
                <a:latin typeface="Arial"/>
              </a:rPr>
              <a:t>This unexplained pattern is much less evident in females.</a:t>
            </a:r>
            <a:endParaRPr lang="en-US" sz="20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440305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EA8D72-6E33-CB53-B8BF-C14C1A6AF3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7BEDCF1E-EA6D-2DC1-A957-24591724E7B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8815" y="991679"/>
            <a:ext cx="6686366" cy="347507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3DB1375A-771D-F89F-A465-128DC34920C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8815" y="4549698"/>
            <a:ext cx="6686365" cy="220305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EC5B051-277C-16C7-335C-0528C45EA6B9}"/>
              </a:ext>
            </a:extLst>
          </p:cNvPr>
          <p:cNvSpPr/>
          <p:nvPr/>
        </p:nvSpPr>
        <p:spPr>
          <a:xfrm>
            <a:off x="376655" y="398389"/>
            <a:ext cx="8767345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just" defTabSz="457200">
              <a:lnSpc>
                <a:spcPct val="100000"/>
              </a:lnSpc>
            </a:pPr>
            <a:r>
              <a:rPr lang="en-US" b="1" u="none" strike="noStrike" dirty="0">
                <a:solidFill>
                  <a:schemeClr val="accent1"/>
                </a:solidFill>
                <a:effectLst/>
                <a:uFillTx/>
                <a:latin typeface="Arial"/>
              </a:rPr>
              <a:t>The difference is more evident when these graphs are displayed side-by-side.</a:t>
            </a:r>
            <a:endParaRPr lang="en-US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08259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1"/>
          <p:cNvSpPr/>
          <p:nvPr/>
        </p:nvSpPr>
        <p:spPr>
          <a:xfrm>
            <a:off x="360992" y="260290"/>
            <a:ext cx="8613720" cy="485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457200">
              <a:lnSpc>
                <a:spcPct val="100000"/>
              </a:lnSpc>
            </a:pPr>
            <a:r>
              <a:rPr lang="en-US" sz="2600" b="1" u="none" strike="noStrike" dirty="0">
                <a:solidFill>
                  <a:schemeClr val="accent1"/>
                </a:solidFill>
                <a:effectLst/>
                <a:uFillTx/>
                <a:latin typeface="Arial"/>
              </a:rPr>
              <a:t>Death Rate Comparison in the US by Age and by Year</a:t>
            </a:r>
            <a:endParaRPr lang="en-US" sz="26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" name="TextBox 2"/>
          <p:cNvSpPr/>
          <p:nvPr/>
        </p:nvSpPr>
        <p:spPr>
          <a:xfrm>
            <a:off x="2252520" y="6044040"/>
            <a:ext cx="181800" cy="366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457200">
              <a:lnSpc>
                <a:spcPct val="100000"/>
              </a:lnSpc>
            </a:pPr>
            <a:endParaRPr lang="en-US" sz="1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43" name="TextBox 10"/>
          <p:cNvSpPr/>
          <p:nvPr/>
        </p:nvSpPr>
        <p:spPr>
          <a:xfrm>
            <a:off x="261289" y="3294400"/>
            <a:ext cx="8613720" cy="49098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457200">
              <a:lnSpc>
                <a:spcPct val="100000"/>
              </a:lnSpc>
            </a:pPr>
            <a:r>
              <a:rPr lang="en-US" sz="1300" u="none" strike="noStrike" dirty="0">
                <a:effectLst/>
                <a:uFillTx/>
              </a:rPr>
              <a:t>These numbers are calculated from raw data from the Actuarial Life Table of the US Social Security Administration</a:t>
            </a:r>
          </a:p>
          <a:p>
            <a:pPr defTabSz="457200">
              <a:lnSpc>
                <a:spcPct val="100000"/>
              </a:lnSpc>
            </a:pPr>
            <a:r>
              <a:rPr lang="en-US" sz="1300" u="none" strike="noStrike" dirty="0">
                <a:solidFill>
                  <a:srgbClr val="505041"/>
                </a:solidFill>
                <a:effectLst/>
                <a:uFillTx/>
              </a:rPr>
              <a:t> </a:t>
            </a:r>
            <a:r>
              <a:rPr lang="en-US" sz="1300" u="sng" strike="noStrike" dirty="0">
                <a:solidFill>
                  <a:srgbClr val="0000FF"/>
                </a:solidFill>
                <a:effectLst/>
                <a:uFillTx/>
                <a:hlinkClick r:id="rId3"/>
              </a:rPr>
              <a:t>https://www.ssa.gov/oact/STATS/table4c6.html</a:t>
            </a:r>
            <a:endParaRPr lang="en-US" sz="1300" u="none" strike="noStrike" dirty="0"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61289" y="3956356"/>
            <a:ext cx="8514017" cy="261464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en-US" sz="1800" b="0" u="none" strike="noStrike" dirty="0">
                <a:solidFill>
                  <a:srgbClr val="000000"/>
                </a:solidFill>
                <a:effectLst/>
                <a:uFillTx/>
                <a:latin typeface="Arial"/>
              </a:rPr>
              <a:t>The drop in US life expectancy coincides with a near doubling of the death rate for Americans 30-40 years old in 2021. 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en-US" sz="1800" b="0" u="none" strike="noStrike" dirty="0">
                <a:solidFill>
                  <a:srgbClr val="000000"/>
                </a:solidFill>
                <a:effectLst/>
                <a:uFillTx/>
                <a:latin typeface="Arial"/>
              </a:rPr>
              <a:t>This upwards 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trend</a:t>
            </a:r>
            <a:r>
              <a:rPr lang="en-US" sz="1800" b="0" u="none" strike="noStrike" dirty="0">
                <a:solidFill>
                  <a:srgbClr val="000000"/>
                </a:solidFill>
                <a:effectLst/>
                <a:uFillTx/>
                <a:latin typeface="Arial"/>
              </a:rPr>
              <a:t> may have started as early as 2014.</a:t>
            </a:r>
            <a:endParaRPr lang="en-US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en-US" dirty="0">
                <a:solidFill>
                  <a:srgbClr val="000000"/>
                </a:solidFill>
              </a:rPr>
              <a:t>But for Americans over </a:t>
            </a:r>
            <a:r>
              <a:rPr lang="en-US" sz="1800" b="0" u="none" strike="noStrike" dirty="0">
                <a:solidFill>
                  <a:srgbClr val="000000"/>
                </a:solidFill>
                <a:effectLst/>
                <a:uFillTx/>
                <a:latin typeface="Arial"/>
              </a:rPr>
              <a:t>70 years, </a:t>
            </a:r>
            <a:r>
              <a:rPr lang="en-US" dirty="0">
                <a:solidFill>
                  <a:srgbClr val="000000"/>
                </a:solidFill>
              </a:rPr>
              <a:t>there was no increase in death rate until 2020,</a:t>
            </a:r>
            <a:r>
              <a:rPr lang="en-US" sz="1800" b="0" u="none" strike="noStrike" dirty="0">
                <a:solidFill>
                  <a:srgbClr val="000000"/>
                </a:solidFill>
                <a:effectLst/>
                <a:uFillTx/>
                <a:latin typeface="Arial"/>
              </a:rPr>
              <a:t> and even at its peak in </a:t>
            </a:r>
            <a:r>
              <a:rPr lang="en-US" dirty="0">
                <a:solidFill>
                  <a:srgbClr val="000000"/>
                </a:solidFill>
              </a:rPr>
              <a:t>2021 the increase barely exceeded 10% of the baseline.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en-US" dirty="0">
                <a:solidFill>
                  <a:srgbClr val="000000"/>
                </a:solidFill>
                <a:latin typeface="Arial"/>
              </a:rPr>
              <a:t>Why did death rates rise more sharply for Americans between the ages 30 and 40 during a pandemic that mainly affected the elderly?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en-US" dirty="0">
                <a:solidFill>
                  <a:srgbClr val="000000"/>
                </a:solidFill>
                <a:latin typeface="Arial"/>
              </a:rPr>
              <a:t>How many of these deaths can be attributed to COVID-19?</a:t>
            </a:r>
            <a:endParaRPr lang="en-US" sz="1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0" name="Picture 9" descr="A graph indicating percent changes in death rate since 2010 for US males ages 20-84 from 2014 to 2022">
            <a:extLst>
              <a:ext uri="{FF2B5EF4-FFF2-40B4-BE49-F238E27FC236}">
                <a16:creationId xmlns:a16="http://schemas.microsoft.com/office/drawing/2014/main" id="{63D7EC1B-B7AE-314F-81FD-2F69D940CE8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991" y="805338"/>
            <a:ext cx="4143425" cy="24922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 descr="A graph indicating percent changes in death rate since 2010 for US females ages 20-84 from 2014 to 2022">
            <a:extLst>
              <a:ext uri="{FF2B5EF4-FFF2-40B4-BE49-F238E27FC236}">
                <a16:creationId xmlns:a16="http://schemas.microsoft.com/office/drawing/2014/main" id="{1FFF456E-DD86-B2C6-63FD-7EA0878D3D8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2966" y="805338"/>
            <a:ext cx="4174305" cy="248906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Box 6"/>
          <p:cNvSpPr/>
          <p:nvPr/>
        </p:nvSpPr>
        <p:spPr>
          <a:xfrm>
            <a:off x="2319480" y="6199920"/>
            <a:ext cx="181800" cy="366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pic>
        <p:nvPicPr>
          <p:cNvPr id="74" name="Picture 3" descr="A bar graph indicating percent changes since 2010 in population size for different age groups in the US 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480570" y="1051301"/>
            <a:ext cx="8196166" cy="3395193"/>
          </a:xfrm>
          <a:prstGeom prst="rect">
            <a:avLst/>
          </a:prstGeom>
          <a:noFill/>
          <a:ln w="0">
            <a:solidFill>
              <a:srgbClr val="000000"/>
            </a:solidFill>
          </a:ln>
        </p:spPr>
      </p:pic>
      <p:sp>
        <p:nvSpPr>
          <p:cNvPr id="75" name="TextBox 1"/>
          <p:cNvSpPr/>
          <p:nvPr/>
        </p:nvSpPr>
        <p:spPr>
          <a:xfrm>
            <a:off x="427920" y="4460771"/>
            <a:ext cx="8248816" cy="69104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just" defTabSz="457200">
              <a:lnSpc>
                <a:spcPct val="100000"/>
              </a:lnSpc>
            </a:pPr>
            <a:r>
              <a:rPr lang="en-US" sz="1300" i="0" dirty="0">
                <a:effectLst/>
                <a:cs typeface="Times New Roman" panose="02020603050405020304" pitchFamily="18" charset="0"/>
              </a:rPr>
              <a:t>These numbers are calculated from raw data taken from Our Changing Population: United States. </a:t>
            </a:r>
            <a:r>
              <a:rPr lang="en-US" sz="1300" i="1" dirty="0">
                <a:effectLst/>
                <a:cs typeface="Times New Roman" panose="02020603050405020304" pitchFamily="18" charset="0"/>
              </a:rPr>
              <a:t>USA Facts</a:t>
            </a:r>
            <a:r>
              <a:rPr lang="en-US" sz="1300" i="0" dirty="0">
                <a:effectLst/>
                <a:cs typeface="Times New Roman" panose="02020603050405020304" pitchFamily="18" charset="0"/>
              </a:rPr>
              <a:t>. </a:t>
            </a:r>
            <a:r>
              <a:rPr lang="en-US" sz="1300" i="0" u="sng" dirty="0">
                <a:solidFill>
                  <a:srgbClr val="505041"/>
                </a:solidFill>
                <a:effectLst/>
                <a:cs typeface="Times New Roman" panose="02020603050405020304" pitchFamily="18" charset="0"/>
                <a:hlinkClick r:id="rId3"/>
              </a:rPr>
              <a:t>https://usafacts.org/data/topics/people-society/population-and-demographics/our-changing-population/?endDate=2021-01-01&amp;startDate=2010-01-01</a:t>
            </a:r>
            <a:endParaRPr lang="en-US" sz="1300" u="none" strike="noStrike" dirty="0">
              <a:solidFill>
                <a:srgbClr val="000000"/>
              </a:solidFill>
              <a:effectLst/>
              <a:uFillTx/>
              <a:cs typeface="Times New Roman" panose="02020603050405020304" pitchFamily="18" charset="0"/>
            </a:endParaRPr>
          </a:p>
        </p:txBody>
      </p:sp>
      <p:sp>
        <p:nvSpPr>
          <p:cNvPr id="76" name="TextBox 14"/>
          <p:cNvSpPr/>
          <p:nvPr/>
        </p:nvSpPr>
        <p:spPr>
          <a:xfrm>
            <a:off x="427920" y="5330675"/>
            <a:ext cx="8248816" cy="127581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just" defTabSz="457200">
              <a:lnSpc>
                <a:spcPct val="100000"/>
              </a:lnSpc>
              <a:spcAft>
                <a:spcPts val="600"/>
              </a:spcAft>
            </a:pPr>
            <a:r>
              <a:rPr lang="en-US" sz="1800" b="0" u="none" strike="noStrike" dirty="0">
                <a:solidFill>
                  <a:srgbClr val="000000"/>
                </a:solidFill>
                <a:effectLst/>
                <a:uFillTx/>
                <a:latin typeface="Arial"/>
              </a:rPr>
              <a:t>A massive spike in the population of Americans ages 60-79 increased the overall rate at which Americans were dying of old age 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by 2020</a:t>
            </a:r>
            <a:r>
              <a:rPr lang="en-US" sz="1800" b="0" u="none" strike="noStrike" dirty="0">
                <a:solidFill>
                  <a:srgbClr val="000000"/>
                </a:solidFill>
                <a:effectLst/>
                <a:uFillTx/>
                <a:latin typeface="Arial"/>
              </a:rPr>
              <a:t>.</a:t>
            </a:r>
          </a:p>
          <a:p>
            <a:pPr algn="just" defTabSz="457200">
              <a:lnSpc>
                <a:spcPct val="100000"/>
              </a:lnSpc>
            </a:pPr>
            <a:r>
              <a:rPr lang="en-US" sz="1800" b="0" u="none" strike="noStrike" dirty="0">
                <a:solidFill>
                  <a:srgbClr val="000000"/>
                </a:solidFill>
                <a:effectLst/>
                <a:uFillTx/>
                <a:latin typeface="Arial"/>
              </a:rPr>
              <a:t>This may have played a role in the perception that hospitals were “overwhelmed” during the declared pandemic.</a:t>
            </a:r>
          </a:p>
        </p:txBody>
      </p:sp>
      <p:sp>
        <p:nvSpPr>
          <p:cNvPr id="2" name="TextBox 14">
            <a:extLst>
              <a:ext uri="{FF2B5EF4-FFF2-40B4-BE49-F238E27FC236}">
                <a16:creationId xmlns:a16="http://schemas.microsoft.com/office/drawing/2014/main" id="{BAAF2D50-A5EB-1298-2C4E-1C2E1892D32C}"/>
              </a:ext>
            </a:extLst>
          </p:cNvPr>
          <p:cNvSpPr/>
          <p:nvPr/>
        </p:nvSpPr>
        <p:spPr>
          <a:xfrm>
            <a:off x="427920" y="595624"/>
            <a:ext cx="8044748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just" defTabSz="457200">
              <a:lnSpc>
                <a:spcPct val="100000"/>
              </a:lnSpc>
              <a:spcAft>
                <a:spcPts val="600"/>
              </a:spcAft>
            </a:pPr>
            <a:r>
              <a:rPr lang="en-US" sz="1800" b="0" u="none" strike="noStrike" dirty="0">
                <a:solidFill>
                  <a:srgbClr val="000000"/>
                </a:solidFill>
                <a:effectLst/>
                <a:uFillTx/>
                <a:latin typeface="Arial"/>
              </a:rPr>
              <a:t>To answer this, we 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must take into account this demographic transition: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278C4C-828C-3893-4241-BFF9620BF9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1C711ED-FB3F-984C-EC11-DBFBE931A5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22" y="2302934"/>
            <a:ext cx="8884355" cy="382048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extBox 14">
            <a:extLst>
              <a:ext uri="{FF2B5EF4-FFF2-40B4-BE49-F238E27FC236}">
                <a16:creationId xmlns:a16="http://schemas.microsoft.com/office/drawing/2014/main" id="{E62A6864-E128-A73E-BA0D-E422797DCE8B}"/>
              </a:ext>
            </a:extLst>
          </p:cNvPr>
          <p:cNvSpPr/>
          <p:nvPr/>
        </p:nvSpPr>
        <p:spPr>
          <a:xfrm>
            <a:off x="435678" y="866556"/>
            <a:ext cx="8272642" cy="107576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just" defTabSz="457200">
              <a:lnSpc>
                <a:spcPct val="100000"/>
              </a:lnSpc>
              <a:spcAft>
                <a:spcPts val="1200"/>
              </a:spcAft>
            </a:pPr>
            <a:r>
              <a:rPr lang="en-US" sz="1800" b="0" u="none" strike="noStrike" dirty="0">
                <a:solidFill>
                  <a:srgbClr val="000000"/>
                </a:solidFill>
                <a:effectLst/>
                <a:uFillTx/>
                <a:latin typeface="Arial"/>
              </a:rPr>
              <a:t>This graph indicates how combined changes in death rate and population size affected the changes in the total number of deaths per age group.</a:t>
            </a:r>
          </a:p>
          <a:p>
            <a:pPr algn="just" defTabSz="457200">
              <a:lnSpc>
                <a:spcPct val="100000"/>
              </a:lnSpc>
              <a:spcAft>
                <a:spcPts val="600"/>
              </a:spcAft>
            </a:pPr>
            <a:r>
              <a:rPr lang="en-US" dirty="0">
                <a:solidFill>
                  <a:srgbClr val="000000"/>
                </a:solidFill>
                <a:latin typeface="Arial"/>
              </a:rPr>
              <a:t>To better understand the implications of this data, we need to break it down:</a:t>
            </a:r>
            <a:r>
              <a:rPr lang="en-US" sz="1800" b="0" u="none" strike="noStrike" dirty="0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9AAC6B-D5C0-B9A9-05A5-6D755DC54FF5}"/>
              </a:ext>
            </a:extLst>
          </p:cNvPr>
          <p:cNvSpPr txBox="1"/>
          <p:nvPr/>
        </p:nvSpPr>
        <p:spPr>
          <a:xfrm>
            <a:off x="1204518" y="6123416"/>
            <a:ext cx="6314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The references for the original data are available at the end of this slide deck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13272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with blue and white bars&#10;&#10;Description automatically generated">
            <a:extLst>
              <a:ext uri="{FF2B5EF4-FFF2-40B4-BE49-F238E27FC236}">
                <a16:creationId xmlns:a16="http://schemas.microsoft.com/office/drawing/2014/main" id="{211DE78B-A046-5A7C-9922-3B3BF7DA55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16" y="2527202"/>
            <a:ext cx="8653127" cy="36063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ABBE751-2F1F-F950-0886-A8EA6BDC8AAA}"/>
              </a:ext>
            </a:extLst>
          </p:cNvPr>
          <p:cNvSpPr txBox="1"/>
          <p:nvPr/>
        </p:nvSpPr>
        <p:spPr>
          <a:xfrm>
            <a:off x="332191" y="724401"/>
            <a:ext cx="856826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/>
              <a:t>If we highlight the percent change in deaths per age group, we get a bimodal distribution with peaks between ages 25-39 and  60-79.</a:t>
            </a:r>
          </a:p>
          <a:p>
            <a:r>
              <a:rPr lang="en-US" dirty="0"/>
              <a:t>The age groups under these peaks (millennials and boomers) make up most of the 2020 increase in deaths.</a:t>
            </a:r>
          </a:p>
        </p:txBody>
      </p:sp>
    </p:spTree>
    <p:extLst>
      <p:ext uri="{BB962C8B-B14F-4D97-AF65-F5344CB8AC3E}">
        <p14:creationId xmlns:p14="http://schemas.microsoft.com/office/powerpoint/2010/main" val="2873797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58E15F-80EA-C505-1BD1-539DB99A04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F9AB1FE-E474-22C6-823E-A486DD4906AA}"/>
              </a:ext>
            </a:extLst>
          </p:cNvPr>
          <p:cNvSpPr txBox="1"/>
          <p:nvPr/>
        </p:nvSpPr>
        <p:spPr>
          <a:xfrm>
            <a:off x="332191" y="622801"/>
            <a:ext cx="856826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/>
              <a:t>If we highlight the percent change in </a:t>
            </a:r>
            <a:r>
              <a:rPr lang="en-US" sz="1800" dirty="0"/>
              <a:t>population per age group, we just get the peak on the right (ages 60-79).</a:t>
            </a:r>
          </a:p>
          <a:p>
            <a:r>
              <a:rPr lang="en-US" dirty="0"/>
              <a:t>This indicates that most of the increase in deaths for this age group was caused by a surge in the population of aging boomers. </a:t>
            </a:r>
            <a:endParaRPr lang="en-US" sz="1800" dirty="0"/>
          </a:p>
          <a:p>
            <a:endParaRPr lang="en-US" dirty="0"/>
          </a:p>
        </p:txBody>
      </p:sp>
      <p:pic>
        <p:nvPicPr>
          <p:cNvPr id="7" name="Picture 6" descr="A graph with blue and white bars&#10;&#10;Description automatically generated">
            <a:extLst>
              <a:ext uri="{FF2B5EF4-FFF2-40B4-BE49-F238E27FC236}">
                <a16:creationId xmlns:a16="http://schemas.microsoft.com/office/drawing/2014/main" id="{FA5C2BB1-CF0D-048F-B030-9B7BD21752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14" y="2490952"/>
            <a:ext cx="8544533" cy="363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53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CCA6C8-5C5E-6B54-D65E-AB43A8263C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of a number of people with blue lines&#10;&#10;Description automatically generated with medium confidence">
            <a:extLst>
              <a:ext uri="{FF2B5EF4-FFF2-40B4-BE49-F238E27FC236}">
                <a16:creationId xmlns:a16="http://schemas.microsoft.com/office/drawing/2014/main" id="{10E939AF-5A68-572E-ABBE-4F21AAE560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45" y="2474809"/>
            <a:ext cx="8664664" cy="36552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FDB1F63-CF76-817E-5F4F-067E228A3ECF}"/>
              </a:ext>
            </a:extLst>
          </p:cNvPr>
          <p:cNvSpPr txBox="1"/>
          <p:nvPr/>
        </p:nvSpPr>
        <p:spPr>
          <a:xfrm>
            <a:off x="332191" y="622801"/>
            <a:ext cx="856826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/>
              <a:t>If we highlight the percent change in </a:t>
            </a:r>
            <a:r>
              <a:rPr lang="en-US" sz="1800" dirty="0"/>
              <a:t>death rate per age group, we mainly get the peak on the left (ages 25-39).</a:t>
            </a:r>
          </a:p>
          <a:p>
            <a:pPr>
              <a:spcAft>
                <a:spcPts val="1200"/>
              </a:spcAft>
            </a:pPr>
            <a:r>
              <a:rPr lang="en-US" dirty="0"/>
              <a:t>This indicates that most of the increase in deaths for millennials was caused by the surge in the death rates indicated earlier by the actuarial life tables.</a:t>
            </a:r>
          </a:p>
          <a:p>
            <a:r>
              <a:rPr lang="en-US" sz="1800" dirty="0"/>
              <a:t>Why did Americans aged 25-39 die at such a high rate?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752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6C29DE-F350-D642-65B7-17F418FA8B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D166A55B-7B2F-A969-9184-952A0E4307A3}"/>
              </a:ext>
            </a:extLst>
          </p:cNvPr>
          <p:cNvSpPr/>
          <p:nvPr/>
        </p:nvSpPr>
        <p:spPr>
          <a:xfrm>
            <a:off x="339049" y="5447110"/>
            <a:ext cx="8620018" cy="116809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en-US" sz="1500" dirty="0">
                <a:solidFill>
                  <a:srgbClr val="000000"/>
                </a:solidFill>
                <a:latin typeface="Arial"/>
              </a:rPr>
              <a:t>For </a:t>
            </a:r>
            <a:r>
              <a:rPr lang="en-US" sz="1500" dirty="0">
                <a:solidFill>
                  <a:srgbClr val="000000"/>
                </a:solidFill>
              </a:rPr>
              <a:t> ages 65-74, deaths attributed to COVID-19 exceed excess deaths by 60%. This indicates that the number of COVID deaths in this group might be inflated.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en-US" sz="1500" dirty="0">
                <a:solidFill>
                  <a:srgbClr val="000000"/>
                </a:solidFill>
              </a:rPr>
              <a:t>For ages 30-39 this ratio is reversed, with only 30% of excess deaths attributed to COVID-19.</a:t>
            </a:r>
          </a:p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en-US" sz="1500" dirty="0">
                <a:solidFill>
                  <a:srgbClr val="000000"/>
                </a:solidFill>
              </a:rPr>
              <a:t>What is responsible for the remaining 70% of excess deaths in ages 30-39?</a:t>
            </a:r>
          </a:p>
        </p:txBody>
      </p:sp>
      <p:pic>
        <p:nvPicPr>
          <p:cNvPr id="5" name="Picture 4" descr="A graph of death from covid-19&#10;&#10;Description automatically generated">
            <a:extLst>
              <a:ext uri="{FF2B5EF4-FFF2-40B4-BE49-F238E27FC236}">
                <a16:creationId xmlns:a16="http://schemas.microsoft.com/office/drawing/2014/main" id="{BE4A2065-B689-C187-0FEF-5FA8511A69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695" y="242793"/>
            <a:ext cx="6133340" cy="483374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2E9E7C-E0FE-18C8-5D68-29EB177E839B}"/>
              </a:ext>
            </a:extLst>
          </p:cNvPr>
          <p:cNvSpPr txBox="1"/>
          <p:nvPr/>
        </p:nvSpPr>
        <p:spPr>
          <a:xfrm>
            <a:off x="1454152" y="5076538"/>
            <a:ext cx="54312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The references for the original data are available at the end of this slide deck.</a:t>
            </a:r>
          </a:p>
        </p:txBody>
      </p:sp>
    </p:spTree>
    <p:extLst>
      <p:ext uri="{BB962C8B-B14F-4D97-AF65-F5344CB8AC3E}">
        <p14:creationId xmlns:p14="http://schemas.microsoft.com/office/powerpoint/2010/main" val="3558990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12446</TotalTime>
  <Words>1322</Words>
  <Application>Microsoft Macintosh PowerPoint</Application>
  <PresentationFormat>On-screen Show (4:3)</PresentationFormat>
  <Paragraphs>87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Aptos</vt:lpstr>
      <vt:lpstr>Arial</vt:lpstr>
      <vt:lpstr>Symbol</vt:lpstr>
      <vt:lpstr>Times New Roman</vt:lpstr>
      <vt:lpstr>Wingdings</vt:lpstr>
      <vt:lpstr>Office Theme</vt:lpstr>
      <vt:lpstr>Life Expectancy Timeline for the US 1901-2023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References for the Data Used in the Bar Graphs: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James Dauray</dc:creator>
  <dc:description/>
  <cp:lastModifiedBy>Chaves, Antonio R</cp:lastModifiedBy>
  <cp:revision>378</cp:revision>
  <cp:lastPrinted>2026-03-14T18:17:43Z</cp:lastPrinted>
  <dcterms:created xsi:type="dcterms:W3CDTF">2013-08-16T14:45:44Z</dcterms:created>
  <dcterms:modified xsi:type="dcterms:W3CDTF">2026-04-18T00:39:21Z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On-screen Show (4:3)</vt:lpwstr>
  </property>
  <property fmtid="{D5CDD505-2E9C-101B-9397-08002B2CF9AE}" pid="3" name="Slides">
    <vt:i4>14</vt:i4>
  </property>
</Properties>
</file>