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37" r:id="rId2"/>
    <p:sldId id="263" r:id="rId3"/>
    <p:sldId id="267" r:id="rId4"/>
    <p:sldId id="328" r:id="rId5"/>
    <p:sldId id="378" r:id="rId6"/>
    <p:sldId id="309" r:id="rId7"/>
    <p:sldId id="268" r:id="rId8"/>
    <p:sldId id="355" r:id="rId9"/>
    <p:sldId id="392" r:id="rId10"/>
    <p:sldId id="393" r:id="rId11"/>
    <p:sldId id="394" r:id="rId12"/>
    <p:sldId id="395" r:id="rId13"/>
    <p:sldId id="389" r:id="rId14"/>
    <p:sldId id="383" r:id="rId15"/>
    <p:sldId id="384" r:id="rId16"/>
    <p:sldId id="385" r:id="rId17"/>
    <p:sldId id="390" r:id="rId18"/>
    <p:sldId id="386" r:id="rId1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5537BF-C69D-43AA-92CC-291DC967BD97}" v="1" dt="2024-02-04T20:33:48.4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84150" autoAdjust="0"/>
  </p:normalViewPr>
  <p:slideViewPr>
    <p:cSldViewPr>
      <p:cViewPr varScale="1">
        <p:scale>
          <a:sx n="107" d="100"/>
          <a:sy n="107" d="100"/>
        </p:scale>
        <p:origin x="1296" y="1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onio Chaves" userId="9f307884d93720a1" providerId="LiveId" clId="{6BB8F38C-BBA1-41A8-8613-8211BAAC10BD}"/>
    <pc:docChg chg="addSld delSld modSld">
      <pc:chgData name="Antonio Chaves" userId="9f307884d93720a1" providerId="LiveId" clId="{6BB8F38C-BBA1-41A8-8613-8211BAAC10BD}" dt="2023-03-29T20:34:04.438" v="5" actId="47"/>
      <pc:docMkLst>
        <pc:docMk/>
      </pc:docMkLst>
      <pc:sldChg chg="addSp modSp">
        <pc:chgData name="Antonio Chaves" userId="9f307884d93720a1" providerId="LiveId" clId="{6BB8F38C-BBA1-41A8-8613-8211BAAC10BD}" dt="2023-03-22T15:41:41.887" v="0"/>
        <pc:sldMkLst>
          <pc:docMk/>
          <pc:sldMk cId="1916675743" sldId="355"/>
        </pc:sldMkLst>
        <pc:cxnChg chg="add mod">
          <ac:chgData name="Antonio Chaves" userId="9f307884d93720a1" providerId="LiveId" clId="{6BB8F38C-BBA1-41A8-8613-8211BAAC10BD}" dt="2023-03-22T15:41:41.887" v="0"/>
          <ac:cxnSpMkLst>
            <pc:docMk/>
            <pc:sldMk cId="1916675743" sldId="355"/>
            <ac:cxnSpMk id="3" creationId="{E537969B-61BB-0FB3-DB3F-9F9590927715}"/>
          </ac:cxnSpMkLst>
        </pc:cxnChg>
      </pc:sldChg>
      <pc:sldChg chg="add">
        <pc:chgData name="Antonio Chaves" userId="9f307884d93720a1" providerId="LiveId" clId="{6BB8F38C-BBA1-41A8-8613-8211BAAC10BD}" dt="2023-03-22T15:42:22.412" v="1"/>
        <pc:sldMkLst>
          <pc:docMk/>
          <pc:sldMk cId="3726293580" sldId="388"/>
        </pc:sldMkLst>
      </pc:sldChg>
      <pc:sldChg chg="add del">
        <pc:chgData name="Antonio Chaves" userId="9f307884d93720a1" providerId="LiveId" clId="{6BB8F38C-BBA1-41A8-8613-8211BAAC10BD}" dt="2023-03-29T20:34:04.438" v="5" actId="47"/>
        <pc:sldMkLst>
          <pc:docMk/>
          <pc:sldMk cId="549344013" sldId="389"/>
        </pc:sldMkLst>
      </pc:sldChg>
      <pc:sldChg chg="add">
        <pc:chgData name="Antonio Chaves" userId="9f307884d93720a1" providerId="LiveId" clId="{6BB8F38C-BBA1-41A8-8613-8211BAAC10BD}" dt="2023-03-22T15:43:25.055" v="3"/>
        <pc:sldMkLst>
          <pc:docMk/>
          <pc:sldMk cId="4114231204" sldId="390"/>
        </pc:sldMkLst>
      </pc:sldChg>
      <pc:sldChg chg="add">
        <pc:chgData name="Antonio Chaves" userId="9f307884d93720a1" providerId="LiveId" clId="{6BB8F38C-BBA1-41A8-8613-8211BAAC10BD}" dt="2023-03-29T20:33:54.840" v="4"/>
        <pc:sldMkLst>
          <pc:docMk/>
          <pc:sldMk cId="1857049015" sldId="391"/>
        </pc:sldMkLst>
      </pc:sldChg>
    </pc:docChg>
  </pc:docChgLst>
  <pc:docChgLst>
    <pc:chgData name="Antonio Chaves" userId="9f307884d93720a1" providerId="LiveId" clId="{9CB8834C-3938-4B48-B170-0079C9537E94}"/>
    <pc:docChg chg="undo custSel addSld modSld sldOrd">
      <pc:chgData name="Antonio Chaves" userId="9f307884d93720a1" providerId="LiveId" clId="{9CB8834C-3938-4B48-B170-0079C9537E94}" dt="2023-01-11T15:28:05.648" v="69" actId="20577"/>
      <pc:docMkLst>
        <pc:docMk/>
      </pc:docMkLst>
      <pc:sldChg chg="modAnim">
        <pc:chgData name="Antonio Chaves" userId="9f307884d93720a1" providerId="LiveId" clId="{9CB8834C-3938-4B48-B170-0079C9537E94}" dt="2023-01-10T21:21:47.485" v="7"/>
        <pc:sldMkLst>
          <pc:docMk/>
          <pc:sldMk cId="2431253532" sldId="263"/>
        </pc:sldMkLst>
      </pc:sldChg>
      <pc:sldChg chg="modAnim">
        <pc:chgData name="Antonio Chaves" userId="9f307884d93720a1" providerId="LiveId" clId="{9CB8834C-3938-4B48-B170-0079C9537E94}" dt="2023-01-10T21:21:59.620" v="9"/>
        <pc:sldMkLst>
          <pc:docMk/>
          <pc:sldMk cId="4002945442" sldId="267"/>
        </pc:sldMkLst>
      </pc:sldChg>
      <pc:sldChg chg="modAnim">
        <pc:chgData name="Antonio Chaves" userId="9f307884d93720a1" providerId="LiveId" clId="{9CB8834C-3938-4B48-B170-0079C9537E94}" dt="2023-01-10T21:23:11.471" v="23"/>
        <pc:sldMkLst>
          <pc:docMk/>
          <pc:sldMk cId="3084675388" sldId="268"/>
        </pc:sldMkLst>
      </pc:sldChg>
      <pc:sldChg chg="modAnim">
        <pc:chgData name="Antonio Chaves" userId="9f307884d93720a1" providerId="LiveId" clId="{9CB8834C-3938-4B48-B170-0079C9537E94}" dt="2023-01-10T21:23:00.073" v="21"/>
        <pc:sldMkLst>
          <pc:docMk/>
          <pc:sldMk cId="138313018" sldId="309"/>
        </pc:sldMkLst>
      </pc:sldChg>
      <pc:sldChg chg="modAnim">
        <pc:chgData name="Antonio Chaves" userId="9f307884d93720a1" providerId="LiveId" clId="{9CB8834C-3938-4B48-B170-0079C9537E94}" dt="2023-01-10T21:22:39.105" v="16"/>
        <pc:sldMkLst>
          <pc:docMk/>
          <pc:sldMk cId="2188477031" sldId="328"/>
        </pc:sldMkLst>
      </pc:sldChg>
      <pc:sldChg chg="modAnim">
        <pc:chgData name="Antonio Chaves" userId="9f307884d93720a1" providerId="LiveId" clId="{9CB8834C-3938-4B48-B170-0079C9537E94}" dt="2023-01-10T21:21:32.607" v="4"/>
        <pc:sldMkLst>
          <pc:docMk/>
          <pc:sldMk cId="1014307322" sldId="337"/>
        </pc:sldMkLst>
      </pc:sldChg>
      <pc:sldChg chg="modSp add mod ord">
        <pc:chgData name="Antonio Chaves" userId="9f307884d93720a1" providerId="LiveId" clId="{9CB8834C-3938-4B48-B170-0079C9537E94}" dt="2023-01-11T15:28:05.648" v="69" actId="20577"/>
        <pc:sldMkLst>
          <pc:docMk/>
          <pc:sldMk cId="4262834446" sldId="348"/>
        </pc:sldMkLst>
        <pc:spChg chg="mod">
          <ac:chgData name="Antonio Chaves" userId="9f307884d93720a1" providerId="LiveId" clId="{9CB8834C-3938-4B48-B170-0079C9537E94}" dt="2023-01-11T15:28:05.648" v="69" actId="20577"/>
          <ac:spMkLst>
            <pc:docMk/>
            <pc:sldMk cId="4262834446" sldId="348"/>
            <ac:spMk id="3" creationId="{00000000-0000-0000-0000-000000000000}"/>
          </ac:spMkLst>
        </pc:spChg>
        <pc:picChg chg="mod">
          <ac:chgData name="Antonio Chaves" userId="9f307884d93720a1" providerId="LiveId" clId="{9CB8834C-3938-4B48-B170-0079C9537E94}" dt="2023-01-11T15:26:36.648" v="40" actId="14100"/>
          <ac:picMkLst>
            <pc:docMk/>
            <pc:sldMk cId="4262834446" sldId="348"/>
            <ac:picMk id="5" creationId="{4B2DCDB4-9E7D-38DD-C4D2-672700479A39}"/>
          </ac:picMkLst>
        </pc:picChg>
        <pc:picChg chg="mod">
          <ac:chgData name="Antonio Chaves" userId="9f307884d93720a1" providerId="LiveId" clId="{9CB8834C-3938-4B48-B170-0079C9537E94}" dt="2023-01-11T15:26:58.517" v="44" actId="14100"/>
          <ac:picMkLst>
            <pc:docMk/>
            <pc:sldMk cId="4262834446" sldId="348"/>
            <ac:picMk id="9" creationId="{82ABF4CD-EBCF-1422-CDF8-0F32FF22AEE7}"/>
          </ac:picMkLst>
        </pc:picChg>
      </pc:sldChg>
      <pc:sldChg chg="modAnim">
        <pc:chgData name="Antonio Chaves" userId="9f307884d93720a1" providerId="LiveId" clId="{9CB8834C-3938-4B48-B170-0079C9537E94}" dt="2023-01-10T21:22:51.602" v="19"/>
        <pc:sldMkLst>
          <pc:docMk/>
          <pc:sldMk cId="3590313152" sldId="378"/>
        </pc:sldMkLst>
      </pc:sldChg>
      <pc:sldChg chg="ord">
        <pc:chgData name="Antonio Chaves" userId="9f307884d93720a1" providerId="LiveId" clId="{9CB8834C-3938-4B48-B170-0079C9537E94}" dt="2023-01-10T21:20:40.917" v="2"/>
        <pc:sldMkLst>
          <pc:docMk/>
          <pc:sldMk cId="1636599478" sldId="385"/>
        </pc:sldMkLst>
      </pc:sldChg>
    </pc:docChg>
  </pc:docChgLst>
  <pc:docChgLst>
    <pc:chgData name="Antonio Chaves" userId="9f307884d93720a1" providerId="LiveId" clId="{51B7CE7A-7677-4C5D-9916-2AA26FC577B9}"/>
    <pc:docChg chg="addSld delSld modSld">
      <pc:chgData name="Antonio Chaves" userId="9f307884d93720a1" providerId="LiveId" clId="{51B7CE7A-7677-4C5D-9916-2AA26FC577B9}" dt="2023-01-25T12:11:43.051" v="1" actId="47"/>
      <pc:docMkLst>
        <pc:docMk/>
      </pc:docMkLst>
      <pc:sldChg chg="del">
        <pc:chgData name="Antonio Chaves" userId="9f307884d93720a1" providerId="LiveId" clId="{51B7CE7A-7677-4C5D-9916-2AA26FC577B9}" dt="2023-01-25T12:11:43.051" v="1" actId="47"/>
        <pc:sldMkLst>
          <pc:docMk/>
          <pc:sldMk cId="4262834446" sldId="348"/>
        </pc:sldMkLst>
      </pc:sldChg>
      <pc:sldChg chg="add">
        <pc:chgData name="Antonio Chaves" userId="9f307884d93720a1" providerId="LiveId" clId="{51B7CE7A-7677-4C5D-9916-2AA26FC577B9}" dt="2023-01-25T12:11:28.359" v="0"/>
        <pc:sldMkLst>
          <pc:docMk/>
          <pc:sldMk cId="2605682356" sldId="386"/>
        </pc:sldMkLst>
      </pc:sldChg>
    </pc:docChg>
  </pc:docChgLst>
  <pc:docChgLst>
    <pc:chgData name="Antonio Chaves" userId="9f307884d93720a1" providerId="LiveId" clId="{CC5537BF-C69D-43AA-92CC-291DC967BD97}"/>
    <pc:docChg chg="addSld delSld modSld">
      <pc:chgData name="Antonio Chaves" userId="9f307884d93720a1" providerId="LiveId" clId="{CC5537BF-C69D-43AA-92CC-291DC967BD97}" dt="2024-02-04T20:34:25.066" v="2" actId="47"/>
      <pc:docMkLst>
        <pc:docMk/>
      </pc:docMkLst>
      <pc:sldChg chg="del">
        <pc:chgData name="Antonio Chaves" userId="9f307884d93720a1" providerId="LiveId" clId="{CC5537BF-C69D-43AA-92CC-291DC967BD97}" dt="2024-02-04T20:33:55.987" v="1" actId="47"/>
        <pc:sldMkLst>
          <pc:docMk/>
          <pc:sldMk cId="3726293580" sldId="388"/>
        </pc:sldMkLst>
      </pc:sldChg>
      <pc:sldChg chg="add">
        <pc:chgData name="Antonio Chaves" userId="9f307884d93720a1" providerId="LiveId" clId="{CC5537BF-C69D-43AA-92CC-291DC967BD97}" dt="2024-02-04T20:33:48.414" v="0"/>
        <pc:sldMkLst>
          <pc:docMk/>
          <pc:sldMk cId="549344013" sldId="389"/>
        </pc:sldMkLst>
      </pc:sldChg>
      <pc:sldChg chg="del">
        <pc:chgData name="Antonio Chaves" userId="9f307884d93720a1" providerId="LiveId" clId="{CC5537BF-C69D-43AA-92CC-291DC967BD97}" dt="2024-02-04T20:34:25.066" v="2" actId="47"/>
        <pc:sldMkLst>
          <pc:docMk/>
          <pc:sldMk cId="1857049015" sldId="391"/>
        </pc:sldMkLst>
      </pc:sldChg>
      <pc:sldChg chg="add">
        <pc:chgData name="Antonio Chaves" userId="9f307884d93720a1" providerId="LiveId" clId="{CC5537BF-C69D-43AA-92CC-291DC967BD97}" dt="2024-02-04T20:33:48.414" v="0"/>
        <pc:sldMkLst>
          <pc:docMk/>
          <pc:sldMk cId="569871443" sldId="392"/>
        </pc:sldMkLst>
      </pc:sldChg>
      <pc:sldChg chg="add">
        <pc:chgData name="Antonio Chaves" userId="9f307884d93720a1" providerId="LiveId" clId="{CC5537BF-C69D-43AA-92CC-291DC967BD97}" dt="2024-02-04T20:33:48.414" v="0"/>
        <pc:sldMkLst>
          <pc:docMk/>
          <pc:sldMk cId="3172031694" sldId="393"/>
        </pc:sldMkLst>
      </pc:sldChg>
      <pc:sldChg chg="add">
        <pc:chgData name="Antonio Chaves" userId="9f307884d93720a1" providerId="LiveId" clId="{CC5537BF-C69D-43AA-92CC-291DC967BD97}" dt="2024-02-04T20:33:48.414" v="0"/>
        <pc:sldMkLst>
          <pc:docMk/>
          <pc:sldMk cId="2281506124" sldId="394"/>
        </pc:sldMkLst>
      </pc:sldChg>
      <pc:sldChg chg="add">
        <pc:chgData name="Antonio Chaves" userId="9f307884d93720a1" providerId="LiveId" clId="{CC5537BF-C69D-43AA-92CC-291DC967BD97}" dt="2024-02-04T20:33:48.414" v="0"/>
        <pc:sldMkLst>
          <pc:docMk/>
          <pc:sldMk cId="3869332277" sldId="39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15FAD2D-8CE0-4BE5-B2D6-D6460A79F067}" type="datetimeFigureOut">
              <a:rPr lang="en-US" smtClean="0"/>
              <a:t>2/6/24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F24D6FF-E221-483E-820C-74FE91E68C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557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24D6FF-E221-483E-820C-74FE91E68CE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451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24D6FF-E221-483E-820C-74FE91E68CE0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598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24D6FF-E221-483E-820C-74FE91E68CE0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3968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24D6FF-E221-483E-820C-74FE91E68CE0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1813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080C9B-E63C-C14B-8D8B-69F3509FFE79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675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7A620-91FA-42B9-A155-4E3D9D3F9BD8}" type="datetimeFigureOut">
              <a:rPr lang="en-US" smtClean="0"/>
              <a:t>2/6/24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C1848-4AFC-426B-AB72-DB654F1406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804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7A620-91FA-42B9-A155-4E3D9D3F9BD8}" type="datetimeFigureOut">
              <a:rPr lang="en-US" smtClean="0"/>
              <a:t>2/6/24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C1848-4AFC-426B-AB72-DB654F1406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984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7A620-91FA-42B9-A155-4E3D9D3F9BD8}" type="datetimeFigureOut">
              <a:rPr lang="en-US" smtClean="0"/>
              <a:t>2/6/24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C1848-4AFC-426B-AB72-DB654F1406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8137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No 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95" y="225315"/>
            <a:ext cx="8849528" cy="590084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2018 Pearson Education, Inc.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1"/>
            <a:ext cx="9144000" cy="14694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2057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7A620-91FA-42B9-A155-4E3D9D3F9BD8}" type="datetimeFigureOut">
              <a:rPr lang="en-US" smtClean="0"/>
              <a:t>2/6/24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C1848-4AFC-426B-AB72-DB654F1406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466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7A620-91FA-42B9-A155-4E3D9D3F9BD8}" type="datetimeFigureOut">
              <a:rPr lang="en-US" smtClean="0"/>
              <a:t>2/6/24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C1848-4AFC-426B-AB72-DB654F1406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09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7A620-91FA-42B9-A155-4E3D9D3F9BD8}" type="datetimeFigureOut">
              <a:rPr lang="en-US" smtClean="0"/>
              <a:t>2/6/24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C1848-4AFC-426B-AB72-DB654F1406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457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7A620-91FA-42B9-A155-4E3D9D3F9BD8}" type="datetimeFigureOut">
              <a:rPr lang="en-US" smtClean="0"/>
              <a:t>2/6/24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C1848-4AFC-426B-AB72-DB654F1406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777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7A620-91FA-42B9-A155-4E3D9D3F9BD8}" type="datetimeFigureOut">
              <a:rPr lang="en-US" smtClean="0"/>
              <a:t>2/6/24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C1848-4AFC-426B-AB72-DB654F1406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547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7A620-91FA-42B9-A155-4E3D9D3F9BD8}" type="datetimeFigureOut">
              <a:rPr lang="en-US" smtClean="0"/>
              <a:t>2/6/24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C1848-4AFC-426B-AB72-DB654F1406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066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7A620-91FA-42B9-A155-4E3D9D3F9BD8}" type="datetimeFigureOut">
              <a:rPr lang="en-US" smtClean="0"/>
              <a:t>2/6/24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C1848-4AFC-426B-AB72-DB654F1406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966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7A620-91FA-42B9-A155-4E3D9D3F9BD8}" type="datetimeFigureOut">
              <a:rPr lang="en-US" smtClean="0"/>
              <a:t>2/6/24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C1848-4AFC-426B-AB72-DB654F1406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57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7A620-91FA-42B9-A155-4E3D9D3F9BD8}" type="datetimeFigureOut">
              <a:rPr lang="en-US" smtClean="0"/>
              <a:t>2/6/24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C1848-4AFC-426B-AB72-DB654F1406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453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jpg"/><Relationship Id="rId4" Type="http://schemas.openxmlformats.org/officeDocument/2006/relationships/image" Target="../media/image2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E53499CA-7D27-2749-A6EC-E22A4F01418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89288" y="1126690"/>
            <a:ext cx="2458680" cy="2458680"/>
          </a:xfrm>
          <a:prstGeom prst="rect">
            <a:avLst/>
          </a:prstGeom>
        </p:spPr>
      </p:pic>
      <p:pic>
        <p:nvPicPr>
          <p:cNvPr id="12" name="Picture 11" descr="A person wearing a helmet&#10;&#10;Description automatically generated">
            <a:extLst>
              <a:ext uri="{FF2B5EF4-FFF2-40B4-BE49-F238E27FC236}">
                <a16:creationId xmlns:a16="http://schemas.microsoft.com/office/drawing/2014/main" id="{0971F388-A3BB-D549-A622-F9F4C210EFF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9083" y="3949545"/>
            <a:ext cx="1984917" cy="2908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3073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laser, scene&#10;&#10;Description automatically generated">
            <a:extLst>
              <a:ext uri="{FF2B5EF4-FFF2-40B4-BE49-F238E27FC236}">
                <a16:creationId xmlns:a16="http://schemas.microsoft.com/office/drawing/2014/main" id="{6FC2DED2-99D4-F478-3D1B-45994F5738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00" y="1426396"/>
            <a:ext cx="7848600" cy="5431604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CA1E7C3E-52DA-E205-1A74-4508F3B8B287}"/>
              </a:ext>
            </a:extLst>
          </p:cNvPr>
          <p:cNvSpPr txBox="1">
            <a:spLocks/>
          </p:cNvSpPr>
          <p:nvPr/>
        </p:nvSpPr>
        <p:spPr>
          <a:xfrm>
            <a:off x="0" y="364233"/>
            <a:ext cx="9144000" cy="6858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accent1"/>
                </a:solidFill>
              </a:rPr>
              <a:t>To clarify: The dotted line does </a:t>
            </a:r>
            <a:r>
              <a:rPr lang="en-US" sz="2800" u="sng" dirty="0">
                <a:solidFill>
                  <a:schemeClr val="accent1"/>
                </a:solidFill>
              </a:rPr>
              <a:t>not</a:t>
            </a:r>
            <a:r>
              <a:rPr lang="en-US" sz="2800" dirty="0">
                <a:solidFill>
                  <a:schemeClr val="accent1"/>
                </a:solidFill>
              </a:rPr>
              <a:t> indicate a tax of 50%!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EFBEB1-5018-1892-7D75-5F24E776ACA3}"/>
              </a:ext>
            </a:extLst>
          </p:cNvPr>
          <p:cNvSpPr txBox="1">
            <a:spLocks/>
          </p:cNvSpPr>
          <p:nvPr/>
        </p:nvSpPr>
        <p:spPr>
          <a:xfrm>
            <a:off x="-169545" y="885419"/>
            <a:ext cx="948309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accent1"/>
                </a:solidFill>
              </a:rPr>
              <a:t>It just means that the ideal is between the two extremes.</a:t>
            </a:r>
          </a:p>
        </p:txBody>
      </p:sp>
    </p:spTree>
    <p:extLst>
      <p:ext uri="{BB962C8B-B14F-4D97-AF65-F5344CB8AC3E}">
        <p14:creationId xmlns:p14="http://schemas.microsoft.com/office/powerpoint/2010/main" val="3172031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iagram of tax rate&#10;&#10;Description automatically generated">
            <a:extLst>
              <a:ext uri="{FF2B5EF4-FFF2-40B4-BE49-F238E27FC236}">
                <a16:creationId xmlns:a16="http://schemas.microsoft.com/office/drawing/2014/main" id="{E97A8C38-996F-F3B1-BF9D-B69DC54A881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52400"/>
            <a:ext cx="9144000" cy="69342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170B4302-365E-308D-43E1-520FE7EFE655}"/>
              </a:ext>
            </a:extLst>
          </p:cNvPr>
          <p:cNvSpPr txBox="1">
            <a:spLocks/>
          </p:cNvSpPr>
          <p:nvPr/>
        </p:nvSpPr>
        <p:spPr>
          <a:xfrm>
            <a:off x="266700" y="304800"/>
            <a:ext cx="86106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Policymakers favoring higher taxes are likely to believe the curve skews right of the ideal.</a:t>
            </a:r>
          </a:p>
        </p:txBody>
      </p:sp>
    </p:spTree>
    <p:extLst>
      <p:ext uri="{BB962C8B-B14F-4D97-AF65-F5344CB8AC3E}">
        <p14:creationId xmlns:p14="http://schemas.microsoft.com/office/powerpoint/2010/main" val="2281506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iagram of tax rate&#10;&#10;Description automatically generated">
            <a:extLst>
              <a:ext uri="{FF2B5EF4-FFF2-40B4-BE49-F238E27FC236}">
                <a16:creationId xmlns:a16="http://schemas.microsoft.com/office/drawing/2014/main" id="{243BEAE6-7A62-010E-C541-B51A2F660D9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240" y="152400"/>
            <a:ext cx="9144000" cy="6991382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7AA4249-D480-F942-E271-A493DF64D363}"/>
              </a:ext>
            </a:extLst>
          </p:cNvPr>
          <p:cNvSpPr txBox="1">
            <a:spLocks/>
          </p:cNvSpPr>
          <p:nvPr/>
        </p:nvSpPr>
        <p:spPr>
          <a:xfrm>
            <a:off x="266700" y="304800"/>
            <a:ext cx="86106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Policymakers favoring lower taxes are likely to  believe the curve skews left of the ideal.</a:t>
            </a:r>
          </a:p>
        </p:txBody>
      </p:sp>
    </p:spTree>
    <p:extLst>
      <p:ext uri="{BB962C8B-B14F-4D97-AF65-F5344CB8AC3E}">
        <p14:creationId xmlns:p14="http://schemas.microsoft.com/office/powerpoint/2010/main" val="38693322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A1E7C3E-52DA-E205-1A74-4508F3B8B287}"/>
              </a:ext>
            </a:extLst>
          </p:cNvPr>
          <p:cNvSpPr txBox="1">
            <a:spLocks/>
          </p:cNvSpPr>
          <p:nvPr/>
        </p:nvSpPr>
        <p:spPr>
          <a:xfrm>
            <a:off x="-152400" y="257996"/>
            <a:ext cx="9296400" cy="13462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accent1"/>
                </a:solidFill>
              </a:rPr>
              <a:t>Similarly to the Laffer Curve, ideal pollution mitigation </a:t>
            </a:r>
          </a:p>
          <a:p>
            <a:r>
              <a:rPr lang="en-US" sz="3000" dirty="0">
                <a:solidFill>
                  <a:schemeClr val="accent1"/>
                </a:solidFill>
              </a:rPr>
              <a:t>is also located somewhere between the extremes.</a:t>
            </a:r>
          </a:p>
        </p:txBody>
      </p:sp>
      <p:pic>
        <p:nvPicPr>
          <p:cNvPr id="7" name="Picture 6" descr="Shape&#10;&#10;Description automatically generated">
            <a:extLst>
              <a:ext uri="{FF2B5EF4-FFF2-40B4-BE49-F238E27FC236}">
                <a16:creationId xmlns:a16="http://schemas.microsoft.com/office/drawing/2014/main" id="{35424E46-DB22-5EEF-DD8F-F13283F2872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" y="1604196"/>
            <a:ext cx="8610600" cy="4796115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537969B-61BB-0FB3-DB3F-9F9590927715}"/>
              </a:ext>
            </a:extLst>
          </p:cNvPr>
          <p:cNvCxnSpPr>
            <a:cxnSpLocks/>
          </p:cNvCxnSpPr>
          <p:nvPr/>
        </p:nvCxnSpPr>
        <p:spPr>
          <a:xfrm>
            <a:off x="7162800" y="2209800"/>
            <a:ext cx="68580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>
            <a:extLst>
              <a:ext uri="{FF2B5EF4-FFF2-40B4-BE49-F238E27FC236}">
                <a16:creationId xmlns:a16="http://schemas.microsoft.com/office/drawing/2014/main" id="{92AC955A-E09F-D00D-1D0E-AC313499B5C4}"/>
              </a:ext>
            </a:extLst>
          </p:cNvPr>
          <p:cNvSpPr txBox="1">
            <a:spLocks/>
          </p:cNvSpPr>
          <p:nvPr/>
        </p:nvSpPr>
        <p:spPr>
          <a:xfrm>
            <a:off x="1752599" y="1638300"/>
            <a:ext cx="5562599" cy="13462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600" dirty="0"/>
              <a:t>How does “zero tolerance” for pollution result in such a high cost to society?</a:t>
            </a: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DB457253-52C7-C980-E8CE-38C84AB710BF}"/>
              </a:ext>
            </a:extLst>
          </p:cNvPr>
          <p:cNvCxnSpPr>
            <a:cxnSpLocks/>
          </p:cNvCxnSpPr>
          <p:nvPr/>
        </p:nvCxnSpPr>
        <p:spPr>
          <a:xfrm>
            <a:off x="4343400" y="3657600"/>
            <a:ext cx="0" cy="1027345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9344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2AC1AC45-3FAC-2642-A398-B7C226CB62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6800" y="1143000"/>
            <a:ext cx="6705600" cy="4038600"/>
          </a:xfrm>
          <a:prstGeom prst="rect">
            <a:avLst/>
          </a:prstGeom>
        </p:spPr>
      </p:pic>
      <p:sp>
        <p:nvSpPr>
          <p:cNvPr id="8" name="Right Arrow 7">
            <a:extLst>
              <a:ext uri="{FF2B5EF4-FFF2-40B4-BE49-F238E27FC236}">
                <a16:creationId xmlns:a16="http://schemas.microsoft.com/office/drawing/2014/main" id="{83893FE7-E215-7342-B245-292E905B7B83}"/>
              </a:ext>
            </a:extLst>
          </p:cNvPr>
          <p:cNvSpPr/>
          <p:nvPr/>
        </p:nvSpPr>
        <p:spPr>
          <a:xfrm>
            <a:off x="1524001" y="4297906"/>
            <a:ext cx="1676400" cy="5011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>
            <a:extLst>
              <a:ext uri="{FF2B5EF4-FFF2-40B4-BE49-F238E27FC236}">
                <a16:creationId xmlns:a16="http://schemas.microsoft.com/office/drawing/2014/main" id="{BCA7812C-9AA4-C345-B7C0-8B9D23367CB6}"/>
              </a:ext>
            </a:extLst>
          </p:cNvPr>
          <p:cNvSpPr/>
          <p:nvPr/>
        </p:nvSpPr>
        <p:spPr>
          <a:xfrm>
            <a:off x="3184721" y="3396279"/>
            <a:ext cx="45719" cy="870527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62191BA-74D7-5B46-854C-8163A0506833}"/>
              </a:ext>
            </a:extLst>
          </p:cNvPr>
          <p:cNvSpPr txBox="1"/>
          <p:nvPr/>
        </p:nvSpPr>
        <p:spPr>
          <a:xfrm>
            <a:off x="132835" y="5335964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400" dirty="0">
                <a:solidFill>
                  <a:srgbClr val="FF0000"/>
                </a:solidFill>
              </a:rPr>
              <a:t>At this point, the cost of pollution exceeds the cost of abatement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7BBADEB2-EF99-AC49-AA8B-2561C8D43F80}"/>
              </a:ext>
            </a:extLst>
          </p:cNvPr>
          <p:cNvSpPr txBox="1">
            <a:spLocks/>
          </p:cNvSpPr>
          <p:nvPr/>
        </p:nvSpPr>
        <p:spPr>
          <a:xfrm>
            <a:off x="-20595" y="16476"/>
            <a:ext cx="9144000" cy="1095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accent1"/>
                </a:solidFill>
              </a:rPr>
              <a:t>Not in textbook: Cost-benefit analysis 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E66C0382-1E33-2C45-BC9B-5275EB458538}"/>
              </a:ext>
            </a:extLst>
          </p:cNvPr>
          <p:cNvCxnSpPr>
            <a:cxnSpLocks/>
          </p:cNvCxnSpPr>
          <p:nvPr/>
        </p:nvCxnSpPr>
        <p:spPr>
          <a:xfrm flipH="1" flipV="1">
            <a:off x="1543375" y="3394450"/>
            <a:ext cx="1580825" cy="1828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3CD2CEA2-6BFF-F541-B744-6C3C3AF8256A}"/>
              </a:ext>
            </a:extLst>
          </p:cNvPr>
          <p:cNvSpPr txBox="1"/>
          <p:nvPr/>
        </p:nvSpPr>
        <p:spPr>
          <a:xfrm>
            <a:off x="132835" y="5878124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400" dirty="0">
                <a:solidFill>
                  <a:srgbClr val="FF0000"/>
                </a:solidFill>
              </a:rPr>
              <a:t>More needs to be done to curb the damage from the pollution</a:t>
            </a:r>
          </a:p>
        </p:txBody>
      </p:sp>
      <p:pic>
        <p:nvPicPr>
          <p:cNvPr id="9" name="Picture 8" descr="A picture containing grass, outdoor, sitting, bird&#10;&#10;Description automatically generated">
            <a:extLst>
              <a:ext uri="{FF2B5EF4-FFF2-40B4-BE49-F238E27FC236}">
                <a16:creationId xmlns:a16="http://schemas.microsoft.com/office/drawing/2014/main" id="{6E7D7566-1E3B-094B-82AC-EB75B03094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9915" y="2406736"/>
            <a:ext cx="2818558" cy="2159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506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6" grpId="0"/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2AC1AC45-3FAC-2642-A398-B7C226CB62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6800" y="1143000"/>
            <a:ext cx="6705600" cy="4038600"/>
          </a:xfrm>
          <a:prstGeom prst="rect">
            <a:avLst/>
          </a:prstGeom>
        </p:spPr>
      </p:pic>
      <p:sp>
        <p:nvSpPr>
          <p:cNvPr id="13" name="Right Arrow 12">
            <a:extLst>
              <a:ext uri="{FF2B5EF4-FFF2-40B4-BE49-F238E27FC236}">
                <a16:creationId xmlns:a16="http://schemas.microsoft.com/office/drawing/2014/main" id="{8E3B5010-43ED-AC42-AF54-CC484C428DD5}"/>
              </a:ext>
            </a:extLst>
          </p:cNvPr>
          <p:cNvSpPr/>
          <p:nvPr/>
        </p:nvSpPr>
        <p:spPr>
          <a:xfrm>
            <a:off x="1520513" y="4365487"/>
            <a:ext cx="3633702" cy="45719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>
            <a:extLst>
              <a:ext uri="{FF2B5EF4-FFF2-40B4-BE49-F238E27FC236}">
                <a16:creationId xmlns:a16="http://schemas.microsoft.com/office/drawing/2014/main" id="{CDBC0BEB-EAF5-9549-90A5-33D8E0DFADE0}"/>
              </a:ext>
            </a:extLst>
          </p:cNvPr>
          <p:cNvSpPr/>
          <p:nvPr/>
        </p:nvSpPr>
        <p:spPr>
          <a:xfrm>
            <a:off x="5131356" y="3396278"/>
            <a:ext cx="45719" cy="870527"/>
          </a:xfrm>
          <a:prstGeom prst="upArrow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ABBE1FE-16FD-1F4B-9649-36D54137CA7D}"/>
              </a:ext>
            </a:extLst>
          </p:cNvPr>
          <p:cNvSpPr txBox="1"/>
          <p:nvPr/>
        </p:nvSpPr>
        <p:spPr>
          <a:xfrm>
            <a:off x="127899" y="53340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400" dirty="0">
                <a:solidFill>
                  <a:srgbClr val="0070C0"/>
                </a:solidFill>
              </a:rPr>
              <a:t>At this point, the cost of abatement exceeds the cost of pollution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E66C0382-1E33-2C45-BC9B-5275EB458538}"/>
              </a:ext>
            </a:extLst>
          </p:cNvPr>
          <p:cNvCxnSpPr>
            <a:cxnSpLocks/>
          </p:cNvCxnSpPr>
          <p:nvPr/>
        </p:nvCxnSpPr>
        <p:spPr>
          <a:xfrm flipH="1">
            <a:off x="1543376" y="3394450"/>
            <a:ext cx="3409624" cy="0"/>
          </a:xfrm>
          <a:prstGeom prst="straightConnector1">
            <a:avLst/>
          </a:prstGeom>
          <a:ln w="25400">
            <a:solidFill>
              <a:srgbClr val="00B0F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E22FB8B9-33FE-FF4B-9557-6A39D41DFCCE}"/>
              </a:ext>
            </a:extLst>
          </p:cNvPr>
          <p:cNvSpPr txBox="1"/>
          <p:nvPr/>
        </p:nvSpPr>
        <p:spPr>
          <a:xfrm>
            <a:off x="127899" y="5795665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400" dirty="0">
                <a:solidFill>
                  <a:srgbClr val="0070C0"/>
                </a:solidFill>
              </a:rPr>
              <a:t>The measures for curbing the pollution are hurting the economy</a:t>
            </a:r>
          </a:p>
        </p:txBody>
      </p:sp>
      <p:pic>
        <p:nvPicPr>
          <p:cNvPr id="11" name="Picture 10" descr="A store front at day&#10;&#10;Description automatically generated">
            <a:extLst>
              <a:ext uri="{FF2B5EF4-FFF2-40B4-BE49-F238E27FC236}">
                <a16:creationId xmlns:a16="http://schemas.microsoft.com/office/drawing/2014/main" id="{A545687E-E1D9-FA49-A04B-A5045927789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2039" y="2362728"/>
            <a:ext cx="2699821" cy="2132543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D6E997F8-B4F5-6640-BA0A-B804A0EB4828}"/>
              </a:ext>
            </a:extLst>
          </p:cNvPr>
          <p:cNvSpPr txBox="1">
            <a:spLocks/>
          </p:cNvSpPr>
          <p:nvPr/>
        </p:nvSpPr>
        <p:spPr>
          <a:xfrm>
            <a:off x="-20595" y="16476"/>
            <a:ext cx="9144000" cy="1095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accent1"/>
                </a:solidFill>
              </a:rPr>
              <a:t>Not in textbook: Cost-benefit analysis </a:t>
            </a:r>
          </a:p>
        </p:txBody>
      </p:sp>
    </p:spTree>
    <p:extLst>
      <p:ext uri="{BB962C8B-B14F-4D97-AF65-F5344CB8AC3E}">
        <p14:creationId xmlns:p14="http://schemas.microsoft.com/office/powerpoint/2010/main" val="2278060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2AC1AC45-3FAC-2642-A398-B7C226CB62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6800" y="1143000"/>
            <a:ext cx="6705600" cy="403860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A8B757F9-B91D-0443-87FC-1B70B268EA75}"/>
              </a:ext>
            </a:extLst>
          </p:cNvPr>
          <p:cNvSpPr txBox="1"/>
          <p:nvPr/>
        </p:nvSpPr>
        <p:spPr>
          <a:xfrm>
            <a:off x="132835" y="5344362"/>
            <a:ext cx="88783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400" dirty="0"/>
              <a:t>This point is optimal because it results in the lowest cost to society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9711729-ECEA-B54E-A650-BDDF58ED10E7}"/>
              </a:ext>
            </a:extLst>
          </p:cNvPr>
          <p:cNvCxnSpPr>
            <a:cxnSpLocks/>
          </p:cNvCxnSpPr>
          <p:nvPr/>
        </p:nvCxnSpPr>
        <p:spPr>
          <a:xfrm flipH="1">
            <a:off x="1543375" y="3923297"/>
            <a:ext cx="2569571" cy="9448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FDED21B1-F2AC-164A-9294-2420901A24DF}"/>
              </a:ext>
            </a:extLst>
          </p:cNvPr>
          <p:cNvSpPr txBox="1"/>
          <p:nvPr/>
        </p:nvSpPr>
        <p:spPr>
          <a:xfrm>
            <a:off x="112240" y="5846459"/>
            <a:ext cx="88783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400" dirty="0"/>
              <a:t>This strikes a balance between environmental and economic costs</a:t>
            </a:r>
          </a:p>
        </p:txBody>
      </p:sp>
      <p:pic>
        <p:nvPicPr>
          <p:cNvPr id="7" name="Picture 6" descr="A picture containing scale, device, black, sitting&#10;&#10;Description automatically generated">
            <a:extLst>
              <a:ext uri="{FF2B5EF4-FFF2-40B4-BE49-F238E27FC236}">
                <a16:creationId xmlns:a16="http://schemas.microsoft.com/office/drawing/2014/main" id="{D0A6541A-2F81-1E4F-B594-31B7F1841B7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85505" y="2626098"/>
            <a:ext cx="1967589" cy="1605804"/>
          </a:xfrm>
          <a:prstGeom prst="rect">
            <a:avLst/>
          </a:prstGeom>
        </p:spPr>
      </p:pic>
      <p:pic>
        <p:nvPicPr>
          <p:cNvPr id="8" name="Graphic 7" descr="Money">
            <a:extLst>
              <a:ext uri="{FF2B5EF4-FFF2-40B4-BE49-F238E27FC236}">
                <a16:creationId xmlns:a16="http://schemas.microsoft.com/office/drawing/2014/main" id="{8375ECF4-2B73-DE44-AC3D-E4D4BE79E4E5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455711" y="3237455"/>
            <a:ext cx="661461" cy="706559"/>
          </a:xfrm>
          <a:prstGeom prst="rect">
            <a:avLst/>
          </a:prstGeom>
        </p:spPr>
      </p:pic>
      <p:pic>
        <p:nvPicPr>
          <p:cNvPr id="5" name="Picture 4" descr="A close up of a flower&#10;&#10;Description automatically generated">
            <a:extLst>
              <a:ext uri="{FF2B5EF4-FFF2-40B4-BE49-F238E27FC236}">
                <a16:creationId xmlns:a16="http://schemas.microsoft.com/office/drawing/2014/main" id="{1B54F98A-2E96-0742-9AA4-5FBC03B9D20A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83592" y="3200385"/>
            <a:ext cx="714990" cy="889481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A822972C-6129-1647-96F1-BD7D94E541BC}"/>
              </a:ext>
            </a:extLst>
          </p:cNvPr>
          <p:cNvSpPr txBox="1">
            <a:spLocks/>
          </p:cNvSpPr>
          <p:nvPr/>
        </p:nvSpPr>
        <p:spPr>
          <a:xfrm>
            <a:off x="-20595" y="16476"/>
            <a:ext cx="9144000" cy="1095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accent1"/>
                </a:solidFill>
              </a:rPr>
              <a:t>Not in textbook: Cost-benefit analysis </a:t>
            </a:r>
          </a:p>
        </p:txBody>
      </p:sp>
    </p:spTree>
    <p:extLst>
      <p:ext uri="{BB962C8B-B14F-4D97-AF65-F5344CB8AC3E}">
        <p14:creationId xmlns:p14="http://schemas.microsoft.com/office/powerpoint/2010/main" val="1636599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A1E7C3E-52DA-E205-1A74-4508F3B8B287}"/>
              </a:ext>
            </a:extLst>
          </p:cNvPr>
          <p:cNvSpPr txBox="1">
            <a:spLocks/>
          </p:cNvSpPr>
          <p:nvPr/>
        </p:nvSpPr>
        <p:spPr>
          <a:xfrm>
            <a:off x="457200" y="152400"/>
            <a:ext cx="8267700" cy="13462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3600" dirty="0">
                <a:solidFill>
                  <a:schemeClr val="accent1"/>
                </a:solidFill>
              </a:rPr>
              <a:t>The “</a:t>
            </a:r>
            <a:r>
              <a:rPr lang="en-US" sz="3600" dirty="0" err="1">
                <a:solidFill>
                  <a:schemeClr val="accent1"/>
                </a:solidFill>
              </a:rPr>
              <a:t>Kuznet</a:t>
            </a:r>
            <a:r>
              <a:rPr lang="en-US" sz="3600" dirty="0">
                <a:solidFill>
                  <a:schemeClr val="accent1"/>
                </a:solidFill>
              </a:rPr>
              <a:t> Curve” shows how the environment improves as wealth increases:</a:t>
            </a:r>
          </a:p>
        </p:txBody>
      </p:sp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6E6BB4D6-7F59-9C41-BBBE-5FF107B4EA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" y="1498600"/>
            <a:ext cx="8191500" cy="5318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2312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087" y="906182"/>
            <a:ext cx="5427224" cy="5153518"/>
          </a:xfrm>
        </p:spPr>
        <p:txBody>
          <a:bodyPr/>
          <a:lstStyle/>
          <a:p>
            <a:pPr algn="just"/>
            <a:r>
              <a:rPr lang="en-US" sz="2400" dirty="0"/>
              <a:t>Does the policy actually </a:t>
            </a:r>
            <a:r>
              <a:rPr lang="en-US" sz="2400" i="1" dirty="0"/>
              <a:t>do</a:t>
            </a:r>
            <a:r>
              <a:rPr lang="en-US" sz="2400" dirty="0"/>
              <a:t> good? </a:t>
            </a:r>
          </a:p>
          <a:p>
            <a:pPr algn="just"/>
            <a:r>
              <a:rPr lang="en-US" sz="2400" dirty="0"/>
              <a:t>Or does the policy just </a:t>
            </a:r>
            <a:r>
              <a:rPr lang="en-US" sz="2400" i="1" dirty="0"/>
              <a:t>feel</a:t>
            </a:r>
            <a:r>
              <a:rPr lang="en-US" sz="2400" dirty="0"/>
              <a:t> good?</a:t>
            </a:r>
          </a:p>
          <a:p>
            <a:pPr algn="just"/>
            <a:r>
              <a:rPr lang="en-US" sz="2400" dirty="0"/>
              <a:t>The results do not care about your feelings or even your intentions!</a:t>
            </a:r>
          </a:p>
          <a:p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B7E3B91-271E-C840-BB70-B1F8AEB771E2}"/>
              </a:ext>
            </a:extLst>
          </p:cNvPr>
          <p:cNvSpPr txBox="1">
            <a:spLocks/>
          </p:cNvSpPr>
          <p:nvPr/>
        </p:nvSpPr>
        <p:spPr>
          <a:xfrm>
            <a:off x="-294397" y="298423"/>
            <a:ext cx="9416625" cy="602588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000" b="1" kern="1200">
                <a:solidFill>
                  <a:srgbClr val="4373B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	</a:t>
            </a:r>
            <a:r>
              <a:rPr lang="en-US" sz="2600" dirty="0"/>
              <a:t>Keep in mind the law of unintended consequences! </a:t>
            </a:r>
          </a:p>
        </p:txBody>
      </p:sp>
      <p:pic>
        <p:nvPicPr>
          <p:cNvPr id="9" name="Picture 8" descr="A picture containing ground, outdoor, rock, tool&#10;&#10;Description automatically generated">
            <a:extLst>
              <a:ext uri="{FF2B5EF4-FFF2-40B4-BE49-F238E27FC236}">
                <a16:creationId xmlns:a16="http://schemas.microsoft.com/office/drawing/2014/main" id="{82ABF4CD-EBCF-1422-CDF8-0F32FF22AEE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03046" y="906182"/>
            <a:ext cx="3029227" cy="2048741"/>
          </a:xfrm>
          <a:prstGeom prst="rect">
            <a:avLst/>
          </a:prstGeom>
        </p:spPr>
      </p:pic>
      <p:pic>
        <p:nvPicPr>
          <p:cNvPr id="5" name="Picture 4" descr="A group of kittens in the grass&#10;&#10;Description automatically generated">
            <a:extLst>
              <a:ext uri="{FF2B5EF4-FFF2-40B4-BE49-F238E27FC236}">
                <a16:creationId xmlns:a16="http://schemas.microsoft.com/office/drawing/2014/main" id="{4B2DCDB4-9E7D-38DD-C4D2-672700479A3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03045" y="3031113"/>
            <a:ext cx="3029227" cy="2048741"/>
          </a:xfrm>
          <a:prstGeom prst="rect">
            <a:avLst/>
          </a:prstGeom>
        </p:spPr>
      </p:pic>
      <p:pic>
        <p:nvPicPr>
          <p:cNvPr id="8" name="Picture 7" descr="Text, whiteboard&#10;&#10;Description automatically generated">
            <a:extLst>
              <a:ext uri="{FF2B5EF4-FFF2-40B4-BE49-F238E27FC236}">
                <a16:creationId xmlns:a16="http://schemas.microsoft.com/office/drawing/2014/main" id="{5910DE2D-022A-777B-E9A0-E7BFF2C04B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3087" y="3064751"/>
            <a:ext cx="5061413" cy="3207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68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Environmental Policy: An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96" y="827904"/>
            <a:ext cx="8108506" cy="5202194"/>
          </a:xfrm>
        </p:spPr>
        <p:txBody>
          <a:bodyPr/>
          <a:lstStyle/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pic>
        <p:nvPicPr>
          <p:cNvPr id="5" name="Picture 4" descr="A close up of a person&#10;&#10;Description automatically generated">
            <a:extLst>
              <a:ext uri="{FF2B5EF4-FFF2-40B4-BE49-F238E27FC236}">
                <a16:creationId xmlns:a16="http://schemas.microsoft.com/office/drawing/2014/main" id="{00D99740-A22E-4443-8498-C506F70B88E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34380" y="1952121"/>
            <a:ext cx="2373503" cy="3305642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AE8A2B8-521C-6141-B2E4-F707DCA4AFD0}"/>
              </a:ext>
            </a:extLst>
          </p:cNvPr>
          <p:cNvSpPr txBox="1">
            <a:spLocks/>
          </p:cNvSpPr>
          <p:nvPr/>
        </p:nvSpPr>
        <p:spPr>
          <a:xfrm>
            <a:off x="70126" y="2509024"/>
            <a:ext cx="5680433" cy="28547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buClr>
                <a:srgbClr val="4373B7"/>
              </a:buClr>
              <a:buFont typeface="Wingdings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buClr>
                <a:srgbClr val="4373B7"/>
              </a:buClr>
              <a:buFont typeface="Wingdings" charset="2"/>
              <a:buChar char="§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buClr>
                <a:srgbClr val="4373B7"/>
              </a:buClr>
              <a:buFont typeface="Wingdings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buClr>
                <a:srgbClr val="4373B7"/>
              </a:buClr>
              <a:buFont typeface="Wingdings" charset="2"/>
              <a:buChar char="§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buClr>
                <a:srgbClr val="4373B7"/>
              </a:buClr>
              <a:buFont typeface="Wingdings" charset="2"/>
              <a:buChar char="§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31253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indoor, sitting, hammer, table&#10;&#10;Description automatically generated">
            <a:extLst>
              <a:ext uri="{FF2B5EF4-FFF2-40B4-BE49-F238E27FC236}">
                <a16:creationId xmlns:a16="http://schemas.microsoft.com/office/drawing/2014/main" id="{CED7821D-1C13-1845-8E40-68EA63ED639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883" y="4616605"/>
            <a:ext cx="2067717" cy="1529571"/>
          </a:xfrm>
          <a:prstGeom prst="rect">
            <a:avLst/>
          </a:prstGeom>
        </p:spPr>
      </p:pic>
      <p:pic>
        <p:nvPicPr>
          <p:cNvPr id="13" name="Graphic 12" descr="Money">
            <a:extLst>
              <a:ext uri="{FF2B5EF4-FFF2-40B4-BE49-F238E27FC236}">
                <a16:creationId xmlns:a16="http://schemas.microsoft.com/office/drawing/2014/main" id="{5C4D46CB-9555-9646-AA2B-693916737D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59732" y="4181707"/>
            <a:ext cx="1610601" cy="172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945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65C61CE-E33D-5C49-B5E5-0149D9161EC1}"/>
              </a:ext>
            </a:extLst>
          </p:cNvPr>
          <p:cNvSpPr txBox="1">
            <a:spLocks/>
          </p:cNvSpPr>
          <p:nvPr/>
        </p:nvSpPr>
        <p:spPr>
          <a:xfrm>
            <a:off x="2318129" y="2418749"/>
            <a:ext cx="6614561" cy="20575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buClr>
                <a:srgbClr val="4373B7"/>
              </a:buClr>
              <a:buFont typeface="Wingdings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buClr>
                <a:srgbClr val="4373B7"/>
              </a:buClr>
              <a:buFont typeface="Wingdings" charset="2"/>
              <a:buChar char="§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buClr>
                <a:srgbClr val="4373B7"/>
              </a:buClr>
              <a:buFont typeface="Wingdings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buClr>
                <a:srgbClr val="4373B7"/>
              </a:buClr>
              <a:buFont typeface="Wingdings" charset="2"/>
              <a:buChar char="§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buClr>
                <a:srgbClr val="4373B7"/>
              </a:buClr>
              <a:buFont typeface="Wingdings" charset="2"/>
              <a:buChar char="§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u="sng" dirty="0"/>
              <a:t>Economics</a:t>
            </a:r>
            <a:endParaRPr lang="en-US" dirty="0"/>
          </a:p>
        </p:txBody>
      </p:sp>
      <p:pic>
        <p:nvPicPr>
          <p:cNvPr id="7" name="Picture 6" descr="Macintosh HD:Applications:Microsoft Office 2011:Office:Media:Clipart: Business.localized:57437206.png">
            <a:extLst>
              <a:ext uri="{FF2B5EF4-FFF2-40B4-BE49-F238E27FC236}">
                <a16:creationId xmlns:a16="http://schemas.microsoft.com/office/drawing/2014/main" id="{BCE7EB05-5D6E-6C4E-A4C7-B3F967BA0C7E}"/>
              </a:ext>
            </a:extLst>
          </p:cNvPr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1050" y="3014726"/>
            <a:ext cx="1785680" cy="173371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A person standing in a kitchen preparing food&#10;&#10;Description automatically generated">
            <a:extLst>
              <a:ext uri="{FF2B5EF4-FFF2-40B4-BE49-F238E27FC236}">
                <a16:creationId xmlns:a16="http://schemas.microsoft.com/office/drawing/2014/main" id="{E099E354-2D47-4845-AED8-97667440A62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270" y="1124228"/>
            <a:ext cx="1544659" cy="1446677"/>
          </a:xfrm>
          <a:prstGeom prst="rect">
            <a:avLst/>
          </a:prstGeom>
        </p:spPr>
      </p:pic>
      <p:pic>
        <p:nvPicPr>
          <p:cNvPr id="10" name="Picture 9" descr="A picture containing scale, device, black, sitting&#10;&#10;Description automatically generated">
            <a:extLst>
              <a:ext uri="{FF2B5EF4-FFF2-40B4-BE49-F238E27FC236}">
                <a16:creationId xmlns:a16="http://schemas.microsoft.com/office/drawing/2014/main" id="{60CF8BD0-6B63-ED4A-B4FE-D46D31AC713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7471" y="4947086"/>
            <a:ext cx="1740658" cy="1420599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BC98651-AAB0-0B46-AF01-DF222643EBF8}"/>
              </a:ext>
            </a:extLst>
          </p:cNvPr>
          <p:cNvSpPr txBox="1">
            <a:spLocks/>
          </p:cNvSpPr>
          <p:nvPr/>
        </p:nvSpPr>
        <p:spPr>
          <a:xfrm>
            <a:off x="2318130" y="997496"/>
            <a:ext cx="6678634" cy="17451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buClr>
                <a:srgbClr val="4373B7"/>
              </a:buClr>
              <a:buFont typeface="Wingdings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buClr>
                <a:srgbClr val="4373B7"/>
              </a:buClr>
              <a:buFont typeface="Wingdings" charset="2"/>
              <a:buChar char="§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buClr>
                <a:srgbClr val="4373B7"/>
              </a:buClr>
              <a:buFont typeface="Wingdings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buClr>
                <a:srgbClr val="4373B7"/>
              </a:buClr>
              <a:buFont typeface="Wingdings" charset="2"/>
              <a:buChar char="§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buClr>
                <a:srgbClr val="4373B7"/>
              </a:buClr>
              <a:buFont typeface="Wingdings" charset="2"/>
              <a:buChar char="§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sz="2400" u="sng" dirty="0"/>
              <a:t>Science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15851A0-605E-C543-912C-2FF40AF0FA14}"/>
              </a:ext>
            </a:extLst>
          </p:cNvPr>
          <p:cNvSpPr txBox="1">
            <a:spLocks/>
          </p:cNvSpPr>
          <p:nvPr/>
        </p:nvSpPr>
        <p:spPr>
          <a:xfrm>
            <a:off x="2318129" y="4873626"/>
            <a:ext cx="6678634" cy="19523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buClr>
                <a:srgbClr val="4373B7"/>
              </a:buClr>
              <a:buFont typeface="Wingdings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buClr>
                <a:srgbClr val="4373B7"/>
              </a:buClr>
              <a:buFont typeface="Wingdings" charset="2"/>
              <a:buChar char="§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buClr>
                <a:srgbClr val="4373B7"/>
              </a:buClr>
              <a:buFont typeface="Wingdings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buClr>
                <a:srgbClr val="4373B7"/>
              </a:buClr>
              <a:buFont typeface="Wingdings" charset="2"/>
              <a:buChar char="§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buClr>
                <a:srgbClr val="4373B7"/>
              </a:buClr>
              <a:buFont typeface="Wingdings" charset="2"/>
              <a:buChar char="§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sz="2400" u="sng" dirty="0"/>
              <a:t>Ethics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477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person, outdoor, man, boy&#10;&#10;Description automatically generated">
            <a:extLst>
              <a:ext uri="{FF2B5EF4-FFF2-40B4-BE49-F238E27FC236}">
                <a16:creationId xmlns:a16="http://schemas.microsoft.com/office/drawing/2014/main" id="{7EA37DA1-A089-6E4A-AEEB-AB33DF0783D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2830" y="3124201"/>
            <a:ext cx="1599700" cy="2133600"/>
          </a:xfrm>
          <a:prstGeom prst="rect">
            <a:avLst/>
          </a:prstGeom>
        </p:spPr>
      </p:pic>
      <p:pic>
        <p:nvPicPr>
          <p:cNvPr id="13" name="Picture 12" descr="A group of people on a beach near a body of water&#10;&#10;Description automatically generated">
            <a:extLst>
              <a:ext uri="{FF2B5EF4-FFF2-40B4-BE49-F238E27FC236}">
                <a16:creationId xmlns:a16="http://schemas.microsoft.com/office/drawing/2014/main" id="{EF6616FC-3F36-974A-BE65-CC00495EFEB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36863" y="3124200"/>
            <a:ext cx="3190432" cy="2133601"/>
          </a:xfrm>
          <a:prstGeom prst="rect">
            <a:avLst/>
          </a:prstGeom>
        </p:spPr>
      </p:pic>
      <p:pic>
        <p:nvPicPr>
          <p:cNvPr id="16" name="Picture 15" descr="A rainbow over a field&#10;&#10;Description automatically generated">
            <a:extLst>
              <a:ext uri="{FF2B5EF4-FFF2-40B4-BE49-F238E27FC236}">
                <a16:creationId xmlns:a16="http://schemas.microsoft.com/office/drawing/2014/main" id="{DC9FCFA2-A0A3-7A4C-90FC-3FD1AF45FAA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71628" y="3124200"/>
            <a:ext cx="2852228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313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C138702-216A-EA4E-A09B-A8C6CA7502C3}"/>
              </a:ext>
            </a:extLst>
          </p:cNvPr>
          <p:cNvSpPr txBox="1">
            <a:spLocks/>
          </p:cNvSpPr>
          <p:nvPr/>
        </p:nvSpPr>
        <p:spPr>
          <a:xfrm>
            <a:off x="308037" y="326915"/>
            <a:ext cx="8137005" cy="602588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000" b="1" kern="1200">
                <a:solidFill>
                  <a:srgbClr val="4373B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	Economic incentives:</a:t>
            </a:r>
          </a:p>
        </p:txBody>
      </p:sp>
      <p:pic>
        <p:nvPicPr>
          <p:cNvPr id="4" name="Picture 3" descr="A factory with smoke coming out of it&#10;&#10;Description automatically generated">
            <a:extLst>
              <a:ext uri="{FF2B5EF4-FFF2-40B4-BE49-F238E27FC236}">
                <a16:creationId xmlns:a16="http://schemas.microsoft.com/office/drawing/2014/main" id="{C5ECF5CC-DB05-5D4F-9C89-8E85EC4CBC7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9943" y="3602335"/>
            <a:ext cx="3934057" cy="3185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13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brown horse standing on top of a lush green field&#10;&#10;Description automatically generated">
            <a:extLst>
              <a:ext uri="{FF2B5EF4-FFF2-40B4-BE49-F238E27FC236}">
                <a16:creationId xmlns:a16="http://schemas.microsoft.com/office/drawing/2014/main" id="{6EA37B8F-14F3-6446-879A-0AE7516309E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6070" y="4266617"/>
            <a:ext cx="3054178" cy="2042108"/>
          </a:xfrm>
          <a:prstGeom prst="rect">
            <a:avLst/>
          </a:prstGeom>
        </p:spPr>
      </p:pic>
      <p:pic>
        <p:nvPicPr>
          <p:cNvPr id="13" name="Picture 12" descr="A picture containing smoke, outdoor, train, steam&#10;&#10;Description automatically generated">
            <a:extLst>
              <a:ext uri="{FF2B5EF4-FFF2-40B4-BE49-F238E27FC236}">
                <a16:creationId xmlns:a16="http://schemas.microsoft.com/office/drawing/2014/main" id="{9925856D-364D-A34D-9DCA-01E6F8009B3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4675" y="4261360"/>
            <a:ext cx="3597375" cy="2047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675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F8B10-0BBC-1D46-86DA-A3CFDF69D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0595" y="16476"/>
            <a:ext cx="9144000" cy="13462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Cost-benefit analysis of environmental policy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D674C9-B14C-D541-BB09-8F84C4AC67D6}"/>
              </a:ext>
            </a:extLst>
          </p:cNvPr>
          <p:cNvSpPr txBox="1"/>
          <p:nvPr/>
        </p:nvSpPr>
        <p:spPr>
          <a:xfrm>
            <a:off x="364379" y="3278418"/>
            <a:ext cx="8915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/>
              <a:t>How do you address the environmental costs of economic development?</a:t>
            </a:r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0F8802C8-5F02-ED4F-8D99-62CAE6DF160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8498" y="1219200"/>
            <a:ext cx="8407003" cy="1752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45317E8-E221-8543-8C49-36BA6866F6E8}"/>
              </a:ext>
            </a:extLst>
          </p:cNvPr>
          <p:cNvSpPr txBox="1"/>
          <p:nvPr/>
        </p:nvSpPr>
        <p:spPr>
          <a:xfrm>
            <a:off x="364379" y="5188258"/>
            <a:ext cx="8915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/>
              <a:t>Where do you draw the line?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4CCF96-8AEF-5345-BDE4-EC8086CA13AE}"/>
              </a:ext>
            </a:extLst>
          </p:cNvPr>
          <p:cNvSpPr txBox="1"/>
          <p:nvPr/>
        </p:nvSpPr>
        <p:spPr>
          <a:xfrm>
            <a:off x="228600" y="4111040"/>
            <a:ext cx="8915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/>
              <a:t>How do you weigh the trade-offs?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E537969B-61BB-0FB3-DB3F-9F9590927715}"/>
              </a:ext>
            </a:extLst>
          </p:cNvPr>
          <p:cNvCxnSpPr>
            <a:cxnSpLocks/>
          </p:cNvCxnSpPr>
          <p:nvPr/>
        </p:nvCxnSpPr>
        <p:spPr>
          <a:xfrm>
            <a:off x="11658600" y="5638800"/>
            <a:ext cx="68580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667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laser, scene&#10;&#10;Description automatically generated">
            <a:extLst>
              <a:ext uri="{FF2B5EF4-FFF2-40B4-BE49-F238E27FC236}">
                <a16:creationId xmlns:a16="http://schemas.microsoft.com/office/drawing/2014/main" id="{6FC2DED2-99D4-F478-3D1B-45994F5738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1418590"/>
            <a:ext cx="7848600" cy="5203004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CA1E7C3E-52DA-E205-1A74-4508F3B8B287}"/>
              </a:ext>
            </a:extLst>
          </p:cNvPr>
          <p:cNvSpPr txBox="1">
            <a:spLocks/>
          </p:cNvSpPr>
          <p:nvPr/>
        </p:nvSpPr>
        <p:spPr>
          <a:xfrm>
            <a:off x="0" y="25400"/>
            <a:ext cx="9144000" cy="13462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Somewhat related:</a:t>
            </a:r>
          </a:p>
          <a:p>
            <a:r>
              <a:rPr lang="en-US" sz="3600" dirty="0">
                <a:solidFill>
                  <a:schemeClr val="accent1"/>
                </a:solidFill>
              </a:rPr>
              <a:t>The “Laffer Curve” indicates the ideal tax rate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3D6DA16-BFDB-DFC9-DDD2-347A01B8A950}"/>
              </a:ext>
            </a:extLst>
          </p:cNvPr>
          <p:cNvSpPr txBox="1">
            <a:spLocks/>
          </p:cNvSpPr>
          <p:nvPr/>
        </p:nvSpPr>
        <p:spPr>
          <a:xfrm>
            <a:off x="2209800" y="1524000"/>
            <a:ext cx="5638800" cy="13462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800" dirty="0"/>
              <a:t>How does a 100% tax rate generate </a:t>
            </a:r>
            <a:r>
              <a:rPr lang="en-US" sz="2800" u="sng" dirty="0"/>
              <a:t>less</a:t>
            </a:r>
            <a:r>
              <a:rPr lang="en-US" sz="2800" dirty="0"/>
              <a:t> government revenue?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293BEB5-117C-D93D-7831-6F53F7FE28DD}"/>
              </a:ext>
            </a:extLst>
          </p:cNvPr>
          <p:cNvCxnSpPr>
            <a:cxnSpLocks/>
          </p:cNvCxnSpPr>
          <p:nvPr/>
        </p:nvCxnSpPr>
        <p:spPr>
          <a:xfrm>
            <a:off x="6172200" y="2475145"/>
            <a:ext cx="1066800" cy="29718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9871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2132</TotalTime>
  <Words>304</Words>
  <Application>Microsoft Macintosh PowerPoint</Application>
  <PresentationFormat>On-screen Show (4:3)</PresentationFormat>
  <Paragraphs>45</Paragraphs>
  <Slides>18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Office Theme</vt:lpstr>
      <vt:lpstr>PowerPoint Presentation</vt:lpstr>
      <vt:lpstr>Environmental Policy: An 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Cost-benefit analysis of environmental policy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Intro to Environmental Science and the Scientific Method</dc:title>
  <dc:creator>Windows User</dc:creator>
  <cp:lastModifiedBy>Microsoft Office User</cp:lastModifiedBy>
  <cp:revision>157</cp:revision>
  <cp:lastPrinted>2015-09-18T15:29:18Z</cp:lastPrinted>
  <dcterms:created xsi:type="dcterms:W3CDTF">2015-09-04T03:12:08Z</dcterms:created>
  <dcterms:modified xsi:type="dcterms:W3CDTF">2024-02-06T16:22:29Z</dcterms:modified>
</cp:coreProperties>
</file>